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</p:sldMasterIdLst>
  <p:notesMasterIdLst>
    <p:notesMasterId r:id="rId34"/>
  </p:notesMasterIdLst>
  <p:sldIdLst>
    <p:sldId id="256" r:id="rId17"/>
    <p:sldId id="275" r:id="rId18"/>
    <p:sldId id="264" r:id="rId19"/>
    <p:sldId id="258" r:id="rId20"/>
    <p:sldId id="257" r:id="rId21"/>
    <p:sldId id="271" r:id="rId22"/>
    <p:sldId id="274" r:id="rId23"/>
    <p:sldId id="272" r:id="rId24"/>
    <p:sldId id="260" r:id="rId25"/>
    <p:sldId id="276" r:id="rId26"/>
    <p:sldId id="268" r:id="rId27"/>
    <p:sldId id="277" r:id="rId28"/>
    <p:sldId id="263" r:id="rId29"/>
    <p:sldId id="278" r:id="rId30"/>
    <p:sldId id="261" r:id="rId31"/>
    <p:sldId id="266" r:id="rId32"/>
    <p:sldId id="267" r:id="rId3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09"/>
    <p:restoredTop sz="83826" autoAdjust="0"/>
  </p:normalViewPr>
  <p:slideViewPr>
    <p:cSldViewPr>
      <p:cViewPr varScale="1">
        <p:scale>
          <a:sx n="57" d="100"/>
          <a:sy n="57" d="100"/>
        </p:scale>
        <p:origin x="-68" y="-12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740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 do you think Nuclear Waste Look Like?”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Expected response- Liquid form, Green, Poorly stored...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(We should give CNN a picture of some spent fuel....)</a:t>
            </a:r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1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Dry Cask Storage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Current (lack of) plan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   The pools filled up because yucca never opened...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   This is the patch...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(of course we could still recycle if we chose to!)</a:t>
            </a: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453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This is what nuclear waste looks like-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What about gasoline waste?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	     coal waste?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	     natural gas waste?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So how much is there?</a:t>
            </a: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3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How much is there?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3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Recycling!</a:t>
            </a: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Advantages-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Less fuel goes to waste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	1 Coke can could provide all your energy for your entire life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	How much gas will your car use?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	How much garbage will you throw away this WEEK?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*Remember this is why we have nuclear powered subs- all the fuel fits inside and lets you go around the world!</a:t>
            </a:r>
          </a:p>
        </p:txBody>
      </p:sp>
    </p:spTree>
    <p:extLst>
      <p:ext uri="{BB962C8B-B14F-4D97-AF65-F5344CB8AC3E}">
        <p14:creationId xmlns:p14="http://schemas.microsoft.com/office/powerpoint/2010/main" val="2111517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Shorter waste lifetime (300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yr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vs 100,000‘s because we get rid of the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Transuranics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*MIT Future of the nuclear fuel cycle</a:t>
            </a:r>
            <a:endParaRPr lang="en-US" sz="1200" b="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04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Fuel Recycling- 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Just like normal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recyling</a:t>
            </a:r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Instead of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seperating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glass, plastic metal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we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seperate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uranium,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plutionium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, fission products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	The uranium and plutonium go back to the reactor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	the fission products get mixed with concrete/ glass and buried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Not new- we had a plant in New York State that recycled in the 60’s.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It was shut down along with 2 others.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France recycles using the same process as those US plants. (PUREX)</a:t>
            </a:r>
          </a:p>
        </p:txBody>
      </p:sp>
    </p:spTree>
    <p:extLst>
      <p:ext uri="{BB962C8B-B14F-4D97-AF65-F5344CB8AC3E}">
        <p14:creationId xmlns:p14="http://schemas.microsoft.com/office/powerpoint/2010/main" val="1107305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So why don</a:t>
            </a:r>
            <a:r>
              <a:rPr lang="ja-JP" altLang="en-US" sz="3600" dirty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t we-</a:t>
            </a:r>
          </a:p>
          <a:p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Materials accountability-</a:t>
            </a:r>
          </a:p>
          <a:p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	We know what goes into the reactor and waste,</a:t>
            </a:r>
          </a:p>
          <a:p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We don</a:t>
            </a:r>
            <a:r>
              <a:rPr lang="ja-JP" altLang="en-US" sz="3600" dirty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t know the input so well, (tough nut to crack)</a:t>
            </a:r>
          </a:p>
          <a:p>
            <a:endParaRPr lang="en-US" sz="36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How can you prove the bad guys </a:t>
            </a:r>
            <a:r>
              <a:rPr lang="en-US" sz="3600" dirty="0" smtClean="0">
                <a:latin typeface="Lucida Grande" charset="0"/>
                <a:cs typeface="Lucida Grande" charset="0"/>
                <a:sym typeface="Lucida Grande" charset="0"/>
              </a:rPr>
              <a:t>aren't </a:t>
            </a:r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taking any.</a:t>
            </a:r>
          </a:p>
          <a:p>
            <a:endParaRPr lang="en-US" sz="36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France put up cameras.... We want the math to balance.</a:t>
            </a:r>
          </a:p>
          <a:p>
            <a:endParaRPr lang="en-US" sz="36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3600" dirty="0" smtClean="0">
                <a:latin typeface="Lucida Grande" charset="0"/>
                <a:cs typeface="Lucida Grande" charset="0"/>
                <a:sym typeface="Lucida Grande" charset="0"/>
              </a:rPr>
              <a:t>***India</a:t>
            </a:r>
            <a:r>
              <a:rPr lang="ja-JP" altLang="en-US" sz="3600" dirty="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3600" dirty="0" smtClean="0">
                <a:latin typeface="Lucida Grande" charset="0"/>
                <a:cs typeface="Lucida Grande" charset="0"/>
                <a:sym typeface="Lucida Grande" charset="0"/>
              </a:rPr>
              <a:t>s bomb, from a CANDU....</a:t>
            </a:r>
          </a:p>
          <a:p>
            <a:endParaRPr lang="en-US" sz="36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97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Questions?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48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So there are some misconceptions to correct.</a:t>
            </a:r>
          </a:p>
        </p:txBody>
      </p:sp>
    </p:spTree>
    <p:extLst>
      <p:ext uri="{BB962C8B-B14F-4D97-AF65-F5344CB8AC3E}">
        <p14:creationId xmlns:p14="http://schemas.microsoft.com/office/powerpoint/2010/main" val="998891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This is what nuclear waste looks like!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Its actually a Fresh Fuel assembly-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Notice the TLD-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Chad could stand here all day- He’d be fine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And he knows that because of the TLD he’s wearing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The fuel is radioactive- 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Just like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Fiestaware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.... go ahead and make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geiger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counter go off.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713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Ask “what happens to Uranium inside the reactor”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(it breaks)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The stuff it breaks into is about 1,000,000 time more radioactive than the uranium that went in!  (t1/2 for u235=70E6a  t1/2 for fission product avg~30a)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Thats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why the old fuel glows, its ~1,000,000X more radioactive than the new fuel!</a:t>
            </a:r>
          </a:p>
        </p:txBody>
      </p:sp>
    </p:spTree>
    <p:extLst>
      <p:ext uri="{BB962C8B-B14F-4D97-AF65-F5344CB8AC3E}">
        <p14:creationId xmlns:p14="http://schemas.microsoft.com/office/powerpoint/2010/main" val="43733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(Fission Products)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We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re not scared of the uranium.... we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re scared of </a:t>
            </a:r>
            <a:r>
              <a:rPr lang="en-US" sz="2200" b="1">
                <a:latin typeface="Lucida Grande" charset="0"/>
                <a:cs typeface="Lucida Grande" charset="0"/>
                <a:sym typeface="Lucida Grande" charset="0"/>
              </a:rPr>
              <a:t>what it breaks into.</a:t>
            </a:r>
          </a:p>
          <a:p>
            <a:r>
              <a:rPr lang="en-US" sz="2200" b="1">
                <a:latin typeface="Lucida Grande" charset="0"/>
                <a:cs typeface="Lucida Grande" charset="0"/>
                <a:sym typeface="Lucida Grande" charset="0"/>
              </a:rPr>
              <a:t>Pause the video when it becomes nasty... the moment we create fission products</a:t>
            </a:r>
          </a:p>
          <a:p>
            <a:endParaRPr lang="en-US" sz="2200" b="1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 b="1">
                <a:latin typeface="Lucida Grande" charset="0"/>
                <a:cs typeface="Lucida Grande" charset="0"/>
                <a:sym typeface="Lucida Grande" charset="0"/>
              </a:rPr>
              <a:t>Don</a:t>
            </a:r>
            <a:r>
              <a:rPr lang="ja-JP" altLang="en-US" sz="2200" b="1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b="1">
                <a:latin typeface="Lucida Grande" charset="0"/>
                <a:cs typeface="Lucida Grande" charset="0"/>
                <a:sym typeface="Lucida Grande" charset="0"/>
              </a:rPr>
              <a:t>t get the same fission fragments every time.... get the whole periodic table (can show fission product dist.)</a:t>
            </a:r>
          </a:p>
          <a:p>
            <a:r>
              <a:rPr lang="en-US" sz="2200" b="1">
                <a:latin typeface="Lucida Grande" charset="0"/>
                <a:cs typeface="Lucida Grande" charset="0"/>
                <a:sym typeface="Lucida Grande" charset="0"/>
              </a:rPr>
              <a:t>So </a:t>
            </a:r>
            <a:r>
              <a:rPr lang="ja-JP" altLang="en-US" sz="2200" b="1">
                <a:latin typeface="Arial"/>
                <a:cs typeface="Lucida Grande" charset="0"/>
                <a:sym typeface="Lucida Grande" charset="0"/>
              </a:rPr>
              <a:t>“</a:t>
            </a:r>
            <a:r>
              <a:rPr lang="en-US" sz="2200" b="1">
                <a:latin typeface="Lucida Grande" charset="0"/>
                <a:cs typeface="Lucida Grande" charset="0"/>
                <a:sym typeface="Lucida Grande" charset="0"/>
              </a:rPr>
              <a:t>nuclear waste</a:t>
            </a:r>
            <a:r>
              <a:rPr lang="ja-JP" altLang="en-US" sz="2200" b="1">
                <a:latin typeface="Arial"/>
                <a:cs typeface="Lucida Grande" charset="0"/>
                <a:sym typeface="Lucida Grande" charset="0"/>
              </a:rPr>
              <a:t>”</a:t>
            </a:r>
            <a:r>
              <a:rPr lang="en-US" sz="2200" b="1">
                <a:latin typeface="Lucida Grande" charset="0"/>
                <a:cs typeface="Lucida Grande" charset="0"/>
                <a:sym typeface="Lucida Grande" charset="0"/>
              </a:rPr>
              <a:t> is everything.... no clean t1/2, toxicity etc,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SO used rods are have lots of stuff the uranium broke into-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and are 1,000,000X more radioactive than the starting uranium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Thats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WHY we have to keep them underwater. 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The fuel rods come out, go underwater, and decay off.  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(a pool holds ~50 years worth of reactor fuel)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(you need ~10 feet of water for shielding- Per NRC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req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Each fuel assembly gives off about the same heat as a space heater, and decreasing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So what should we do with it?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(Fuel looks different because this is BWR fuel)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  <a:sym typeface="Lucida Grande" charset="0"/>
            </a:endParaRPr>
          </a:p>
          <a:p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So we have these pools, and eventually the fuel needs to go SOMEWHERE!</a:t>
            </a:r>
          </a:p>
          <a:p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But where?</a:t>
            </a:r>
          </a:p>
          <a:p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	Ask them for ideas....</a:t>
            </a: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1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Yucca mtn...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Take the fuel out, Store it in the pools for a few years-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Bury them forever.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(simple plan, but VERY long lived nuclides in that fuel- U238=4.46 BILLION Years)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Lots of energy left in the fuel too... (all that u238 could be changed to fuel!)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Of course,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nevada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might have something to say about it...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No Reactors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Weapons Testing...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They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kinda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feel they’ve done their part. Yucca mtn...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Take the fuel out, Store it in the pools for a few years-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Bury them forever.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(simple plan, but VERY long lived nuclides in that fuel- U238=4.46 BILLION Years)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Lots of energy left in the fuel too... (all that u238 could be changed to fuel!)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Of course,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nevada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might have something to say about it...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No Reactors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Weapons Testing...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They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kinda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feel they’ve done their part. 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75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Yucca</a:t>
            </a:r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 mountain tunnel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574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So this is what we’re legally required to do with the waste-</a:t>
            </a:r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 per Nuclear Waste Policy Act of 1982</a:t>
            </a:r>
          </a:p>
          <a:p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But</a:t>
            </a:r>
            <a:r>
              <a:rPr lang="mr-IN" sz="2200" baseline="0" dirty="0" smtClean="0">
                <a:latin typeface="Lucida Grande" charset="0"/>
                <a:cs typeface="Lucida Grande" charset="0"/>
                <a:sym typeface="Lucida Grande" charset="0"/>
              </a:rPr>
              <a:t>…</a:t>
            </a:r>
            <a:endParaRPr lang="en-US" sz="2200" baseline="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   Feds still haven’t opened yucca mountain (despite taking the money to make it)</a:t>
            </a:r>
          </a:p>
          <a:p>
            <a:endParaRPr lang="en-US" sz="2200" baseline="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So what to we do</a:t>
            </a:r>
            <a:r>
              <a:rPr lang="mr-IN" sz="2200" baseline="0" dirty="0" smtClean="0">
                <a:latin typeface="Lucida Grande" charset="0"/>
                <a:cs typeface="Lucida Grande" charset="0"/>
                <a:sym typeface="Lucida Grande" charset="0"/>
              </a:rPr>
              <a:t>…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99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02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51874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5701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6817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557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8824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7728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4743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7332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69859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72466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690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0551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9252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8408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3188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64589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3703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150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4269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76073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95834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3822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9425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05866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6709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6675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7632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631658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767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3607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1068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09769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47882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741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80844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3348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665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04896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2420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94978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3182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21449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7263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9805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65243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75321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70121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1294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964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4360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370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904275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6508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4233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589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7117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67206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07314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02601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7056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919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6146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90618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882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8339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002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4507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70043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89277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67649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310768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42448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7666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475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1191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40257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5082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2775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7489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9709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37052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174752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41008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2495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4079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77891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9527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70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1705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2981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864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449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166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96285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859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5960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657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0358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23920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78273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39205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0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6998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7160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0737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19209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427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746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045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6490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4550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16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3522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881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7988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1299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5356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31054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3858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3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5856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876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24938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5463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99921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065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091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601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502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42721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684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2044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041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3361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32036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44229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9316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033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3987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0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989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60826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5107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869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711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5671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43913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17289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266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6659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933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4408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21869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89209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5878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7960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2936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7698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73408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05812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7122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138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3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970865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012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78372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909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8064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0424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87253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66757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33194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6699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43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509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844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4840288" y="6032500"/>
            <a:ext cx="33131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Nuclear Waste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905000"/>
            <a:ext cx="4425950" cy="27686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sk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" y="1479550"/>
            <a:ext cx="121158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400" y="1849120"/>
            <a:ext cx="6934200" cy="603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0" y="1760220"/>
            <a:ext cx="70612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ste Volume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" y="1479550"/>
            <a:ext cx="121158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9900"/>
            <a:ext cx="6604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633913"/>
            <a:ext cx="2476500" cy="4813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685800"/>
            <a:ext cx="117221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processing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062" y="609600"/>
            <a:ext cx="10701338" cy="8208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429000"/>
            <a:ext cx="24003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530600"/>
            <a:ext cx="1651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AutoShape 3"/>
          <p:cNvSpPr>
            <a:spLocks/>
          </p:cNvSpPr>
          <p:nvPr/>
        </p:nvSpPr>
        <p:spPr bwMode="auto">
          <a:xfrm>
            <a:off x="8026400" y="4102100"/>
            <a:ext cx="914400" cy="342900"/>
          </a:xfrm>
          <a:prstGeom prst="rightArrow">
            <a:avLst>
              <a:gd name="adj1" fmla="val 25935"/>
              <a:gd name="adj2" fmla="val 107407"/>
            </a:avLst>
          </a:prstGeom>
          <a:gradFill rotWithShape="0">
            <a:gsLst>
              <a:gs pos="0">
                <a:srgbClr val="FFFFFF">
                  <a:alpha val="50000"/>
                </a:srgbClr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4" name="AutoShape 4"/>
          <p:cNvSpPr>
            <a:spLocks/>
          </p:cNvSpPr>
          <p:nvPr/>
        </p:nvSpPr>
        <p:spPr bwMode="auto">
          <a:xfrm>
            <a:off x="4394200" y="4381500"/>
            <a:ext cx="914400" cy="342900"/>
          </a:xfrm>
          <a:prstGeom prst="rightArrow">
            <a:avLst>
              <a:gd name="adj1" fmla="val 25935"/>
              <a:gd name="adj2" fmla="val 107407"/>
            </a:avLst>
          </a:prstGeom>
          <a:gradFill rotWithShape="0">
            <a:gsLst>
              <a:gs pos="0">
                <a:srgbClr val="FFFFFF">
                  <a:alpha val="50000"/>
                </a:srgbClr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5" name="AutoShape 5"/>
          <p:cNvSpPr>
            <a:spLocks/>
          </p:cNvSpPr>
          <p:nvPr/>
        </p:nvSpPr>
        <p:spPr bwMode="auto">
          <a:xfrm rot="2701750">
            <a:off x="7937500" y="6565900"/>
            <a:ext cx="914400" cy="342900"/>
          </a:xfrm>
          <a:prstGeom prst="rightArrow">
            <a:avLst>
              <a:gd name="adj1" fmla="val 25935"/>
              <a:gd name="adj2" fmla="val 107407"/>
            </a:avLst>
          </a:prstGeom>
          <a:gradFill rotWithShape="0">
            <a:gsLst>
              <a:gs pos="0">
                <a:srgbClr val="464658"/>
              </a:gs>
              <a:gs pos="100000">
                <a:srgbClr val="FFFFFF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AutoShape 6"/>
          <p:cNvSpPr>
            <a:spLocks/>
          </p:cNvSpPr>
          <p:nvPr/>
        </p:nvSpPr>
        <p:spPr bwMode="auto">
          <a:xfrm rot="-10780212">
            <a:off x="6134100" y="10109200"/>
            <a:ext cx="914400" cy="342900"/>
          </a:xfrm>
          <a:prstGeom prst="rightArrow">
            <a:avLst>
              <a:gd name="adj1" fmla="val 25935"/>
              <a:gd name="adj2" fmla="val 107407"/>
            </a:avLst>
          </a:prstGeom>
          <a:gradFill rotWithShape="0">
            <a:gsLst>
              <a:gs pos="0">
                <a:srgbClr val="FFFFFF">
                  <a:alpha val="50000"/>
                </a:srgbClr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67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800" y="2616200"/>
            <a:ext cx="24003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8"/>
          <p:cNvSpPr>
            <a:spLocks/>
          </p:cNvSpPr>
          <p:nvPr/>
        </p:nvSpPr>
        <p:spPr bwMode="auto">
          <a:xfrm>
            <a:off x="3871913" y="215900"/>
            <a:ext cx="5248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Materials Accountability</a:t>
            </a:r>
          </a:p>
        </p:txBody>
      </p:sp>
      <p:pic>
        <p:nvPicPr>
          <p:cNvPr id="40969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913" y="5054600"/>
            <a:ext cx="2628900" cy="20066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AutoShape 10"/>
          <p:cNvSpPr>
            <a:spLocks/>
          </p:cNvSpPr>
          <p:nvPr/>
        </p:nvSpPr>
        <p:spPr bwMode="auto">
          <a:xfrm>
            <a:off x="8026400" y="5245100"/>
            <a:ext cx="914400" cy="342900"/>
          </a:xfrm>
          <a:prstGeom prst="rightArrow">
            <a:avLst>
              <a:gd name="adj1" fmla="val 25935"/>
              <a:gd name="adj2" fmla="val 107407"/>
            </a:avLst>
          </a:prstGeom>
          <a:gradFill rotWithShape="0">
            <a:gsLst>
              <a:gs pos="0">
                <a:srgbClr val="FFFFFF">
                  <a:alpha val="50000"/>
                </a:srgbClr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064000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886200"/>
            <a:ext cx="774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029200"/>
            <a:ext cx="774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13" y="6950075"/>
            <a:ext cx="1422400" cy="21336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36625"/>
            <a:ext cx="12865100" cy="8488363"/>
          </a:xfrm>
          <a:prstGeom prst="rect">
            <a:avLst/>
          </a:prstGeom>
          <a:noFill/>
          <a:ln>
            <a:noFill/>
          </a:ln>
          <a:effectLst>
            <a:outerShdw blurRad="76200" dist="508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/>
          </p:cNvSpPr>
          <p:nvPr/>
        </p:nvSpPr>
        <p:spPr bwMode="auto">
          <a:xfrm>
            <a:off x="5327650" y="165100"/>
            <a:ext cx="2667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Questions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ste Disposal_simpsons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200" y="1066800"/>
            <a:ext cx="9590088" cy="72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800100"/>
            <a:ext cx="5553075" cy="74041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0" y="-1562100"/>
            <a:ext cx="18373725" cy="1221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ssion_Real-26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1295400"/>
            <a:ext cx="11108267" cy="624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27025"/>
            <a:ext cx="12865100" cy="848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066800"/>
            <a:ext cx="9753600" cy="749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93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523999"/>
            <a:ext cx="9525001" cy="645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0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1168400" y="1524000"/>
            <a:ext cx="11025987" cy="6629400"/>
            <a:chOff x="0" y="0"/>
            <a:chExt cx="4023" cy="2240"/>
          </a:xfrm>
        </p:grpSpPr>
        <p:pic>
          <p:nvPicPr>
            <p:cNvPr id="32769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" t="16536" r="815" b="16020"/>
            <a:stretch>
              <a:fillRect/>
            </a:stretch>
          </p:blipFill>
          <p:spPr bwMode="auto">
            <a:xfrm>
              <a:off x="0" y="0"/>
              <a:ext cx="3960" cy="208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" t="7732" r="1085" b="7011"/>
            <a:stretch>
              <a:fillRect/>
            </a:stretch>
          </p:blipFill>
          <p:spPr bwMode="auto">
            <a:xfrm>
              <a:off x="0" y="0"/>
              <a:ext cx="3536" cy="208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1" name="Picture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23" cy="224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Pages>0</Pages>
  <Words>269</Words>
  <Characters>0</Characters>
  <Application>Microsoft Office PowerPoint</Application>
  <PresentationFormat>Custom</PresentationFormat>
  <Lines>0</Lines>
  <Paragraphs>115</Paragraphs>
  <Slides>17</Slides>
  <Notes>17</Notes>
  <HiddenSlides>0</HiddenSlides>
  <MMClips>5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Title &amp; Subtitle</vt:lpstr>
      <vt:lpstr>Title &amp; Bullets</vt:lpstr>
      <vt:lpstr>Title &amp; Bullets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- Center</vt:lpstr>
      <vt:lpstr>Title &amp; 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Bob</cp:lastModifiedBy>
  <cp:revision>36</cp:revision>
  <dcterms:modified xsi:type="dcterms:W3CDTF">2016-07-23T09:20:18Z</dcterms:modified>
</cp:coreProperties>
</file>