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</p:sldMasterIdLst>
  <p:notesMasterIdLst>
    <p:notesMasterId r:id="rId37"/>
  </p:notesMasterIdLst>
  <p:sldIdLst>
    <p:sldId id="256" r:id="rId17"/>
    <p:sldId id="291" r:id="rId18"/>
    <p:sldId id="323" r:id="rId19"/>
    <p:sldId id="324" r:id="rId20"/>
    <p:sldId id="270" r:id="rId21"/>
    <p:sldId id="259" r:id="rId22"/>
    <p:sldId id="274" r:id="rId23"/>
    <p:sldId id="263" r:id="rId24"/>
    <p:sldId id="280" r:id="rId25"/>
    <p:sldId id="268" r:id="rId26"/>
    <p:sldId id="272" r:id="rId27"/>
    <p:sldId id="286" r:id="rId28"/>
    <p:sldId id="292" r:id="rId29"/>
    <p:sldId id="294" r:id="rId30"/>
    <p:sldId id="267" r:id="rId31"/>
    <p:sldId id="326" r:id="rId32"/>
    <p:sldId id="275" r:id="rId33"/>
    <p:sldId id="271" r:id="rId34"/>
    <p:sldId id="260" r:id="rId35"/>
    <p:sldId id="290" r:id="rId36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96" autoAdjust="0"/>
    <p:restoredTop sz="80415" autoAdjust="0"/>
  </p:normalViewPr>
  <p:slideViewPr>
    <p:cSldViewPr>
      <p:cViewPr varScale="1">
        <p:scale>
          <a:sx n="54" d="100"/>
          <a:sy n="54" d="100"/>
        </p:scale>
        <p:origin x="1236" y="9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01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Key Points: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Reactor Design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  -barriers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  -reactivity feedbacks (for normal people!)	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Emergency Systems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Human imperfection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Events- TMI, Chernobyl, Fukushima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Progress- first reactors built since the 70’s are better!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	** but even today nuclear has the best safety record of ANY power source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26792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A reactor cannot blow up like a bomb, for several reasons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-fuel is not restrained- will just bend and stop reaction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-Reactivity feedback mechanisms (moderator,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doppler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	-Enrichment too low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Don’t take my word for it- we’ll show you-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0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Thermalization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-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Neutron has to be SLOWED DOWN,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Or it will (most likely**) bounce off the uranium-235.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92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3000" dirty="0">
                <a:latin typeface="Lucida Grande" charset="0"/>
                <a:cs typeface="Lucida Grande" charset="0"/>
                <a:sym typeface="Lucida Grande" charset="0"/>
              </a:rPr>
              <a:t>talk them through as follows:</a:t>
            </a:r>
          </a:p>
          <a:p>
            <a:pPr eaLnBrk="1" hangingPunct="1">
              <a:defRPr/>
            </a:pPr>
            <a:r>
              <a:rPr lang="en-US" sz="3000" dirty="0">
                <a:latin typeface="Lucida Grande" charset="0"/>
                <a:cs typeface="Lucida Grande" charset="0"/>
                <a:sym typeface="Lucida Grande" charset="0"/>
              </a:rPr>
              <a:t>	1: rod pulled, chain reaction starts...</a:t>
            </a:r>
          </a:p>
          <a:p>
            <a:pPr eaLnBrk="1" hangingPunct="1">
              <a:defRPr/>
            </a:pPr>
            <a:r>
              <a:rPr lang="en-US" sz="3000" dirty="0">
                <a:latin typeface="Lucida Grande" charset="0"/>
                <a:cs typeface="Lucida Grande" charset="0"/>
                <a:sym typeface="Lucida Grande" charset="0"/>
              </a:rPr>
              <a:t>	2: so what happens to water temp</a:t>
            </a:r>
          </a:p>
          <a:p>
            <a:pPr eaLnBrk="1" hangingPunct="1">
              <a:defRPr/>
            </a:pPr>
            <a:r>
              <a:rPr lang="en-US" sz="3000" dirty="0">
                <a:latin typeface="Lucida Grande" charset="0"/>
                <a:cs typeface="Lucida Grande" charset="0"/>
                <a:sym typeface="Lucida Grande" charset="0"/>
              </a:rPr>
              <a:t>	3: what happens when water heats up (boils)</a:t>
            </a:r>
          </a:p>
          <a:p>
            <a:pPr eaLnBrk="1" hangingPunct="1">
              <a:defRPr/>
            </a:pPr>
            <a:r>
              <a:rPr lang="en-US" sz="3000" dirty="0">
                <a:latin typeface="Lucida Grande" charset="0"/>
                <a:cs typeface="Lucida Grande" charset="0"/>
                <a:sym typeface="Lucida Grande" charset="0"/>
              </a:rPr>
              <a:t>	4: what happens to neutrons if water boils? (speed up)</a:t>
            </a:r>
          </a:p>
          <a:p>
            <a:pPr eaLnBrk="1" hangingPunct="1">
              <a:defRPr/>
            </a:pPr>
            <a:r>
              <a:rPr lang="en-US" sz="3000" dirty="0">
                <a:latin typeface="Lucida Grande" charset="0"/>
                <a:cs typeface="Lucida Grande" charset="0"/>
                <a:sym typeface="Lucida Grande" charset="0"/>
              </a:rPr>
              <a:t>	5: And if neutrons go too fast what happens to reactor (shuts off)</a:t>
            </a:r>
          </a:p>
          <a:p>
            <a:pPr eaLnBrk="1" hangingPunct="1">
              <a:defRPr/>
            </a:pPr>
            <a:endParaRPr lang="en-US" sz="30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3000" dirty="0">
                <a:latin typeface="Lucida Grande" charset="0"/>
                <a:cs typeface="Lucida Grande" charset="0"/>
                <a:sym typeface="Lucida Grande" charset="0"/>
              </a:rPr>
              <a:t>So your telling me I can pull the control rod out</a:t>
            </a:r>
          </a:p>
          <a:p>
            <a:pPr eaLnBrk="1" hangingPunct="1">
              <a:defRPr/>
            </a:pPr>
            <a:r>
              <a:rPr lang="en-US" sz="3000" dirty="0">
                <a:latin typeface="Lucida Grande" charset="0"/>
                <a:cs typeface="Lucida Grande" charset="0"/>
                <a:sym typeface="Lucida Grande" charset="0"/>
              </a:rPr>
              <a:t>(try to make the thing blow up like a bomb)</a:t>
            </a:r>
          </a:p>
          <a:p>
            <a:pPr eaLnBrk="1" hangingPunct="1">
              <a:defRPr/>
            </a:pPr>
            <a:r>
              <a:rPr lang="en-US" sz="3000" dirty="0">
                <a:latin typeface="Lucida Grande" charset="0"/>
                <a:cs typeface="Lucida Grande" charset="0"/>
                <a:sym typeface="Lucida Grande" charset="0"/>
              </a:rPr>
              <a:t>and it will SHUT ITSELF DOWN!</a:t>
            </a:r>
          </a:p>
          <a:p>
            <a:pPr eaLnBrk="1" hangingPunct="1">
              <a:defRPr/>
            </a:pPr>
            <a:endParaRPr lang="en-US" sz="30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939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LETS TRY IT!  (BORAX)  (Long video- but can skip forward)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Did this reactor blow up?  (nuclear explosion vs </a:t>
            </a:r>
            <a:r>
              <a:rPr lang="en-US" sz="1200" u="sng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steam explosions)</a:t>
            </a:r>
          </a:p>
          <a:p>
            <a:endParaRPr lang="en-US" sz="1200" u="sng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271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Another reactor (Special Power Excursion Reactor Test)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But now a twist....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what If we kept the water and steam inside a container when this happened?  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(go to water heater slide)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5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Same as you get overheating a water heater- we’d get a steam explosion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**Steam explosions aren’t little things!!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710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LOCA- Steam pressure-Containment Integrity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~580*F coolant, what happens if you break RCS pipe-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Containment fills with steam (~50psi)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	This is why we have a containment building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		Allow us to cool and reuse the water (ECCS)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		Keep the coolant from “getting out”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ALL US REACTORS ARE DESIGNED TO WITHSTAND A COMPLETE BREAK IN THE RCS.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6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No matter how well the systems are designed,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A person still runs them...</a:t>
            </a:r>
          </a:p>
        </p:txBody>
      </p:sp>
    </p:spTree>
    <p:extLst>
      <p:ext uri="{BB962C8B-B14F-4D97-AF65-F5344CB8AC3E}">
        <p14:creationId xmlns:p14="http://schemas.microsoft.com/office/powerpoint/2010/main" val="1232503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So lets get Homer out of the way.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Notice how complicated the control panel is...</a:t>
            </a:r>
          </a:p>
        </p:txBody>
      </p:sp>
    </p:spTree>
    <p:extLst>
      <p:ext uri="{BB962C8B-B14F-4D97-AF65-F5344CB8AC3E}">
        <p14:creationId xmlns:p14="http://schemas.microsoft.com/office/powerpoint/2010/main" val="51603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THIS IS A REAL ONE (Oconee)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-SRO training, initial testing, Simulator refresh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Knowing the buttons only skims the surface....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Red carpet-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Need operator approval because you</a:t>
            </a:r>
            <a:r>
              <a:rPr lang="ja-JP" altLang="en-US" sz="2200" dirty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d be in arms reach of buttons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Three way communication (try it with a student)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Have to get things right in nuclear...(even though it can</a:t>
            </a:r>
            <a:r>
              <a:rPr lang="ja-JP" altLang="en-US" sz="2200" dirty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t blow up)	</a:t>
            </a:r>
          </a:p>
        </p:txBody>
      </p:sp>
    </p:spTree>
    <p:extLst>
      <p:ext uri="{BB962C8B-B14F-4D97-AF65-F5344CB8AC3E}">
        <p14:creationId xmlns:p14="http://schemas.microsoft.com/office/powerpoint/2010/main" val="1859576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What if ...?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Answer has to be credible-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Multiple barriers block fuel from “you”</a:t>
            </a:r>
          </a:p>
        </p:txBody>
      </p:sp>
    </p:spTree>
    <p:extLst>
      <p:ext uri="{BB962C8B-B14F-4D97-AF65-F5344CB8AC3E}">
        <p14:creationId xmlns:p14="http://schemas.microsoft.com/office/powerpoint/2010/main" val="329392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AP1000 Simulator</a:t>
            </a:r>
          </a:p>
        </p:txBody>
      </p:sp>
    </p:spTree>
    <p:extLst>
      <p:ext uri="{BB962C8B-B14F-4D97-AF65-F5344CB8AC3E}">
        <p14:creationId xmlns:p14="http://schemas.microsoft.com/office/powerpoint/2010/main" val="1578922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As animated: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Fuel, cladding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Reactor Vessel (~4-8 inches thick)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Bioshield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wall (4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ft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thick)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Weir wall (24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ft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tall, 1.5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ft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thick)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Drywell (5ft thick)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Containment Vessel (1.5 in thick)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Sheild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Building (3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ft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thick)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*BWR mark 3 containment shown, others are different but must meet same design requirements.  (like cars have crash test requirements)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One of these design requirements is an aircraft crash: (next slide)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Thickness of layers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997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For perspective- our parking garage</a:t>
            </a:r>
            <a:r>
              <a:rPr lang="en-US" sz="2200" baseline="0" dirty="0">
                <a:latin typeface="Lucida Grande" charset="0"/>
                <a:cs typeface="Lucida Grande" charset="0"/>
                <a:sym typeface="Lucida Grande" charset="0"/>
              </a:rPr>
              <a:t>  </a:t>
            </a:r>
          </a:p>
          <a:p>
            <a:pPr eaLnBrk="1" hangingPunct="1">
              <a:defRPr/>
            </a:pPr>
            <a:r>
              <a:rPr lang="en-US" sz="2200" baseline="0" dirty="0">
                <a:latin typeface="Lucida Grande" charset="0"/>
                <a:cs typeface="Lucida Grande" charset="0"/>
                <a:sym typeface="Lucida Grande" charset="0"/>
              </a:rPr>
              <a:t>How much concrete does it take to hold a car?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18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Aircraft Impact assessment- Design Requirement (767)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Impact is modeled with computer program, but how do you know its right?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	Go try it and see if your program was right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Model Verified with F-14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1/2in deep hole in concrete slab.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44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Decay heat-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Reactors still heat up as the atoms we broke stabilize  (falls of quickly)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MUST HAVE COOLING AFTER SHUTTING DOWN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What if airplane crash takes out power!!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	Need failsafe cooling systems (ECCS)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36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Example: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Core spray on a BWR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Push button gets you 10,000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gpm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spray on the fuel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ECCS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(BWR- ADS, HPCI(CS), RCIC, LPCI(CS),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(PWR- SRV, HPSI, RHR, Aux FW)</a:t>
            </a:r>
          </a:p>
        </p:txBody>
      </p:sp>
    </p:spTree>
    <p:extLst>
      <p:ext uri="{BB962C8B-B14F-4D97-AF65-F5344CB8AC3E}">
        <p14:creationId xmlns:p14="http://schemas.microsoft.com/office/powerpoint/2010/main" val="1600353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But what if they break?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Single Failure Design- in multiple trains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How many are enough?? 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	EPR has 4,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	Passive reactors attempt the opposite- no moving parts required (IFR)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Again- designs are different, but have to meet same design requirements.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87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389795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841372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3240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06590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13166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55278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998896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392714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16061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54909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36430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251537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3178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34296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10538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5772732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171307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68712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12960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65270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53046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07981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3049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92991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261895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8249762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475136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1525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521757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919281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671310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90391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738703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251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28169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471488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3579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315658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774823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84515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03231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321287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028480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720289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4640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58269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77335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37513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137974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18100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85899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97786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537923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474787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90209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10359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58015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30144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7996664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43060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6310097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097410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062492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87120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058163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215417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101474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09567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726330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130090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68156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349932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933511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3957736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4815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904482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167538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106303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798677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75948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199469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406209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174200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540046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2298008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95745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7852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09072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28157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10282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86664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95969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066139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35107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15833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595603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47774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975210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26501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579668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40080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98690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783258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33839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668981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040250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897005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5029200"/>
            <a:ext cx="521335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5029200"/>
            <a:ext cx="521335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966682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93575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33885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892897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462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55005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67193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834845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1638300"/>
            <a:ext cx="2644775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638300"/>
            <a:ext cx="7781925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567929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90135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688511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4777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2496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06707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30296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73063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0717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83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43072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715314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56760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61494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45374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14485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7038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05684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69655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10193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41058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84746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14344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99303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61803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277838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85082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07843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719315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6938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09273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44377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7752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05757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838545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61513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50276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463528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49616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252427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880563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438787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051174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28739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28701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78270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31938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94681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53974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6996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53199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2702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50508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62484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493752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993306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02469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54890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11093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630963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3298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638300"/>
            <a:ext cx="10579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5029200"/>
            <a:ext cx="105791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9.wmv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/>
          </p:cNvSpPr>
          <p:nvPr/>
        </p:nvSpPr>
        <p:spPr bwMode="auto">
          <a:xfrm>
            <a:off x="4870450" y="5549900"/>
            <a:ext cx="3251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Reactor Safety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t="41287" r="19191" b="6920"/>
          <a:stretch>
            <a:fillRect/>
          </a:stretch>
        </p:blipFill>
        <p:spPr bwMode="auto">
          <a:xfrm>
            <a:off x="4995863" y="1587500"/>
            <a:ext cx="3009900" cy="295433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t="3130" r="15208" b="5981"/>
          <a:stretch>
            <a:fillRect/>
          </a:stretch>
        </p:blipFill>
        <p:spPr bwMode="auto">
          <a:xfrm>
            <a:off x="6007100" y="1708150"/>
            <a:ext cx="7480300" cy="675005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2"/>
          <p:cNvSpPr>
            <a:spLocks/>
          </p:cNvSpPr>
          <p:nvPr/>
        </p:nvSpPr>
        <p:spPr bwMode="auto">
          <a:xfrm>
            <a:off x="266700" y="4102100"/>
            <a:ext cx="5068888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Inherent Safety</a:t>
            </a:r>
          </a:p>
          <a:p>
            <a:endParaRPr lang="en-US">
              <a:solidFill>
                <a:schemeClr val="tx1"/>
              </a:solidFill>
              <a:ea typeface="ＭＳ Ｐゴシック" charset="0"/>
            </a:endParaRPr>
          </a:p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(this </a:t>
            </a:r>
            <a:r>
              <a:rPr lang="en-US" i="1">
                <a:solidFill>
                  <a:srgbClr val="FF0000"/>
                </a:solidFill>
                <a:ea typeface="ＭＳ Ｐゴシック" charset="0"/>
              </a:rPr>
              <a:t>is</a:t>
            </a:r>
            <a:r>
              <a:rPr lang="en-US">
                <a:solidFill>
                  <a:schemeClr val="tx1"/>
                </a:solidFill>
                <a:ea typeface="ＭＳ Ｐゴシック" charset="0"/>
              </a:rPr>
              <a:t> reactor physics)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rmalization and fission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800" y="1447800"/>
            <a:ext cx="11811000" cy="6643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/>
          </p:cNvSpPr>
          <p:nvPr/>
        </p:nvSpPr>
        <p:spPr bwMode="auto">
          <a:xfrm>
            <a:off x="647700" y="2667000"/>
            <a:ext cx="117094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 dirty="0">
                <a:solidFill>
                  <a:schemeClr val="tx1"/>
                </a:solidFill>
                <a:latin typeface="Chalkduster" charset="0"/>
                <a:ea typeface="ＭＳ Ｐゴシック" charset="0"/>
                <a:sym typeface="Chalkduster" charset="0"/>
              </a:rPr>
              <a:t>A Control Rod Is Rapidly Pulled From The Reactor-</a:t>
            </a:r>
          </a:p>
          <a:p>
            <a:endParaRPr lang="en-US" sz="7200" dirty="0">
              <a:solidFill>
                <a:schemeClr val="tx1"/>
              </a:solidFill>
              <a:latin typeface="Chalkduster" charset="0"/>
              <a:ea typeface="ＭＳ Ｐゴシック" charset="0"/>
              <a:sym typeface="Chalkduster" charset="0"/>
            </a:endParaRPr>
          </a:p>
          <a:p>
            <a:r>
              <a:rPr lang="en-US" sz="7200" dirty="0">
                <a:solidFill>
                  <a:schemeClr val="tx1"/>
                </a:solidFill>
                <a:latin typeface="Chalkduster" charset="0"/>
                <a:ea typeface="ＭＳ Ｐゴシック" charset="0"/>
                <a:sym typeface="Chalkduster" charset="0"/>
              </a:rPr>
              <a:t> What Will Happen?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WRX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7000" y="609600"/>
            <a:ext cx="10210800" cy="7717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ERT_TEST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731423"/>
            <a:ext cx="11049000" cy="8233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ater Heater-1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0400" y="609600"/>
            <a:ext cx="9372600" cy="8115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447800"/>
            <a:ext cx="1151466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/>
          </p:cNvSpPr>
          <p:nvPr/>
        </p:nvSpPr>
        <p:spPr bwMode="auto">
          <a:xfrm>
            <a:off x="5556250" y="4152900"/>
            <a:ext cx="18811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Humans</a:t>
            </a:r>
          </a:p>
        </p:txBody>
      </p:sp>
      <p:pic>
        <p:nvPicPr>
          <p:cNvPr id="4915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4298950"/>
            <a:ext cx="4165600" cy="2667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mer_RO 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43.72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3200" y="990600"/>
            <a:ext cx="9782175" cy="7419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4700" y="939800"/>
            <a:ext cx="114300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conee Control Room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600" y="1404937"/>
            <a:ext cx="11201400" cy="6300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8885238" y="4229100"/>
            <a:ext cx="3730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Multiple Barriers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2" r="594"/>
          <a:stretch>
            <a:fillRect/>
          </a:stretch>
        </p:blipFill>
        <p:spPr bwMode="auto">
          <a:xfrm>
            <a:off x="698500" y="381000"/>
            <a:ext cx="6375400" cy="843756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9"/>
          <a:stretch>
            <a:fillRect/>
          </a:stretch>
        </p:blipFill>
        <p:spPr bwMode="auto">
          <a:xfrm>
            <a:off x="368300" y="977900"/>
            <a:ext cx="12249150" cy="7315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ainment Structure 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90.47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979" y="1906954"/>
            <a:ext cx="12352421" cy="601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 t="8229" b="4218"/>
          <a:stretch>
            <a:fillRect/>
          </a:stretch>
        </p:blipFill>
        <p:spPr bwMode="auto">
          <a:xfrm>
            <a:off x="2671763" y="587375"/>
            <a:ext cx="7662862" cy="8496300"/>
          </a:xfrm>
          <a:prstGeom prst="rect">
            <a:avLst/>
          </a:prstGeom>
          <a:noFill/>
          <a:ln>
            <a:noFill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1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85850"/>
            <a:ext cx="10134600" cy="76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clearplanevsconcre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4600" y="762000"/>
            <a:ext cx="10461812" cy="7780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1419225" y="3536950"/>
            <a:ext cx="42100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>
              <a:solidFill>
                <a:schemeClr val="tx1"/>
              </a:solidFill>
              <a:ea typeface="ＭＳ Ｐゴシック" charset="0"/>
            </a:endParaRPr>
          </a:p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(</a:t>
            </a:r>
            <a:r>
              <a:rPr lang="en-US" sz="4000" i="1">
                <a:solidFill>
                  <a:schemeClr val="tx1"/>
                </a:solidFill>
                <a:ea typeface="ＭＳ Ｐゴシック" charset="0"/>
              </a:rPr>
              <a:t>Emergency Systems</a:t>
            </a:r>
            <a:r>
              <a:rPr lang="en-US">
                <a:solidFill>
                  <a:schemeClr val="tx1"/>
                </a:solidFill>
                <a:ea typeface="ＭＳ Ｐゴシック" charset="0"/>
              </a:rPr>
              <a:t>)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5" r="11189" b="3514"/>
          <a:stretch>
            <a:fillRect/>
          </a:stretch>
        </p:blipFill>
        <p:spPr bwMode="auto">
          <a:xfrm>
            <a:off x="7164388" y="1765300"/>
            <a:ext cx="5854700" cy="6210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S_FW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333" y="1600200"/>
            <a:ext cx="11616267" cy="6534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PR 4 Train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00" y="1371600"/>
            <a:ext cx="11794067" cy="6634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Pages>0</Pages>
  <Words>223</Words>
  <Characters>0</Characters>
  <Application>Microsoft Office PowerPoint</Application>
  <PresentationFormat>Custom</PresentationFormat>
  <Lines>0</Lines>
  <Paragraphs>134</Paragraphs>
  <Slides>20</Slides>
  <Notes>20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ＭＳ Ｐゴシック</vt:lpstr>
      <vt:lpstr>Arial</vt:lpstr>
      <vt:lpstr>Chalkduster</vt:lpstr>
      <vt:lpstr>Gill Sans</vt:lpstr>
      <vt:lpstr>Lucida Grande</vt:lpstr>
      <vt:lpstr>ヒラギノ角ゴ ProN W3</vt:lpstr>
      <vt:lpstr>Title &amp; Bullets</vt:lpstr>
      <vt:lpstr>Title &amp; Subtitle</vt:lpstr>
      <vt:lpstr>1_Title &amp; Bullets</vt:lpstr>
      <vt:lpstr>1_Title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Title - Center</vt:lpstr>
      <vt:lpstr>Bullets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Zohner, Nathan L. (INPO)</dc:creator>
  <cp:lastModifiedBy>Joshua Wheeler</cp:lastModifiedBy>
  <cp:revision>90</cp:revision>
  <dcterms:modified xsi:type="dcterms:W3CDTF">2016-11-02T04:13:30Z</dcterms:modified>
</cp:coreProperties>
</file>