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2" r:id="rId2"/>
    <p:sldMasterId id="2147483653" r:id="rId3"/>
    <p:sldMasterId id="2147483654" r:id="rId4"/>
    <p:sldMasterId id="2147483655" r:id="rId5"/>
    <p:sldMasterId id="2147483656" r:id="rId6"/>
    <p:sldMasterId id="2147483657" r:id="rId7"/>
    <p:sldMasterId id="2147483658" r:id="rId8"/>
    <p:sldMasterId id="2147483659" r:id="rId9"/>
    <p:sldMasterId id="2147483660" r:id="rId10"/>
    <p:sldMasterId id="2147483661" r:id="rId11"/>
    <p:sldMasterId id="2147483662" r:id="rId12"/>
    <p:sldMasterId id="2147483663" r:id="rId13"/>
  </p:sldMasterIdLst>
  <p:notesMasterIdLst>
    <p:notesMasterId r:id="rId27"/>
  </p:notesMasterIdLst>
  <p:sldIdLst>
    <p:sldId id="276" r:id="rId14"/>
    <p:sldId id="306" r:id="rId15"/>
    <p:sldId id="261" r:id="rId16"/>
    <p:sldId id="262" r:id="rId17"/>
    <p:sldId id="279" r:id="rId18"/>
    <p:sldId id="277" r:id="rId19"/>
    <p:sldId id="289" r:id="rId20"/>
    <p:sldId id="288" r:id="rId21"/>
    <p:sldId id="265" r:id="rId22"/>
    <p:sldId id="310" r:id="rId23"/>
    <p:sldId id="312" r:id="rId24"/>
    <p:sldId id="313" r:id="rId25"/>
    <p:sldId id="314" r:id="rId2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96" autoAdjust="0"/>
    <p:restoredTop sz="80415" autoAdjust="0"/>
  </p:normalViewPr>
  <p:slideViewPr>
    <p:cSldViewPr>
      <p:cViewPr varScale="1">
        <p:scale>
          <a:sx n="54" d="100"/>
          <a:sy n="54" d="100"/>
        </p:scale>
        <p:origin x="1236" y="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Three Mile Island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11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it look now: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 (doses in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hr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*some people never left, others went back:</a:t>
            </a:r>
          </a:p>
        </p:txBody>
      </p:sp>
    </p:spTree>
    <p:extLst>
      <p:ext uri="{BB962C8B-B14F-4D97-AF65-F5344CB8AC3E}">
        <p14:creationId xmlns:p14="http://schemas.microsoft.com/office/powerpoint/2010/main" val="323792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24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Hows</a:t>
            </a:r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it look now:</a:t>
            </a:r>
          </a:p>
          <a:p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 (doses in </a:t>
            </a:r>
            <a:r>
              <a:rPr lang="en-US" sz="24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microsievets</a:t>
            </a:r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4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hr</a:t>
            </a:r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sz="24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*some people never left, others went back:</a:t>
            </a:r>
          </a:p>
        </p:txBody>
      </p:sp>
    </p:spTree>
    <p:extLst>
      <p:ext uri="{BB962C8B-B14F-4D97-AF65-F5344CB8AC3E}">
        <p14:creationId xmlns:p14="http://schemas.microsoft.com/office/powerpoint/2010/main" val="265086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24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Hows</a:t>
            </a:r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it look now:</a:t>
            </a:r>
          </a:p>
          <a:p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 (doses in </a:t>
            </a:r>
            <a:r>
              <a:rPr lang="en-US" sz="24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microsievets</a:t>
            </a:r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4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hr</a:t>
            </a:r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sz="24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*some people never left, others went back:</a:t>
            </a:r>
          </a:p>
        </p:txBody>
      </p:sp>
    </p:spTree>
    <p:extLst>
      <p:ext uri="{BB962C8B-B14F-4D97-AF65-F5344CB8AC3E}">
        <p14:creationId xmlns:p14="http://schemas.microsoft.com/office/powerpoint/2010/main" val="1435721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24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Hows</a:t>
            </a:r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it look now:</a:t>
            </a:r>
          </a:p>
          <a:p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 (doses in </a:t>
            </a:r>
            <a:r>
              <a:rPr lang="en-US" sz="24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microsievets</a:t>
            </a:r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4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hr</a:t>
            </a:r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sz="24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24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*some people never left, others went back: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6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This is what TMI looks like today..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Narrative of TMI Events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Demins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 trip-&gt;FW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AFW (but it was left isolated by </a:t>
            </a: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maint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.)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SG boiling dry - No heat removal mechanism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RX temp &amp; Press rise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Pressurizer level rises (due to pressure rise)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PORV lifts- discharges to tank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Valve sticks OPEN-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Pressurizer level NOT A PRESSURE INDICATOR (unknown to ops)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Steam forms in reactor (raises </a:t>
            </a: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pzr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 level-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ops thinks overpressure danger because of rising </a:t>
            </a: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pzr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 level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ops cuts high pressure injection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Core uncovers and melts 1/3 of the fuel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Hydrogen explosion</a:t>
            </a:r>
          </a:p>
        </p:txBody>
      </p:sp>
    </p:spTree>
    <p:extLst>
      <p:ext uri="{BB962C8B-B14F-4D97-AF65-F5344CB8AC3E}">
        <p14:creationId xmlns:p14="http://schemas.microsoft.com/office/powerpoint/2010/main" val="587630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This is what TMI looks like today (and the day after the accident)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 Deaths (NRC)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But it scared the crap out of people-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People really thought they were leaving and never coming back...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But containment worked.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9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Fuel removed and transported to Idaho- now lives at CPP-1774 (Chemical Proccessing Plant-1774)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2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Unit 1 Control Room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94897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This power plant design could not be built in the US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didn’t meet our design requirements  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No containment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Graphite slows down the neutrons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(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Overmoderated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/ +MTC, losing water increases reactivity since graphite slows down neutrons, 	water is a poison that just absorbs/ steals neutrons.)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Control rods has graphite tips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On insertion they actually raise power at first until the absorber gets into the fuel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leningrad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`75 Power Oscillations caused fuel melt</a:t>
            </a:r>
          </a:p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Ignalina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`83 +reactivity on rod insertion discovered- no fix made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Reactor operators told design was perfect, accident proof.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Event: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1:Turbine trip-&gt; Slowdown of 4 RCP’s fed by generator (other 4 offsite power)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2: + reactivity as water flow decreases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(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Overmoderated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/ +MTC, losing water increases reactivity since graphite slows down neutrons, 	water is a poison that just absorbs/ steals neutrons.)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3: Less flow-&gt; Increased RCS temps, lower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subcooling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, pumps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cavitate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, Flow drops sharply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4: MORE + reactivity as water flow decreases (+mod Temp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Coeff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5: MANUAL SCRAM on power increase- Graphite followers=reactivity addition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6: + reactivity as water is displaced by graphite at base of core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BOOM- 2100 ton containment lid blown off reactor through ceiling.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7: Core melts, (graphite was glowing orange)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8: Sand added to core by liquidators to extinguish the fire- core heats up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9: Suppression pool had to be drained to prevent steam explosion from core melting through it.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CHINA SYDROME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Issues: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1: Graphite Water Displacers on control rods;  Water-&gt;Graphite is reactivity addition (graphite has lower absorption cross section)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2: Void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Coeff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could become so severely + that it could make power reactivity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coeff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+ when sufficient rods were removed (as done @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chernobyl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3: OE not used-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Ignalina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in 1983 discovered this problem- no fixes were made.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4: Push to get the test done- Break one barrier after another.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806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different between this and TMI?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CONTAMINATION Killed: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28 liquidator deaths within 1 month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19 more by end of 2004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UN 2005 Study Sites 56 deaths from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chernobyl</a:t>
            </a:r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(4000 Fatal Cancers ESTIMATED;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vs 100,000 “Natural Cancer Fatalities in the same region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pg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16 IAEA Chernobyl Report)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59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Non-death effects: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Thyroid Cancer- I-131 that landed over the countryside.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&gt;4000 Thyroid cancers, 15 deaths- from non-treatment.  (IAEA report)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7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92991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86664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77482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84515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3231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321287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02848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20289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640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77335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3751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1379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95969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18100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5899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97786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53792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47478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90209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10359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014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996664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4306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90135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31009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09741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06249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87120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05816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21541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101474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72633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3009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68156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88511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4993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933511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95773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481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90448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16753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06303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75948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9946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40620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4777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174200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540046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29800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95745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2496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6707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73063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0717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8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28169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43072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1531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56760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61494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45374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4485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7038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69655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0193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4105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58269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8474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1434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99303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61803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77838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85082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07843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6938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09273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4437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58015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7752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05757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83854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61513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50276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63528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9616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80563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38787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5117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09567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873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28701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78270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31938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94681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3974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69962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702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50508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6248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79867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493752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93306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2469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54890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11093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30963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32983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3240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6590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1316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8526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55278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99889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92714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6061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54909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36430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51537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4296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10538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7727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09072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17130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68712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12960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65270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53046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07981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30495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26189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24976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7513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02823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15252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52175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19281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71310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90391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3870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251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47148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3579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1565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/>
          </p:cNvSpPr>
          <p:nvPr/>
        </p:nvSpPr>
        <p:spPr bwMode="auto">
          <a:xfrm>
            <a:off x="2587625" y="4216400"/>
            <a:ext cx="9858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TMI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0" y="1922463"/>
            <a:ext cx="4991100" cy="7005637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HOTO_13198960_62692_31001126_a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4" t="24364" r="5548" b="15720"/>
          <a:stretch/>
        </p:blipFill>
        <p:spPr>
          <a:xfrm>
            <a:off x="5495149" y="2263043"/>
            <a:ext cx="6788124" cy="5565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 5"/>
          <p:cNvGrpSpPr>
            <a:grpSpLocks/>
          </p:cNvGrpSpPr>
          <p:nvPr/>
        </p:nvGrpSpPr>
        <p:grpSpPr bwMode="auto">
          <a:xfrm>
            <a:off x="1244600" y="2286000"/>
            <a:ext cx="10261600" cy="5448300"/>
            <a:chOff x="0" y="0"/>
            <a:chExt cx="9600" cy="5400"/>
          </a:xfrm>
        </p:grpSpPr>
        <p:pic>
          <p:nvPicPr>
            <p:cNvPr id="75778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7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2228850"/>
            <a:ext cx="9401175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1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2228850"/>
            <a:ext cx="9401175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1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 5"/>
          <p:cNvGrpSpPr>
            <a:grpSpLocks/>
          </p:cNvGrpSpPr>
          <p:nvPr/>
        </p:nvGrpSpPr>
        <p:grpSpPr bwMode="auto">
          <a:xfrm>
            <a:off x="1244600" y="2286000"/>
            <a:ext cx="10261600" cy="5448300"/>
            <a:chOff x="0" y="0"/>
            <a:chExt cx="9600" cy="5400"/>
          </a:xfrm>
        </p:grpSpPr>
        <p:pic>
          <p:nvPicPr>
            <p:cNvPr id="75778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7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13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100"/>
            <a:ext cx="12395200" cy="916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MI_MUTE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155" y="1600200"/>
            <a:ext cx="11485245" cy="6455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100"/>
            <a:ext cx="12395200" cy="916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69900"/>
            <a:ext cx="5765800" cy="808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92100"/>
            <a:ext cx="12004675" cy="866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230188" y="4508500"/>
            <a:ext cx="23987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Chernobyl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0825"/>
            <a:ext cx="89281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876300"/>
            <a:ext cx="991870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807200" cy="879475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01700"/>
            <a:ext cx="7937500" cy="793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Pages>0</Pages>
  <Words>248</Words>
  <Characters>0</Characters>
  <Application>Microsoft Office PowerPoint</Application>
  <PresentationFormat>Custom</PresentationFormat>
  <Lines>0</Lines>
  <Paragraphs>94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ＭＳ Ｐゴシック</vt:lpstr>
      <vt:lpstr>Gill Sans</vt:lpstr>
      <vt:lpstr>Lucida Grande</vt:lpstr>
      <vt:lpstr>ヒラギノ角ゴ ProN W3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- Center</vt:lpstr>
      <vt:lpstr>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Zohner, Nathan L. (INPO)</dc:creator>
  <cp:lastModifiedBy>Joshua Wheeler</cp:lastModifiedBy>
  <cp:revision>89</cp:revision>
  <dcterms:modified xsi:type="dcterms:W3CDTF">2016-11-02T04:17:03Z</dcterms:modified>
</cp:coreProperties>
</file>