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2" r:id="rId3"/>
    <p:sldMasterId id="2147483653" r:id="rId4"/>
    <p:sldMasterId id="2147483654" r:id="rId5"/>
    <p:sldMasterId id="2147483655" r:id="rId6"/>
    <p:sldMasterId id="2147483656" r:id="rId7"/>
    <p:sldMasterId id="2147483657" r:id="rId8"/>
    <p:sldMasterId id="2147483658" r:id="rId9"/>
    <p:sldMasterId id="2147483659" r:id="rId10"/>
    <p:sldMasterId id="2147483660" r:id="rId11"/>
    <p:sldMasterId id="2147483661" r:id="rId12"/>
    <p:sldMasterId id="2147483662" r:id="rId13"/>
    <p:sldMasterId id="2147483663" r:id="rId14"/>
  </p:sldMasterIdLst>
  <p:notesMasterIdLst>
    <p:notesMasterId r:id="rId33"/>
  </p:notesMasterIdLst>
  <p:sldIdLst>
    <p:sldId id="284" r:id="rId15"/>
    <p:sldId id="285" r:id="rId16"/>
    <p:sldId id="317" r:id="rId17"/>
    <p:sldId id="318" r:id="rId18"/>
    <p:sldId id="319" r:id="rId19"/>
    <p:sldId id="320" r:id="rId20"/>
    <p:sldId id="297" r:id="rId21"/>
    <p:sldId id="321" r:id="rId22"/>
    <p:sldId id="298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293" r:id="rId32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96" autoAdjust="0"/>
    <p:restoredTop sz="80415" autoAdjust="0"/>
  </p:normalViewPr>
  <p:slideViewPr>
    <p:cSldViewPr>
      <p:cViewPr varScale="1">
        <p:scale>
          <a:sx n="54" d="100"/>
          <a:sy n="54" d="100"/>
        </p:scale>
        <p:origin x="1236" y="9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010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That wave is &gt;150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 (reactor bldg is 150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)</a:t>
            </a:r>
          </a:p>
          <a:p>
            <a:pPr eaLnBrk="1" hangingPunct="1"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So news says... 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“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they should have build the reactor higher!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”</a:t>
            </a: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wow- why didn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t we think of that?!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Design basis-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have to ask experts what maximum threat is-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answer was- (Credible 18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)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	So what do you think they designed to (let them guess)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Designed for 21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 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48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 Actual  (notice height of wave well above roof of turbine bldg)</a:t>
            </a:r>
          </a:p>
          <a:p>
            <a:pPr eaLnBrk="1" hangingPunct="1"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Even doubling what the experts thought wouldn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t have been enough!</a:t>
            </a:r>
          </a:p>
          <a:p>
            <a:pPr eaLnBrk="1" hangingPunct="1"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(all heights relative to Normal High Tide)</a:t>
            </a:r>
          </a:p>
          <a:p>
            <a:pPr eaLnBrk="1" hangingPunct="1"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6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Hows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it look now: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0 Deaths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0.370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microsieverts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on site (WIDE VARIATION onsite, cores melted in reactor building)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0.18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Microsieverts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and parents are afraid to let children play outside.</a:t>
            </a:r>
          </a:p>
          <a:p>
            <a:endParaRPr lang="en-US" sz="2200" b="1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668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Hows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it look now: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0 Deaths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0.370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microsieverts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on site (WIDE VARIATION onsite, cores melted in reactor building)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0.18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Microsieverts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and parents are afraid to let children play outside.</a:t>
            </a:r>
          </a:p>
          <a:p>
            <a:endParaRPr lang="en-US" sz="2200" b="1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106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Hows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it look now: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0 Deaths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0.370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microsieverts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on site (WIDE VARIATION onsite, cores melted in reactor building)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0.18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Microsieverts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and parents are afraid to let children play outside.</a:t>
            </a:r>
          </a:p>
          <a:p>
            <a:endParaRPr lang="en-US" sz="2200" b="1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586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Hows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it look now: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0 Deaths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0.370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microsieverts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on site (WIDE VARIATION onsite, cores melted in reactor building)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0.18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Microsieverts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 and parents are afraid to let children play outside.</a:t>
            </a:r>
          </a:p>
          <a:p>
            <a:endParaRPr lang="en-US" sz="2200" b="1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649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What did we change: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Portable core cooling-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Portable pumps to inject cooling water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Portable Generators to run equipment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Either multiple storage facilities, or hardened to survive threats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2 national centers with same equipment (5 sets each)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	equipment will be flown out whenever needed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91152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What did we change: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Portable core cooling-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Portable pumps to inject cooling water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Portable Generators to run equipment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Either multiple storage facilities, or hardened to survive threats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2 national centers with same equipment (5 sets each)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	equipment will be flown out whenever needed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</a:t>
            </a:r>
          </a:p>
          <a:p>
            <a:r>
              <a:rPr lang="en-US" sz="1200" u="none" kern="1200" baseline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05574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Can’t we build a better reactor?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329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30 years ago a COMPLETELY passive reactor was already designed and running. 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284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EPR design 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4 copies of each ECCS,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core catcher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rPr>
              <a:t>	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73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Floodwater Before and during</a:t>
            </a:r>
          </a:p>
          <a:p>
            <a:pPr eaLnBrk="1" hangingPunct="1"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Floods power distribution network, MCC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s- Motors all shorted, coolant flow to reactor stops.</a:t>
            </a:r>
          </a:p>
        </p:txBody>
      </p:sp>
    </p:spTree>
    <p:extLst>
      <p:ext uri="{BB962C8B-B14F-4D97-AF65-F5344CB8AC3E}">
        <p14:creationId xmlns:p14="http://schemas.microsoft.com/office/powerpoint/2010/main" val="56878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Floodwater Before and during</a:t>
            </a:r>
          </a:p>
          <a:p>
            <a:pPr eaLnBrk="1" hangingPunct="1"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Floods power distribution network, MCC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s- Motors all shorted, coolant flow to reactor stops.</a:t>
            </a:r>
          </a:p>
        </p:txBody>
      </p:sp>
    </p:spTree>
    <p:extLst>
      <p:ext uri="{BB962C8B-B14F-4D97-AF65-F5344CB8AC3E}">
        <p14:creationId xmlns:p14="http://schemas.microsoft.com/office/powerpoint/2010/main" val="1128656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Floodwater Before and during</a:t>
            </a:r>
          </a:p>
          <a:p>
            <a:pPr eaLnBrk="1" hangingPunct="1"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Floods power distribution network, MCC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s- Motors all shorted, coolant flow to reactor stops.</a:t>
            </a:r>
          </a:p>
        </p:txBody>
      </p:sp>
    </p:spTree>
    <p:extLst>
      <p:ext uri="{BB962C8B-B14F-4D97-AF65-F5344CB8AC3E}">
        <p14:creationId xmlns:p14="http://schemas.microsoft.com/office/powerpoint/2010/main" val="603363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Floodwater Before and during</a:t>
            </a:r>
          </a:p>
          <a:p>
            <a:pPr eaLnBrk="1" hangingPunct="1"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Floods power distribution network, MCC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s- Motors all shorted, coolant flow to reactor stops.</a:t>
            </a:r>
          </a:p>
        </p:txBody>
      </p:sp>
    </p:spTree>
    <p:extLst>
      <p:ext uri="{BB962C8B-B14F-4D97-AF65-F5344CB8AC3E}">
        <p14:creationId xmlns:p14="http://schemas.microsoft.com/office/powerpoint/2010/main" val="309907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Floodwater Before and during</a:t>
            </a:r>
          </a:p>
          <a:p>
            <a:pPr eaLnBrk="1" hangingPunct="1">
              <a:defRPr/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Floods power distribution network, MCC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s- Motors all shorted, coolant flow to reactor stops.</a:t>
            </a:r>
          </a:p>
        </p:txBody>
      </p:sp>
    </p:spTree>
    <p:extLst>
      <p:ext uri="{BB962C8B-B14F-4D97-AF65-F5344CB8AC3E}">
        <p14:creationId xmlns:p14="http://schemas.microsoft.com/office/powerpoint/2010/main" val="973559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Narrative:</a:t>
            </a: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4: Flooding shorts all electrical distribution (AD/DC)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5: Reactor begins to heat up (Decay heat)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6: Hot steam discharged to Suppression Pool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7: Power trucks and fire engines attempt to restore power/ injection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	Power no go because of extensive water damage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	Pumper Trucks cant overcome vessel pressure and/or deliberate decision not to flood for fear of hydrogen deflagration (high steam content lowers deflagration risk)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8: Containment Over pressurizes (~120 psi- design=60) BUT HOLDS!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	Meanwhile- H2 leaking out penetrations into the rest of the building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9:  H2 Ignites- Workers have to pull back </a:t>
            </a: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962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U1 H2 Explosion</a:t>
            </a: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After a few days the containment pressure went down (leaked)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Water injection was connected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	(Tanks-SARRY, </a:t>
            </a:r>
            <a:r>
              <a:rPr lang="en-US" sz="2200" dirty="0" err="1">
                <a:latin typeface="Lucida Grande" charset="0"/>
                <a:cs typeface="Lucida Grande" charset="0"/>
                <a:sym typeface="Lucida Grande" charset="0"/>
              </a:rPr>
              <a:t>Kurion</a:t>
            </a: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 long cycle </a:t>
            </a:r>
            <a:r>
              <a:rPr lang="en-US" sz="2200" dirty="0" err="1">
                <a:latin typeface="Lucida Grande" charset="0"/>
                <a:cs typeface="Lucida Grande" charset="0"/>
                <a:sym typeface="Lucida Grande" charset="0"/>
              </a:rPr>
              <a:t>recirc</a:t>
            </a: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)</a:t>
            </a: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b="1" dirty="0">
                <a:latin typeface="Lucida Grande" charset="0"/>
                <a:cs typeface="Lucida Grande" charset="0"/>
                <a:sym typeface="Lucida Grande" charset="0"/>
              </a:rPr>
              <a:t>Recap- 0 workers dead from radiation including </a:t>
            </a:r>
            <a:r>
              <a:rPr lang="ja-JP" altLang="en-US" sz="2200" b="1" dirty="0">
                <a:latin typeface="Arial"/>
                <a:cs typeface="Lucida Grande" charset="0"/>
                <a:sym typeface="Lucida Grande" charset="0"/>
              </a:rPr>
              <a:t>“</a:t>
            </a:r>
            <a:r>
              <a:rPr lang="en-US" sz="2200" b="1" dirty="0">
                <a:latin typeface="Lucida Grande" charset="0"/>
                <a:cs typeface="Lucida Grande" charset="0"/>
                <a:sym typeface="Lucida Grande" charset="0"/>
              </a:rPr>
              <a:t>Fukushima 50</a:t>
            </a:r>
            <a:r>
              <a:rPr lang="ja-JP" altLang="en-US" sz="2200" b="1" dirty="0">
                <a:latin typeface="Arial"/>
                <a:cs typeface="Lucida Grande" charset="0"/>
                <a:sym typeface="Lucida Grande" charset="0"/>
              </a:rPr>
              <a:t>”</a:t>
            </a:r>
            <a:r>
              <a:rPr lang="en-US" sz="2200" b="1" dirty="0">
                <a:latin typeface="Lucida Grande" charset="0"/>
                <a:cs typeface="Lucida Grande" charset="0"/>
                <a:sym typeface="Lucida Grande" charset="0"/>
              </a:rPr>
              <a:t>-</a:t>
            </a:r>
          </a:p>
          <a:p>
            <a:pPr eaLnBrk="1" hangingPunct="1">
              <a:defRPr/>
            </a:pPr>
            <a:r>
              <a:rPr lang="en-US" sz="2200" b="1" dirty="0">
                <a:latin typeface="Lucida Grande" charset="0"/>
                <a:cs typeface="Lucida Grande" charset="0"/>
                <a:sym typeface="Lucida Grande" charset="0"/>
              </a:rPr>
              <a:t>20,000 dead from TSUNAMI</a:t>
            </a:r>
          </a:p>
          <a:p>
            <a:pPr eaLnBrk="1" hangingPunct="1">
              <a:defRPr/>
            </a:pPr>
            <a:r>
              <a:rPr lang="en-US" sz="2200" b="1" dirty="0">
                <a:latin typeface="Lucida Grande" charset="0"/>
                <a:cs typeface="Lucida Grande" charset="0"/>
                <a:sym typeface="Lucida Grande" charset="0"/>
              </a:rPr>
              <a:t>But land was contaminated- containment leaked...</a:t>
            </a:r>
          </a:p>
          <a:p>
            <a:pPr eaLnBrk="1" hangingPunct="1">
              <a:defRPr/>
            </a:pPr>
            <a:endParaRPr lang="en-US" sz="2200" b="1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b="1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035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U1 H2 Explosion</a:t>
            </a: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After a few days the containment pressure went down (leaked)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Water injection was connected</a:t>
            </a:r>
          </a:p>
          <a:p>
            <a:pPr eaLnBrk="1" hangingPunct="1">
              <a:defRPr/>
            </a:pP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	(Tanks-SARRY, </a:t>
            </a:r>
            <a:r>
              <a:rPr lang="en-US" sz="2200" dirty="0" err="1">
                <a:latin typeface="Lucida Grande" charset="0"/>
                <a:cs typeface="Lucida Grande" charset="0"/>
                <a:sym typeface="Lucida Grande" charset="0"/>
              </a:rPr>
              <a:t>Kurion</a:t>
            </a: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 long cycle </a:t>
            </a:r>
            <a:r>
              <a:rPr lang="en-US" sz="2200" dirty="0" err="1">
                <a:latin typeface="Lucida Grande" charset="0"/>
                <a:cs typeface="Lucida Grande" charset="0"/>
                <a:sym typeface="Lucida Grande" charset="0"/>
              </a:rPr>
              <a:t>recirc</a:t>
            </a:r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)</a:t>
            </a:r>
          </a:p>
          <a:p>
            <a:pPr eaLnBrk="1" hangingPunct="1">
              <a:defRPr/>
            </a:pP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b="1" dirty="0">
                <a:latin typeface="Lucida Grande" charset="0"/>
                <a:cs typeface="Lucida Grande" charset="0"/>
                <a:sym typeface="Lucida Grande" charset="0"/>
              </a:rPr>
              <a:t>Recap- 0 workers dead from radiation including </a:t>
            </a:r>
            <a:r>
              <a:rPr lang="ja-JP" altLang="en-US" sz="2200" b="1" dirty="0">
                <a:latin typeface="Arial"/>
                <a:cs typeface="Lucida Grande" charset="0"/>
                <a:sym typeface="Lucida Grande" charset="0"/>
              </a:rPr>
              <a:t>“</a:t>
            </a:r>
            <a:r>
              <a:rPr lang="en-US" sz="2200" b="1" dirty="0">
                <a:latin typeface="Lucida Grande" charset="0"/>
                <a:cs typeface="Lucida Grande" charset="0"/>
                <a:sym typeface="Lucida Grande" charset="0"/>
              </a:rPr>
              <a:t>Fukushima 50</a:t>
            </a:r>
            <a:r>
              <a:rPr lang="ja-JP" altLang="en-US" sz="2200" b="1" dirty="0">
                <a:latin typeface="Arial"/>
                <a:cs typeface="Lucida Grande" charset="0"/>
                <a:sym typeface="Lucida Grande" charset="0"/>
              </a:rPr>
              <a:t>”</a:t>
            </a:r>
            <a:r>
              <a:rPr lang="en-US" sz="2200" b="1" dirty="0">
                <a:latin typeface="Lucida Grande" charset="0"/>
                <a:cs typeface="Lucida Grande" charset="0"/>
                <a:sym typeface="Lucida Grande" charset="0"/>
              </a:rPr>
              <a:t>-</a:t>
            </a:r>
          </a:p>
          <a:p>
            <a:pPr eaLnBrk="1" hangingPunct="1">
              <a:defRPr/>
            </a:pPr>
            <a:r>
              <a:rPr lang="en-US" sz="2200" b="1" dirty="0">
                <a:latin typeface="Lucida Grande" charset="0"/>
                <a:cs typeface="Lucida Grande" charset="0"/>
                <a:sym typeface="Lucida Grande" charset="0"/>
              </a:rPr>
              <a:t>20,000 dead from TSUNAMI</a:t>
            </a:r>
          </a:p>
          <a:p>
            <a:pPr eaLnBrk="1" hangingPunct="1">
              <a:defRPr/>
            </a:pPr>
            <a:r>
              <a:rPr lang="en-US" sz="2200" b="1" dirty="0">
                <a:latin typeface="Lucida Grande" charset="0"/>
                <a:cs typeface="Lucida Grande" charset="0"/>
                <a:sym typeface="Lucida Grande" charset="0"/>
              </a:rPr>
              <a:t>But land was contaminated- containment leaked...</a:t>
            </a:r>
          </a:p>
          <a:p>
            <a:pPr eaLnBrk="1" hangingPunct="1">
              <a:defRPr/>
            </a:pPr>
            <a:endParaRPr lang="en-US" sz="2200" b="1" dirty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b="1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997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389795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8413722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0475136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152529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521757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9192813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671310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3903914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738703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52518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747148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53579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231781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3156585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0774823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5845158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032311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3212879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8028480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7202894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464006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9773352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33751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929911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513797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181003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858998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1977867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53792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474787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9902091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0103593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3014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799666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628169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430608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631009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2097410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2606249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287120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058163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0215417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1014740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726330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13009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582690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5681569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349932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933511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3957736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84815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904482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167538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1063036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6759481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19946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058015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406209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7174200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540046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2298008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095745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109567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479867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78526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009072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281578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10282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786664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395969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390135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688511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4777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2496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067074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73063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90717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579668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183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43072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715314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56760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961494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45374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14485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470380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69655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10193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892897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41058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884746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314344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599303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761803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277838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485082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207843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26938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09273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30296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044377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7752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505757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483854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761513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150276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463528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496161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880563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43878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605684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051174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28739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28701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078270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531938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594681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53974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669962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2702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65050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719315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6248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493752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993306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02469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554890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9110935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6309633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632983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32405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06590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2524279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6131662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955278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299889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3927148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160616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549097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5364303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251537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342961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210538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53199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5772732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171307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7687128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1129606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1652700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53046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079819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304958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8261895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824976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t="5376" r="11261" b="18909"/>
          <a:stretch>
            <a:fillRect/>
          </a:stretch>
        </p:blipFill>
        <p:spPr bwMode="auto">
          <a:xfrm>
            <a:off x="482600" y="1562100"/>
            <a:ext cx="12039600" cy="6616700"/>
          </a:xfrm>
          <a:prstGeom prst="rect">
            <a:avLst/>
          </a:prstGeom>
          <a:noFill/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1524000"/>
            <a:ext cx="11919744" cy="670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1524000"/>
            <a:ext cx="11919744" cy="6706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1524000"/>
            <a:ext cx="11922654" cy="670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3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1524000"/>
            <a:ext cx="11919744" cy="6706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7" y="1524000"/>
            <a:ext cx="11922654" cy="670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1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1524000"/>
            <a:ext cx="11919744" cy="6706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89" y="1524000"/>
            <a:ext cx="11911010" cy="670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0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LEX GFX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234" y="19050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5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066800"/>
            <a:ext cx="12023902" cy="763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1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/>
          </p:cNvSpPr>
          <p:nvPr/>
        </p:nvSpPr>
        <p:spPr bwMode="auto">
          <a:xfrm>
            <a:off x="887413" y="4508500"/>
            <a:ext cx="19732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Progress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1219200"/>
            <a:ext cx="103759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37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BRII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015" y="1676400"/>
            <a:ext cx="11170323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6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PR_SAFETY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724.76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333" y="1600200"/>
            <a:ext cx="11921067" cy="670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9855200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92456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37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371600"/>
            <a:ext cx="9707233" cy="647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62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524000"/>
            <a:ext cx="911860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73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5" name="Group 6"/>
          <p:cNvGrpSpPr>
            <a:grpSpLocks/>
          </p:cNvGrpSpPr>
          <p:nvPr/>
        </p:nvGrpSpPr>
        <p:grpSpPr bwMode="auto">
          <a:xfrm>
            <a:off x="1244600" y="1066800"/>
            <a:ext cx="10363349" cy="7010400"/>
            <a:chOff x="0" y="0"/>
            <a:chExt cx="5158" cy="3840"/>
          </a:xfrm>
        </p:grpSpPr>
        <p:pic>
          <p:nvPicPr>
            <p:cNvPr id="2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120" cy="3840"/>
            </a:xfrm>
            <a:prstGeom prst="rect">
              <a:avLst/>
            </a:prstGeom>
            <a:noFill/>
            <a:ln>
              <a:noFill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6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120" cy="3840"/>
            </a:xfrm>
            <a:prstGeom prst="rect">
              <a:avLst/>
            </a:prstGeom>
            <a:noFill/>
            <a:ln>
              <a:noFill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6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120" cy="3416"/>
            </a:xfrm>
            <a:prstGeom prst="rect">
              <a:avLst/>
            </a:prstGeom>
            <a:noFill/>
            <a:ln>
              <a:noFill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6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120" cy="3840"/>
            </a:xfrm>
            <a:prstGeom prst="rect">
              <a:avLst/>
            </a:prstGeom>
            <a:noFill/>
            <a:ln>
              <a:noFill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6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" y="0"/>
              <a:ext cx="5120" cy="3840"/>
            </a:xfrm>
            <a:prstGeom prst="rect">
              <a:avLst/>
            </a:prstGeom>
            <a:noFill/>
            <a:ln>
              <a:noFill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190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104775"/>
            <a:ext cx="8915400" cy="9550400"/>
          </a:xfrm>
          <a:prstGeom prst="rect">
            <a:avLst/>
          </a:prstGeom>
          <a:noFill/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1 h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882" y="1600200"/>
            <a:ext cx="11523518" cy="650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4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"/>
            <a:ext cx="12742863" cy="990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Pages>0</Pages>
  <Words>394</Words>
  <Characters>0</Characters>
  <Application>Microsoft Office PowerPoint</Application>
  <PresentationFormat>Custom</PresentationFormat>
  <Lines>0</Lines>
  <Paragraphs>112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ＭＳ Ｐゴシック</vt:lpstr>
      <vt:lpstr>Arial</vt:lpstr>
      <vt:lpstr>Gill Sans</vt:lpstr>
      <vt:lpstr>Lucida Grande</vt:lpstr>
      <vt:lpstr>ヒラギノ角ゴ ProN W3</vt:lpstr>
      <vt:lpstr>Title &amp; Bullets</vt:lpstr>
      <vt:lpstr>Title &amp; Subtitle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Title - Center</vt:lpstr>
      <vt:lpstr>Bullets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Zohner, Nathan L. (INPO)</dc:creator>
  <cp:lastModifiedBy>Joshua Wheeler</cp:lastModifiedBy>
  <cp:revision>102</cp:revision>
  <dcterms:modified xsi:type="dcterms:W3CDTF">2016-11-02T04:29:40Z</dcterms:modified>
</cp:coreProperties>
</file>