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3" r:id="rId5"/>
    <p:sldMasterId id="2147483654" r:id="rId6"/>
    <p:sldMasterId id="2147483655" r:id="rId7"/>
    <p:sldMasterId id="2147483656" r:id="rId8"/>
    <p:sldMasterId id="2147483657" r:id="rId9"/>
    <p:sldMasterId id="2147483658" r:id="rId10"/>
    <p:sldMasterId id="2147483659" r:id="rId11"/>
    <p:sldMasterId id="2147483660" r:id="rId12"/>
    <p:sldMasterId id="2147483661" r:id="rId13"/>
    <p:sldMasterId id="2147483662" r:id="rId14"/>
    <p:sldMasterId id="2147483663" r:id="rId15"/>
    <p:sldMasterId id="2147483664" r:id="rId16"/>
  </p:sldMasterIdLst>
  <p:notesMasterIdLst>
    <p:notesMasterId r:id="rId32"/>
  </p:notesMasterIdLst>
  <p:sldIdLst>
    <p:sldId id="256" r:id="rId17"/>
    <p:sldId id="26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63" r:id="rId29"/>
    <p:sldId id="271" r:id="rId30"/>
    <p:sldId id="257" r:id="rId31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638"/>
    <p:restoredTop sz="73813" autoAdjust="0"/>
  </p:normalViewPr>
  <p:slideViewPr>
    <p:cSldViewPr>
      <p:cViewPr varScale="1">
        <p:scale>
          <a:sx n="50" d="100"/>
          <a:sy n="50" d="100"/>
        </p:scale>
        <p:origin x="1170" y="4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5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9458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32670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  <a:p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1848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Extreme growth in wind/ solar!! 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 (but not so impressive when others are added!- scales matter)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Decline of coal!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</a:t>
            </a:r>
            <a:r>
              <a:rPr lang="en-US" sz="12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Whats</a:t>
            </a:r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 replacing it (before you advance to show gas)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+mn-cs"/>
            </a:endParaRP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Which is growing faster, gas or wind/solar?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</a:t>
            </a: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4928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Extreme growth in wind/ solar!! 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 (but not so impressive when others are added!- scales matter)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Decline of coal!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</a:t>
            </a:r>
            <a:r>
              <a:rPr lang="en-US" sz="12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Whats</a:t>
            </a:r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 replacing it (before you advance to show gas)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+mn-cs"/>
            </a:endParaRP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Which is growing faster, gas or wind/solar?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</a:t>
            </a: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4916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Extreme growth in wind/ solar!! 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 (but not so impressive when others are added!- scales matter)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Decline of coal!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</a:t>
            </a:r>
            <a:r>
              <a:rPr lang="en-US" sz="12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Whats</a:t>
            </a:r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 replacing it (before you advance to show gas)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+mn-cs"/>
            </a:endParaRP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Which is growing faster, gas or wind/solar?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</a:t>
            </a: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9463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“Energy Independence”... </a:t>
            </a:r>
            <a:r>
              <a:rPr lang="en-US" sz="12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whats</a:t>
            </a:r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 the replacement for gasoline....?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CARS/TRUCKS are biggest energy use-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+mn-cs"/>
            </a:endParaRP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So if we want to stop burning gasoline/ coal/ natural gas-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	</a:t>
            </a:r>
            <a:r>
              <a:rPr lang="en-US" sz="1200" b="1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Then what fills the void?</a:t>
            </a: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062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There is no perfect solution- (each power supply has yellow in the chart)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each has a drawback-  (EPRI 2010)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+mn-cs"/>
            </a:endParaRP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Look at availability- 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Notice that most of the stuff we use (coal, Nat Gas, Nuclear, Biomass) are all green here-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Why would that matter?</a:t>
            </a: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8701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So, this </a:t>
            </a:r>
            <a:r>
              <a:rPr lang="en-US" sz="12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Brittish</a:t>
            </a:r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 show tried to power a house with bicyclists.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HOW many do you think would take (~80)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+mn-cs"/>
            </a:endParaRP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(1 Cyclist= 100W (500W for Pro Athlete)  So 1500W hair dryer is 15 people!)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+mn-cs"/>
            </a:endParaRPr>
          </a:p>
          <a:p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  <a:p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697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1200" b="1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Where does our power actually come from? </a:t>
            </a:r>
          </a:p>
          <a:p>
            <a:endParaRPr lang="en-US" sz="1200" b="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+mn-cs"/>
            </a:endParaRPr>
          </a:p>
          <a:p>
            <a:r>
              <a:rPr lang="en-US" sz="1200" b="1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IF</a:t>
            </a:r>
            <a:r>
              <a:rPr lang="en-US" sz="1200" b="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 we got it all from gas  =</a:t>
            </a:r>
            <a:r>
              <a:rPr lang="en-US" sz="1200" b="1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~2500 gal/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yr</a:t>
            </a:r>
            <a:r>
              <a:rPr lang="en-US" sz="1200" b="1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 (2487 gal/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yr</a:t>
            </a:r>
            <a:r>
              <a:rPr lang="en-US" sz="1200" b="1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)</a:t>
            </a:r>
          </a:p>
          <a:p>
            <a:r>
              <a:rPr lang="en-US" sz="1200" b="1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</a:t>
            </a:r>
            <a:r>
              <a:rPr lang="en-US" sz="1200" b="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(309E6 BTU/</a:t>
            </a:r>
            <a:r>
              <a:rPr lang="en-US" sz="1200" b="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yr</a:t>
            </a:r>
            <a:r>
              <a:rPr lang="en-US" sz="1200" b="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 consumed per person (EIA- August 2015 MER table 1.7)</a:t>
            </a:r>
          </a:p>
          <a:p>
            <a:r>
              <a:rPr lang="en-US" sz="1200" b="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(5.218E6 BTU/barrel (42gal) gasoline (EIA August 2015 MER Table A.2)</a:t>
            </a:r>
          </a:p>
          <a:p>
            <a:endParaRPr lang="en-US" sz="1200" b="0" u="sng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270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But we don’t burn gas... what do we do?</a:t>
            </a: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171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Extreme growth in wind/ solar!! 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 (but not so impressive when others are added!- scales matter)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Decline of coal!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</a:t>
            </a:r>
            <a:r>
              <a:rPr lang="en-US" sz="12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Whats</a:t>
            </a:r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 replacing it (before you advance to show gas)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+mn-cs"/>
            </a:endParaRP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Which is growing faster, gas or wind/solar?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</a:t>
            </a: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568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Extreme growth in wind/ solar!! 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 (but not so impressive when others are added!- scales matter)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Decline of coal!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</a:t>
            </a:r>
            <a:r>
              <a:rPr lang="en-US" sz="12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Whats</a:t>
            </a:r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 replacing it (before you advance to show gas)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+mn-cs"/>
            </a:endParaRP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Which is growing faster, gas or wind/solar?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</a:t>
            </a: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540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Extreme growth in wind/ solar!! 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 (but not so impressive when others are added!- scales matter)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Decline of coal!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</a:t>
            </a:r>
            <a:r>
              <a:rPr lang="en-US" sz="12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Whats</a:t>
            </a:r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 replacing it (before you advance to show gas)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+mn-cs"/>
            </a:endParaRP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Which is growing faster, gas or wind/solar?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</a:t>
            </a: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11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Extreme growth in wind/ solar!! 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 (but not so impressive when others are added!- scales matter)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Decline of coal!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</a:t>
            </a:r>
            <a:r>
              <a:rPr lang="en-US" sz="12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Whats</a:t>
            </a:r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 replacing it (before you advance to show gas)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+mn-cs"/>
            </a:endParaRP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Which is growing faster, gas or wind/solar?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</a:t>
            </a: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646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Extreme growth in wind/ solar!! 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 (but not so impressive when others are added!- scales matter)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Decline of coal!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</a:t>
            </a:r>
            <a:r>
              <a:rPr lang="en-US" sz="12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Whats</a:t>
            </a:r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 replacing it (before you advance to show gas)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+mn-cs"/>
            </a:endParaRP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Which is growing faster, gas or wind/solar?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</a:t>
            </a: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8231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Extreme growth in wind/ solar!! 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 (but not so impressive when others are added!- scales matter)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Decline of coal!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</a:t>
            </a:r>
            <a:r>
              <a:rPr lang="en-US" sz="12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Whats</a:t>
            </a:r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 replacing it (before you advance to show gas)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+mn-cs"/>
            </a:endParaRP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Which is growing faster, gas or wind/solar?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</a:t>
            </a: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574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0460321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5948872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20888465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2474410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5432789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8435035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203910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6768020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8874923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2747464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0283831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117159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1004927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9693601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16588915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225086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0631331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1381451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7478135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8986589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0139183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0398545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099763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18520588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0256681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7721330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41298149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4984524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3179325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6838120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7235025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22757027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9522475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0428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3650157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5487177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2158764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0017240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18512711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5691798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1735074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4443697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6207385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9424721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65138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1241832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8994467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7539472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4285752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1484511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76228839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5124648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2320777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1041951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9067235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110201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6579605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3860036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1872149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2444847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9501760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9473032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10082237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7299484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7668908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4765593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402604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0831591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76835298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455462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5828924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4843331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761289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2643974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32318211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6991766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103453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197470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6907994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9591240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45052027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0405660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5155238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2913743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3151490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0930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0930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695369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681333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512135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329240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480571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765336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634305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3998425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226342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740322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235036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9999756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035877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97283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8606221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864045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0768794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3849469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7165601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8190398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0636053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7209606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6500" y="2768600"/>
            <a:ext cx="52133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768600"/>
            <a:ext cx="52133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4427172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1859691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5169125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8030948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0191073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4256462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2922331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0248808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0825" y="254000"/>
            <a:ext cx="2644775" cy="822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6500" y="254000"/>
            <a:ext cx="7781925" cy="8229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9663220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03392509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8457185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7818559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6593066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666517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8504026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1773367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9153698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2073092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9213035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130839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0498312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16770924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3822712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1036968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121620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9008984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207566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9557525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2789085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1900371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5545858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1119953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24000"/>
            <a:ext cx="1466850" cy="668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24000"/>
            <a:ext cx="4248150" cy="668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7201816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077791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910203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967192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77567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2479737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7694469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54618769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82077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7493542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1891843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3369681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24000"/>
            <a:ext cx="1466850" cy="668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24000"/>
            <a:ext cx="4248150" cy="668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8333555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12175091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128872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1159410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2067662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219021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070375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66408866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8400943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2018584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7988579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794496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4209318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2316087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5639741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9162477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7511625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065622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8870307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7853886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923998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3521139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7512323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0111525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057655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0" y="2768600"/>
            <a:ext cx="39624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971800"/>
            <a:ext cx="104648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06500" y="254000"/>
            <a:ext cx="105791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6500" y="2768600"/>
            <a:ext cx="105791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10541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4986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9431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3876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8321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2893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7465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2037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6609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emf"/><Relationship Id="rId4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emf"/><Relationship Id="rId4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emf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emf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emf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emf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emf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emf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/>
          </p:cNvSpPr>
          <p:nvPr/>
        </p:nvSpPr>
        <p:spPr bwMode="auto">
          <a:xfrm>
            <a:off x="4732338" y="6362700"/>
            <a:ext cx="3529012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Energy Realities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" t="2971" r="2228" b="3435"/>
          <a:stretch>
            <a:fillRect/>
          </a:stretch>
        </p:blipFill>
        <p:spPr bwMode="auto">
          <a:xfrm>
            <a:off x="4610100" y="1892300"/>
            <a:ext cx="3773488" cy="27813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" y="2095500"/>
            <a:ext cx="10972800" cy="5562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900" y="381000"/>
            <a:ext cx="4699000" cy="1231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2095500"/>
            <a:ext cx="109728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" y="2095500"/>
            <a:ext cx="10972800" cy="5562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900" y="381000"/>
            <a:ext cx="4699000" cy="1231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2095500"/>
            <a:ext cx="109728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5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" y="2095500"/>
            <a:ext cx="10972800" cy="5562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900" y="381000"/>
            <a:ext cx="4699000" cy="1231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2095500"/>
            <a:ext cx="10972800" cy="5562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2095500"/>
            <a:ext cx="109728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2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/>
          </p:cNvSpPr>
          <p:nvPr/>
        </p:nvSpPr>
        <p:spPr bwMode="auto">
          <a:xfrm>
            <a:off x="4066414" y="394384"/>
            <a:ext cx="52656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Current </a:t>
            </a:r>
            <a:r>
              <a:rPr lang="en-US" u="sng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Energy</a:t>
            </a:r>
            <a:r>
              <a:rPr lang="en-US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 Sources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" y="1905000"/>
            <a:ext cx="10871200" cy="6832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2" t="912" r="1677" b="59645"/>
          <a:stretch>
            <a:fillRect/>
          </a:stretch>
        </p:blipFill>
        <p:spPr bwMode="auto">
          <a:xfrm>
            <a:off x="1092200" y="215900"/>
            <a:ext cx="10604500" cy="932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se peak HPS-1 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000" y="1524000"/>
            <a:ext cx="11734800" cy="6454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2300" y="0"/>
            <a:ext cx="3441700" cy="1231900"/>
          </a:xfrm>
          <a:prstGeom prst="rect">
            <a:avLst/>
          </a:prstGeom>
        </p:spPr>
      </p:pic>
      <p:pic>
        <p:nvPicPr>
          <p:cNvPr id="4" name="Gas Powered 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1200" y="1524000"/>
            <a:ext cx="11379200" cy="6400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4000" y="0"/>
            <a:ext cx="1651000" cy="12319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36733" y="154285"/>
            <a:ext cx="5052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0" y="1066800"/>
            <a:ext cx="12293600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55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900" y="381000"/>
            <a:ext cx="4699000" cy="1231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2095500"/>
            <a:ext cx="109728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9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" y="2095500"/>
            <a:ext cx="10972800" cy="5562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900" y="381000"/>
            <a:ext cx="4699000" cy="1231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2095500"/>
            <a:ext cx="109728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" y="2095500"/>
            <a:ext cx="10972800" cy="5562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900" y="381000"/>
            <a:ext cx="4699000" cy="1231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2095500"/>
            <a:ext cx="109728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68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" y="2095500"/>
            <a:ext cx="10972800" cy="5562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900" y="381000"/>
            <a:ext cx="4699000" cy="1231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2095500"/>
            <a:ext cx="109728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5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" y="2095500"/>
            <a:ext cx="10972800" cy="5562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900" y="381000"/>
            <a:ext cx="4699000" cy="1231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2095500"/>
            <a:ext cx="109728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87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" y="2095500"/>
            <a:ext cx="10972800" cy="5562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900" y="381000"/>
            <a:ext cx="4699000" cy="1231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2095500"/>
            <a:ext cx="109728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02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itle &amp; Subtitle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itle &amp; Bullets - Lef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- 2 Colum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&amp; Bullets - Righ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, Bullets &amp; Photo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Photo - Horizontal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Title - Center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le &amp; Subtitle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itle &amp; 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hoto - Horizontal Reflec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hoto - Vertical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hoto - Vertical Reflec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Pages>0</Pages>
  <Words>145</Words>
  <Characters>0</Characters>
  <Application>Microsoft Office PowerPoint</Application>
  <PresentationFormat>Custom</PresentationFormat>
  <Lines>0</Lines>
  <Paragraphs>88</Paragraphs>
  <Slides>15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15</vt:i4>
      </vt:variant>
    </vt:vector>
  </HeadingPairs>
  <TitlesOfParts>
    <vt:vector size="35" baseType="lpstr">
      <vt:lpstr>ＭＳ Ｐゴシック</vt:lpstr>
      <vt:lpstr>Gill Sans</vt:lpstr>
      <vt:lpstr>Lucida Grande</vt:lpstr>
      <vt:lpstr>ヒラギノ角ゴ ProN W3</vt:lpstr>
      <vt:lpstr>Title &amp; Subtitle</vt:lpstr>
      <vt:lpstr>Title &amp; Bullets</vt:lpstr>
      <vt:lpstr>Title &amp; Subtitle</vt:lpstr>
      <vt:lpstr>Title &amp; Bullets</vt:lpstr>
      <vt:lpstr>Photo - Horizontal Reflection</vt:lpstr>
      <vt:lpstr>Photo - Vertical</vt:lpstr>
      <vt:lpstr>Photo - Vertical Reflection</vt:lpstr>
      <vt:lpstr>Title - Top</vt:lpstr>
      <vt:lpstr>Blank</vt:lpstr>
      <vt:lpstr>Title &amp; Bullets - Left</vt:lpstr>
      <vt:lpstr>Title &amp; Bullets - 2 Column</vt:lpstr>
      <vt:lpstr>Title &amp; Bullets - Right</vt:lpstr>
      <vt:lpstr>Title, Bullets &amp; Photo</vt:lpstr>
      <vt:lpstr>Photo - Horizontal</vt:lpstr>
      <vt:lpstr>Title - Center</vt:lpstr>
      <vt:lpstr>Bullets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Joshua Wheeler</dc:creator>
  <cp:keywords/>
  <dc:description/>
  <cp:lastModifiedBy>Joshua Wheeler</cp:lastModifiedBy>
  <cp:revision>32</cp:revision>
  <dcterms:modified xsi:type="dcterms:W3CDTF">2016-11-02T04:03:05Z</dcterms:modified>
</cp:coreProperties>
</file>