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notesMasterIdLst>
    <p:notesMasterId r:id="rId20"/>
  </p:notesMasterIdLst>
  <p:sldIdLst>
    <p:sldId id="260" r:id="rId15"/>
    <p:sldId id="257" r:id="rId16"/>
    <p:sldId id="256" r:id="rId17"/>
    <p:sldId id="259" r:id="rId18"/>
    <p:sldId id="261" r:id="rId19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4555"/>
  </p:normalViewPr>
  <p:slideViewPr>
    <p:cSldViewPr>
      <p:cViewPr>
        <p:scale>
          <a:sx n="76" d="100"/>
          <a:sy n="76" d="100"/>
        </p:scale>
        <p:origin x="1768" y="14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6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5619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Relationship Id="rId3" Type="http://schemas.openxmlformats.org/officeDocument/2006/relationships/hyperlink" Target="http://online.wsj.com/public/resources/documents/info-Degrees_that_Pay_you_Back-sort.html" TargetMode="Externa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sz="1200" u="none" kern="1200" baseline="0" dirty="0" smtClean="0">
              <a:solidFill>
                <a:schemeClr val="tx1"/>
              </a:solidFill>
              <a:latin typeface="Gill Sans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93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1200" u="none" kern="1200" baseline="0" dirty="0" smtClean="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rPr>
              <a:t>Should I stay in School? - YES!!!  </a:t>
            </a:r>
          </a:p>
          <a:p>
            <a:r>
              <a:rPr lang="nl-NL" sz="1200" u="none" kern="1200" baseline="0" dirty="0" smtClean="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rPr>
              <a:t>	2015 data</a:t>
            </a:r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910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1200" u="none" kern="1200" baseline="0" dirty="0" smtClean="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rPr>
              <a:t>4 year degree (only) salaries highest to lowest - From Wall Street Journal (</a:t>
            </a:r>
            <a:r>
              <a:rPr lang="en-US" sz="1200" u="sng" kern="1200" baseline="0" dirty="0" smtClean="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  <a:hlinkClick r:id="rId3"/>
              </a:rPr>
              <a:t>http://online.wsj.com/public/resources/documents/info-Degrees_that_Pay_you_Back-sort.html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  <a:hlinkClick r:id="rId3"/>
              </a:rPr>
              <a:t>)</a:t>
            </a:r>
          </a:p>
          <a:p>
            <a:endParaRPr lang="en-US" sz="1200" u="none" kern="1200" baseline="0" dirty="0" smtClean="0">
              <a:solidFill>
                <a:schemeClr val="tx1"/>
              </a:solidFill>
              <a:latin typeface="Gill Sans" charset="0"/>
              <a:ea typeface="ＭＳ Ｐゴシック" charset="0"/>
              <a:cs typeface="+mn-cs"/>
            </a:endParaRPr>
          </a:p>
          <a:p>
            <a:endParaRPr lang="en-US" sz="1200" u="none" kern="1200" baseline="0" dirty="0" smtClean="0">
              <a:solidFill>
                <a:schemeClr val="tx1"/>
              </a:solidFill>
              <a:latin typeface="Gill Sans" charset="0"/>
              <a:ea typeface="ＭＳ Ｐゴシック" charset="0"/>
              <a:cs typeface="+mn-cs"/>
            </a:endParaRPr>
          </a:p>
          <a:p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991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In Jan 2012, the Chattanooga times free press released all of the salaries of TVA employees - name, title, and salary.  They were able to do this because of the Freedom of Information Act due to TVA being a government entity.</a:t>
            </a:r>
          </a:p>
          <a:p>
            <a:endParaRPr lang="en-US" sz="22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112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Showing this again - because it is very important.  </a:t>
            </a:r>
            <a:r>
              <a:rPr lang="en-US" sz="2200" dirty="0">
                <a:latin typeface="Lucida Grande" charset="0"/>
                <a:cs typeface="Lucida Grande" charset="0"/>
                <a:sym typeface="Lucida Grande" charset="0"/>
              </a:rPr>
              <a:t>Get a college degree!</a:t>
            </a:r>
          </a:p>
        </p:txBody>
      </p:sp>
    </p:spTree>
    <p:extLst>
      <p:ext uri="{BB962C8B-B14F-4D97-AF65-F5344CB8AC3E}">
        <p14:creationId xmlns:p14="http://schemas.microsoft.com/office/powerpoint/2010/main" val="88134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6916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8993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73953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63640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8562947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8053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71891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74774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038490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4766646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2445782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5186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34007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31830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04529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40742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6343928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16545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48178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06778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1688784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8050234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491480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81547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0356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28995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34707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11231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8185603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15483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49755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63692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037267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693560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5999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3127872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88354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75860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1819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3015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3540865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06328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14606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33461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99043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0446214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1212755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9879480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31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14972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23532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53314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3626390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0100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43779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0228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06931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9128675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1602206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0022158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96582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5944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2965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8828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52649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943343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8394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447233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9394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5374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9773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6795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657084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2728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06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8494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986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507083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463177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183996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5769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0474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8499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9904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04739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6636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3151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1007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2670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01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75077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845609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3542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9627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6564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8061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811871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6351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3998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7100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750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359076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662484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960436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9240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83178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03167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7681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9735309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567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66484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27662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71075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59184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535317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7702582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86704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09281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48553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3641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753111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423239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45408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29401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32655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777000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3329808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7820221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55854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49763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69203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9186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4067043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9379869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81141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57927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07063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455214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0463092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8111188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2673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54201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3841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3170026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52442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7175166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91458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19380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00406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260187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3710736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7355755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20048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1477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447800"/>
            <a:ext cx="4076700" cy="57658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/>
          </p:cNvSpPr>
          <p:nvPr/>
        </p:nvSpPr>
        <p:spPr bwMode="auto">
          <a:xfrm>
            <a:off x="6010275" y="7924800"/>
            <a:ext cx="135413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Jobs...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635000"/>
            <a:ext cx="12623800" cy="848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7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172925"/>
              </p:ext>
            </p:extLst>
          </p:nvPr>
        </p:nvGraphicFramePr>
        <p:xfrm>
          <a:off x="406400" y="1066800"/>
          <a:ext cx="12153900" cy="7844155"/>
        </p:xfrm>
        <a:graphic>
          <a:graphicData uri="http://schemas.openxmlformats.org/drawingml/2006/table">
            <a:tbl>
              <a:tblPr/>
              <a:tblGrid>
                <a:gridCol w="2260600"/>
                <a:gridCol w="4089400"/>
                <a:gridCol w="2006600"/>
                <a:gridCol w="1930400"/>
                <a:gridCol w="1866900"/>
              </a:tblGrid>
              <a:tr h="18256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3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TVA Salaries 2011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from Chattanooga Times Free Press</a:t>
                      </a: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74EB3"/>
                        </a:gs>
                        <a:gs pos="100000">
                          <a:srgbClr val="0B3280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School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Title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Start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Mid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Senior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2-Year w/training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Maintenance Tech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$60,000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$67,000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$71,000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Aux Operator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$72,000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$72,000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$72,000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4-Year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Reactor Operator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$80,000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$90,000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$110,000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Engineer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$70,000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$90,000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$110,000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Usually 4-Year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Supervisor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$110,000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Manager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$140,000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Senior Manager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$190,000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Vice President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$700,000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635000"/>
            <a:ext cx="12623800" cy="848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Pages>0</Pages>
  <Words>155</Words>
  <Characters>0</Characters>
  <Application>Microsoft Macintosh PowerPoint</Application>
  <PresentationFormat>Custom</PresentationFormat>
  <Lines>0</Lines>
  <Paragraphs>41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5</vt:i4>
      </vt:variant>
    </vt:vector>
  </HeadingPairs>
  <TitlesOfParts>
    <vt:vector size="23" baseType="lpstr">
      <vt:lpstr>Gill Sans</vt:lpstr>
      <vt:lpstr>Lucida Grande</vt:lpstr>
      <vt:lpstr>ＭＳ Ｐゴシック</vt:lpstr>
      <vt:lpstr>ヒラギノ角ゴ ProN W3</vt:lpstr>
      <vt:lpstr>Title &amp; Bullets</vt:lpstr>
      <vt:lpstr>Title &amp; Subtitle</vt:lpstr>
      <vt:lpstr>Title - Top</vt:lpstr>
      <vt:lpstr>Bullets</vt:lpstr>
      <vt:lpstr>Photo - Horizontal</vt:lpstr>
      <vt:lpstr>Photo - Horizontal Reflection</vt:lpstr>
      <vt:lpstr>Photo - Vertical</vt:lpstr>
      <vt:lpstr>Photo - Vertical Reflection</vt:lpstr>
      <vt:lpstr>Title - Center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Nathan Zohner</cp:lastModifiedBy>
  <cp:revision>6</cp:revision>
  <dcterms:modified xsi:type="dcterms:W3CDTF">2016-07-23T15:01:54Z</dcterms:modified>
</cp:coreProperties>
</file>