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94" r:id="rId8"/>
    <p:sldId id="283" r:id="rId9"/>
    <p:sldId id="284" r:id="rId10"/>
    <p:sldId id="285" r:id="rId11"/>
    <p:sldId id="287" r:id="rId12"/>
    <p:sldId id="265" r:id="rId13"/>
    <p:sldId id="286" r:id="rId14"/>
    <p:sldId id="276" r:id="rId15"/>
    <p:sldId id="288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4C953C"/>
    <a:srgbClr val="4D963D"/>
    <a:srgbClr val="367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3" autoAdjust="0"/>
  </p:normalViewPr>
  <p:slideViewPr>
    <p:cSldViewPr>
      <p:cViewPr>
        <p:scale>
          <a:sx n="89" d="100"/>
          <a:sy n="89" d="100"/>
        </p:scale>
        <p:origin x="-143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6E6771-A945-46E8-B527-2233D43885D7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078DB6-BD48-4126-8599-39E6D6CB0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3A4B0-541E-4CB0-921A-0A0E49486D5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Nuclear energy means using atoms to make electricity.</a:t>
            </a:r>
          </a:p>
          <a:p>
            <a:r>
              <a:rPr lang="en-US" altLang="en-US" smtClean="0"/>
              <a:t>Why is electricity important?  What do you use electricity for?</a:t>
            </a:r>
          </a:p>
          <a:p>
            <a:r>
              <a:rPr lang="en-US" altLang="en-US" smtClean="0"/>
              <a:t>What is an atom?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Atoms are the building blocks of matter.  They are mostly empty space and they are so small that we need a special microscope to see them.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8B773-CEF9-4DAC-AD1E-68DEEE2B1DB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had a box of feathers and</a:t>
            </a:r>
            <a:r>
              <a:rPr lang="en-US" baseline="0" dirty="0" smtClean="0"/>
              <a:t> a box of bricks, which would weigh more?</a:t>
            </a:r>
          </a:p>
          <a:p>
            <a:r>
              <a:rPr lang="en-US" baseline="0" dirty="0" smtClean="0"/>
              <a:t>A box of bricks.</a:t>
            </a:r>
          </a:p>
          <a:p>
            <a:r>
              <a:rPr lang="en-US" baseline="0" dirty="0" smtClean="0"/>
              <a:t>This is because the bricks have a higher density.</a:t>
            </a:r>
          </a:p>
          <a:p>
            <a:r>
              <a:rPr lang="en-US" baseline="0" dirty="0" smtClean="0"/>
              <a:t>Like bricks, atoms have a high (energy) density.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 nuclear fuel pellet is about the same size as your pinkie finger and it has a lot of energy.</a:t>
            </a:r>
          </a:p>
          <a:p>
            <a:r>
              <a:rPr lang="en-US" altLang="en-US" smtClean="0"/>
              <a:t>A nuclear fuel pellet has the same amount of energy as 1 ton of coal!</a:t>
            </a:r>
          </a:p>
          <a:p>
            <a:r>
              <a:rPr lang="en-US" altLang="en-US" smtClean="0"/>
              <a:t>These are some other types of fuel we use to make electricity.</a:t>
            </a:r>
          </a:p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4E64DB9-7929-4D6F-9336-B1D7637C18C1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4E0241-6798-4283-928F-D3DBF9BB227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2057400"/>
          </a:xfrm>
        </p:spPr>
        <p:txBody>
          <a:bodyPr/>
          <a:lstStyle>
            <a:lvl1pPr algn="ctr"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343400"/>
            <a:ext cx="7696200" cy="14478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5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67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5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16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3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24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»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22.jpe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simple.wikipedia.org/wiki/File:Stylised_Lithium_Atom.png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ea typeface="+mj-ea"/>
              </a:rPr>
              <a:t/>
            </a:r>
            <a:br>
              <a:rPr lang="en-US" sz="3500" dirty="0" smtClean="0">
                <a:ea typeface="+mj-ea"/>
              </a:rPr>
            </a:br>
            <a:r>
              <a:rPr lang="en-US" sz="3000" dirty="0" smtClean="0">
                <a:ea typeface="+mj-ea"/>
              </a:rPr>
              <a:t>Introduce Yourself Here</a:t>
            </a:r>
            <a:br>
              <a:rPr lang="en-US" sz="3000" dirty="0" smtClean="0">
                <a:ea typeface="+mj-ea"/>
              </a:rPr>
            </a:br>
            <a:r>
              <a:rPr lang="en-US" sz="3000" dirty="0" smtClean="0">
                <a:ea typeface="+mj-ea"/>
              </a:rPr>
              <a:t>Name, Company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 smtClean="0">
                <a:ea typeface="+mj-ea"/>
              </a:rPr>
              <a:t>Nuclear Energy Packs a Punch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Nuclear Energy Packs a Punch</a:t>
            </a:r>
          </a:p>
        </p:txBody>
      </p:sp>
      <p:pic>
        <p:nvPicPr>
          <p:cNvPr id="11267" name="Picture 6" descr="http://msnbcmedia.msn.com/i/MSNBC/Components/Photo/_new/g-cvr-091124-nuclear-power-2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4343400"/>
            <a:ext cx="3590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638800" y="1295400"/>
            <a:ext cx="3309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altLang="en-US" sz="2400" b="1" u="sng">
                <a:solidFill>
                  <a:schemeClr val="bg1"/>
                </a:solidFill>
                <a:cs typeface="Arial" charset="0"/>
              </a:rPr>
              <a:t>On back: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Name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Age &amp; Grade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T-shirt size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School &amp; Teacher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19" y="4343399"/>
            <a:ext cx="2925396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www.freevectors.net/files/large/BoxingGlove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3521">
            <a:off x="7310438" y="40481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https://psychiatricsurvivors.files.wordpress.com/2015/05/boxing-glov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7" y="1466159"/>
            <a:ext cx="28400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 descr="http://imgc.allpostersimages.com/images/P-488-488-90/61/6163/QUMG100Z/posters/american-boxing-glov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6477" r="15469" b="4806"/>
          <a:stretch/>
        </p:blipFill>
        <p:spPr bwMode="auto">
          <a:xfrm>
            <a:off x="282388" y="3714403"/>
            <a:ext cx="1506071" cy="18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274052"/>
            <a:ext cx="1404754" cy="1428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287">
            <a:off x="3144852" y="1201691"/>
            <a:ext cx="28194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Questions?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20574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Exelon East - Tom Av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20589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b="22153"/>
          <a:stretch>
            <a:fillRect/>
          </a:stretch>
        </p:blipFill>
        <p:spPr bwMode="auto">
          <a:xfrm>
            <a:off x="2438400" y="4191000"/>
            <a:ext cx="43862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99CC00"/>
                </a:solidFill>
                <a:ea typeface="+mj-ea"/>
              </a:rPr>
              <a:t>Ideas for Drawings</a:t>
            </a:r>
            <a:endParaRPr lang="en-US" altLang="en-US" dirty="0">
              <a:solidFill>
                <a:srgbClr val="99CC00"/>
              </a:solidFill>
              <a:ea typeface="+mj-ea"/>
            </a:endParaRPr>
          </a:p>
        </p:txBody>
      </p:sp>
      <p:pic>
        <p:nvPicPr>
          <p:cNvPr id="8" name="Picture 18" descr="http://www.howitworksdaily.com/wp-content/uploads/2011/11/A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7185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assembly, rod, pell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9975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24" y="1199755"/>
            <a:ext cx="1881276" cy="14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3388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19450" r="34473" b="18005"/>
          <a:stretch>
            <a:fillRect/>
          </a:stretch>
        </p:blipFill>
        <p:spPr bwMode="auto">
          <a:xfrm>
            <a:off x="684311" y="2819400"/>
            <a:ext cx="2439889" cy="29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nuclear f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7185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80" y="1199756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Optional Slides</a:t>
            </a:r>
          </a:p>
        </p:txBody>
      </p:sp>
    </p:spTree>
    <p:extLst>
      <p:ext uri="{BB962C8B-B14F-4D97-AF65-F5344CB8AC3E}">
        <p14:creationId xmlns:p14="http://schemas.microsoft.com/office/powerpoint/2010/main" val="2344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CC00"/>
                </a:solidFill>
                <a:ea typeface="+mj-ea"/>
              </a:rPr>
              <a:t>How else can electricity be made?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657600" y="6291585"/>
            <a:ext cx="548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[1] Wind, petroleum, wood, geothermal, solar, etc.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[2] Conventional hydroelectric power and pumped storage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US Energy Information Administration Annual Energy Review 2011</a:t>
            </a:r>
            <a:endParaRPr lang="en-US" altLang="en-US" sz="10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114800" cy="3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CC00"/>
                </a:solidFill>
                <a:ea typeface="+mj-ea"/>
              </a:rPr>
              <a:t>How does a nuclear power plant work?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1000" y="2039226"/>
            <a:ext cx="2743200" cy="1905000"/>
            <a:chOff x="298" y="1440"/>
            <a:chExt cx="1728" cy="12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258" y="1728"/>
              <a:ext cx="672" cy="9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96" y="2073"/>
              <a:ext cx="591" cy="525"/>
            </a:xfrm>
            <a:custGeom>
              <a:avLst/>
              <a:gdLst>
                <a:gd name="T0" fmla="*/ 271 w 591"/>
                <a:gd name="T1" fmla="*/ 525 h 525"/>
                <a:gd name="T2" fmla="*/ 175 w 591"/>
                <a:gd name="T3" fmla="*/ 486 h 525"/>
                <a:gd name="T4" fmla="*/ 64 w 591"/>
                <a:gd name="T5" fmla="*/ 354 h 525"/>
                <a:gd name="T6" fmla="*/ 7 w 591"/>
                <a:gd name="T7" fmla="*/ 174 h 525"/>
                <a:gd name="T8" fmla="*/ 22 w 591"/>
                <a:gd name="T9" fmla="*/ 39 h 525"/>
                <a:gd name="T10" fmla="*/ 79 w 591"/>
                <a:gd name="T11" fmla="*/ 126 h 525"/>
                <a:gd name="T12" fmla="*/ 127 w 591"/>
                <a:gd name="T13" fmla="*/ 87 h 525"/>
                <a:gd name="T14" fmla="*/ 172 w 591"/>
                <a:gd name="T15" fmla="*/ 129 h 525"/>
                <a:gd name="T16" fmla="*/ 196 w 591"/>
                <a:gd name="T17" fmla="*/ 81 h 525"/>
                <a:gd name="T18" fmla="*/ 230 w 591"/>
                <a:gd name="T19" fmla="*/ 117 h 525"/>
                <a:gd name="T20" fmla="*/ 250 w 591"/>
                <a:gd name="T21" fmla="*/ 81 h 525"/>
                <a:gd name="T22" fmla="*/ 262 w 591"/>
                <a:gd name="T23" fmla="*/ 111 h 525"/>
                <a:gd name="T24" fmla="*/ 301 w 591"/>
                <a:gd name="T25" fmla="*/ 87 h 525"/>
                <a:gd name="T26" fmla="*/ 352 w 591"/>
                <a:gd name="T27" fmla="*/ 120 h 525"/>
                <a:gd name="T28" fmla="*/ 406 w 591"/>
                <a:gd name="T29" fmla="*/ 81 h 525"/>
                <a:gd name="T30" fmla="*/ 460 w 591"/>
                <a:gd name="T31" fmla="*/ 108 h 525"/>
                <a:gd name="T32" fmla="*/ 502 w 591"/>
                <a:gd name="T33" fmla="*/ 78 h 525"/>
                <a:gd name="T34" fmla="*/ 529 w 591"/>
                <a:gd name="T35" fmla="*/ 108 h 525"/>
                <a:gd name="T36" fmla="*/ 586 w 591"/>
                <a:gd name="T37" fmla="*/ 33 h 525"/>
                <a:gd name="T38" fmla="*/ 559 w 591"/>
                <a:gd name="T39" fmla="*/ 309 h 525"/>
                <a:gd name="T40" fmla="*/ 430 w 591"/>
                <a:gd name="T41" fmla="*/ 477 h 525"/>
                <a:gd name="T42" fmla="*/ 304 w 591"/>
                <a:gd name="T4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1" h="525">
                  <a:moveTo>
                    <a:pt x="271" y="525"/>
                  </a:moveTo>
                  <a:cubicBezTo>
                    <a:pt x="255" y="519"/>
                    <a:pt x="210" y="515"/>
                    <a:pt x="175" y="486"/>
                  </a:cubicBezTo>
                  <a:cubicBezTo>
                    <a:pt x="140" y="457"/>
                    <a:pt x="92" y="406"/>
                    <a:pt x="64" y="354"/>
                  </a:cubicBezTo>
                  <a:cubicBezTo>
                    <a:pt x="36" y="302"/>
                    <a:pt x="14" y="227"/>
                    <a:pt x="7" y="174"/>
                  </a:cubicBezTo>
                  <a:cubicBezTo>
                    <a:pt x="0" y="121"/>
                    <a:pt x="10" y="47"/>
                    <a:pt x="22" y="39"/>
                  </a:cubicBezTo>
                  <a:cubicBezTo>
                    <a:pt x="34" y="31"/>
                    <a:pt x="62" y="118"/>
                    <a:pt x="79" y="126"/>
                  </a:cubicBezTo>
                  <a:cubicBezTo>
                    <a:pt x="96" y="134"/>
                    <a:pt x="112" y="87"/>
                    <a:pt x="127" y="87"/>
                  </a:cubicBezTo>
                  <a:cubicBezTo>
                    <a:pt x="142" y="87"/>
                    <a:pt x="161" y="130"/>
                    <a:pt x="172" y="129"/>
                  </a:cubicBezTo>
                  <a:cubicBezTo>
                    <a:pt x="183" y="128"/>
                    <a:pt x="186" y="83"/>
                    <a:pt x="196" y="81"/>
                  </a:cubicBezTo>
                  <a:cubicBezTo>
                    <a:pt x="206" y="79"/>
                    <a:pt x="221" y="117"/>
                    <a:pt x="230" y="117"/>
                  </a:cubicBezTo>
                  <a:cubicBezTo>
                    <a:pt x="239" y="117"/>
                    <a:pt x="245" y="82"/>
                    <a:pt x="250" y="81"/>
                  </a:cubicBezTo>
                  <a:cubicBezTo>
                    <a:pt x="255" y="80"/>
                    <a:pt x="254" y="110"/>
                    <a:pt x="262" y="111"/>
                  </a:cubicBezTo>
                  <a:cubicBezTo>
                    <a:pt x="270" y="112"/>
                    <a:pt x="286" y="85"/>
                    <a:pt x="301" y="87"/>
                  </a:cubicBezTo>
                  <a:cubicBezTo>
                    <a:pt x="316" y="89"/>
                    <a:pt x="335" y="121"/>
                    <a:pt x="352" y="120"/>
                  </a:cubicBezTo>
                  <a:cubicBezTo>
                    <a:pt x="369" y="119"/>
                    <a:pt x="388" y="83"/>
                    <a:pt x="406" y="81"/>
                  </a:cubicBezTo>
                  <a:cubicBezTo>
                    <a:pt x="424" y="79"/>
                    <a:pt x="444" y="109"/>
                    <a:pt x="460" y="108"/>
                  </a:cubicBezTo>
                  <a:cubicBezTo>
                    <a:pt x="476" y="107"/>
                    <a:pt x="491" y="78"/>
                    <a:pt x="502" y="78"/>
                  </a:cubicBezTo>
                  <a:cubicBezTo>
                    <a:pt x="513" y="78"/>
                    <a:pt x="515" y="115"/>
                    <a:pt x="529" y="108"/>
                  </a:cubicBezTo>
                  <a:cubicBezTo>
                    <a:pt x="543" y="101"/>
                    <a:pt x="581" y="0"/>
                    <a:pt x="586" y="33"/>
                  </a:cubicBezTo>
                  <a:cubicBezTo>
                    <a:pt x="591" y="66"/>
                    <a:pt x="585" y="235"/>
                    <a:pt x="559" y="309"/>
                  </a:cubicBezTo>
                  <a:cubicBezTo>
                    <a:pt x="533" y="383"/>
                    <a:pt x="472" y="441"/>
                    <a:pt x="430" y="477"/>
                  </a:cubicBezTo>
                  <a:cubicBezTo>
                    <a:pt x="388" y="513"/>
                    <a:pt x="330" y="515"/>
                    <a:pt x="304" y="525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54" y="1968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90" y="206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46" y="1920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642" y="1872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46" y="182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46" y="2016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8" y="2016"/>
              <a:ext cx="10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 produced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124200" y="1505826"/>
            <a:ext cx="5318125" cy="3667125"/>
            <a:chOff x="2026" y="1104"/>
            <a:chExt cx="3350" cy="2310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322" y="1830"/>
              <a:ext cx="816" cy="1584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10" y="2264"/>
              <a:ext cx="1766" cy="8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3562" y="2016"/>
              <a:ext cx="410" cy="576"/>
              <a:chOff x="334" y="3263"/>
              <a:chExt cx="410" cy="576"/>
            </a:xfrm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 rot="5400000">
                <a:off x="396" y="3491"/>
                <a:ext cx="576" cy="120"/>
              </a:xfrm>
              <a:custGeom>
                <a:avLst/>
                <a:gdLst>
                  <a:gd name="G0" fmla="+- 1586 0 0"/>
                  <a:gd name="G1" fmla="+- 21600 0 1586"/>
                  <a:gd name="G2" fmla="*/ 1586 1 2"/>
                  <a:gd name="G3" fmla="+- 21600 0 G2"/>
                  <a:gd name="G4" fmla="+/ 1586 21600 2"/>
                  <a:gd name="G5" fmla="+/ G1 0 2"/>
                  <a:gd name="G6" fmla="*/ 21600 21600 1586"/>
                  <a:gd name="G7" fmla="*/ G6 1 2"/>
                  <a:gd name="G8" fmla="+- 21600 0 G7"/>
                  <a:gd name="G9" fmla="*/ 21600 1 2"/>
                  <a:gd name="G10" fmla="+- 1586 0 G9"/>
                  <a:gd name="G11" fmla="?: G10 G8 0"/>
                  <a:gd name="G12" fmla="?: G10 G7 21600"/>
                  <a:gd name="T0" fmla="*/ 20807 w 21600"/>
                  <a:gd name="T1" fmla="*/ 10800 h 21600"/>
                  <a:gd name="T2" fmla="*/ 10800 w 21600"/>
                  <a:gd name="T3" fmla="*/ 21600 h 21600"/>
                  <a:gd name="T4" fmla="*/ 793 w 21600"/>
                  <a:gd name="T5" fmla="*/ 10800 h 21600"/>
                  <a:gd name="T6" fmla="*/ 10800 w 21600"/>
                  <a:gd name="T7" fmla="*/ 0 h 21600"/>
                  <a:gd name="T8" fmla="*/ 2593 w 21600"/>
                  <a:gd name="T9" fmla="*/ 2593 h 21600"/>
                  <a:gd name="T10" fmla="*/ 19007 w 21600"/>
                  <a:gd name="T11" fmla="*/ 1900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86" y="21600"/>
                    </a:lnTo>
                    <a:lnTo>
                      <a:pt x="200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1"/>
              <p:cNvSpPr>
                <a:spLocks noChangeArrowheads="1"/>
              </p:cNvSpPr>
              <p:nvPr/>
            </p:nvSpPr>
            <p:spPr bwMode="auto">
              <a:xfrm rot="5400000">
                <a:off x="316" y="3491"/>
                <a:ext cx="412" cy="120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 rot="5400000">
                <a:off x="241" y="3507"/>
                <a:ext cx="274" cy="87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4234" y="2112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234" y="2592"/>
              <a:ext cx="576" cy="4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330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698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7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314" y="110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506" y="216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Turbine</a:t>
              </a: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345" y="2820"/>
              <a:ext cx="763" cy="590"/>
            </a:xfrm>
            <a:custGeom>
              <a:avLst/>
              <a:gdLst>
                <a:gd name="T0" fmla="*/ 375 w 763"/>
                <a:gd name="T1" fmla="*/ 551 h 590"/>
                <a:gd name="T2" fmla="*/ 60 w 763"/>
                <a:gd name="T3" fmla="*/ 560 h 590"/>
                <a:gd name="T4" fmla="*/ 15 w 763"/>
                <a:gd name="T5" fmla="*/ 554 h 590"/>
                <a:gd name="T6" fmla="*/ 12 w 763"/>
                <a:gd name="T7" fmla="*/ 509 h 590"/>
                <a:gd name="T8" fmla="*/ 18 w 763"/>
                <a:gd name="T9" fmla="*/ 68 h 590"/>
                <a:gd name="T10" fmla="*/ 93 w 763"/>
                <a:gd name="T11" fmla="*/ 101 h 590"/>
                <a:gd name="T12" fmla="*/ 156 w 763"/>
                <a:gd name="T13" fmla="*/ 65 h 590"/>
                <a:gd name="T14" fmla="*/ 239 w 763"/>
                <a:gd name="T15" fmla="*/ 110 h 590"/>
                <a:gd name="T16" fmla="*/ 267 w 763"/>
                <a:gd name="T17" fmla="*/ 80 h 590"/>
                <a:gd name="T18" fmla="*/ 294 w 763"/>
                <a:gd name="T19" fmla="*/ 101 h 590"/>
                <a:gd name="T20" fmla="*/ 327 w 763"/>
                <a:gd name="T21" fmla="*/ 86 h 590"/>
                <a:gd name="T22" fmla="*/ 340 w 763"/>
                <a:gd name="T23" fmla="*/ 57 h 590"/>
                <a:gd name="T24" fmla="*/ 402 w 763"/>
                <a:gd name="T25" fmla="*/ 95 h 590"/>
                <a:gd name="T26" fmla="*/ 456 w 763"/>
                <a:gd name="T27" fmla="*/ 59 h 590"/>
                <a:gd name="T28" fmla="*/ 522 w 763"/>
                <a:gd name="T29" fmla="*/ 95 h 590"/>
                <a:gd name="T30" fmla="*/ 576 w 763"/>
                <a:gd name="T31" fmla="*/ 56 h 590"/>
                <a:gd name="T32" fmla="*/ 654 w 763"/>
                <a:gd name="T33" fmla="*/ 89 h 590"/>
                <a:gd name="T34" fmla="*/ 711 w 763"/>
                <a:gd name="T35" fmla="*/ 41 h 590"/>
                <a:gd name="T36" fmla="*/ 744 w 763"/>
                <a:gd name="T37" fmla="*/ 77 h 590"/>
                <a:gd name="T38" fmla="*/ 750 w 763"/>
                <a:gd name="T39" fmla="*/ 500 h 590"/>
                <a:gd name="T40" fmla="*/ 753 w 763"/>
                <a:gd name="T41" fmla="*/ 545 h 590"/>
                <a:gd name="T42" fmla="*/ 693 w 763"/>
                <a:gd name="T43" fmla="*/ 554 h 590"/>
                <a:gd name="T44" fmla="*/ 393 w 763"/>
                <a:gd name="T45" fmla="*/ 55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3" h="590">
                  <a:moveTo>
                    <a:pt x="375" y="551"/>
                  </a:moveTo>
                  <a:cubicBezTo>
                    <a:pt x="323" y="552"/>
                    <a:pt x="120" y="559"/>
                    <a:pt x="60" y="560"/>
                  </a:cubicBezTo>
                  <a:cubicBezTo>
                    <a:pt x="0" y="561"/>
                    <a:pt x="23" y="563"/>
                    <a:pt x="15" y="554"/>
                  </a:cubicBezTo>
                  <a:cubicBezTo>
                    <a:pt x="7" y="545"/>
                    <a:pt x="11" y="590"/>
                    <a:pt x="12" y="509"/>
                  </a:cubicBezTo>
                  <a:cubicBezTo>
                    <a:pt x="13" y="428"/>
                    <a:pt x="5" y="136"/>
                    <a:pt x="18" y="68"/>
                  </a:cubicBezTo>
                  <a:cubicBezTo>
                    <a:pt x="31" y="0"/>
                    <a:pt x="70" y="101"/>
                    <a:pt x="93" y="101"/>
                  </a:cubicBezTo>
                  <a:cubicBezTo>
                    <a:pt x="116" y="101"/>
                    <a:pt x="132" y="63"/>
                    <a:pt x="156" y="65"/>
                  </a:cubicBezTo>
                  <a:cubicBezTo>
                    <a:pt x="180" y="67"/>
                    <a:pt x="221" y="108"/>
                    <a:pt x="239" y="110"/>
                  </a:cubicBezTo>
                  <a:cubicBezTo>
                    <a:pt x="257" y="112"/>
                    <a:pt x="258" y="81"/>
                    <a:pt x="267" y="80"/>
                  </a:cubicBezTo>
                  <a:cubicBezTo>
                    <a:pt x="276" y="79"/>
                    <a:pt x="284" y="100"/>
                    <a:pt x="294" y="101"/>
                  </a:cubicBezTo>
                  <a:cubicBezTo>
                    <a:pt x="304" y="102"/>
                    <a:pt x="319" y="93"/>
                    <a:pt x="327" y="86"/>
                  </a:cubicBezTo>
                  <a:cubicBezTo>
                    <a:pt x="335" y="79"/>
                    <a:pt x="328" y="56"/>
                    <a:pt x="340" y="57"/>
                  </a:cubicBezTo>
                  <a:cubicBezTo>
                    <a:pt x="352" y="58"/>
                    <a:pt x="383" y="95"/>
                    <a:pt x="402" y="95"/>
                  </a:cubicBezTo>
                  <a:cubicBezTo>
                    <a:pt x="421" y="95"/>
                    <a:pt x="436" y="59"/>
                    <a:pt x="456" y="59"/>
                  </a:cubicBezTo>
                  <a:cubicBezTo>
                    <a:pt x="476" y="59"/>
                    <a:pt x="502" y="95"/>
                    <a:pt x="522" y="95"/>
                  </a:cubicBezTo>
                  <a:cubicBezTo>
                    <a:pt x="542" y="95"/>
                    <a:pt x="554" y="57"/>
                    <a:pt x="576" y="56"/>
                  </a:cubicBezTo>
                  <a:cubicBezTo>
                    <a:pt x="598" y="55"/>
                    <a:pt x="631" y="91"/>
                    <a:pt x="654" y="89"/>
                  </a:cubicBezTo>
                  <a:cubicBezTo>
                    <a:pt x="677" y="87"/>
                    <a:pt x="696" y="43"/>
                    <a:pt x="711" y="41"/>
                  </a:cubicBezTo>
                  <a:cubicBezTo>
                    <a:pt x="726" y="39"/>
                    <a:pt x="738" y="1"/>
                    <a:pt x="744" y="77"/>
                  </a:cubicBezTo>
                  <a:cubicBezTo>
                    <a:pt x="750" y="153"/>
                    <a:pt x="749" y="422"/>
                    <a:pt x="750" y="500"/>
                  </a:cubicBezTo>
                  <a:cubicBezTo>
                    <a:pt x="751" y="578"/>
                    <a:pt x="763" y="536"/>
                    <a:pt x="753" y="545"/>
                  </a:cubicBezTo>
                  <a:cubicBezTo>
                    <a:pt x="743" y="554"/>
                    <a:pt x="753" y="553"/>
                    <a:pt x="693" y="554"/>
                  </a:cubicBezTo>
                  <a:cubicBezTo>
                    <a:pt x="633" y="555"/>
                    <a:pt x="455" y="554"/>
                    <a:pt x="393" y="554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176" y="187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Generator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162800" y="2953626"/>
            <a:ext cx="1600200" cy="1752600"/>
            <a:chOff x="4570" y="2016"/>
            <a:chExt cx="1008" cy="1104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flipH="1">
              <a:off x="5146" y="2016"/>
              <a:ext cx="432" cy="720"/>
            </a:xfrm>
            <a:prstGeom prst="lightningBol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4570" y="283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Electricity</a:t>
              </a:r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668588" y="4179176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i="0" dirty="0"/>
              <a:t> Heat</a:t>
            </a:r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 rot="16200000">
            <a:off x="2170113" y="4212514"/>
            <a:ext cx="414337" cy="293687"/>
          </a:xfrm>
          <a:custGeom>
            <a:avLst/>
            <a:gdLst>
              <a:gd name="T0" fmla="*/ 43 w 122"/>
              <a:gd name="T1" fmla="*/ 0 h 185"/>
              <a:gd name="T2" fmla="*/ 43 w 122"/>
              <a:gd name="T3" fmla="*/ 34 h 185"/>
              <a:gd name="T4" fmla="*/ 0 w 122"/>
              <a:gd name="T5" fmla="*/ 34 h 185"/>
              <a:gd name="T6" fmla="*/ 0 w 122"/>
              <a:gd name="T7" fmla="*/ 150 h 185"/>
              <a:gd name="T8" fmla="*/ 43 w 122"/>
              <a:gd name="T9" fmla="*/ 150 h 185"/>
              <a:gd name="T10" fmla="*/ 43 w 122"/>
              <a:gd name="T11" fmla="*/ 185 h 185"/>
              <a:gd name="T12" fmla="*/ 122 w 122"/>
              <a:gd name="T13" fmla="*/ 92 h 185"/>
              <a:gd name="T14" fmla="*/ 43 w 122"/>
              <a:gd name="T1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85">
                <a:moveTo>
                  <a:pt x="43" y="0"/>
                </a:moveTo>
                <a:lnTo>
                  <a:pt x="43" y="34"/>
                </a:lnTo>
                <a:lnTo>
                  <a:pt x="0" y="34"/>
                </a:lnTo>
                <a:lnTo>
                  <a:pt x="0" y="150"/>
                </a:lnTo>
                <a:lnTo>
                  <a:pt x="43" y="150"/>
                </a:lnTo>
                <a:lnTo>
                  <a:pt x="43" y="185"/>
                </a:lnTo>
                <a:lnTo>
                  <a:pt x="122" y="92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1774825" y="4731626"/>
            <a:ext cx="1646238" cy="939800"/>
            <a:chOff x="2032" y="3664"/>
            <a:chExt cx="821" cy="480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2211" y="3710"/>
              <a:ext cx="335" cy="434"/>
              <a:chOff x="1344" y="1920"/>
              <a:chExt cx="2064" cy="2400"/>
            </a:xfrm>
          </p:grpSpPr>
          <p:pic>
            <p:nvPicPr>
              <p:cNvPr id="56" name="Picture 41" descr="uran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2" descr="fission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3" descr="fissio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44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60" name="AutoShape 45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2032" y="3840"/>
              <a:ext cx="179" cy="51"/>
              <a:chOff x="240" y="2496"/>
              <a:chExt cx="1104" cy="280"/>
            </a:xfrm>
          </p:grpSpPr>
          <p:sp>
            <p:nvSpPr>
              <p:cNvPr id="54" name="AutoShape 47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5" name="Picture 48" descr="neutro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49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388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0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3979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1" descr="neutr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823"/>
              <a:ext cx="50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2468" y="3832"/>
              <a:ext cx="308" cy="26"/>
            </a:xfrm>
            <a:prstGeom prst="rightArrow">
              <a:avLst>
                <a:gd name="adj1" fmla="val 65620"/>
                <a:gd name="adj2" fmla="val 12071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 rot="862388">
              <a:off x="2445" y="3936"/>
              <a:ext cx="307" cy="26"/>
            </a:xfrm>
            <a:prstGeom prst="rightArrow">
              <a:avLst>
                <a:gd name="adj1" fmla="val 65620"/>
                <a:gd name="adj2" fmla="val 12031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4"/>
            <p:cNvSpPr>
              <a:spLocks noChangeArrowheads="1"/>
            </p:cNvSpPr>
            <p:nvPr/>
          </p:nvSpPr>
          <p:spPr bwMode="auto">
            <a:xfrm rot="373968">
              <a:off x="2468" y="3875"/>
              <a:ext cx="172" cy="26"/>
            </a:xfrm>
            <a:prstGeom prst="rightArrow">
              <a:avLst>
                <a:gd name="adj1" fmla="val 61454"/>
                <a:gd name="adj2" fmla="val 96474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55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366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6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" y="4011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57"/>
            <p:cNvSpPr>
              <a:spLocks noChangeArrowheads="1"/>
            </p:cNvSpPr>
            <p:nvPr/>
          </p:nvSpPr>
          <p:spPr bwMode="auto">
            <a:xfrm>
              <a:off x="2163" y="4020"/>
              <a:ext cx="77" cy="26"/>
            </a:xfrm>
            <a:prstGeom prst="rightArrow">
              <a:avLst>
                <a:gd name="adj1" fmla="val 50000"/>
                <a:gd name="adj2" fmla="val 7403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8"/>
            <p:cNvSpPr>
              <a:spLocks noChangeArrowheads="1"/>
            </p:cNvSpPr>
            <p:nvPr/>
          </p:nvSpPr>
          <p:spPr bwMode="auto">
            <a:xfrm>
              <a:off x="2139" y="3681"/>
              <a:ext cx="94" cy="26"/>
            </a:xfrm>
            <a:prstGeom prst="rightArrow">
              <a:avLst>
                <a:gd name="adj1" fmla="val 50000"/>
                <a:gd name="adj2" fmla="val 9038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1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CC00"/>
                </a:solidFill>
                <a:ea typeface="+mj-ea"/>
              </a:rPr>
              <a:t>What is nuclear energy?</a:t>
            </a:r>
          </a:p>
        </p:txBody>
      </p:sp>
      <p:pic>
        <p:nvPicPr>
          <p:cNvPr id="9" name="Picture 9" descr="Cartoon figure asking 'What is Nuclear Energy?'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263" y="1600200"/>
            <a:ext cx="2209800" cy="1905000"/>
          </a:xfrm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298450" y="3421559"/>
            <a:ext cx="861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latin typeface="Arial" charset="0"/>
              </a:rPr>
              <a:t>Using </a:t>
            </a:r>
            <a:r>
              <a:rPr lang="en-US" altLang="en-US" sz="4400" b="1" dirty="0">
                <a:latin typeface="Arial" charset="0"/>
              </a:rPr>
              <a:t>atoms</a:t>
            </a:r>
            <a:r>
              <a:rPr lang="en-US" altLang="en-US" sz="4400" dirty="0">
                <a:latin typeface="Arial" charset="0"/>
              </a:rPr>
              <a:t> to make electricity</a:t>
            </a: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198"/>
            <a:ext cx="15906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06888"/>
            <a:ext cx="10795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7" y="4384674"/>
            <a:ext cx="3810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219200"/>
            <a:ext cx="1600200" cy="914400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144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nuclear energy?</a:t>
            </a:r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8206">
            <a:off x="5806653" y="1015423"/>
            <a:ext cx="2216316" cy="24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What is an atom?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6200" y="1143000"/>
            <a:ext cx="8716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charset="0"/>
              </a:rPr>
              <a:t>An atom is </a:t>
            </a:r>
            <a:r>
              <a:rPr lang="en-US" altLang="en-US" sz="3600" b="1" dirty="0">
                <a:latin typeface="Arial" charset="0"/>
              </a:rPr>
              <a:t>extremely small </a:t>
            </a:r>
            <a:r>
              <a:rPr lang="en-US" altLang="en-US" sz="2400" b="1" dirty="0">
                <a:latin typeface="Arial" charset="0"/>
              </a:rPr>
              <a:t>and it is the </a:t>
            </a:r>
            <a:r>
              <a:rPr lang="en-US" altLang="en-US" sz="3600" b="1" dirty="0">
                <a:latin typeface="Arial" charset="0"/>
              </a:rPr>
              <a:t>building block </a:t>
            </a:r>
            <a:r>
              <a:rPr lang="en-US" altLang="en-US" sz="2400" b="1" dirty="0">
                <a:latin typeface="Arial" charset="0"/>
              </a:rPr>
              <a:t>of everything around you!</a:t>
            </a:r>
          </a:p>
        </p:txBody>
      </p:sp>
      <p:pic>
        <p:nvPicPr>
          <p:cNvPr id="42" name="Picture 2" descr="A drawing of a Lithium atom. In the middle is the nucleus, which in this case has four neutrons (blue) and three protons (red). Orbiting it are its three electrons.">
            <a:hlinkClick r:id="rId3" tooltip="A drawing of a Lithium atom. In the middle is the nucleus, which in this case has four neutrons (blue) and three protons (red). Orbiting it are its three electrons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2" y="3325290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A drawing of a Lithium atom. In the middle is the nucleus, which in this case has four neutrons (blue) and three protons (red). Orbiting it are its three electrons.">
            <a:hlinkClick r:id="rId3" tooltip="A drawing of a Lithium atom. In the middle is the nucleus, which in this case has four neutrons (blue) and three protons (red). Orbiting it are its three electrons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02" y="4180952"/>
            <a:ext cx="952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A drawing of a Lithium atom. In the middle is the nucleus, which in this case has four neutrons (blue) and three protons (red). Orbiting it are its three electrons.">
            <a:hlinkClick r:id="rId3" tooltip="A drawing of a Lithium atom. In the middle is the nucleus, which in this case has four neutrons (blue) and three protons (red). Orbiting it are its three electrons.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02" y="4571477"/>
            <a:ext cx="60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A drawing of a Lithium atom. In the middle is the nucleus, which in this case has four neutrons (blue) and three protons (red). Orbiting it are its three electrons.">
            <a:hlinkClick r:id="rId3" tooltip="A drawing of a Lithium atom. In the middle is the nucleus, which in this case has four neutrons (blue) and three protons (red). Orbiting it are its three electrons.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52" y="4788965"/>
            <a:ext cx="3048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A drawing of a Lithium atom. In the middle is the nucleus, which in this case has four neutrons (blue) and three protons (red). Orbiting it are its three electrons.">
            <a:hlinkClick r:id="rId3" tooltip="A drawing of a Lithium atom. In the middle is the nucleus, which in this case has four neutrons (blue) and three protons (red). Orbiting it are its three electrons.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14" y="5179489"/>
            <a:ext cx="1524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1" y="2661079"/>
            <a:ext cx="27495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98991" y="163494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Special Microscope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7802041" y="2281277"/>
            <a:ext cx="258950" cy="107937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 descr="http://www.1decision1day.com/wp-content/uploads/2013/05/Red-An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17" y="5109733"/>
            <a:ext cx="1883075" cy="15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tse1.mm.bing.net/th?&amp;id=JN.v3f2b8bqiSp4k%2bZ99y/CBw&amp;w=300&amp;h=300&amp;c=0&amp;pid=1.9&amp;rs=0&amp;p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26520"/>
            <a:ext cx="1979493" cy="14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 drawing of a Lithium atom. In the middle is the nucleus, which in this case has four neutrons (blue) and three protons (red). Orbiting it are its three electrons.">
            <a:hlinkClick r:id="rId3" tooltip="A drawing of a Lithium atom. In the middle is the nucleus, which in this case has four neutrons (blue) and three protons (red). Orbiting it are its three electrons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9777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47 L 0.0757 0.04881 C 0.09167 0.05205 0.11546 0.0539 0.14011 0.0539 C 0.16841 0.0539 0.19098 0.05205 0.20695 0.04881 L 0.28282 0.03447 " pathEditMode="relative" rAng="0" ptsTypes="FffFF">
                                      <p:cBhvr>
                                        <p:cTn id="6" dur="1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6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499E-6 C 0.00556 0.00254 0.00955 0.00624 0.01545 0.00786 C 0.02726 0.0185 0.04115 0.02405 0.05538 0.02683 C 0.10035 0.04487 0.10139 0.03469 0.17778 0.03469 " pathEditMode="relative" ptsTypes="fffA">
                                      <p:cBhvr>
                                        <p:cTn id="26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97895E-6 C 0.00313 0.00047 0.00625 0.00093 0.00938 0.00163 C 0.01372 0.00255 0.02222 0.00463 0.02222 0.00463 C 0.02813 0.01088 0.03125 0.01365 0.03872 0.01574 C 0.05139 0.02383 0.06424 0.03309 0.0776 0.0391 C 0.08507 0.04234 0.0934 0.04257 0.10104 0.04535 C 0.11753 0.04488 0.13403 0.04558 0.15052 0.04396 C 0.15781 0.04326 0.16198 0.03725 0.16823 0.03447 C 0.16788 0.03193 0.16806 0.02892 0.16701 0.02661 C 0.16215 0.01527 0.1309 0.01712 0.12934 0.01712 C 0.13003 0.01273 0.13021 0.00671 0.13281 0.00324 " pathEditMode="relative" ptsTypes="ffffffffffA">
                                      <p:cBhvr>
                                        <p:cTn id="4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6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4934E-6 C 0.00677 -0.00232 0.01233 -0.00093 0.01962 -0.00486 C 0.02587 -0.0081 0.03802 -0.02221 0.04375 -0.02337 C 0.05122 -0.02499 0.05677 -0.02059 0.06389 -0.02036 C 0.08004 -0.0007 0.07934 -0.00394 0.07952 0.03631 C 0.07969 0.04649 0.08681 0.05389 0.08646 0.05459 " pathEditMode="relative" rAng="1807685" ptsTypes="fffffA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CC00"/>
                </a:solidFill>
              </a:rPr>
              <a:t>Atoms have a lot of energy!</a:t>
            </a:r>
            <a:endParaRPr lang="en-US" dirty="0">
              <a:solidFill>
                <a:srgbClr val="99CC00"/>
              </a:solidFill>
            </a:endParaRPr>
          </a:p>
        </p:txBody>
      </p:sp>
      <p:pic>
        <p:nvPicPr>
          <p:cNvPr id="3" name="Picture 2" descr="http://www.nist.gov/pml/data/images/shutterstock_11124289_Filip-Mileti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0442"/>
            <a:ext cx="3201887" cy="321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94819"/>
            <a:ext cx="3048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2652833"/>
            <a:ext cx="9044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9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What is energy density?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143000" y="1371600"/>
            <a:ext cx="67627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latin typeface="Arial" charset="0"/>
              </a:rPr>
              <a:t>The amount of </a:t>
            </a:r>
            <a:r>
              <a:rPr lang="en-US" altLang="en-US" sz="4400" b="1" dirty="0">
                <a:latin typeface="Arial" charset="0"/>
              </a:rPr>
              <a:t>energy</a:t>
            </a:r>
            <a:r>
              <a:rPr lang="en-US" altLang="en-US" sz="4400" dirty="0">
                <a:latin typeface="Arial" charset="0"/>
              </a:rPr>
              <a:t> in a certain space</a:t>
            </a:r>
          </a:p>
        </p:txBody>
      </p:sp>
      <p:pic>
        <p:nvPicPr>
          <p:cNvPr id="6150" name="Picture 6" descr="https://encrypted-tbn0.gstatic.com/images?q=tbn:ANd9GcT8IvUIxlKtFZO6LuwEerKsxdKFY1gwIW_1pxQy84_oadrVLSZ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ailbricks.com/wp-content/uploads/2015/01/brick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9219" l="44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971800"/>
            <a:ext cx="3272152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Nuclear energy density</a:t>
            </a:r>
          </a:p>
        </p:txBody>
      </p:sp>
      <p:pic>
        <p:nvPicPr>
          <p:cNvPr id="4" name="Picture 3" descr="C:\Documents and Settings\kollar\Local Settings\Temporary Internet Files\Content.IE5\5V7335YI\MCj0322640000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459818" y="1526327"/>
            <a:ext cx="1645920" cy="1700173"/>
          </a:xfrm>
          <a:prstGeom prst="rect">
            <a:avLst/>
          </a:prstGeom>
          <a:noFill/>
        </p:spPr>
      </p:pic>
      <p:pic>
        <p:nvPicPr>
          <p:cNvPr id="7172" name="Picture 8" descr="C:\Documents and Settings\kollar\Local Settings\Temporary Internet Files\Content.IE5\PO065317\MCj036413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447800"/>
            <a:ext cx="18288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24590" r="22540" b="13115"/>
          <a:stretch>
            <a:fillRect/>
          </a:stretch>
        </p:blipFill>
        <p:spPr bwMode="auto">
          <a:xfrm>
            <a:off x="6669088" y="1565275"/>
            <a:ext cx="21034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Direct Access Storage 6"/>
          <p:cNvSpPr/>
          <p:nvPr/>
        </p:nvSpPr>
        <p:spPr>
          <a:xfrm rot="21172694">
            <a:off x="260669" y="2293210"/>
            <a:ext cx="945701" cy="419083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1381338" y="2235900"/>
            <a:ext cx="457200" cy="457200"/>
          </a:xfrm>
          <a:prstGeom prst="mathEqual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6105738" y="2235900"/>
            <a:ext cx="457200" cy="457200"/>
          </a:xfrm>
          <a:prstGeom prst="mathEqual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3972138" y="2235900"/>
            <a:ext cx="457200" cy="457200"/>
          </a:xfrm>
          <a:prstGeom prst="mathEqual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6860" y="3455100"/>
            <a:ext cx="177484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chemeClr val="bg1"/>
                </a:solidFill>
              </a:rPr>
              <a:t>1 Uranium </a:t>
            </a:r>
          </a:p>
          <a:p>
            <a:pPr algn="ctr">
              <a:defRPr/>
            </a:pPr>
            <a:r>
              <a:rPr lang="en-US" sz="2400" b="1" dirty="0">
                <a:ln w="50800"/>
                <a:solidFill>
                  <a:schemeClr val="bg1"/>
                </a:solidFill>
              </a:rPr>
              <a:t>Pellet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7516" y="3455100"/>
            <a:ext cx="150393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chemeClr val="bg1"/>
                </a:solidFill>
              </a:rPr>
              <a:t>3 Barrels</a:t>
            </a:r>
          </a:p>
          <a:p>
            <a:pPr algn="ctr">
              <a:defRPr/>
            </a:pPr>
            <a:r>
              <a:rPr lang="en-US" sz="2400" b="1" dirty="0">
                <a:ln w="50800"/>
                <a:solidFill>
                  <a:schemeClr val="bg1"/>
                </a:solidFill>
              </a:rPr>
              <a:t>of Oil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7743" y="3538503"/>
            <a:ext cx="210788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chemeClr val="bg1"/>
                </a:solidFill>
              </a:rPr>
              <a:t>1 Ton of Coal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3181" y="3531300"/>
            <a:ext cx="278473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chemeClr val="bg1"/>
                </a:solidFill>
              </a:rPr>
              <a:t>17,000 Cubic Feet</a:t>
            </a:r>
          </a:p>
          <a:p>
            <a:pPr algn="ctr">
              <a:defRPr/>
            </a:pPr>
            <a:r>
              <a:rPr lang="en-US" sz="2400" b="1" dirty="0">
                <a:ln w="50800"/>
                <a:solidFill>
                  <a:schemeClr val="bg1"/>
                </a:solidFill>
              </a:rPr>
              <a:t>of Natural Gas</a:t>
            </a:r>
          </a:p>
        </p:txBody>
      </p:sp>
      <p:sp>
        <p:nvSpPr>
          <p:cNvPr id="7184" name="TextBox 14"/>
          <p:cNvSpPr txBox="1">
            <a:spLocks noChangeArrowheads="1"/>
          </p:cNvSpPr>
          <p:nvPr/>
        </p:nvSpPr>
        <p:spPr bwMode="auto">
          <a:xfrm>
            <a:off x="1525588" y="4876800"/>
            <a:ext cx="5867400" cy="954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Nuclear fuel stores a lot of energy in a very small package!</a:t>
            </a:r>
          </a:p>
        </p:txBody>
      </p:sp>
      <p:pic>
        <p:nvPicPr>
          <p:cNvPr id="17" name="Picture 16" descr="C:\NEI files\NEI public slide shows\Presentation 2\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8563" y="4724400"/>
            <a:ext cx="1412875" cy="150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Why does energy density matter?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6727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5" descr="http://www.clipartbest.com/cliparts/dcr/eqG/dcreqGrx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438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Atoms have a high energy density!</a:t>
            </a:r>
          </a:p>
        </p:txBody>
      </p:sp>
      <p:pic>
        <p:nvPicPr>
          <p:cNvPr id="9219" name="Picture 4" descr="http://fc02.deviantart.net/fs71/i/2013/180/c/d/pac_man_punch_by_jamesmantheregenold-d6b68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719"/>
            <a:ext cx="32829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77813" y="3482885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Nuclear energy really </a:t>
            </a:r>
            <a:r>
              <a:rPr lang="en-US" altLang="en-US" sz="3600" b="1" i="1" dirty="0">
                <a:solidFill>
                  <a:schemeClr val="bg1"/>
                </a:solidFill>
              </a:rPr>
              <a:t>packs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i="1" dirty="0">
                <a:solidFill>
                  <a:schemeClr val="bg1"/>
                </a:solidFill>
              </a:rPr>
              <a:t>a punch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compared to other forms of energy.</a:t>
            </a:r>
          </a:p>
        </p:txBody>
      </p:sp>
      <p:sp>
        <p:nvSpPr>
          <p:cNvPr id="9221" name="AutoShape 2" descr="data:image/jpeg;base64,/9j/4AAQSkZJRgABAQAAAQABAAD/2wCEAAkGBxQTEhUUERQUFhUWFxYUFxUVGBgXIBoZGBUdGBkXGBcaHCgiHR8mHBUaITEjJSkuLi4uGB8zODMsNygtLisBCgoKDg0OGxAQGy0lICYyLCwsNCwsLCwvNC8sLCwsLDQ0LCwsLCwvNCwsLCwsLy8vLCwsLCwsLCwsLCwsLCwsLP/AABEIAMIBAwMBEQACEQEDEQH/xAAcAAEAAgMBAQEAAAAAAAAAAAAABgcBBAUDAgj/xABHEAACAQMCAwYEAwYDBAgHAAABAgMABBESIQUxQQYHEyJRYRQycYEjkaFCUmJyscEzgpIVJKLwc4Oys8LR0vEXJTRDRFNj/8QAGwEBAAMBAQEBAAAAAAAAAAAAAAMEBQIGAQf/xAA1EQACAgEDAgQEBAYCAwEAAAAAAQIDEQQhMRJBBRNRYSJxgZEyobHRFCNCweHwUvEVM0MG/9oADAMBAAIRAxEAPwC8aAUAoBQCgFAKAUAoBQCgPiaTSpbngE7ewzQHjw2/SeJJom1RyKrq3qGGR/7UBs0AoBQCgFAKAUAoBQCgFAKAUAoBQCgFAKAUAoBQGKAzQCgFAYoBQCgFAKAzQHzINj9DQFFdwnbAxseHXBwrFmtyejg5eLPvuw98+tD7h4yXvQ+CgFAKAj3Ce1cc9/dWS/NbLGc/vah58fykqD7tQEhoBQCgFAKAUAoBQCgFAKAUAoBQCgFAKAUAoBQGKAUAoBQCgMigFAflJApieKONhdJeO8UynBBUgKgGN999sYOOdUbJShqOrPw44+vJr6XRPU6WT6vw5wj9Bd3Ha0cRtFkO0yfhzpjGJANyB6NzH3HQ1dTzwZGCV19AoDR45xNLa3lnk+WKNpD76RnA9ydvvQH5y7KcVNne2l/LKTJcySfFrjAWOdvI2cYxv4nPotV67+qyUOy4/v8AYsS0041Rta2bwfpoVYK5mgFAKAUAoBQCgFAKAUAoBQCgFAKAUANAYoBQCgFAKAUAoDIoBQH5+7F29wtzxCSHS4guLk+CxzqckhML03Xnt8uKwfGJV9Ua5ZXV3XzNnQTr8l1yym5c/qefDeKy8Ju4b2SIww3ReO5hCuuArDEyo2SDl8hf4Wxs21zw/UQnmlPPTjfn/cEXiWnjGbnU8xWMv3Z+goZQyhlIKsAwI3BBGQQfTFaRln3QFZ99V20qWvDYj57yZdeOkUZBJP3IP0Q1DqLVTXKx9lk+xWXgi/anhitZ3ZuLNYigjht5F5nScJnJxgBFBbqDivNaS5q+vosznLkmegsp8yuNFU87Za7ZRY3dVx/4zhsEjHMiDwJfXXHtk+7Lpb/NXqzz3BLqAUBgmgK47x+9OKxzb22JrvlgbpETsPEI5t/APvjbIFh2qsEUOcsFAY7bnG52250B60AoBQCgFAKAUAoBQCgFADQGKAUAoBQHzLIFUsxAVQSSegAySaAxFKrKGUhlIyGByCD1BHOgPugMigFAfneCOBrniVrLI8ckvEW0sq6gRrcAPuPLl/zwelZHiXXGcbIrKSZteEeZHqnGKaXqTa44RJM5t2ljns0h8GSPKmTWIyAScZV9QBznbFechqK6krelxm3lenP6ElnlSqfVFqUn9MHl3NdoJIi3C7wMksQL2/iZBaInOnfnp5j2yOS17Wm6FseuLyYt1flzcc5LXqUjKRl4jHdcSv76Z2W3tk+AhdASQzZVnTGd8ljn0kFYvi9sn0U1rLby8+i/f+xd0NUp2rpWWSM8NljW2t7a4UqpLyrNpZ3jLA8iDsNx06b15vzYSlO2yDzwsdmaithJznZD2WOE0cru8vWs+M3lm6GKK6LzwK3IsrHOj2ZdR9tAFev8NvVumg85eEn8zG1NahLZ5zuXBV8rnncTqilnYKqgszMQAAOZJPIUBTXa/vJlvXNpwpxFGSUa8c6NR6pCenMebnv0G5guvjVHMvyLGn007n8K2XLI1ddmPh7zhtl4SZeeKWSbctIQwMo1E/Ko/Zx79apeHan+Kcrc7cYJ9VXTCteW3u3z6I/RorUKBmgFAKAUAoBQCgFAKAUBigFAZoBQGKAUBgigPzpcXV9wbiN1BZy4iU+NHbyBmjeKQ58o/ZK6sEgjOk77VHZYobsmooldLpjz7ll9l+9W3mYQ3qtZXG3kmyFOeRWQgYz6NjnsTXUJxmsxeURyi4vDLBU5ro5FAUt2bhI4zxXMaOkcpm3UFw7ainh55E+b9K8/4+10QWcNvHt75L+kkumUctN4+Xfk69tDB8O7r4llLevoyxbVr1kjSOgO/p83PlWJKVvmqO01BZ9sf4NWUrPMUXiahv7Gl2/7P3LC3ubRgZrJNYkOfEcrglcDZgQCcddx1NW/B/EK6ZuM9lJ/RGZfGE4uXft6YJBfd4cb8Ek4hEQH0eHoznRcNhdB+hYN7rg9a9gZxz+wnBJbWytYwE8+ZrnWDqzIuoBcbah5Qc/u14TxLVQu1E5NvbaOONjRoUIwbec9sHRnaFXmupo3haIGHxmz5kP7SAZ6tjlmq0VY4xphJST3x7+mS3FTcY1Raae+Pch3bThr2ltZ3sMrTyWcom1uTqaKRhkY3OnOkH0DNW74RrOrUzg49Kfb3X+Crrn5knPpxjYtLina61t7RbuaULFIqvH1L6l1BUXmTg/brivTmaVJx2e/44mvKW9mWxBbM4Vpyp3Zj+1jGccvT96szV+KVUT6N2++N8F7S6aMp5uyo/I778NjE0FtLZYhgi1+NHqVAQup9gMEFlxgnJO9eb86coSthZmUnjD+xqU/yqW6p4y8dJwuyKRXPaKOWF3kRY5rk6xgqzZTTz3A1rg+mPSvT+GQlChKaSfG3sUPE3NTjXNJOK7F7VoGYKAUAoBQCgFAKAUAoDNAYoAKAzQCgMUAoBQFX981mYGtOKRA6rWQRy4xkwyHGDn3JX/rag1NKuqlW+6/6OoS6Xk8uLWkNylxNfWaPEqr4Mke7yRncMpByOYPT5jXjaZ2aeUK6LMP+pPjJsumu2MK4S55z2OPYpf8N8I8NuPiIJFEi2F0QJAuASI/cDPIj+Vq3tL4upZjcsY2bW8f8FCzRzjlrdLkm/ZPvLtLtvBk1WtyDpMFx5Tq9EY4B+hwfatqMlJZi8op4wQ63B/2xxeJJxBJKbfw3wCc6dRCqTvkE1heOLEYTcepLOV9i7ocKbk49SXJOmSQyIrIjRqmrxGPmEoOBhcYG2+Qa8mpQUJPLTb49izmOG84eePY+LWJPxJVDRvKQrF8g6k/DUhW2HLb1yPWk5TXTB7pen3EpSSUXvgrXi/YSQcRhijLGxuJRcyp+yJIlJfK8hqDHGP3yP2RXpaPGFLRTbfxpYX12X2KU6vj24LUKKGLnY4Ckk4GASR7c2O9eWzJ4XPctJvGDXaGQJGmVl3CytLhSUwckKq4LctthUkZVuTl+H0x6nacctvb0+ZzuLcOtp2mNxGy+HE0RlfKpokQlim+DpBO+NjU+ntupUfLfLTx3yn/AHOk5+X5ae0uxCOA9384hinmeO6lj0i3ikYtCkROdQ/eJzkDkM9TitzV+NRnJ1LMV3a5z6FfT6eEbMX529PUmt1aQSXUayW7j4ZPGjlHljByDp2OCQVBxjpWLCdkKXKMl8Tw13L0J2QrbjL8WzXc+LOOXwZ5rS4FwZm1wiXOhAGwyjf6joPKPelkq+uFdsenp5x+Qk4dcYWx6cc45OV3XQa+L8SlYIDDHBbkRjChiPOF9tcLV7Tw+PTpobt53353e35GRqZdVjaba9y2aukBocR41bwDM88MX/SSKv8AU0BF+Jd7PCodvifEPpEjv/xY0/rQEev++tNINvYXThs6Wl0xA49CNWa4dsFtlE1entseIRbIxxjvm4hglIbaAdA2qRs+g3A/SvkbYyeES3aG6mCnYsZJ33dcP4nMFuuK3Moz5orVQsWB0aYIB/oP+b0qQqFiUAoBQCgM0BigAoDNAKAxQCgFAaHHuFpdW8tvJ8sqMh9sjY/UHB+1AVX3a3U5tvg9apPZXBimV/MWiDHZfTqoP8FeP8Z08KtQ7JLaS2x2kaGmnBxfWu3b8iYuoMzySwACFQY5tmJBUlwqjzDHL3ztWMs+WoqX4uV/uxOs9Cipc8r9Dg8Z7GW15b431SN4qTSgl1DkMVXOGAwPlPLqKvU+JX6e32WzS4/YW4nP+ZHhY2NPsf2GazvZZXk8eNo18OSTBdWU4AOc8k21DpttU3iHiq1enUEsSzv6NYK1cHDOHyTKGEedkLAyHPm1HB06RhG5Dblt+tZEpt4jJLb/AHkmbbwn2NiovkfDX4hfRwRtLM4SNBlmY7D/AMz0AG52rummdslXBZbOW0luRId51nnDR3QH7xhbGPXYk4+1a3/gtR2cc/M4VnfDJXw2+iuEWaBxIhGAyk49xj16bjI3FZl1dlMnXYsM7Uk1sLmTQn4jIQTgmQiMaS2/PY4U8uuPekIOyWYJ/TfdHXVHOc4PJY4ZZEddzCDoZSdHnUqRt5WwBy6bcq6fm1RcZLHV99vnudKb6H6MziVY5GRlmZmLRhsIoU4wmpQcgDJzjfNfMVuUVJdONnj1Pq8tySxjbfH6nhdWsDyxRNGw8LFwhQFUUqdONQwM7k4ruFlsYSmnztvz9juE7FGUk+dt+SvOBcM4uiXU1jcWyLcTPMdBSV2bUfKGKlRjJ69a9b/5aijppaeUkuNuCl/Bz6+mfwnzdcIuWmgh4lfcQd51BKxuERMkjGMsrYxvgDA9a4fi8p1ynUlhevf9CzDw1ShKamml+Zz7Xshaaria2eKaOJfKkxYEswwudWlTuCRjmQBio3r9RiEbE03zgvQ0NNahCyDy+XnP6HxeQLDbxxy2axySP4gkQCNig8oGnBG+pttv2TSE3ZNyjZlLbHO5paeipWOVTWEsY9zn8Vv0gnU2kkkhUqIFYEuWz8qqMjGrO2N84wanoondHE0lnnBzqtZGij+al1Szsv7lm92/dsY3F7xIB7ljrSI4KxEnOSORfr6L9dxr11xhFRieSvvndLql9PZehaVdkIoBQCgFAZoDFABQGaAUBigFAKAUBUXa2FOHcdhu2AWC9QxSOeSSqANRPIZAT83PSszxfTSv0slHlbompk0+ldyZ2ynQNEmvJ1h338rNqwMY2CnA+3OvCzkut5jjHp6/7yX5vMt1jB6tGCwJUErurEA4JBBx1Bx/WuVJpYT55OVlI+lHPc7779NuntXxvIPqvh8PO5uFjQvIyoiglmYgAAdSTXUK5WPpissNpbsiPC3XiNws0o/3ePzW0LD5sf8A5Uin1/YU8hvzIr1mj08dGujmyXL9PYj6HNdb47Hr3hcHDw+NH5WTc42yPX61JdhSUuxf0djz5b4K8s4JMs0M00Lt8/gsVD+7LyJ98Zr67YzwrIqWPU+3aKDeU8GgLISSHxA0zj9qZmkP5sTU7ucI/DiPyRFDS1p7rJ3RbScPkS4swVJTXNbAkpKg+YBejhdwR6H7wPo1kHXdz2fdEFtHlrrh2LV4ddRzxxSxE6GVZExlRhlIAIG22T5TyIrydtc6ZyhLnj7f7yIyysruYuHmRJWULMecUY8m2ANJYkgnOTmvsVXKUV+H1fJLFRcknt6s4XE7O2drazIkgYn4hUhACggEsGYDHruPQbjardNtsYzvypLjL/YtVTtSncsS7b/sYW4uTJdXEEsVxEqlYoUOrD+XY4G2BnkfNkV10UqMK5xcZPdv2/322OnGpRhXJOL7v2IpxGKAQwQz272007iRjENhhmjXKOxOPMTpGMffFaVbs65ShLqSWFn78mhW7OuU4S6oxWN/v2OZxPi7295HHZSm6ZSsUEPmbcJp3QgDGcnI/P0uabSPUV/zI9OefuU9XrK66WpRxZLfb/clkd3Xdyto3xd5plvXy2QBph1c1jA2zvuw+g2znchBQioxPN2WTsl1TeWWHXRwKAUAoBQCgM0BocQ4zbwHE88MRxnEkiJt64YjbagOVN284avO+tf8sqN/2SaA51x3rcJTneKf5Y5W/wCyhoDSl75uFD5ZZH9lhk/8QFAajd9VmciK3vZMfuxL+vnrhziuXg66JehpP34REZjsbphyydKjPPGRmjsiu5LHS3PZQf2ZsJ3k8RkAMPBpMEAqWmAyDuDgoNqqz8R00M9U0ceTNco5v/xK4tJ4vh2NtGIjiRppNkOcYbLrnf0r7LX0Rx8Wc8Y3yTvQ3rp254NTtRY8a4pAkc8fD1TUsqNGzgg42ZW1NthqpS8c0kW02/sR+RNPcn/DC+lFmH4yRprK6tBYjDaCQAd1+2R6146/pzKUH8Lbx6ltdXT8Rug/eoGDNfARvtF2kKMLWz0y3knlC81hB5yzEfKBzxzJxWt4f4Y73127Q/X2RHKfaPJE+2XZEQhHleS5k5vLMxYav4I/kUegx969Bdb5ElXWlFY7FvQaau34p7s2OwHEtM5EmfODufaoIyjCfUy1q68w2XBY/aG3U27KwzkY/OrGuioU57mbpZPzSpIYfDkZfTIrPhPqSZt27rJ2uxHDAzSuADpxv7nf+lSyhOf0Kd04xSXqavELsveLtgI2kf3rit4wTSrxSyQ9hV8FLq3AytvcN4ajAxHKizKoycbGQiqfjla8+M/+Sy/mtjFpezXudyWCPVFEjtGUPiiOPyhlU4KsMbrlhtWUpTSlZJJ52yy0m0nLGex4SzXCfESEJKirmCOPOokDzKx35n0zyqSMa5OEN0/6m+CSKrl0x3T7t8EY4hYWzQ29riS0kuHE+hQXw2MaXJP0x6EDYVoV2XKc7dpqO2eNi9XZapyt/Go7Zfocfj/aG6/2h8NYtHdSEaIkAWTwjpCl3bHlZSCTk49fStHw/wAPhdSpTi453fbP+CjfqaoU9MU1PuT/ALuu76PhymSQiW7k/wASbGwzuUjHRfU8z7DAHpEklhGPKTk8yeWTevpyKAUAoBQCgFAZoCF9te7Oz4lJ4sxlSbSE8SNui8gVYEdT6UBW/E+425iybWa3nXc6Zk8NvoCNQP5iuZRz3wTVXeW89KfzWSKcS4DeWefibGRF3zJGokXA9WXIH3NVp6eT4kbFHiunTXmUr6JCx41buYVkVPDjyGEY8N3BOTknmapz090VJxe79d0alWs00lJ1TSb9Ts8MYKs80Fz4D58OOM7Fkc6j5xnkoxn1xuM1Vsy3GE45Xdlmz4nCEodS5bXqduS1nxa2txarKjsJGkTVnzMR/iR4GQmCSc5/WqinX8dsJ4xth8fZlRTqzO2E8NbJG5wma1ea4uoJngMUYiQTBQi6k8OMg53XyZ0neobo3KEKpxUsvLxz6v8AUitjbGuFU45y87c+53I1uhbQxzxpeGV8SsCNIjJyrZwNWBvnHQfWqf8AJdspQl0dK2+fcqN1O2UoScMLb5/2OlbmFrhgjOrWqCMpusYV1yNuRwB9qry82NSzh9e6fLIJKary8Pq+50bcNp8zK5LEgqNI0k+UcznC9evtVeaj1bLGPX1IpYzwa/G+KR2sEk8vyRrqIHM9Ao9ySAPrXenolfaq48v/AH8iOUulZZCuMW17LAJryZ4hJ5haQHwwinksso87Ng7jIGa9LZp6NFhQjmX/ACe/5cEmko/iJfE9jPYTw43xGioM5woxk+rHmT7mo3dOVqlN5L+o00K4YgiedobQTQlSOYq9rF11qS5M/TTcJlV8HsJPj4bdNi0gLHHKNPO5+6jA92FRaStXPfsaWtvUK8ruW32jQsoA9d668V6nFJGZpGk8srG//wDqGXHPbP2rOoWMfM2JLNex3u6eyKcOYs2WeSQs3qQdP9q25b9bXy/IxpNpxyRbij6ZyV6P+e9ZNSNh/wDrJX2PmPxV8jcybaYe6tAI/wBGiNQeNxfRVL2a/Mwq9pSRJ5pWVXYqW0glVTdmAXlg4GSc439KxIRUpKKePXPBYSTeDkXFjGFit4ZWtmZzMqIfMwB1Ou5O2W336elWY2SblZNKeNsvt6E8Zyy5yXV2y+3oRLtF2ku5uIPYcPWB5cYSXG8HlHisXPJhvnGcbcztW74Z4VCyqNlmd98dn6fQq3XwjX0wz1d/T2LC7B9iIeGxYT8SZ95p2+ZzzwPRc9Pzya9NjHBnZySmvoFAKAUAoBQCgFAZoBQCgMYoDhcb7GWN3n4i1hcnm4XS3+tcN+tAQXivchAcmzuZ4D0R8SoPYDY/mTXLhF8omq1FtTzXJo4B7HcbsZWmhEV0ShTVGwVsYwCUfGSMDAAPIVSv8Ppuj0NbF1eJzlBQsSkvszRk7YKkSW3E7KVGaTMruhhyA2zroXLMATn1x1zWdZ4TbGx2VT7bLn9SxXr6/MdibjtsuUTPgN/Zz3HiWl0dMEQi8HJVNODhgGxkD+wrE1NWoqr6bYbyec9/fj8g7+qrDw+p5z39ztQmcQablEnZ20MIsBfDc4yQ/MBTuP61Ukq/NzW3FL19Tl+W55g2l785OhEqghF28MDyLsApGF2/y7emKrvq6ep43/Uhy+WRvtKhur20sR8ob424x0ihPkU/zyYH2r0P/wCf028r38l/crXS4iSXtJbh4iDWj4hDMMlrRz6Z7Fa8NTRcoozkuo+uTWVDM8G1c81tls3Mfk3rdthivc89CWZEK4agXjUZ9beb88r/AGU1X8NaUpotavelfMnHEY8qasauOYFOp7lV8diCXGw351iVfi+puxbdZJ+73I4ZDtjKsfuWJrYbcYy+ZkzS60Qfj84EzdfNvWVVubKWYI7vZy7B4jHp5S2TBvrFKpH6SNXXii6tFF+j/UwnHpuaJyy8sHG+fXI9N68yn6kpryyFS7vGCqLlCvmc7EuAuNjsAACc1JGMWoxi3vz6HSSaST5+xCuNdirSYRPA7Wl3IxmikJYSZI1MpXUDt9cj7mtnTeKamiUupdUI7PHHzz2Pt9crW3L+nbK/I3eB94NxZSLa8cXTnyxXqDKP0/EwNj74GM7gc69TpdXXqY9Vb+ndGZKDjyWjDKrKGUhlIBDAggg8iCOYq0cH3QCgFAKAUAoBQCgFAKAUAoDFAKA8rm2SRSsiq6nmrgMD9QdqAhnGu6jhlxk/D+C371uTHj6J8n/DXxhPG5WV2bq0vVs+D3815p2eORQ8cIG2lpCSMDrpAxy57Vm63TaJQc74pfk/y5ZLGdjezLa4WswjUXDRtL+00QKqd9sBiTy968Pf5TnipNR9+S6cfuzXxhc8QbndSmOL+GCAmNAPTLBiR9K97paVp6I1+2/z7lL8Usks4omUqHWLNZYoeJFWdoYjBc27qPmniB+8qjP61laGObOl/M152t0MtXicmlD7Vsal4rMalZkVpHxD/wCa2jjkWeM/Ro3A/wCLFZnh0/ibNXU1fyMFkX0/lrQ1E10GXVH4iq+08uJdXv8A89axal8WTcr/AAYPXsL2tiS0e3kJ8SJ5EC4O41Ejp71rXPoi88NbGdGvzJ7diKdob4Ek6vMenp9TVPT1t8rY0pyUY4ybHZHjYhuIp2VmjRJIZSASUWRlbxMAbgFBkDoc1NrtP52ndUfxcpfLsYtrzY7Oxc0UysodCGVgGVl3BBGQQRzrx0oSjLpawztb8Hy8ZwAjYOrVlsvtqyw3PUZA9NttsV9Uo5bkjpNcs8JEzLqeJSI11RynDMGOQ4VcZXYDcHfNdRfTD4ZYzyv03PqeI7PnlfoR7iHBYJ7SREfR8Y4dfiBnzk5IRG3BwDjG46VoVam2q6MmvwLHw/3LDeZpWx6lFdv8HBtLfiPBH/3RZLyw0h3hOMoSfP4eDkb77AjB3BwTXo9D4zVesWNRln7mXbQkuqL78Fn9ku11rxGLxLWTJAGuNsB0J6Ov57jIONjWyVjvUAoBQCgFAKAUAoBQCgFAYoBQHlc3CxozyMqqoLMzEAADmSTyFAVNxjtbc8Xle04UxhtV2nvDkFgf2YhzAOD7n+Ec6Ou19ekhmW7fC9SSFUpb9jt9leAx2NsIlhwS2lyh1s+W0h3bA6HJxsu+K8brNXPVXdXVtys7Je2C+q4ReIP7nfiKg6FO6geXOSBuFznf9k7+xqg+p/E+/wCoeeWRXsjcNa/FWOPNBI08I5aoJmLrj+Vyyn7V7erU+dpY2x+vzRBVFdfSybXj/hZ9gfzFS3turJ9gvjK77eDTHHIdtEiN+TBv7VkaZ4uTNKG9cl7E943JmI432rU1kv5TM/TxxMpTtfJJGwkTZo2WRD/EjBun0rP8Ocerf5GzqF1UPHJ17rvH8a38hCk8x1B6jn61Zuqtf8uXBS0yqfxkIv8AtNrYDnjmTXdWg6VkllrVnCRowcEubmYywqUUkfiOdA2AGfU8ugq1PVUUwUZvL9OTP/h7rLHOCwidcO7tGdR493qJ3xEOX+dj/aqD18P/AJR+5O65cWN/Q6svCUsNKoGaM7ZIBwffA3+tVpWzlPMiaMIzrwjrd302h7q1H+HE0c0P8Mc6k6B7B0bA/iql4zWn0Xr+rZ/NdzPrym4+hMTjmRy6/wBf6Vh7slPE5KfhsMt5gXyeZzjGQeXIdKk2UszXHodd90eV4qmRfFjXSg8RZXK4V84wAdwcb55V3WpdL6G8vZr2PsZdMXh4ztgjEvaSyjWeSLiCLJNuolbUI2XK+WIjUBkHmN9uYrQWi1M5QjOp9K9O/wA2dzuhFxjalhenLK77TdoLXx4Z+Gyut6FPiT26OiyOByMTKM6iNzy9Qa9J4dXqq8xs/D/Sm8tfXJSt8ialKLafZf5Ld7t+2txeLovLOeGUDaXwpBFJtzyR5G9uXod8VrFQnlAKAUAoBQCgFAKAUAoDFAcztBx6Cyhaa6kCINhnmx6Ki82Y+goCpfiLjtC7NI3gcPiby26t55iN1MhHLOxzyHTJ81ZHiXikdLiEd5P8ixDTy2clhMkVrHFBapHLafDm4bwGjtxnGcqrM6n90Zzknf615mUp23uULOrp33/Q1Y1/HiqWVFZWTtRODKqRzriFdMkOzMdQGgs2cjAB+uaptfA5Th+Lh/qQtPp6pR54Z9/FuiO80ZGH0qsWZCVLAK2AM53yR0r55UZSjGEvvtufOiLklF/fY4varhbExzWhBurZSVj1bywts8TZOTnGxPJh7mtHwzWOqTjZ+Cff0fqQSi/x+h1exvHkurc45odJU7EDmAR0I3Uj1U16WDxFwkLFupx4ZGO8th4TJg4IO/TlWW4tahYNLS7wZ1ezvaGO6so5NQyFCSDPyuoAYN6b7j1BFX9U+mLUijXHMtiAdorwMTg53OwxjFZtENzdjHENyt+NhfF/B9PNp9c+1ei0/V0fzDzusUVdir8iT93HZ34l3efIWMLpDD9pjjODzxVPxC9QioVvGeSXSVyy5zWcFnycItFxqkYnlu5rD8yP+o0/Nub2MWJjhZ9LEqHCAE8jgH+jCvjWJI+TcrFh8n12gvRMjBceUavt1/Q1LKbnJEdcOjk1+7cg/GXbnCFkiVzsNEEfmYH01M2/sag8Xb/lUrlLOPd8GdFdU216mhDxni1zfzWNvLZxlAZUkdW88LEFGQ4YN5XXp0PPBrT0fhOjuqjbh++/dcle22alh9jsP3Z8QnKNd8WfKnIEEQTBIwdLhlxsSOXWtWrw/TVJqMFvz3/U4V00nh8m5D3M2ROq5lu7lv8A+sv/AKQD+tWowjH8KwRtndsO7fhkQ8tlCf8ApAZf+8Jro+EktLCKIYijjjA5BFVR+QFAe+KAzQCgFAKAUAoBQCgFAKAifb3t3b8MizKdczD8OBSNTe7fur7n7ZoCn7XiqXk5v+K3NpLoid4LPxdIVtiqaDt033OTjOeQytddfJeVTGSy8N42wXNNXS8dcsPP2Xqd9O0NhJbBGIt5Lt8yfDsp0lX2Z8nyqc8sdT9axXpNVG7qXxKK/q/sbCli3MZqSgts+hKLS7Y3KCG7ge3iiCSRa1Zy+DglvfbfPQ7VnTrXlN2VyUm85xsVm6/Kbkvib2fY024oi20s15btbvO/gMYhl2BXAbUPQZGf4ds5FTfw8/MjCqXUorO/BP5TlNQql1JLO/HudeCIq8MMNwuIV/FjfDyOpXCEnmN9+XUVTsfVGc5w3lw1wivJpxlOceeGuD1N6UE0s8OgRsVVl/EZ4xjDAKMjc8q56FLphVLOfokcuCeIwec/TDONe9lQsvjWMxgnYZZXy6zDIOZFJ1Z5DUDn1zWhp/FJwj02rqitljZr5dvoQvrTbX19DidoOB8UuRgpbg/veMxH1x4YNW463R9XVKUvt/knhqXCOIRwyP8ABO7viNrIz6kZWGGSKUjV9Q6qNulW7vF9JdDp3XzX7FWhyrn1y/I2o+zM3iYns7plJ/ZdcffRJ/eoVq61HMLI/n/dGhLVRmviyjrJwS3h3NlMg5+WFnz9fD1frUL1E7X/AOxP6/vgihbXHZL8jmcd4uij/d1dSMgqY3TI5jGV5gj+tTVadyfx8fNfuTw1EIrLaI9bNxC42gtZiP3tBA/1PgVadWkq3nNff9iKfic8YiiTWHZPiehQy26qMsVeU6ix5sxRCM7AbcgBVG/XaJ8N/Rfu0cV6qcXlx/M6C9j7hg3xdzHDAP8AEEQYFlAzjxnAAG/MDoRUP8fTDHkwcpPjOOfkc2W22/DFc+nJMrOyNvBFFbKjKpVcN5QIy25GBuQD9+ZrJnZG22Vljw/b1OYqGd9vl6kL7w52huYr+3jkEtgUMracLJBIcFQ3XGSD6Byeleg8Bu6Pgm/xZwvRr9yDUU/y1Zn9y4OG3qTxRyxHUkiq6n1Vhkf1r1BRNmgFAKAUAoBQCgFAYoDNAKAUAoBQHMvuAWszFpra3kY82kiRidsbkjPIUBz5OwfDTzsbX7RIP6CgNGbuv4U3OzjH8rOv9GoDRk7nOEnlbuv0ml/uxoDUl7k+Gn5Dcxn1SUZ/4lNfGk+T6m1wV93h9l4OG3FtHbXl54sxLSM0gJSEEDV5FUknBx/IaithBQb6U8exPRG26aqg39yy7SF40tore4VguHk8Y6pHiJzkDmOePy9K8FZKMpTsshjssbJM1G4tylOPssbLJtm5AeaWaHQIRhZjhiyEan0gDUBlRt1xUXR8MYQnnPbtkj6doxjLOe3ubduPICjEhjrBfLbMdRG5B5HA9NvSop/i+JYx6f7/ANkctpbmxURyZr6BQDVTAGaYB5+INyTgDYk5A/X6866w9lyfcPsatz4gRFMazamCSk4QBDnU+k5z08ud81JDocm0+nHHf8zuPTlvOPQ0fioGuHctIjWi6WLErHpcZz6HGKn6LVUkkn17+5L02KtJJPq+5z7wXRsnC+HfGZmG2FXwHXGNiM/21dcVYr8lahcw6cfdHfRROzpn8KS/M8+5ziDwNccJuD+JbMZIcn5oXOTj1wWB/wA/tXtdNqIX1KyPDMSyPTJotGpzgUAoBQCgFAKAUAoBQCgFAKAUBigFAKAUB8u4AJJwBuSegHWgKD4LdTcR4rLfRrE8byeAqSFTpt0K5bw23GQAcgfMT71i+MX1xrcJNrvt69jU0Ndca5W2ZT/pwS234nAZri6ngkgaACESnUdSklRpUDGdhyzsRXnpU2qEKoSUurfH6mg6bOmFUJKWd8eh0bCOZLeBbedZyzh2knLZaFiWJXfOQCMZqvY65WydkXHC4XqV5SrlZJzjjHp6nxx/tHbWsga6UoVKpE5CnV4mA/h75AXA1E4G30B60uiuvhit87v6cZ/sV5S6IL4ue36ZO7buGUMjalbzK3MYO4xjpjlVKSaliSxg+PKeGfbNg7jYAkscYGPXfP6dDXxRzxyfO2SJdj+3kF9JNEnkkRn8MMciSMHCuvLfGCV/5GprvCrNLCM3uu/syOu1SeCVMxyoK6s/MwxgYGeROdzyxmsvCw3kl2ayYhnVixVs6TobOQAw3PP6jevsoSSSa53Di1yRDvM4nLHawwRaWuLqWOFfKCpOoE+Rs5BOFwc/NWz4LpY3ahy7RX/X7kdtjhvF4fY50Ha2W2ulTjMcttJoMaSKS1vJ5v8AEwM4PLcE4B301e1ngrjW1QsrOX/y+j7/ACOYapdPTJfU7N1d3Isl8SOO+MzlT4BOkxtyOQPtnpnntWVGur+IeG4YXf1+pqVKmduYScUllZ9TVmNo14kaySw/Apq07CPSpDEas5/aAORuKkir40uTipdbwSrzo0uTSfW/qRXiZu7eWLjBlScQyiNjEQdUDFgwOAMDfSAeRYelbnhuorhP+GimtslHxOqpdPlxaaW+S/LG6SWNJIzqSRVdWHVWGQfyNbhjnvQCgFAKAUAoBQCgFAKAUAoBQGKAUAoBQEB76OOmCw8CLee8b4aNRuSrbSEDrsdP1cVzJqKyz6llpFc9lhaxRySB5beSOMQo2dY8SRCpcBV1avKxxyGa87qpXWTSwpJvL+R67yLa666ElJckrhS6W3t4kMV4srF5DIdX4RKlcByCR8xyRtgCsyXkO2c5Jwa47b/QrN0uyc3mGOMev0NDtB2stoLo6LaZryIfD28Qzh85A8i8gM7bbgjHtY0fht91aj1Lolu/Up32zpoUXJNS3x3OV2p7vrgcNuOIcQkaS+AjdUDeWGMSDUgwcEhWJ22GNsnc+pporpgoQWEY8pOTyyx+EX6zxwPobeGOcPjC+dMYB/ewTt71+f6il1Tks92vfn9DRjlx6s8kY7wOOYtPDtZfFkv5BbwBdOADhJNJABx0yc4L1p+E6N2ahdccdG7932I9TmC6GsM6fHe6qNrK3S1Iiu7RB4U421uDqYSezOSQf2SfTIPsZJSXTJbMoptbo0+xvaZ7hpo7gmK9iUI9tJhUDLkeKg54YkZ322xsRXjfFPDv4ZrpjmGee/y/Yv1XKxKLW/5s71yzmOGK5h8UzEJL4YJRcebUc76cj/nrmwUVOU6p4xxnl+xaSj1ylW8Y4zyRywj+O7RLjeHh0RJ9PGfbH18w+8Ves8D07r03VLmTz9Oxl3yzLDLR4lw2K4jMU8aSRtzRwCPrv1962iEq7ivdncWTifgszYUlvg5nJRjjBCsSAcjo3+qq2p0dOoi42L9/uS12ygml3Ioe2rqs8HEIALlyEKyJ4J0YOfOoBIBC6fz3rHs8Jdc4yrbUY7+u/wAmbelvptsilLoa9d1k976ytJpILYPJbqkZMglGoBmXxH82RhtORkjGwqGM76lKxrqedsbexpPzXVOcoqXVssfZEr7juPfhzcOkcM9qxaJs51ws3MHrhj+TqOlekrn1wUjyV1MqpuEuUWrXZEKAUAoBQCgFAKAUAoBQCgFAYoBQCgFAUB2240Lzik8gnEaWK+Bb/N5pi34jDSMjk41fwoao62eIqGM55+RqeE6d2XKTjmK5NuRLrwreCSFLpJGExYanOGOBmRCCvlJOo9G9qw06uudkZOLW3t9mb2anOdkZOLW3p+v6Gje8cQ3oHDYJmuwPAhi8uhQFMett8gAb6Tt1J51a02gstr6bWnF7v1ff/WZms1cqavJbTb3ftncsrsD2BFmTc3TePfSbyTN5tOeaR56Y2zzPsNq3YQjCKjFYSMFtt5ZJu03D/iLS4h//AGwyJ92QgH867PhWHdleXB4QrR4mkRjHHE2EChWA0Fuu3m39cV4vxeqr+NxPZPdtGlpnXNRUtl3Z6diLb/aHF5LsqBb2C+BCq/L4xzrZehwS5zjqhr0nhmm8infdvdt8+35FO+fVNvOS3a0CEgHeh3fC/Tx7fCXkY8jchIB/9t/7Hpy5cvjSawzuuyVclKPKI52Y7UtMZ5p5fBktYWWeycEBXj5yDJzpyOWMgnHpnyGu8O8qUaowz1S2l8+xow1MJVdLjvy2dvuPsG+ElvZh+LezPMTjHkDFVG/TVrI9iK9bXWoRUI8Lb7GY3l5LHrs+GaA43aXsxa30fh3cSyAfK3Jl91cbj+h60BUvHO7q8sPEe0AvrdkKmNx+PGuOcZHzH+X6aaq3aWNm6eH7f3Rdo191WFl4Tzgh1h2hhtLm0u7YyiWIlLuKTAyrHS6ruM4GeY2Ok9K500boSlGfHbBNrr46r+csJ8Y74P0/bXCyIroQyuoZWHIqwyCPsauGYetAKAUAoBQCgMUBmgFAKAUAoDFAKAUBGu8TtD8DYTTg+fGiIesj+VduuPmPspoCirK0eKK3t5oAS5FwWTeRxJjPmBI5D0PKsO21WTlOMvb22PX+GURqocoyw3znjJ62jy3F9o4KJA+4DPjEKadBZnydseo225mp9Po3ZWlek/7lLxDxDFXkbN92uP8AsuzsJ2Ih4dGdJMk8m81w/wAzk7nHouemfrk1qpJbI869yVUBg0B+Z+I3q2nx9rqmWaG9ke2EZ2JkIVdX0VQwx7jrWffpnPURlhYxh/TdF/TXyqpm1jfb7l6d3fZsWFhDBga8a5SOsj7tv1xso9lFaBQJLQCgK271u7b49fHtdKXajScnSJk/dc/vDofsehHzCfJ9yT3g/D1t4IoI/liRI1+iqBn9K+nw3KAUAoBQES7Zd3tnxEEzJolxtPHhX9tW2HHsftigPXu/4NcWVt8JcOsqxMRDMu2qM7hWUklSpyMZIxpwdqAlFAKAUAoBQCgFAKAUAoBQCgMUAoBQFF99HGxccQhs8nwbbEs2n998YG+2VQ5H85qHUTcYPHPYv+G6d3Xr0W/ttx+ZHOzvC7m/uni4a7pEMpJdNtoibbSdJ3bT0B3x0G4rUaXMU7Vv6dsl7xLxPzI+TDHu16+xfnZHstb8PgENsuBzdzgtI37zn+3IdKvmEdygFAKAqObsX43ad5mGYo4obs+niY8KNf8AVEz/AOQ0BblAKAUAoBQCgFAKAUAoBQCgFAKAUAoBQCgFAKAUAoBQGKAUBoce4olrby3EnyxIzn3wNlHuTgD60B+dexHZS84xPLNITFBLIzzz9XJOTFEDz9PQDnnYHlwTeWSxulGt1rh8+5+iuB8HhtIVgtkCRryA6nqzHmSepNdER0BQCgFAKA+QgznG5wCfYch+p/OgPqgFAKAUAoBQCgFAKAUAoBQCgFAKAUAoBQCgFAKAUAoDFAKA8L2zjmjaOVFdHGlkYAgj0INALK0SJFjiRURAFVFGAAOgFAe9AZFAKAUAoBQCgFAKAUAoBQCgFAKAUAoBQCgFAKAUAoBQCgFAKAUAoDFAKAUAoBQGRQCgFAKAUAoBQCgFAKAUAoBQCgFAKAUAoBQCgFAKA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4" name="Picture 7" descr="http://cliparts.co/cliparts/8c6/8XK/8c68XKd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31181"/>
            <a:ext cx="181451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287">
            <a:off x="3733599" y="4522060"/>
            <a:ext cx="1775228" cy="200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2015 Drawing Contest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7950"/>
            <a:ext cx="6629400" cy="4854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b="1" dirty="0" smtClean="0">
                <a:cs typeface="Arial" pitchFamily="34" charset="0"/>
              </a:rPr>
              <a:t>Theme: Nuclear Energy Packs a Punch</a:t>
            </a:r>
            <a:endParaRPr lang="en-US" sz="2400" b="1" i="1" dirty="0" smtClean="0"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cs typeface="Arial" pitchFamily="34" charset="0"/>
              </a:rPr>
              <a:t>8 ½ x 11” sheet of paper</a:t>
            </a:r>
          </a:p>
          <a:p>
            <a:pPr>
              <a:defRPr/>
            </a:pPr>
            <a:r>
              <a:rPr lang="en-US" sz="2400" b="1" dirty="0" smtClean="0">
                <a:cs typeface="Arial" pitchFamily="34" charset="0"/>
              </a:rPr>
              <a:t>On the BACK of the drawing, write:</a:t>
            </a:r>
          </a:p>
          <a:p>
            <a:pPr lvl="1">
              <a:defRPr/>
            </a:pPr>
            <a:r>
              <a:rPr lang="en-US" sz="2400" b="1" dirty="0" smtClean="0">
                <a:cs typeface="Arial" pitchFamily="34" charset="0"/>
              </a:rPr>
              <a:t>Your name</a:t>
            </a:r>
          </a:p>
          <a:p>
            <a:pPr lvl="1">
              <a:defRPr/>
            </a:pPr>
            <a:r>
              <a:rPr lang="en-US" sz="2400" b="1" dirty="0" smtClean="0">
                <a:cs typeface="Arial" pitchFamily="34" charset="0"/>
              </a:rPr>
              <a:t>Your age &amp; grade</a:t>
            </a:r>
          </a:p>
          <a:p>
            <a:pPr lvl="1">
              <a:defRPr/>
            </a:pPr>
            <a:r>
              <a:rPr lang="en-US" sz="2400" b="1" dirty="0" smtClean="0">
                <a:cs typeface="Arial" pitchFamily="34" charset="0"/>
              </a:rPr>
              <a:t>T shirt size</a:t>
            </a:r>
          </a:p>
          <a:p>
            <a:pPr lvl="1">
              <a:defRPr/>
            </a:pPr>
            <a:r>
              <a:rPr lang="en-US" sz="2400" b="1" dirty="0" smtClean="0">
                <a:cs typeface="Arial" pitchFamily="34" charset="0"/>
              </a:rPr>
              <a:t>Your school &amp; teacher’s name</a:t>
            </a:r>
          </a:p>
          <a:p>
            <a:pPr>
              <a:defRPr/>
            </a:pPr>
            <a:r>
              <a:rPr lang="en-US" sz="2400" b="1" dirty="0" smtClean="0">
                <a:cs typeface="Arial" pitchFamily="34" charset="0"/>
              </a:rPr>
              <a:t>Drawings due 11/6/15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88" y="1400175"/>
            <a:ext cx="1676400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805238"/>
            <a:ext cx="2543175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7" descr="http://naygn.org/wp-content/uploads/2014/12/Callaway-Ray-Beez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60888"/>
            <a:ext cx="24003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175CE008BCA42A468C81D772D5083395" ma:contentTypeVersion="0" ma:contentTypeDescription="Create a new folder." ma:contentTypeScope="" ma:versionID="ba31a69ad72915fa136801f2549f17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a7e97febcdc823e6f29eb69cd9a48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49409-385D-422D-BCF0-24E9A83EF756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1317EC0-03A8-4A55-9250-7372AE054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5F110-A474-4CBE-B0ED-3FE4EC644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11482</TotalTime>
  <Words>402</Words>
  <Application>Microsoft Office PowerPoint</Application>
  <PresentationFormat>On-screen Show (4:3)</PresentationFormat>
  <Paragraphs>75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 Introduce Yourself Here Name, Company  Nuclear Energy Packs a Punch</vt:lpstr>
      <vt:lpstr>What is nuclear energy?</vt:lpstr>
      <vt:lpstr>What is an atom?</vt:lpstr>
      <vt:lpstr>Atoms have a lot of energy!</vt:lpstr>
      <vt:lpstr>What is energy density?</vt:lpstr>
      <vt:lpstr>Nuclear energy density</vt:lpstr>
      <vt:lpstr>Why does energy density matter?</vt:lpstr>
      <vt:lpstr>Atoms have a high energy density!</vt:lpstr>
      <vt:lpstr>2015 Drawing Contest</vt:lpstr>
      <vt:lpstr>Nuclear Energy Packs a Punch</vt:lpstr>
      <vt:lpstr>Questions?</vt:lpstr>
      <vt:lpstr>Ideas for Drawings</vt:lpstr>
      <vt:lpstr>Optional Slides</vt:lpstr>
      <vt:lpstr>How else can electricity be made?</vt:lpstr>
      <vt:lpstr>How does a nuclear power plant work?</vt:lpstr>
    </vt:vector>
  </TitlesOfParts>
  <Company>Nuclear Energy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 Haden</dc:creator>
  <cp:lastModifiedBy>Lang, Amanda Lee</cp:lastModifiedBy>
  <cp:revision>95</cp:revision>
  <dcterms:created xsi:type="dcterms:W3CDTF">2008-03-14T18:59:45Z</dcterms:created>
  <dcterms:modified xsi:type="dcterms:W3CDTF">2015-08-03T02:16:11Z</dcterms:modified>
</cp:coreProperties>
</file>