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96" r:id="rId7"/>
    <p:sldId id="297" r:id="rId8"/>
    <p:sldId id="295" r:id="rId9"/>
    <p:sldId id="299" r:id="rId10"/>
    <p:sldId id="300" r:id="rId11"/>
    <p:sldId id="301" r:id="rId12"/>
    <p:sldId id="302" r:id="rId13"/>
    <p:sldId id="303" r:id="rId14"/>
    <p:sldId id="265" r:id="rId15"/>
    <p:sldId id="286" r:id="rId16"/>
    <p:sldId id="276" r:id="rId17"/>
    <p:sldId id="288" r:id="rId18"/>
    <p:sldId id="305" r:id="rId19"/>
    <p:sldId id="307" r:id="rId20"/>
    <p:sldId id="306" r:id="rId21"/>
    <p:sldId id="291" r:id="rId22"/>
    <p:sldId id="304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53C"/>
    <a:srgbClr val="99CC00"/>
    <a:srgbClr val="4D963D"/>
    <a:srgbClr val="367C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63" autoAdjust="0"/>
  </p:normalViewPr>
  <p:slideViewPr>
    <p:cSldViewPr>
      <p:cViewPr>
        <p:scale>
          <a:sx n="89" d="100"/>
          <a:sy n="89" d="100"/>
        </p:scale>
        <p:origin x="-227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2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6E6771-A945-46E8-B527-2233D43885D7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078DB6-BD48-4126-8599-39E6D6CB0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8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63A4B0-541E-4CB0-921A-0A0E49486D58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Weather = day to day</a:t>
            </a:r>
          </a:p>
          <a:p>
            <a:r>
              <a:rPr lang="en-US" altLang="en-US" dirty="0" smtClean="0"/>
              <a:t>Climate = long term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</a:t>
            </a:r>
            <a:r>
              <a:rPr lang="en-US" baseline="0" dirty="0" smtClean="0"/>
              <a:t> the world changed drastically?  Many animals might become extinct!</a:t>
            </a:r>
          </a:p>
          <a:p>
            <a:r>
              <a:rPr lang="en-US" baseline="0" dirty="0" smtClean="0"/>
              <a:t>Sad polar bear.</a:t>
            </a:r>
          </a:p>
          <a:p>
            <a:r>
              <a:rPr lang="en-US" baseline="0" dirty="0" smtClean="0"/>
              <a:t>Sad penguin.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8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some other reasons climate change would be very bad.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0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Solar, nuclear, and wind are all carbon free ways to make electricity!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1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Really?  Nuclear?</a:t>
            </a:r>
          </a:p>
          <a:p>
            <a:r>
              <a:rPr lang="en-US" dirty="0" smtClean="0"/>
              <a:t>Yes!</a:t>
            </a:r>
          </a:p>
          <a:p>
            <a:r>
              <a:rPr lang="en-US" dirty="0" smtClean="0"/>
              <a:t>The cloud coming out of a nuclear plant is not like the cloud coming out of a coal plant.</a:t>
            </a:r>
          </a:p>
          <a:p>
            <a:r>
              <a:rPr lang="en-US" dirty="0" smtClean="0"/>
              <a:t>The cloud out of a nuclear plant is just steam – it’s just water!  Nuclear is a carbon free source of electricity.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9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4E0241-6798-4283-928F-D3DBF9BB227D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34391F-D019-4DD0-9676-2A8D7265239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34391F-D019-4DD0-9676-2A8D7265239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09800"/>
            <a:ext cx="7696200" cy="2057400"/>
          </a:xfrm>
        </p:spPr>
        <p:txBody>
          <a:bodyPr/>
          <a:lstStyle>
            <a:lvl1pPr algn="ctr">
              <a:defRPr>
                <a:solidFill>
                  <a:srgbClr val="367C33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343400"/>
            <a:ext cx="7696200" cy="1447800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67C33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56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2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4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67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1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3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5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16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/>
          <a:ea typeface="ＭＳ Ｐゴシック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•"/>
        <a:defRPr sz="3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–"/>
        <a:defRPr sz="28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•"/>
        <a:defRPr sz="24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–"/>
        <a:defRPr sz="2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»"/>
        <a:defRPr sz="2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3.jpe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microsoft.com/office/2007/relationships/hdphoto" Target="../media/hdphoto4.wdp"/><Relationship Id="rId4" Type="http://schemas.openxmlformats.org/officeDocument/2006/relationships/image" Target="../media/image34.jpe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3.epa.gov/climatechange/kids/index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09800"/>
            <a:ext cx="76962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ea typeface="+mj-ea"/>
              </a:rPr>
              <a:t/>
            </a:r>
            <a:br>
              <a:rPr lang="en-US" sz="3500" dirty="0" smtClean="0">
                <a:ea typeface="+mj-ea"/>
              </a:rPr>
            </a:br>
            <a:r>
              <a:rPr lang="en-US" sz="3000" dirty="0" smtClean="0">
                <a:ea typeface="+mj-ea"/>
              </a:rPr>
              <a:t>Introduce Yourself Here</a:t>
            </a:r>
            <a:br>
              <a:rPr lang="en-US" sz="3000" dirty="0" smtClean="0">
                <a:ea typeface="+mj-ea"/>
              </a:rPr>
            </a:br>
            <a:r>
              <a:rPr lang="en-US" sz="3000" dirty="0" smtClean="0">
                <a:ea typeface="+mj-ea"/>
              </a:rPr>
              <a:t>Name, Company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>
                <a:ea typeface="+mj-ea"/>
              </a:rPr>
              <a:t/>
            </a:r>
            <a:br>
              <a:rPr lang="en-US" dirty="0">
                <a:ea typeface="+mj-ea"/>
              </a:rPr>
            </a:br>
            <a:r>
              <a:rPr lang="en-US" dirty="0" err="1" smtClean="0">
                <a:ea typeface="+mj-ea"/>
              </a:rPr>
              <a:t>NuClear</a:t>
            </a:r>
            <a:r>
              <a:rPr lang="en-US" dirty="0" smtClean="0">
                <a:ea typeface="+mj-ea"/>
              </a:rPr>
              <a:t>:  the NEW Clear Air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Nuclear?</a:t>
            </a:r>
          </a:p>
        </p:txBody>
      </p:sp>
      <p:sp>
        <p:nvSpPr>
          <p:cNvPr id="4" name="Rectangle 3"/>
          <p:cNvSpPr/>
          <p:nvPr/>
        </p:nvSpPr>
        <p:spPr>
          <a:xfrm rot="974270">
            <a:off x="6342349" y="913737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YES!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13" y="1676400"/>
            <a:ext cx="5832847" cy="3884676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 rot="17209238">
            <a:off x="816756" y="2881805"/>
            <a:ext cx="4414106" cy="1713738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6756" y="5548543"/>
            <a:ext cx="2569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STEAM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4445" y="4831350"/>
            <a:ext cx="34197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carbon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6705600" y="4234282"/>
            <a:ext cx="2057400" cy="2209800"/>
          </a:xfrm>
          <a:prstGeom prst="noSmoking">
            <a:avLst>
              <a:gd name="adj" fmla="val 3758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4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99CC00"/>
                </a:solidFill>
                <a:ea typeface="+mj-ea"/>
              </a:rPr>
              <a:t>2016 </a:t>
            </a:r>
            <a:r>
              <a:rPr lang="en-US" altLang="en-US" dirty="0">
                <a:solidFill>
                  <a:srgbClr val="99CC00"/>
                </a:solidFill>
                <a:ea typeface="+mj-ea"/>
              </a:rPr>
              <a:t>Drawing Contest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7950"/>
            <a:ext cx="6629400" cy="48545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b="1" dirty="0" smtClean="0">
                <a:cs typeface="Arial" pitchFamily="34" charset="0"/>
              </a:rPr>
              <a:t>Theme: </a:t>
            </a:r>
            <a:r>
              <a:rPr lang="en-US" sz="2800" b="1" dirty="0" err="1">
                <a:cs typeface="Arial" pitchFamily="34" charset="0"/>
              </a:rPr>
              <a:t>NuClear</a:t>
            </a:r>
            <a:r>
              <a:rPr lang="en-US" sz="2800" b="1" dirty="0">
                <a:cs typeface="Arial" pitchFamily="34" charset="0"/>
              </a:rPr>
              <a:t>:  the NEW Clear Air </a:t>
            </a:r>
            <a:r>
              <a:rPr lang="en-US" sz="2800" b="1" dirty="0" smtClean="0">
                <a:cs typeface="Arial" pitchFamily="34" charset="0"/>
              </a:rPr>
              <a:t>Energy</a:t>
            </a:r>
          </a:p>
          <a:p>
            <a:pPr lvl="1">
              <a:defRPr/>
            </a:pPr>
            <a:r>
              <a:rPr lang="en-US" b="1" dirty="0" smtClean="0">
                <a:cs typeface="Arial" pitchFamily="34" charset="0"/>
              </a:rPr>
              <a:t>8 ½ x 11” sheet of paper</a:t>
            </a:r>
          </a:p>
          <a:p>
            <a:pPr>
              <a:defRPr/>
            </a:pPr>
            <a:r>
              <a:rPr lang="en-US" sz="2800" b="1" dirty="0" smtClean="0">
                <a:cs typeface="Arial" pitchFamily="34" charset="0"/>
              </a:rPr>
              <a:t>On the BACK of the drawing, write:</a:t>
            </a:r>
          </a:p>
          <a:p>
            <a:pPr lvl="1">
              <a:defRPr/>
            </a:pPr>
            <a:r>
              <a:rPr lang="en-US" b="1" dirty="0" smtClean="0">
                <a:cs typeface="Arial" pitchFamily="34" charset="0"/>
              </a:rPr>
              <a:t>Name</a:t>
            </a:r>
          </a:p>
          <a:p>
            <a:pPr lvl="1">
              <a:defRPr/>
            </a:pPr>
            <a:r>
              <a:rPr lang="en-US" b="1" dirty="0" smtClean="0">
                <a:cs typeface="Arial" pitchFamily="34" charset="0"/>
              </a:rPr>
              <a:t>Age and Grade</a:t>
            </a:r>
          </a:p>
          <a:p>
            <a:pPr lvl="1">
              <a:defRPr/>
            </a:pPr>
            <a:r>
              <a:rPr lang="en-US" b="1" dirty="0" smtClean="0">
                <a:cs typeface="Arial" pitchFamily="34" charset="0"/>
              </a:rPr>
              <a:t>T-shirt size</a:t>
            </a:r>
          </a:p>
          <a:p>
            <a:pPr lvl="1">
              <a:defRPr/>
            </a:pPr>
            <a:r>
              <a:rPr lang="en-US" b="1" dirty="0" smtClean="0">
                <a:cs typeface="Arial" pitchFamily="34" charset="0"/>
              </a:rPr>
              <a:t>School and Teacher’s Name</a:t>
            </a:r>
          </a:p>
          <a:p>
            <a:pPr>
              <a:defRPr/>
            </a:pPr>
            <a:r>
              <a:rPr lang="en-US" sz="2800" b="1" dirty="0" smtClean="0">
                <a:cs typeface="Arial" pitchFamily="34" charset="0"/>
              </a:rPr>
              <a:t>Drawings due 3/3/17</a:t>
            </a:r>
            <a:endParaRPr lang="en-US" sz="2800" b="1" dirty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390" y="1283991"/>
            <a:ext cx="2162175" cy="275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352800"/>
            <a:ext cx="2041019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7" descr="http://naygn.org/wp-content/uploads/2014/12/Callaway-Ray-Beezl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788156" cy="215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43565"/>
            <a:ext cx="4015466" cy="4142835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>
                <a:solidFill>
                  <a:srgbClr val="99CC00"/>
                </a:solidFill>
                <a:ea typeface="+mj-ea"/>
              </a:rPr>
              <a:t>NuClear</a:t>
            </a:r>
            <a:r>
              <a:rPr lang="en-US" altLang="en-US" dirty="0">
                <a:solidFill>
                  <a:srgbClr val="99CC00"/>
                </a:solidFill>
                <a:ea typeface="+mj-ea"/>
              </a:rPr>
              <a:t>:  the NEW Clear Air Energy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5638800" y="1295400"/>
            <a:ext cx="33099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/>
            <a:r>
              <a:rPr lang="en-US" altLang="en-US" sz="2400" b="1" u="sng">
                <a:solidFill>
                  <a:schemeClr val="bg1"/>
                </a:solidFill>
                <a:cs typeface="Arial" charset="0"/>
              </a:rPr>
              <a:t>On back: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Name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Age &amp; Grade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T-shirt size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School &amp; Teacher</a:t>
            </a:r>
          </a:p>
        </p:txBody>
      </p:sp>
      <p:pic>
        <p:nvPicPr>
          <p:cNvPr id="1127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3287">
            <a:off x="6346943" y="3749867"/>
            <a:ext cx="1851686" cy="208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rot="16844961">
            <a:off x="1458177" y="3022817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solar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879447">
            <a:off x="2610464" y="2000572"/>
            <a:ext cx="233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nuclear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17938247">
            <a:off x="3793857" y="3461974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wind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32273" y="4312500"/>
            <a:ext cx="266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Questions?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6" y="304800"/>
            <a:ext cx="2663194" cy="344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Exelon East - Tom Av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10544"/>
            <a:ext cx="2743200" cy="35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2" b="22153"/>
          <a:stretch>
            <a:fillRect/>
          </a:stretch>
        </p:blipFill>
        <p:spPr bwMode="auto">
          <a:xfrm>
            <a:off x="3276600" y="230406"/>
            <a:ext cx="567397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3048000" cy="303654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99CC00"/>
                </a:solidFill>
                <a:ea typeface="+mj-ea"/>
              </a:rPr>
              <a:t>Ideas for Drawings</a:t>
            </a:r>
            <a:endParaRPr lang="en-US" altLang="en-US" dirty="0">
              <a:solidFill>
                <a:srgbClr val="99CC00"/>
              </a:solidFill>
              <a:ea typeface="+mj-ea"/>
            </a:endParaRPr>
          </a:p>
        </p:txBody>
      </p:sp>
      <p:sp>
        <p:nvSpPr>
          <p:cNvPr id="2" name="AutoShape 2" descr="Image result for nuclear fu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25071"/>
            <a:ext cx="6770160" cy="471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46" y="457200"/>
            <a:ext cx="2589099" cy="2633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 rot="20277303">
            <a:off x="3140206" y="1166347"/>
            <a:ext cx="233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nuclear</a:t>
            </a:r>
            <a:endParaRPr lang="en-US" sz="5400" b="1" cap="none" spc="0" dirty="0">
              <a:ln w="1905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4269" y="2209800"/>
            <a:ext cx="59554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 energy for 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“nu” clear skies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49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msnbcmedia.msn.com/i/MSNBC/Components/Photo/_new/g-cvr-091124-nuclear-power-23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33" y="2672434"/>
            <a:ext cx="5478682" cy="351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ata:image/jpeg;base64,/9j/4AAQSkZJRgABAQAAAQABAAD/2wCEAAkGBxMSEhUTEhIVFhUVGBgYGRgVFRUYGBoWGh0YGhcXGBUZHSggGB0mHRgYIjIhJSkrLi4uGB8zODMsNygtLysBCgoKDg0OGxAQGzUlICUtLS03LS0tLS8yKy4vLS0tLi8tLy0tLS0tMi81LS0tLi8tLS0tLSstKy8tKy0tLTArLf/AABEIAJEBWwMBIgACEQEDEQH/xAAbAAACAgMBAAAAAAAAAAAAAAAEBQIDAAEGB//EAEsQAAIBAgQDBQQGBgcIAAcBAAECEQADBBIhMUFRYQUiMnGBE0KRoQZScrHB8BQjM2Ky0QdDgpLC4fE0NVNjc3SDsxYkRIS0w8QV/8QAGwEAAgMBAQEAAAAAAAAAAAAAAgMBBAUABgf/xAA1EQABAgQDBAkDBQADAAAAAAABAAIDERIhBDFBEyJR8AUyYXGRobHB0TOB8RQVQlLhI0NT/9oADAMBAAIRAxEAPwDnrPaJa37J0tkTKMUVSpO4lY0P8qptYkKwJtLodRLieamWOnA0PetMjFXBVhoQRBB6irYziRqyjXqo97049NedelpGmS80XOOeYV2K9iTmRHCNsPaA5TxWcusHbpFWPbssmYO4ceIFBBHBgQ3DQH486DsuBodjv+BHUfnepEFG8vgQfvBFTT2oatZLpexrq3rZsswe4q5UXUNdtasbQJEZ0PetkneV2JpRiuzjaYDMjo6hlYMq5kMw2VjKnQ6HYgihD3SHQkayCDqrDrzHPyrpWy4yyW0D5u/sAl5tBc6Wrp0b6tyDsxqs4GC6odU59h4qy0iO2g9YZdo4JK+AuLClSQRmUr3hB2YEToePl0qFyy6GGVldZBBBBIG+nQfKqyhBKMIYEiDoQw0Knlr8/WrbOIcGVdldeIYgwNvhHw8qtXVPdWxiWgDMcsyJM5W0nfyHyqwYnUkosyNQMpVhxASAPz0rS4x4Osq0ZgQGgjaM23GPUVMYkyJS22UR4QAy9csHb86V0uxdV2o68EvKbmUqywLgWDoB41HHadxpyiTmCdYADwRzBGu4gid+HWh8HjAjBggkcmYZl4oZkaeX4UTiLNsZbiBsj7QRCtxQiNOMa7jjvSpUmnTT459k0moVjPX5+f8AUxOKvRlLi4vJ8tzTfQNJXjtB4cBU8WbUBmw+UHjbdlIPEFXzD4RIoW4qEaMfVR6TB+PLQ1mFuZZHtO6d4zA+Y03HLzHEUFxcfCkhrrOv3yK17OyfDdIP1biEegZCwPmYqtVq25aaYORuRlNQdiDvrNTS0T7sRymI89asMicSszE4aQm0ZKtRVi1tVqYSnLKLlJRU1FaRauVKApLitAVMCrFw55VdZwx40BcFAY4mQCqt2Jqb4QimVmzV/sqQYt1dZgwW3QWGwsCauNqjRarRt0kxJlXW4cNbIJXcsjlURgwaYtaqS2KLaSS/0ocbhJ3wBFSXBc6deyisNsHeo2xUjAMSB8Ka3YHAinbYQGh7mDPKi2wNio/QuYampZfwXEUCyRXR2cOaufs4NuK4Rw2xUno50QTZZcoUreIw5Rip3BINdXb7JERFGY3swFs0bgH5ChOLaCnM6GiFhM7291x2Hw5CM/SBQBWu4xOAGUKBSvFdlqNI73Th/nUsxLTmojdGRGgU6DzXMFajkpzdwKrqdelLbynlFWGvDslQfCfD6yFbSh3FFMKqZaYFzShiKhFXkVDLUpwKW3u0711RmuuWRY8RlkEnXmRrrxHlVWF7Vv22DLdcEc2JHkQdCKDtsQQQYI1FEXbcj2ijukwY2VuXkdx68qXQ0WlZbVbjed1fiMW5OcEQxOhVTB3K6jbl08jVg7Qe4i22yHL4CbduYO6Tl2J1HXzoKxcA0OqncD7x1H53oi72ddUx7NzIBBCsQynUMNNQRXUtFioqebhTwvaDKGUhCr6EG2hgiYYabiT8TV+A7Tew5OW2wIKupRcr228SmBsRWx2PiLil1sXCRGbuNJnZgI121jz40Thfo3i7gy/o9wQCVLLlHMqS3Ph186FxhSM5dqICNMUz7Ef2vYD21uWwrwpYMwl3tCAQ543bXhbmpVucJXxQcA+zQMoExmEgbNo2/P4866b6NdhYxD7N7TLbYhgxKfqroBy3As6/VZfeUkVQ30RvXLjGwqKVaHtlo9m+8CR3rZBzKeKkA6g1XhRWQ3FhdbQz8irMaFEiNERrb6iXmEk/SlzZ/YW8p0ZAbgGo1jvacxyPlWlurGX2aTurTcHp4v8AQ10n/wAA4kEHPZAI1DOwjmJyn0NbP0KCyLmNwyjXKS2s8JBjfjrTf1MAfy9Uj9LiD/H0XOe2tmT7KAfqswyt9YTOm+nnyBovB4u2soyNkaA4zyAdO+IXSYHPgYMAU8tfROwYnHox2YW7ZeRp9U7/AOVGWPobY/42Jf7OEugFeUkQfOf8luxeHIkXeqNmDxIMw30XNYoC2cjBzAkHOuoOzeH0IqVhkPBh5sD/AIfyI5V1+J+i1pbagpi2RCSWPsFcLHu5jrtqCNQf3QK0ewMFb37p5XcXbU8wIQMdKAYuGRK5PYEbsFFDp2A7SuWQoe4c25ynT+6TyP39DWWriT7wI6Df4866V17NXxC0fs3cTc67Kij59K0MbgZZhaV4AP7F5gaHV72o0BmONTt+DXeCE4fi9vik5UbjbyjWtqKbXu28OVKrhoBESBaQ/wADEfGlSxuNqtwYhcJOEl5/pLCNhOqYZg8NCpqKNwluaEUUywi0UQyCz4Danoq3bq9LQrLQohFqk5y2ocMLEtVYturEWrQtILlcbDCpyVnsqICVIJQ1JohIYWqkLVEZai1RUi2YCoKVWwq9hUctECgLVQFqxTUwtSC1BKJjZLQVTuKKsJw3HXceRqgCiLFKfkrkHNF27AqwpUre1bIqoStVoEkHftxtvz/lSTFW4rorw0pNjLdPglU8U2y5/FLy/wA6R4m3BrpcStJMetakFy8tj4dppYwqphVz1Q5q2FmNVTVXNSeq4opJ4C6S1iuzv6vCG59nDFvvFMMP2ioBW12feAO49klsHzk0ksfT9nzL7FVYg5DmJXNwDDTQ85/nSq/9NsYdAyIf3bY0/vTWIMJiHWJ8T+V7U4zDsEx5BdvbxuJ9zs+OrXrS/IAmiVu487WsOn2rlxv4VFeeL9KMVcU22vsCSCrCEM690lY7pn0McJpXdx14nv3bhI+s7EgjzNG3o55zclO6TYMmr1S6+KX9pisLa/sE/wAbih7uMCqGudqrlJIBt2rWpESB4jpI+NeaX3N2bhMv75O54BvwPoeJqNhhsfCd+h4MPL+dNb0a2V3JTulDOzV6Ie2sJlZjjsVcyxIUlDrxACLI/nQg7SwuIuKbKXjcQapcdgcRbEkoHDz7RZZlBMEyONcPBRuo+BB+8EH4GpnukOhI1lSDqpGsTzGmvkab+3QpWmk/ucWcyB2hdjj+38NauAL2fadCAyuxzF7Z2YZl08p0II4UOPppdUkJYw1sEd0pa25HU6jh/pVbBcZZzaK2bvcBbvudG6Wrx3+rcg7MaTWezrpPs2QqQYBcZQG+qWaAJ/PGogQIEpObIjP5U4iPHmCx02nL4Ti59NMc2ntspXgqIJ+XD7qFXtzEXCM+IulWP/EbQ8tDt+eFBrhRrnuKrp7oliY3EjuyPPbyojCCyXWFdwdGBIQBtdQBOnEa8x52tnDAs3yVMxIrjvO8T7eqY38x1JMzJMmQ31gfz91VXsI19S6r+sSA4A8S+6w4TA/DQZQTbmJKwFVBAOyzIPVp4fnQUNbxbyDmJI8MknTiv5/lSr5jPnn8J5pydkefL/NUP+gQNXQes76+7MT8jyqywEUggsSNtAv8/h5jjRNzC5ouW4yNvJACtxUnQAfd5RNS20G7Zug0Hqx+BgcjNSHVBKc0sNvH3RBURmRVAPrB5a6Ry029avSy3vmB10jyX/KqsNiCp0AAO4G/97eflPnRX6PlPeOm401I5xw9aXMtKlzWxGkHLVZh7OutM7NuqcHaz6KNhwkmNzNG2konRKllNwuxdLTirba0Qi1BFq9BVZxV+G1TVatUVFRVoFJJV1jVgFbrYFbigmmyUIrUVZFRipmoIVZFairctaipmgpVeWsy1ZFbArpqQ1VhaItQOtVzWpoTdMaaUdbvVbnoC0a2L2p6yKSWK6yPIXU712gblyt3XoZnprWKvEjTVGKZTMiPKk2MwytsabX1nakuOB/00q3BF7LIxrhSahNKL9kqYNDOKMdztMjrQzitETXnwROyGZariiGSoZaKaaHLlVWmDWs65vfXxdV2D+fA+h51dh+y3BylGDgwVynMPTejBg7iMJyoeVxlBjiCniIOo21E0BcFuAO4WSWzbzGKY4nCyub3lHe6r9bzGx9Dzp5i+x8NaK3Ld1nV5gKuqkRKszEEb6d3aqExnsnV7dpSy7G4S+4IIyrlEQTuDQ7SoTaPZFsqbOPukFu2ykED/PpHGdqYXewrwVbuTLbfYuyrB1lTmI10J6jWnOLvs3ft/q0b3bcKFPFTliRynh60ENAVM5WMnz4NHMT8CRxrq3G4XbNosboSzhLTKyvfAdR3Mis2bclJOUTtGu8jiKrwmKspmBtF1YR33iDwcBQNRynUEjjQ2LtFGI5cvkQeVaud4ZuPvD/F68evnR08SlVnQXHOqPwfar2HMLbKMMrplXLctndWMSQRxnrTPt3B+1UXkYvCSrHVnsrA73/NtaK/Ncrc6QWFLwg1b3OpPu+p26+dPPo9ca2fZ3mFq2xzK76G3dAIW4EOrKfAwiCrEE0mMyk7RnWHmFYgRKgYT+qdf6lJAZ1HiHzA4+Y/PGjezV74YKSNmCgmCfLYH8KP7YwaYdhdW3rmIdC027d0Q2TTV0ZTmUkiVPGDS+5jiZK91H3tr3V55SBvwIJk6DiKY1+0bNuRSXwtk+T8xzNdFcwyx3nAkZly94+RgwOWp0IoS46r4UiYkt3iG+so2HlB49K12fcBUDhwP5+dXGyzSY8PiJMCPxPQa8eBpJtmrQuLKGGxBLN7Qlg2jA/xD/L74idzAFTqwC7hjqSOYA8RE6xpGu0GtJdVDCDMeDMNCOK5Dp6n8RRdu5nGRjqfAx1Ib6v5+ekLJIMxkpDQ8UnPT4591TaePAI6nU+nLj6GJpr2XgXug6Qq6lzsp5dSeQ6GrOyOwiQHvyqnREX9pcPJeS8c07dNaZ9qdrizFu2Fzrsq627Xl9d99eHxlESLM0sufRMhYekVxLDhx554ogNaw6hUElgN9yODPyHJB61Qizr+fhSjDXC+rHUak7kjz4t948qMt4iSDMR8hQBpae1FEpitlK2iZpaq5bVZgrodZHqORo5LdA56CHACGW3UwlFC1UxapRerLYKECVLJRQt1IWqGtMEFB5KiVo72VRNmurXGCUFlrWWjPY1nsqKsJexKEy1FgaNFmovbrqwuMEyQMVqiGt1WUo6kmghZMCqC1XXuVDOa4LnulZRY0LcNW3Hoa49MAVd71W7xQmJQMKtvNQNy7Bp7BwVGNFAEjkleJtZTFCOKc3gHFLL9kirbYnFY8SFSZjJCkVGpkVGKZUFARvaPa13EWxnbvWwZy90MuneKjSRx6a8DSHDrrMVNsSQQVMEbVO7EB1EK3D6rcV8uI6dQaFrAwSGS9E95eZk3Rtq8BofCd+nJh1H8xxoa+pDQflsRwI6Ea0M12i+zrLYgiygm5DFOoEsyTw4kTxkcdOO7dcDVZX2b4Ag+E7/gR1H8xxobE90wfiNiOBHSpXcPkJW8wQjQqO+88sqmB/aIom32haNo2Vsg3AZt3HIY6kShSMsHWAc0E9ZoSdRdFLQ25yQ2F7OfFdxF7wnKx0Xn7MsdATuOs89BMNYS0wZz7SDqieEjirXD6jug+dU4u69wjMxMbTw8h7vkKKuarm4+95n3vXj186OR1yQbuYFxzzmoX78NOHX2aHVSP2g6G4dQR0j51Tjczzccy51fmSff9ePXzq/BXF1B2PyPA/nh6VO/bbNlVZbkBMjjtuI+VSLFCRUPZMuwsaL6Gw4zOqZQB4rtkS3s1/5tsy9v+0mzUpvYB7b5fGjAMHGiNbOq3Ax0HrsZB41l+wuHa3cFwOdHUW2HcYQSruOKngu4gyJp5evDHYclYSXzMswtrEvoGAO1q8TH7tyNwxqu47J1beqc+w8Vaa3bMod125do4KrAm3aDISLv1WUkIDuGHFuRGkHnFRxmNZyMx7yiBt4RwAGmn3UkwmKNubbCCCRB0IYaEHlr8D6017E7LvY1ytoZckZnaQoE7SB4huByHSmOaG7zj90pji7daPsswqtcYIikliAAATDenD8PKu77J7FWwVDqLuJIB9nM27euly40afiZgHcT7Jw1uyHt4PKCNL+KbVVKjvBQTBbc5fCs6ztSXtr6QKqtYwshTq9wmWvEjvZiddfwjTas0xnYh1EPLitFsFsBtUTPgju0e08ntUw9wPcgZniO6ZLLZIPdWSIjjxJIrmrDFjv1JO0cWJ5c+tB4W42dfZ6tPd6k+76z8+tMcWy5c1uMrHvxwfiPs6+UwdJUVaZDELdGvP4VaI8xd46ac+firf0jUZZAG3OeZ69P50wd9NP7XQ8vL8ZHAUqwmgznhoPtcf7oI85FF4O5BLHUDeePIfHX0mue3glNfKx18k87NulXVV1kgEcyf5fhXU2mHMVyHZrC2HvEyEXun95+6vqJJ9KY4HGyK810t0icPFENgmZTWthIQc2py6POvOs9svOlX6RUf0iss9LxuA81d2TQm/txWfpApT+lVgvzQ/usY5S8FNDU1/SRWjiRypQ2Nis/SqX+6xjaryU0tTT9K6Vr9J6UpbEVL2vxqu7pXEzlP0U0MTNsQeVVtiD0pfcxBqDYqBxqH9I4mZ3jLnsUUs4IxsSelVrfM8KX3cVOoqaXu7ruaWzHYp0zWZBCWQ+CuvYg9KDu325isuXKFvXok0l2OxV/+Q+Kgw4f9VVfxbUI2LPOo4i5P5+FDE+hqBj8X/6O8Ul0KD/UK9sU1VPiQaHfEGOv5NUG9x8O/wCFWG9I4wf9hSnYeAc2BFm6BWzcDDWgBiBMcp2+VbV/zrtTh0vjm/z8h8Jf6LDf0W7uG4qaEuSCZBo0Ykbcd/uqFzEAGrbensYBeR+3wknojCHIHxXLtdpv2JhSXAv/AKuw+jM5CaRKsgOrEGNQDuZ0JpY/aJQkWrYtRpPiuert4T9kLQvtSxJYkk7kmSfM19HILhLJZIpYZ5+nPgn/AGvhrOGuFMxv6Bg3gtkMJHhJL+YK0vbta4PA3sxytdwepXVvMkmq7B9ovsj4h+zPU72/XcfvfaJoEmoazR1yuc85tsEzxV43ZvEy0/rPM7P68evmKF9pVNjEFGka8CDsQdwehFTxNsLBUko2qk/NT1Gx9DsRRASsoMyJo5T7Tv8AvDxjnyf12PWDx0szEERqdo3mdMscZ2qfZOG9my3LvcXQ5SJd0O4CciJEmBrvRfa2Ktq3/wAqClphox1uTAzIzTpB0hdwRMzQTvIJoFqj/qhf7HFjI9x+7cEqi+ORGZHkQhGYA7npUsd2i120toKFyA5csy675HYmXI3HmRG1LMLcGqnwn5HgwH38xPSq8QpDa6EdfgQfnNcGf2uVxdIbokChUujUHwn5HgR+edEdnY1sPczQGBBV0bw3LbDvIeYI4+RqRwT3jNpGdpAZUUnU7NA2B+R9K7fsn6O2MFZW/wBoZS6nurq0E+G3lGlxpkxBiTymhxEeHDbv+CZh8PEe7dtLVUH6P2L91GvXWRTbF0O0A3rAAgsxPdupIVzrIytpJro1vC7aJSbGBtrLPqHuqBrl95Ugase81AdrYc4m2L2OdcKgM2Lb5Wy3Pde9I7xPFBsCeprmfp12jiLjIW7iJ3GtqZW3fA7wJ94MpDKx3RvOsaG1+Jc1jjJunPPstiIWwGueBfVZ9JPpX7ZVtYYezwyDL7OAM2pgtHCII5GZ1g0ptXSYBO/hNLc4XvASDoRy5j+X+VMLCeyALiTdAa0Z8HK4euhGXpm4LO22EyG0NaFiOe+I4uceefNNro9mpWO+2lwEapB2HInY8tV41b2U5DEHVSO+OGX6/oCfjwmQPYtmJbcbzxFW33yKFHicTIOyn+rYczv8ODUoiYpUl9O9wRuN7rADwQMh5rvvxYTPkRsCKsJgBfU+Z2HXTUfaYVR2RcDfq38PiU/VafD6k/M85ErCs90W/fdwvSWO/kZkGgysdOfygdvbzdfLs+Oxb+kXai4e3hrR3vFrrGToohLUjYg949KPwePCgCeGvn+fvrjfph2kL+OuhSclo+xSI8FsZGg9TmPrRnZl3KFCjQd3XlGvy0rwvSgbHiF4zyXoIY2bQ0aLukxs7EfkbVcuJkeRietIsIwlAGgngRuNtxx2HCjWxMTpIkRsDIOvy1rEiMIMiU4PTMvEajbWqziDO+0Hlp+RQ114248POIHlUHuSSf8ASdm++lUvaZIqkeDOv4+UVtDHkR+E0NZuwCOOkfH8KtxF7YA7yfh/l99Phwg/M3XVK4PUjcEAUCXJWfKR5mDt6UPcvjNlOx08zoI89fnQFoaVFSYtf++h8ReGn55UFiL+u/IfMfn0obHXYB11Gn3/AJ9RSgwri4I5cVw8qni8QQQOVLLGI1J5SdfQKPvofFY4iZO5kdNxP55U9sMiHLUoC5NHxUjf5fnpQb4syVPnSjG4/KN4MT5RVNrHZ0ZhqQCI56aEedccMcyEJiI67i+9H5jeqXxc6TB1Os9PvApdexGa2NgwK5jx1Go+MD41TicUDbYa7KOuoMmfIxTGwJZoK0w9tMg9NusHb4fA1r2mmu/5P4Upw+M74UiAVY9VTUKfl86q/wD9VRcKkHddvqwJ14UX6d07d6ioJnevwM+XYjcfCeQoQ9oZhJ5iZ5ayOu1VHtHR1U6tIJ13jXo2k6daS4bFOzZpjLJKnukRMa8I24cBvVpuGm2aknJdIcVMtMDQcZiAfTWKg2LHGfSPxFJWvd7LuMubXxGYMkDQnvERzq+ymIcB0ayqtqAzd4dDFEMMZ2RAlE3iLye0HjWPafvDQC557BusHiYGRKD7ExxVgQBpz1BB0II4ggkEdac462BDJ4HkrzBHiQ9RI8wQeNfT22Ml5qM0/fm6CuVbiP1qm6PEv7QD4C76mA3WD71Qs4R7kkABR4nYhUXzY6T03PAGjuyO20wVzPaUXngqWeVTKYkIviO3ib+7QRD/AFuUyDD/ALWB5sl9jBswzsQlv67yAeYUDVz9kGOMU47L7ct2rb2FtytzUXbgGdLkQtxU1CAdCTxnYUp7cvm7dN6SVukssmconW30yzEcoOxFCWxQ0bQb3PPIRl2yO7+eeSmeZgWDzmnUkySec8fOp2rw1VvC2/GDwYeXzBPSq0b2iZffQafvIPd813HSRwAoI3KaBMSKRcGYRNyVYg7j4dCDxBGs9ac/R/sa7jibduAUE52DZIkDIWAOupI8j0ht9EPoecZaD4j2ltQV9mRALoZLCCJABiG/eO+kdNie2VssOz+y7SveXxEfsrA4tdf3n6annwBzcVj2w91t3LSw2BL95/V8yorh8N2Sgt2lN/GXgAEEe0f0/q7YPHod4obFquDAxvaTi5iDItW18Fv9y0p47S5/1Le3a7Ks3MQ5OIxbxndj3iWmOtu0CI9AOUeXdr9uXcS7HEXCwYyN8qHYZF90RoQNxrqRVPDYZ+JdtImXrz+FdjR2QBs2Z+iu+knbj41hdfTKMuQElV18Szz0BPMDoKYdh44Yi2bDjM6plAHivWFlvZr/AM21q9vmMybGuUDFG13GhB2I4jqKOwmHZCt8FltqwKuN86kEIp+vPwHe2rZiQWmHSLcO9ZkOI4PqN+PcjBghhnDXQLtphNuDAvKfC6ngBIOvHu84qtE5jnMyZzdeflwI6dK6C8ExtouqrblySs6WsRcPCdrN4/3bg4hzXP2ELOLMQ5bKAdIeYymdtdNdj60MGJUDX1hn88/CHEw6ZCH1Tl8c/K6LCXJUsYBtwQD7x4L12nqoPSlmIxGZix2YkmODHXQcvw8qy5iSQLQ0NnMJAgsZ7xPUEQOOUAcK1hkDNmIJQa3MvBeMHgTsP3iBUgSuUhzat088/wCoi7dKoFMhmhnHMf1bD0JPUMOZpz2V2mLdu7i3DF8LbYBgJDPcBFrP5tInmQeOnL3cQWYmZPu9V4LHLhHpRn0uxbYbszDWkJz4u6b7Aj+qQAKh5qWKnrrzqrjjTB7T7q3gm1RZDIcjzv8Alcn2eSTE6yTJPMySTxrr8E4VVJJ8zy4kxynT06VyODyuM66AjbkRqV66bHiDO4NdVhLRCiYOymYiW/P38q8LihTYrWKaNiwCg96GIIIkHgJ5wCd+NaxuNlAQdBlGZdoJ1jqZ28qU4Vs+a6Sfe0JnSI1H536VvD3UzKDBBzA7AzmaD65RpEa+lUnNbeYQzTk43Ki6knTc8yQSfzuKY4XFK0SRLA5tjsSD8zHzrl8JcAuIob/iCCCNBOvxAPr8S8JictxTMCPhM6xz0OlA5t1Icuks4oEkwehHmYn88amMUCobmfhI3+H3GlLBtApGbUxMCeAnjrH41j3cwOkAgHQ7cteEaek86UAWyciqKZ4e+cxJOhUAajlI9Zn8ihL5LZgILAxOnHfXhqInoaps3P1ocmASCN9gsj18Q8jVuYZyFHAtPWNAPmfhRVtBqPBcbqi8WVyRqCI1O4EZoH2gR6VXfuiCNcykn0nbUa7j4URiFW4oE6EMpgAa5ySfiDS3tfDsLls3JAKnQ8iJjT8daNobEy0QkHRV2sSfZc80zA2100ieA0oc4kXBGYZlJB5ROhEbiAPISeFSxFsi6FAIDSd4GsQA3PXSg0wftHIByw4YZdtCdgOAgDnVrcn2AIZHJB4u4WYqRJJg7kiGbNMdPjULWLGuUwQGeNdIAImPtCN+HOrlw+uYkiWgHmFHdHmZb8irr3Z5JNxVJAXvAb5V3AjoF/HnTS9k6UNBzUex0bEKUUqGgnvEhYAkmQDB7w3oXD9ohbEt4zr1y7DX4j1ovs/DlFBGUPkjQHSQoPCSdTx8+FLsRghmVDIklZHGWOs8AZn0FCWsdZFRILaXIvCSc2TLqRLEhtzHe3k1Q1rMxOXKVkbEyAEiTwgRpxAPpdgMMwySDmRkXXfkJnqR6D4HLYzy3hBJkHcsGBBB5TPp5VxcGuUhqAa28qFBIJIY7TBAzLyPeOvnzNEtggrPIjMFWYjUlePESrDyjerrOGb2kmcpOnmIOkeXzMVa9k+MOxBIIBExuY31gFhpXbWYkDyfwmAWSntjCFmYKFCh8oiSSrCVJ15/nnodk7QqNoNTdAnrGfQHemxyECAMwK/jPwEwdZA+AasVAERAGkNp09NqJkc5FSJTulXYGGuXGItqTpJ5AcyToo6nSu7+j/aGDw4a1if1wuFSYQNbtlcwmTqTrqVG2xNcPY7WY2smiWwdLaCFnmeLnqxJrXtZr6Q6HtGydbuWE40RKmjxTDtrEXDcK3D4CQqrARQdRkUaAEQZG+h1pWTTBD7ZMn9ZbByfvINSnmupHSRwUUAlE3KSFw1RmAuCCjmEbjvlbg4HyI4gnjFau2ijFWEEHX/I8R1qJYRXQfRzsRu0EdVcI9gLDNOUo0wrEbERp0JHAVD3Nhio5IWNdF3QLpDh8zOothi5IyhZLZuEAca9Z7D+g+HTLiMQvfCBntsV9kjxLnqBqYJgfCqez8BhOy7TXWYZgIe841M+7bXWJOyiSetAYa1iO2SrOXw/Z6mQoID4iNjI92eWnLMdRjYzHl5ph2HqtfC4IME33PomGL7ev9pu2H7NY28Opy3sZHDilgbyfrb8RAhiR2hicP2RhDawao1wFQwLAuGYEi7e4nbpqRtVH0y+ka9m2reFwlsIzJ3SAMttJIkD3mkHfzM15daxRDF2JYtObMScwPik7689513qMHgDEG0flw4rsXjBDNDc+PBE4jtJ2drlxi7N4ix8QO4PIco2gRsKV4sQZBlTqp6cj1Gx/lFWdod2MpJVtVJ5cj1Gx/kRUeyrXtri2SYFw6Mdlb6x/d59NeArds0TGSyobCbHNFdlYBsUSikBraFyTOttYkabkToOO3KtnHgr7KSLMyF3htvaGN2PHppwEUdosbLGwuns27zDQtcX3gfqj3ehnjQ905hnH9ocjz8j8tRyqAJ3OWiY4SEhnqmPZ3abYe7OUMpBS5bbw3LTeJD0I2Pka6Lt7BA2zet5mdrYdHO93C7M5H/Gtytu5rqCG94xzPZOFF/MGaPZIX6so/qwfrme7105Ux7A7fOf2V1wltmDW3IlcPdAKo4XjbynI68UJ5VXjsNVbMxn2jgnQZBtDsjl2FC2cRIn3hv1A4+Y/wA+dML18JZDKe9dnOu0ID3R5MRPQoOk1dqdktbvZlX2a5iHUd8WLijM6E+8mU50J8SEdaAxuKD3DdVcqNpkmQoiMk8oGh6cxTGubEAc3Lm3PBVnwjDJBz5vzxRvZuEN69bsKY9qwCtyJPGPn5TQv9J/aq3+0bltfDhwuHTXjbHf8u8WHmorpfoEosfpOOdZtYWw9xSQf2kGADtmyhlI/eHQ15rh7mZizNNxyWYxMt3nPnJrD6YjbwYNFo4GHTDLuPsmXY1j9YCxbV9WYHUgSJPMgtz/ABHSjE5VUaDgfgVAEbxPzrn+x1Aa4sgoWUkA85PpvE8tKZYy4HYMIhrmkcBCk6nQbqZ8xXmMSBEdvK066vwN0umghlYGJ4DvRp0+bUl7NxzQHjv5SOEmc5UjrwnjTC6GVLoCxHxUnZupnLr+7QOIuxdYZYiYG+pC6dQZiT9ahYzMSzQSKMs4sM2XUMjRpB7pgTz3y7aa0fg7xZw05ZyrrIAMPvxE5D6yeNJsHfuK4ICkywcHUkx3WZWBI00JGm/WegtooRcmgMEqTJXQDKGInn86GIxrRJdTJFXMYXL22IVlI3MbQCJ2BBgyYEEcqNuYwMy8CyswE/WkEHh4iR6rvXK4gEXcxJ94zIIIMaHUjaBvOxmKIu4klmA1CHMrcOPd0gjaNNPjSXQgJIrpzfxR8IIhgORIgjfXfh8KJwOPUsZgkhh9yggHhv8AA1zIvtcuhogLpIECRJUARH73xou3iQDmLATpvBgGQxmDy25nrVeJCEpLk5xN0qkKdO78AfSOP5NWYi97QAKZgRxJIkMQZPQa8gaCxWJCgyupEjUGBG/I7D8zQK4rKrQCSs68l1zceY+BjlRwgBfVMBlMI7GOH1CzkyiN+O8xp6a6ClV9Ha6xX3SSYGxYkyI1MjX58arGKy2wzCZ5aA8V+/5VFe1QDBMqwA5eHT0gia5jHDK6GXFE+zKnfUiSOBOsSI4iT0ovCXTLwdDBHU6ZtPVh8KCTGksoYbCTOmm/lHe+Y6Vi41AQA3KDsSN/5/AVxqmpRTARqZHGJ0MgmT+NV28GsFmURtJ3I4FeoVj8DvW7+NAAAkEkiRxOkHprVZx8ZdNJYxwzSQsDoPSRRTIuFJkixdUahddmJ010hp9Z1oYXcrHSDBInXQmCNeMff1qjE318O7KDrG501iI2j4mpm2G7xOwIynbWM0+gjzNL70JUb+JgMAYYJrO2YbQBrs3Gl+LxRXgMwL8wdNQY/tfPrRKlWLEroq+LSNBz50J2mgZSRvK6mZGuo230Gp0kDWKswA2qRXSQ+FvulwIeJBDTPHVSsyN9AeOtGp2wLYyMWlZG9vnoO8pPzoK3azhnzeBV7oIZtxMEGddIHprEVO/g/aNnDABoIARW0gR3jvI19ac5jZ7ymkjJcutym+DeVFGfTv6P/o132tsfqbpMR7j7lOgO49RwpJgsVGh2r6LBiiI0OCz8TBMkyN4qQQSCCCCNCCNQQedG309ovt0ECQLgGyOdjHBW1I5GRwErLU3CAgLMxgBQSSeAAG5r2H+jj6JXMIHu3yA91Qvs98qzPeOxbbTh66BiY7YQq14cUuDBL93kLlfon9CrmLi5cJt2Pre8/RAeH7x0867jtvtXC9m2FtooUQSltfE+wLMTrG0seYGpIBo+l301Wwf0fDL7bEsQoRQWCsdgQPE0a5ARpqSo1qv6NfRP2ROO7RuC5f8AH32BS1HvE6BmAnXRV2UDUnDxGKfHN8uC04GHZBFs+KE7J+jFzGsMX2mv6tTmtYciBHAuPdH7p7x96BCBT9Of6Q5nD4NoA0a4vLbLbjb7Q9OdVfSv+k0tdKYdFaxqrF8wZwdCUg9wRsSD5cK86v2cjAAypEq3NeBjgdCCOBBFXsHgZGqKO4fKXHjWkxNsDezJ7J2gEyhJ0Vz9ytAB9Dw1rxJKyCII0IPAjcULG1G3WN5dATcQagCSyD3tNyo3/dAPAmtbK6yqaiswLe0K2Sf2jAKT7rkgK3lsD06gVPtOy2FL4cx7Xa6RwGhFtTy2JPHQbDUbMbAna8w0HG2p97o5G3IGdyIqa6bo1JNxRuTJZBwk7lRt0EcBQ5meieGSEtVYrZ1j31Gn7yjh5jh004CoWLsHaZ0I5g8PzxihUuEEEGCNQetO1wuTD/pqxq/swoHguxPtOWWNuTH93UnGn7oQya325YFhhZtuHXRy4jvNqIMEwU1WOeY8aBuHMM4394dfreR+/wAxVFi4CMjbHY/Vbn5HY/HhVuDB9qqxrMMDoI94MRsInXhvUgUi+fqocJldr2DjPbYcW3Ja7ka37MePEYRdcqnY3bTZ2tzuFZeMjmcVYNl8hIdGAZWXw3LbapcXz+RBB41V2jiAt8XMOzi2pBssdGULETGzA78yZ411uHt2sfbRmK2g1wByBpYxFw6mOFi+dR9S7O4aqTjsHV/xdn2FPLdq2j+Qy7VX9L2/Quw7NgMM+Oui40E/sVCsCPhZkfvEV5thLpVg0gZTsQCfjy3/ADt1f9NXaftMf7G3+zwdpLQA8IYwzfei/wBiuJwTZrmXSOY3AGugJAO2067V5vEuMVznHVaDWUgNGi6q02jmN9R5AqQOvE+tOrrWRhVgksTrposgpAyxmyspkHX76RYmylu5b9k5uK6EjMhTUNlOkmRAWGHEUZ2nda9mUSM2oBGgI6zJ2Yyd/vyHiRAUZZoq7iwS5JbwoIJGU90iQD4RMbcttTQ+IuKSHUCUB3MbZSD5d1dOlA270klgIZVYTwzHUjnBbbr0qZxI95SRl1IGoYdTqdOHGhpINkBVoD+1bNMag7SH3MHeDMf2jyFE4jFMJRe9MgbyMkiY5QxHoKvGUlLjAQyoJ1kMpMNvpqAJorEYQa3AD3nYkaGPCR5cNDw8qQYkyJrrEpNjrDMoIBExB3JmdfIAKdNxRGIARWcsfEAeU5Vzj4q3z509x76L3puKS4JO4zeGZ00O3ryofEYVLqgZYJ108PtAAstPkBPUcDUbYTlojIAMhdKGJBjMQwZe8QPC2WCeYGbbmYqOIUhlbQlSinkWls4J5/ERGlNLdnM4zbcYAEjKdTx3Uajl0reIwhVCriMxVs0T3hlnhpuRQ7UAiaEBTslHQ59JDBQIB7pK6Tx1PxFVO5BuzroBpzMt8vx6VO+kvhxsDJOvEgkgctYPLy0pDibdxrjEMYnXve6AZYehOnDSghw6jn2+akCackhltpp+rA8tNCIHUH40hv2BuoIVMpA4lpCtGxMgSacpcBt5mVu8e40DxbtA4nNI/sxWzhAwA0JAWdfImJ1MAnh91OY8wyunZQxGLzWMylZSAwBGYlsu4HODB27ulAqx1y6tkSIJiS2WST0PwmjcFZcgtZWc63EYCPDrDZSZkELwO07TQ7AhZGq6KW3GYnSTvMA+dMkBYBEQmmMwuT2bgiMqQD3SA51aJ+1seMeVKWbY9iTmYoxOUmV7qwhJ+0U1JO8wNaAXEXtHYHIZVmI4RIU8YjNwjWOlE28cWe0MvdWRBUDVSdDHiM6EnWdNxSXsIy7fRFMVTFkwu4M6mJJBImNZPeB0+16Ch8JhmLBR3jmM6wZ0jyAB+IFMcPclQW1zSVP7xEluurTW7Sgk3DMTwgEvsCeW0GNNPOqweZGa6maTnBEIQzDMX2XTKinKo6nMp+BoTGYcrELmII14JIfvSTrIPp60+W0EC83mJjwiQTzksT8DzqTW/C28kQByOgBn/TSmMjyM+9c4AFc7g8DLgleDMdTEA6GeGoBjrpwq17xQ5RbuQPqgxJ1Mb8Sac4i6ssB4AhAHH7QjjuPWlYwQ4sdddW568+tMEWu7vBCXHRP/AOkP/d9z7Vr+Na8lFZWV9C6O+me/2CXGzXef0P8A+3p9i591e53djWVlU+kvq/b5RYbqnvXjf9Fv+9D/ANPFf+5q73+lL/d13zt/xrWVlVcP9ZveEyL1D3FeDYjer7v7Cz9u9/8AqrKyvTuzHOhWYzqqSU++gX+8cN9pv4HrKygj/Sd3H0S4P1B3pV9Kf9txX/cXv42obsv9ta/6ifxCsrKlv0x3Jh633Q600f8AZr/23/8AS1brKJ+neobr3JaKY2v2n/gP/wCOa3WVLvYoQqk/Zf2/wp79Gf8AZu0v+xu/xJWVlV8X9Fy6D9Vq5H6Zf7wxv/XvfxNSzC7ehrKyvKvyWwuxx3jwv5/4VZ2L47fp/HW6ysyNkEt2ao4L+eK1rtj/ABp9xrKyljrDnglaBN73gt+n/tWmd3wj/qH7zWVlZ7sx3lCNVVj/AAv9r/AKsw/hH20+9a1WVxyaj/kq8N+0/vf4qJ7S8B+yfvet1lKf1mojkgb39X9lP/XQFjwj0/hNZWVYZ1FCn2Z+yt/a/wAIq/DftG8/8V6srKKJk5Q7IqP0d/29/wDyfc9Af/TYv/7f/wBtarKtQev9mq036Y7j7J12fufsD+N6S4L/AGhvNf4bNarKVDyd3D3UP6rV2H9XhP8Ayf4KpveH4/eaysqjFzH2SwtYrxJ/Z/hFCYv9u3/UX+JaysoYWX2UuzQ2L39W/iapX/EayspyB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8801"/>
            <a:ext cx="4037802" cy="168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c1cleantechnicacom.wpengine.netdna-cdn.com/files/2014/04/wind-turbines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38" y="1677372"/>
            <a:ext cx="2487659" cy="199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95162"/>
            <a:ext cx="50321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Clear skies with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“nu” CLEAR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595421">
            <a:off x="5327080" y="5475551"/>
            <a:ext cx="3763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Carbon Free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 rot="20595421">
            <a:off x="-251582" y="4812057"/>
            <a:ext cx="3763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Green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Energy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 rot="739589">
            <a:off x="5998775" y="1733571"/>
            <a:ext cx="3763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Clean air 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energy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09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504"/>
            <a:ext cx="4024943" cy="4152613"/>
          </a:xfrm>
          <a:prstGeom prst="rect">
            <a:avLst/>
          </a:prstGeom>
        </p:spPr>
      </p:pic>
      <p:pic>
        <p:nvPicPr>
          <p:cNvPr id="16396" name="Picture 12" descr="https://encrypted-tbn2.gstatic.com/images?q=tbn:ANd9GcQMTMBSt3XeSFWVRtkHzhqj82vbrYrkCu6qBEoIFafSIKrhuj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40117"/>
            <a:ext cx="2567551" cy="256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neofronteras.com/wp-content/photos/central_fi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" y="2275349"/>
            <a:ext cx="3293073" cy="206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w0NDAwNDA4PDQ0MDQ0MDQ0MDxANDgwMFBEWFhURFBQYHCghGBolGxQTITEhJSkrLi46FyIzOTMtNygtLi0BCgoKDg0OFBAQFywcHBwrKywrLCwrLCwsLCsrLS0sLywsLCwsLCwsKzcsLCwtLCwsLCwsLCwsLCwsLCwsKywsLP/AABEIAOEA4AMBEQACEQEDEQH/xAAbAAEBAAMBAQEAAAAAAAAAAAABAAIDBQQGB//EAEAQAAIBAgIFBwoEBQQDAAAAAAABAgMRBBMFEiExQQZCUWFxkdEUFSIyUoGSobHBIzNysiRic8LwNIKDojVDU//EABoBAQEAAwEBAAAAAAAAAAAAAAABAgQFAwb/xAAwEQEAAgECBAQFAwUBAQAAAAAAAQIDBBESMUFREzJxgRQhM0JhUpGxBaHB0fA0Iv/aAAwDAQACEQMRAD8A/Q0bDUJFQAyoGVAyoCoxYYhlAVGLCSGVixKgZUYsoGVixKgZQFYsQgKgKgKjEqBgYsqBmSBhH0KOXLsFEVMAZUYlQMICwjEqAqAqMQkhlYsWVAyoGUYsrEFRiwMqdPWUnujFXk/ou0xvkikM8WKck/hqM432+byttv8ALkDJiGVAwjEyQMDFlQMqBlR9AjluwSKQBlRiyo62A0TrJTrX27VBbNnX4Hna/Z60xdZdOOEpJWVOHwpnnxT3evDXs0YnRlGafo6j4OHo/LcZReYY2xVlxK+ja0G0oOaW6UVe67D2i8S1rYrR0eJpptPY1vT2NHo85YsJIZWLFlQMqMWUDKxBUNKlKclCKvKTsvEkzFY3la1m0xEN2OcY2ow2xhtk/bnxZ4YonJbjno2s0xipGOvXm8ZtNEFQMqAqMSoGBiyoGZIGEd85jrm4VlThKT1Ypyb4LaTkR83o83V9l4Pa0r3Tt22ZOOGXBbs7WEwNOklZKUuM2rtvq6Dym0y960iHqMWSAgIDl6YwsakXJL04q6a3yXQz0x22l45acUb9XzhtNJiwgKgZUYsoGVixZUdaNPyWg5y/OqqyXGC6PuzTyXnJaKw38VIxVm9ubjv/ADtNytYrERDQvabWmZYmTAFQFQFRiVAwMSoGVGJUd85jrEK+g0NRUaKlzp3bfVeyR43n5tjHG0bveYPRAQA3YBAwnNIDxVp3dlvbsjKGLn6ew8V+JFWbdpW49faeuK3Rr56R5ocY2GqCoxYQFRiyo6uhsEn+PUXow9RPnSXHsX+bjwzZNv8A5htabFvPFLxaTxWbVb5sdkfuxp6bRxSarJvPBDyM2mkxCAqAqAqMSoGBiViGUBUd05rqoDraL0jGEMueyzerJ7rPgzyvTrD3x3iI2l6a2OitustnXcxisvSbxHVnR0jCavF7eMXsYmkwVvE8noVZNbDHZlu1zqga/KLbC7Ju0VMbC9tZXvbfxMuGezGb17tkFq+lJ3fBcF1mLJy9LYpS9BbXe76uo9sVerWz3jbhcw92qGUYsqAqPTo7BOvUtuhHbOXQujtZhkvwQ9MWPjtt0dPTWJVOmqUNl1qpLmxRp0rN7N/JeMdN/wBnzx0YhyZnf5hlQMIGZIxCBlQFRiUBWIZRiEd25znUVwK4FcAAzpVpQd4tr6PtQmInmsWmOT0+cp8VF96MPDhn40tNXGTlsvqr+XxMopEMbZbS8zM3kcySVlJpdCbsNoOKe7WZMQEDKjFlGVKlKcowgryk7JCZiI3kis2naH09GlDDUbLgryl7UuLNC95tO7p48cUrtD5jF13UnKb47upG5hpwx+ZaGoycdto5Q0Hs1wyoCoxZUDCBlQMqMSpIKjEqAI7hz3UVwK4EAAVwgKAICoGEBUDKMWVAVHa5OUV+JVe+6prq4v7GtqLcobelrzsw09i7/hRfXLs6Dzw04rfiHrqMnBXaOcuIzfcwFRiAFYgoAxYsqBlAyoxKgZUAR2rnPdNXArgVwIoAK4QFQNhAUBUDCMWUDKxd7ATyMHry2a7lP7L6I080732h0NPHDj3n1cGrUcpOT3ydzax04a7NLLk47TLBno8mLKgCBlQFQFRiVAwMWVAyoCoCo7NznukrgVwK4HrpaPqTSlGVNp/zbu3YYTkiOb1jFaY3hn5qq9MPifgTxar4Fx5pq9MPifgPFqngXXmit0w+J+A8Wp8PdeaK3TD4n4F8ap8PceZ63TD4n4Dxqp8PdPQ1fph8T8B41T4a/wCB5lr9MPifgXx6p8Nf8DzJX6afxPwL49T4a/4b8JoR6yzZLZtcI3aa62YWz/pZ00vW0tenXbVp3tqtWil6LjbZbotbd1mOCN7byz1M7U2hx2brnAqAAKjFlQBAyoCoxKgKgKMQgZUdg0HRIEAAVwM1Xmt05fEycMdl47R1ZrF1Vz38jHwq9mUZrx1Kx1X2ieDVnGoufOFXpXcY+B+WUarvA85Vur5k8Ce7KNTXrC861uhd5j4N2UaincrS9boXeIw37LOoxx1MtLVuFl8z1rp46y17aqfthpqaXqx1W3ufrJekk/ruRjmx1rETD00+W15mJU6FSrT8odRTU9qSW5J229D37PmeeK/DbeXpnxzeu0c3iOhDlyGVAEDKgKgKjFlQMAZUDKjFlQBAUdc0XQQEBAQAEQBcoAgKIqBhAVG/DYPPhXivXjBSh+tPd79qNfUeWG3pPNPo1clcTtrUJ+rKScE+bO21e+3yNeKb1mezatk2vFZ6ssfQdKo+h7jLHlmnowzYIv8APq8x0I+fzcuYmJ2lFYsWUAQMqAqMSgYYhlAVAVAVHWNF0EBAQFcAuEFwIoAgKAIioAOryf8AWrfoj9TX1PKG3pOdnMxeHysTWnHYqjjNW5s9t/s/eNNysaz5TV1aqWKw6mvXWyXVNHhkpwW2bOHJx13cRq2x8DZ01t44ezT1dNrcXcM2mmAgKjEqBgDKgKjEqBgBUDKjqmk30BAQFcAuBBAUVwgACogBlR1+Tv8A7/0w+sjW1PKG5o+dvZ4tK/md5NN93saz7ff/AANF4rKqWl6lT0Z9XRL3Htmx8VfzDw0+Xgt8+Us9L4XUnrLc9/aaeK/DaJdDNj46TDnHTcYBAygKjEqAIGUBUBUBUDA6hpt5XIK4EUAN0EVwACCAoLgBURUdnk5uxH/F/caup+33buj+72/y8OlvzO8ml52XW8q+7wm457t4OosRh3CW2dNW63Hg/saGox8Nt45S6mly8ddp5w4taDhJxfA28F+Kkfho6nHwZJ7T82tns1wVAwAqMWVAVAEBQMqAI6Zpt5AQEBAQQFEBAFyoAC5UAHc5OepiO2n/AHGpqvtb2j5W9ng0t+YNLzk1vlq8Buue3YLEujUjNbUtkl7UXvRhkpx1mGeLJOO0WdDTOHTSqw2xaTuuMXxNPT24b8M9W/qqRfHxR0+fs4x0XKDYAVAVAUAQFQFRiAFR0zTbqAgICAgC5RXCACuVBcACIo73JxfhV/1R+hp6rnDf0XKzm6X/ADBpfNK63yR6vAbrmgqOxoauqkJYefBOVO/FcY/fvNPU49p44dDR5d4nHPs5WJpOnOUHzX8uBtY7cdYlpZacF5r2aT0eQCBlAVAEBQMqAICo6JqN1XAgK4EBBEUFwK4AERQBFco+g5OfkVv6n9qNLVeaHR0Xlt6uZpf8wml88+hrfJHq55vuYCoypVXCUZxdpRaafWSaxaJiVraazEx0dPTEY1adPEw3SWrNey+h9juveaun3pacct3VRGSlcse7jm40AVAyoAgKAqAICoijoXNRuK4FcCuBXAgACCIoAiuUAAEfR8nP9PV/qv8AbE0dV5o9HS0Xkn1cvTHr940vnn0XW/Tj1/25x0HKFwAqPVhsZqUq1KSbhUj6NubU4Ps3dx5Xx72raOcfw9seXhpak8p/l4z2eAKgACoioGAFQBAVHQuarcRBAVyiAgAIrgVygCIAAio+k5O/6Wf9WX7YmhqvPHo6ei+nPr/pydM+uTS+f2XW/T93OudFygVAEBQFQARUBUDAAgKgKAqOhc1W2rgVwK4BcCuBAQQAQRFBcAKj6jk8v4R9dSf0RztV5/Z1dF9P3cfTPrjTfUXWfSn2c06TkAqAAKgAioCoAAICoCgCAqPearbQEBAQEBBEUFwK4AVEAXA+q5Pr+DXXOf1OdqvqOto/pONpr1yab6kLrPpT7OYdRxgUAQARUBUDAAgKgKAIioANvnCj7f8A1l4HO+Kxd/7S9fHp3Kx1F89e9NfYsajFP3HjU7tkcRTe6cX/ALkZxlpPK0MoyVnq2JnozVwK4BcqICALgVwAqC4H1ugV/BQ65VP3M5up+pLr6P6Ue7i6b9Ymm+pH/dF1f0be38uQ6sFvlFdrR0pyUjnaP3cSbRHVg8TT9uPeYznxfqhj4le7F4ul7a+Zj8Ti/Uni17sfLKXtfKXgT4vD+r+0/wCk8WndeWUva+UvAvxeH9X9p/0eLXuvKqftL5ljVYf1HiV7nPh7ce9GcZ8U/dH7nHXuyU09zT7GmekWrPKd13gmYAgKAICo+d8rR8w8OFeVg4WyNSb3Rfv2ETaG2Dmtz1exu5YmY5fJInbk9VPG1o89v9STPaupyV6vSM146mWOqvntdiSE6nLP3E5rz1YeVVf/AKS+JmPjZP1Sx8S/crGVVz377MsajLH3L4t+7bHSNVb3F9q8D0jWZI/LKM922OlHxgvdK32PWNdPWv8AdnGp7wwnpSfCEfe2/Ak663SsE6iekNMtJ1epdkfE851mWfx7MfGu0y0hUfPfusvoYTqMs/cx8S/d+jckZOWjKEm223Wd27v82ZN5n5zO76L+nb/D13/P8y4nKp/h1OxfuRLcl18b6e//AHWHx2ajyfMbLNQNlmoGyzUDZZqBss1A2WagbLNQNmUcQ1uk12Nmdcl68pmPdfnDfDF1On4ke9dZmr139V8S0M5Yyb3WXYvEztr8s8to/wC/KzklqdaT5z7zwnPlnnaf3YcU90qsvafeyRnyR90/vJxT3eKOHpLmr33f1PNlvLbFpbkl2KxGJ1wLXAtcC1wLXAtcC1wLXAtcC1wBtPftA/T+ScbaLw1vZqPvqzPWvJ9PoP8Az09/5lwuVcb06q/lf1Qnky1v0L+j4V0Xwl3o83zG7B0p9Me9hd4DhU6F3oLvA1avs/NA3halXo+aBvDJU6nUveE3hkqMuMl7lcG7ZGkuLb+QTdti0t2wjE64FrgWuBa4Hm1ystlrg2WuDZa4Nlrg2WuDZa4Nlrg2WuDZa4Nlrg2WuDZZgNn6xyW/8XhOulfvk2ekcn0+ijbBj9HB5VytSrN7lTm+4TyZauN8GSPxL4FYqL4nm+Y8OWxVE9zCbLXCbLXBstcGy1wbLXBstcGy1wbLXBstcGy1wbLXBs8uYGazALMAswCzALMAswCzALMAswCzALMAJSuFj5PqND8ua2Fw1LDPD0qsKMdSElOVKWr17Gm+4y4nQw/1C2OkV4d9nh01ynq4uE4KjTpRqRlCXpyqPVe+2xDiZZP6jN6zXh23fOwo24mLRnI3wdg85ndlmBFmAWYBZgFmAWYBZgFmAWYBZgFmAeTNKyWaBZoFmgWaBZoFmgWaBZoFmgWaBZoFmgWaBZoFmgWaBZoFmgWaBZoFmgWaBZoFmgWaBZoFmgecqICAgICAgICAgICAgICAgICAgICAgICAgICA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" y="67571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" y="444948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rot="16844961">
            <a:off x="3515577" y="1748499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solar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879447">
            <a:off x="4667864" y="726254"/>
            <a:ext cx="233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nuclear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17938247">
            <a:off x="5851257" y="2187656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wind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95600"/>
            <a:ext cx="1828800" cy="19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http://coloringpage.eu/wp-content/uploads/2013/03/happy-earth-day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6269" y1="23866" x2="46269" y2="23866"/>
                        <a14:foregroundMark x1="48507" y1="24538" x2="48507" y2="24538"/>
                        <a14:foregroundMark x1="47388" y1="24202" x2="47388" y2="24202"/>
                        <a14:foregroundMark x1="47388" y1="24202" x2="47388" y2="24202"/>
                        <a14:foregroundMark x1="47264" y1="24034" x2="47264" y2="24034"/>
                        <a14:foregroundMark x1="57214" y1="31261" x2="57214" y2="31261"/>
                        <a14:foregroundMark x1="57214" y1="31261" x2="57214" y2="31261"/>
                        <a14:foregroundMark x1="57214" y1="31261" x2="57214" y2="31261"/>
                        <a14:foregroundMark x1="57711" y1="23866" x2="57711" y2="23866"/>
                        <a14:foregroundMark x1="57711" y1="23866" x2="57711" y2="23866"/>
                        <a14:foregroundMark x1="57711" y1="23866" x2="57711" y2="23866"/>
                        <a14:foregroundMark x1="56343" y1="24202" x2="56343" y2="24202"/>
                        <a14:foregroundMark x1="56343" y1="24202" x2="56343" y2="24202"/>
                        <a14:foregroundMark x1="55970" y1="24202" x2="55970" y2="24202"/>
                        <a14:foregroundMark x1="55970" y1="24202" x2="55970" y2="24202"/>
                        <a14:foregroundMark x1="55721" y1="24202" x2="55721" y2="24202"/>
                        <a14:foregroundMark x1="55348" y1="24370" x2="55348" y2="24370"/>
                        <a14:foregroundMark x1="55348" y1="24538" x2="55100" y2="25210"/>
                        <a14:foregroundMark x1="55100" y1="25210" x2="55100" y2="25210"/>
                        <a14:foregroundMark x1="55100" y1="25210" x2="55100" y2="25714"/>
                        <a14:foregroundMark x1="54975" y1="25882" x2="54975" y2="25882"/>
                        <a14:foregroundMark x1="54478" y1="26891" x2="54478" y2="26891"/>
                        <a14:foregroundMark x1="54478" y1="27059" x2="54478" y2="27059"/>
                        <a14:foregroundMark x1="58955" y1="25546" x2="58955" y2="25546"/>
                        <a14:foregroundMark x1="58955" y1="25546" x2="58955" y2="25546"/>
                        <a14:foregroundMark x1="60448" y1="25714" x2="60448" y2="25714"/>
                        <a14:foregroundMark x1="60448" y1="25714" x2="60448" y2="25714"/>
                        <a14:foregroundMark x1="61443" y1="28908" x2="61443" y2="28908"/>
                        <a14:foregroundMark x1="61443" y1="28908" x2="61443" y2="28908"/>
                        <a14:foregroundMark x1="61816" y1="33950" x2="61816" y2="33950"/>
                        <a14:foregroundMark x1="61816" y1="33950" x2="61816" y2="33950"/>
                        <a14:foregroundMark x1="60323" y1="38824" x2="60323" y2="38824"/>
                        <a14:foregroundMark x1="60323" y1="38824" x2="60323" y2="38824"/>
                        <a14:foregroundMark x1="58209" y1="40672" x2="58209" y2="40672"/>
                        <a14:foregroundMark x1="58209" y1="40672" x2="58209" y2="40672"/>
                        <a14:foregroundMark x1="55100" y1="39832" x2="55100" y2="39832"/>
                        <a14:foregroundMark x1="55100" y1="39832" x2="55100" y2="39832"/>
                        <a14:foregroundMark x1="44030" y1="24538" x2="44030" y2="24538"/>
                        <a14:foregroundMark x1="44030" y1="24538" x2="44030" y2="24538"/>
                        <a14:foregroundMark x1="44030" y1="24538" x2="44030" y2="24538"/>
                        <a14:foregroundMark x1="49378" y1="26891" x2="49378" y2="26891"/>
                        <a14:foregroundMark x1="49378" y1="26891" x2="49378" y2="26891"/>
                        <a14:foregroundMark x1="53731" y1="64034" x2="53731" y2="64034"/>
                        <a14:foregroundMark x1="53731" y1="64034" x2="53731" y2="64034"/>
                        <a14:foregroundMark x1="53731" y1="64034" x2="53731" y2="64034"/>
                        <a14:foregroundMark x1="53731" y1="64034" x2="53731" y2="64034"/>
                        <a14:foregroundMark x1="45771" y1="69580" x2="45771" y2="69580"/>
                        <a14:foregroundMark x1="45771" y1="69580" x2="45771" y2="69580"/>
                        <a14:foregroundMark x1="45771" y1="69580" x2="45771" y2="69580"/>
                        <a14:foregroundMark x1="45647" y1="69580" x2="45647" y2="69580"/>
                        <a14:foregroundMark x1="43905" y1="68235" x2="43905" y2="68235"/>
                        <a14:foregroundMark x1="43905" y1="68235" x2="43905" y2="68235"/>
                        <a14:foregroundMark x1="43159" y1="67899" x2="42786" y2="67731"/>
                        <a14:foregroundMark x1="42537" y1="67731" x2="42537" y2="67731"/>
                        <a14:foregroundMark x1="42289" y1="67227" x2="42289" y2="67227"/>
                        <a14:foregroundMark x1="41791" y1="66891" x2="41791" y2="66891"/>
                        <a14:foregroundMark x1="41791" y1="66891" x2="41294" y2="66555"/>
                        <a14:foregroundMark x1="41294" y1="66555" x2="41294" y2="66555"/>
                        <a14:foregroundMark x1="41169" y1="66387" x2="41169" y2="66387"/>
                        <a14:foregroundMark x1="41169" y1="66387" x2="41169" y2="66387"/>
                        <a14:foregroundMark x1="42786" y1="67227" x2="43284" y2="67395"/>
                        <a14:foregroundMark x1="43532" y1="67731" x2="44900" y2="68403"/>
                        <a14:foregroundMark x1="45274" y1="68571" x2="46020" y2="68739"/>
                        <a14:foregroundMark x1="47139" y1="69076" x2="47388" y2="69580"/>
                        <a14:foregroundMark x1="48259" y1="69748" x2="48756" y2="70084"/>
                        <a14:foregroundMark x1="49005" y1="70084" x2="49005" y2="70084"/>
                        <a14:foregroundMark x1="49005" y1="70084" x2="49005" y2="70084"/>
                        <a14:foregroundMark x1="49254" y1="70084" x2="49254" y2="70084"/>
                        <a14:foregroundMark x1="49502" y1="70588" x2="49502" y2="70588"/>
                        <a14:foregroundMark x1="49627" y1="70756" x2="49627" y2="70756"/>
                        <a14:foregroundMark x1="47886" y1="71429" x2="47388" y2="71429"/>
                        <a14:foregroundMark x1="46642" y1="71261" x2="45771" y2="71261"/>
                        <a14:foregroundMark x1="45647" y1="71261" x2="45274" y2="71092"/>
                        <a14:foregroundMark x1="44652" y1="70756" x2="44279" y2="70588"/>
                        <a14:foregroundMark x1="44030" y1="70252" x2="42786" y2="70084"/>
                        <a14:foregroundMark x1="41418" y1="69580" x2="41418" y2="69580"/>
                        <a14:foregroundMark x1="41418" y1="69580" x2="41418" y2="69580"/>
                        <a14:foregroundMark x1="40920" y1="68571" x2="40920" y2="68571"/>
                        <a14:foregroundMark x1="40920" y1="68235" x2="40299" y2="67395"/>
                        <a14:foregroundMark x1="40050" y1="66723" x2="40050" y2="66723"/>
                        <a14:foregroundMark x1="39677" y1="66387" x2="39677" y2="66387"/>
                        <a14:foregroundMark x1="39055" y1="65546" x2="39055" y2="65546"/>
                        <a14:foregroundMark x1="38930" y1="65210" x2="38930" y2="65210"/>
                        <a14:foregroundMark x1="38930" y1="65210" x2="38930" y2="65210"/>
                        <a14:foregroundMark x1="38930" y1="65210" x2="38930" y2="65210"/>
                        <a14:foregroundMark x1="39179" y1="65210" x2="39677" y2="65210"/>
                        <a14:foregroundMark x1="53358" y1="33613" x2="53358" y2="33613"/>
                        <a14:foregroundMark x1="53980" y1="37479" x2="53980" y2="37479"/>
                        <a14:foregroundMark x1="53980" y1="37479" x2="53980" y2="37479"/>
                        <a14:foregroundMark x1="42164" y1="28739" x2="42164" y2="28739"/>
                        <a14:foregroundMark x1="42164" y1="28739" x2="42164" y2="28739"/>
                        <a14:foregroundMark x1="41791" y1="26050" x2="41791" y2="26050"/>
                        <a14:foregroundMark x1="41791" y1="26050" x2="41791" y2="26050"/>
                        <a14:foregroundMark x1="49751" y1="29244" x2="49751" y2="29244"/>
                        <a14:foregroundMark x1="50000" y1="29244" x2="50000" y2="29244"/>
                        <a14:foregroundMark x1="50622" y1="32437" x2="50622" y2="32437"/>
                        <a14:foregroundMark x1="50124" y1="34118" x2="50124" y2="34118"/>
                        <a14:foregroundMark x1="50000" y1="35462" x2="50000" y2="35462"/>
                        <a14:foregroundMark x1="49254" y1="37815" x2="49254" y2="37815"/>
                        <a14:foregroundMark x1="48383" y1="39328" x2="48383" y2="39328"/>
                        <a14:foregroundMark x1="47264" y1="40504" x2="47264" y2="40504"/>
                        <a14:foregroundMark x1="47139" y1="40672" x2="46393" y2="40672"/>
                        <a14:foregroundMark x1="46144" y1="40672" x2="46144" y2="40672"/>
                        <a14:foregroundMark x1="46144" y1="40672" x2="46144" y2="40672"/>
                        <a14:foregroundMark x1="46144" y1="40672" x2="45398" y2="40672"/>
                        <a14:foregroundMark x1="44652" y1="40336" x2="44652" y2="40336"/>
                        <a14:foregroundMark x1="44154" y1="40168" x2="44154" y2="40168"/>
                        <a14:foregroundMark x1="43159" y1="39160" x2="43159" y2="39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2276">
            <a:off x="1771504" y="3824852"/>
            <a:ext cx="4250696" cy="31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6" t="19450" r="34473" b="18005"/>
          <a:stretch>
            <a:fillRect/>
          </a:stretch>
        </p:blipFill>
        <p:spPr bwMode="auto">
          <a:xfrm>
            <a:off x="5029200" y="1409698"/>
            <a:ext cx="3733800" cy="44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www.greenoptions.com/imageinfo/earthdayh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77" y="1676399"/>
            <a:ext cx="4107630" cy="39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art 2"/>
          <p:cNvSpPr/>
          <p:nvPr/>
        </p:nvSpPr>
        <p:spPr>
          <a:xfrm rot="1224161">
            <a:off x="150189" y="350534"/>
            <a:ext cx="2209800" cy="21336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840814">
            <a:off x="621567" y="583512"/>
            <a:ext cx="13260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1168" y="314571"/>
            <a:ext cx="24080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clear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4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Optional Slides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47120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8206">
            <a:off x="396453" y="1708179"/>
            <a:ext cx="2216316" cy="249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http://www.howitworksdaily.com/wp-content/uploads/2011/11/At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s://encrypted-tbn0.gstatic.com/images?q=tbn:ANd9GcT6r0GBwlTTvb6z6v2_u1v8IPiq028xYFHnHr9DSiWD-yanI5AU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98" y="43434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nam\wsfolders\DATA\NAM\ALLang\Documents\NAYGN for Amanda\Continental Drawing Contest\20160312_124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16196" r="16367" b="19312"/>
          <a:stretch>
            <a:fillRect/>
          </a:stretch>
        </p:blipFill>
        <p:spPr bwMode="auto">
          <a:xfrm>
            <a:off x="1219200" y="574672"/>
            <a:ext cx="6866651" cy="320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4114800"/>
            <a:ext cx="2454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Prizes!</a:t>
            </a:r>
          </a:p>
        </p:txBody>
      </p:sp>
    </p:spTree>
    <p:extLst>
      <p:ext uri="{BB962C8B-B14F-4D97-AF65-F5344CB8AC3E}">
        <p14:creationId xmlns:p14="http://schemas.microsoft.com/office/powerpoint/2010/main" val="291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99CC00"/>
                </a:solidFill>
                <a:ea typeface="+mj-ea"/>
              </a:rPr>
              <a:t>What is climate change?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457200" y="1752600"/>
            <a:ext cx="26132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smtClean="0">
                <a:latin typeface="Arial" charset="0"/>
              </a:rPr>
              <a:t>Weather</a:t>
            </a:r>
            <a:endParaRPr lang="en-US" altLang="en-US" sz="4400" b="1" dirty="0">
              <a:latin typeface="Arial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31201" y="4419600"/>
            <a:ext cx="26132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smtClean="0">
                <a:latin typeface="Arial" charset="0"/>
              </a:rPr>
              <a:t>Climate</a:t>
            </a:r>
            <a:endParaRPr lang="en-US" altLang="en-US" sz="4400" b="1" dirty="0">
              <a:latin typeface="Arial" charset="0"/>
            </a:endParaRPr>
          </a:p>
        </p:txBody>
      </p:sp>
      <p:pic>
        <p:nvPicPr>
          <p:cNvPr id="1026" name="Picture 2" descr="http://forecast.io/images/apps/check-the-weath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54586"/>
            <a:ext cx="3911205" cy="391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99CC00"/>
                </a:solidFill>
                <a:ea typeface="+mj-ea"/>
              </a:rPr>
              <a:t>How is electricity made?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3657600" y="6291585"/>
            <a:ext cx="5486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[1] Wind, petroleum, wood, geothermal, solar, etc.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[2] Conventional hydroelectric power and pumped storage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US Energy Information Administration Annual Energy Review 2011</a:t>
            </a:r>
            <a:endParaRPr lang="en-US" altLang="en-US" sz="1000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47218"/>
            <a:ext cx="5029200" cy="472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99CC00"/>
                </a:solidFill>
                <a:ea typeface="+mj-ea"/>
              </a:rPr>
              <a:t>How does a nuclear power plant work?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1000" y="2039226"/>
            <a:ext cx="2743200" cy="1905000"/>
            <a:chOff x="298" y="1440"/>
            <a:chExt cx="1728" cy="12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258" y="1728"/>
              <a:ext cx="672" cy="912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auto">
            <a:xfrm rot="5400000" flipH="1" flipV="1">
              <a:off x="1642" y="1392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296" y="2073"/>
              <a:ext cx="591" cy="525"/>
            </a:xfrm>
            <a:custGeom>
              <a:avLst/>
              <a:gdLst>
                <a:gd name="T0" fmla="*/ 271 w 591"/>
                <a:gd name="T1" fmla="*/ 525 h 525"/>
                <a:gd name="T2" fmla="*/ 175 w 591"/>
                <a:gd name="T3" fmla="*/ 486 h 525"/>
                <a:gd name="T4" fmla="*/ 64 w 591"/>
                <a:gd name="T5" fmla="*/ 354 h 525"/>
                <a:gd name="T6" fmla="*/ 7 w 591"/>
                <a:gd name="T7" fmla="*/ 174 h 525"/>
                <a:gd name="T8" fmla="*/ 22 w 591"/>
                <a:gd name="T9" fmla="*/ 39 h 525"/>
                <a:gd name="T10" fmla="*/ 79 w 591"/>
                <a:gd name="T11" fmla="*/ 126 h 525"/>
                <a:gd name="T12" fmla="*/ 127 w 591"/>
                <a:gd name="T13" fmla="*/ 87 h 525"/>
                <a:gd name="T14" fmla="*/ 172 w 591"/>
                <a:gd name="T15" fmla="*/ 129 h 525"/>
                <a:gd name="T16" fmla="*/ 196 w 591"/>
                <a:gd name="T17" fmla="*/ 81 h 525"/>
                <a:gd name="T18" fmla="*/ 230 w 591"/>
                <a:gd name="T19" fmla="*/ 117 h 525"/>
                <a:gd name="T20" fmla="*/ 250 w 591"/>
                <a:gd name="T21" fmla="*/ 81 h 525"/>
                <a:gd name="T22" fmla="*/ 262 w 591"/>
                <a:gd name="T23" fmla="*/ 111 h 525"/>
                <a:gd name="T24" fmla="*/ 301 w 591"/>
                <a:gd name="T25" fmla="*/ 87 h 525"/>
                <a:gd name="T26" fmla="*/ 352 w 591"/>
                <a:gd name="T27" fmla="*/ 120 h 525"/>
                <a:gd name="T28" fmla="*/ 406 w 591"/>
                <a:gd name="T29" fmla="*/ 81 h 525"/>
                <a:gd name="T30" fmla="*/ 460 w 591"/>
                <a:gd name="T31" fmla="*/ 108 h 525"/>
                <a:gd name="T32" fmla="*/ 502 w 591"/>
                <a:gd name="T33" fmla="*/ 78 h 525"/>
                <a:gd name="T34" fmla="*/ 529 w 591"/>
                <a:gd name="T35" fmla="*/ 108 h 525"/>
                <a:gd name="T36" fmla="*/ 586 w 591"/>
                <a:gd name="T37" fmla="*/ 33 h 525"/>
                <a:gd name="T38" fmla="*/ 559 w 591"/>
                <a:gd name="T39" fmla="*/ 309 h 525"/>
                <a:gd name="T40" fmla="*/ 430 w 591"/>
                <a:gd name="T41" fmla="*/ 477 h 525"/>
                <a:gd name="T42" fmla="*/ 304 w 591"/>
                <a:gd name="T43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1" h="525">
                  <a:moveTo>
                    <a:pt x="271" y="525"/>
                  </a:moveTo>
                  <a:cubicBezTo>
                    <a:pt x="255" y="519"/>
                    <a:pt x="210" y="515"/>
                    <a:pt x="175" y="486"/>
                  </a:cubicBezTo>
                  <a:cubicBezTo>
                    <a:pt x="140" y="457"/>
                    <a:pt x="92" y="406"/>
                    <a:pt x="64" y="354"/>
                  </a:cubicBezTo>
                  <a:cubicBezTo>
                    <a:pt x="36" y="302"/>
                    <a:pt x="14" y="227"/>
                    <a:pt x="7" y="174"/>
                  </a:cubicBezTo>
                  <a:cubicBezTo>
                    <a:pt x="0" y="121"/>
                    <a:pt x="10" y="47"/>
                    <a:pt x="22" y="39"/>
                  </a:cubicBezTo>
                  <a:cubicBezTo>
                    <a:pt x="34" y="31"/>
                    <a:pt x="62" y="118"/>
                    <a:pt x="79" y="126"/>
                  </a:cubicBezTo>
                  <a:cubicBezTo>
                    <a:pt x="96" y="134"/>
                    <a:pt x="112" y="87"/>
                    <a:pt x="127" y="87"/>
                  </a:cubicBezTo>
                  <a:cubicBezTo>
                    <a:pt x="142" y="87"/>
                    <a:pt x="161" y="130"/>
                    <a:pt x="172" y="129"/>
                  </a:cubicBezTo>
                  <a:cubicBezTo>
                    <a:pt x="183" y="128"/>
                    <a:pt x="186" y="83"/>
                    <a:pt x="196" y="81"/>
                  </a:cubicBezTo>
                  <a:cubicBezTo>
                    <a:pt x="206" y="79"/>
                    <a:pt x="221" y="117"/>
                    <a:pt x="230" y="117"/>
                  </a:cubicBezTo>
                  <a:cubicBezTo>
                    <a:pt x="239" y="117"/>
                    <a:pt x="245" y="82"/>
                    <a:pt x="250" y="81"/>
                  </a:cubicBezTo>
                  <a:cubicBezTo>
                    <a:pt x="255" y="80"/>
                    <a:pt x="254" y="110"/>
                    <a:pt x="262" y="111"/>
                  </a:cubicBezTo>
                  <a:cubicBezTo>
                    <a:pt x="270" y="112"/>
                    <a:pt x="286" y="85"/>
                    <a:pt x="301" y="87"/>
                  </a:cubicBezTo>
                  <a:cubicBezTo>
                    <a:pt x="316" y="89"/>
                    <a:pt x="335" y="121"/>
                    <a:pt x="352" y="120"/>
                  </a:cubicBezTo>
                  <a:cubicBezTo>
                    <a:pt x="369" y="119"/>
                    <a:pt x="388" y="83"/>
                    <a:pt x="406" y="81"/>
                  </a:cubicBezTo>
                  <a:cubicBezTo>
                    <a:pt x="424" y="79"/>
                    <a:pt x="444" y="109"/>
                    <a:pt x="460" y="108"/>
                  </a:cubicBezTo>
                  <a:cubicBezTo>
                    <a:pt x="476" y="107"/>
                    <a:pt x="491" y="78"/>
                    <a:pt x="502" y="78"/>
                  </a:cubicBezTo>
                  <a:cubicBezTo>
                    <a:pt x="513" y="78"/>
                    <a:pt x="515" y="115"/>
                    <a:pt x="529" y="108"/>
                  </a:cubicBezTo>
                  <a:cubicBezTo>
                    <a:pt x="543" y="101"/>
                    <a:pt x="581" y="0"/>
                    <a:pt x="586" y="33"/>
                  </a:cubicBezTo>
                  <a:cubicBezTo>
                    <a:pt x="591" y="66"/>
                    <a:pt x="585" y="235"/>
                    <a:pt x="559" y="309"/>
                  </a:cubicBezTo>
                  <a:cubicBezTo>
                    <a:pt x="533" y="383"/>
                    <a:pt x="472" y="441"/>
                    <a:pt x="430" y="477"/>
                  </a:cubicBezTo>
                  <a:cubicBezTo>
                    <a:pt x="388" y="513"/>
                    <a:pt x="330" y="515"/>
                    <a:pt x="304" y="525"/>
                  </a:cubicBezTo>
                </a:path>
              </a:pathLst>
            </a:custGeom>
            <a:solidFill>
              <a:srgbClr val="99CCFF"/>
            </a:solidFill>
            <a:ln w="38100" cap="flat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354" y="1968"/>
              <a:ext cx="96" cy="96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690" y="2064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546" y="1920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642" y="1872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546" y="1824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546" y="2016"/>
              <a:ext cx="96" cy="96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 rot="5400000" flipH="1" flipV="1">
              <a:off x="1642" y="1392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98" y="2016"/>
              <a:ext cx="100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Steam produced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3124200" y="1505826"/>
            <a:ext cx="5318125" cy="3667125"/>
            <a:chOff x="2026" y="1104"/>
            <a:chExt cx="3350" cy="2310"/>
          </a:xfrm>
        </p:grpSpPr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026" y="1440"/>
              <a:ext cx="1344" cy="0"/>
            </a:xfrm>
            <a:prstGeom prst="line">
              <a:avLst/>
            </a:prstGeom>
            <a:noFill/>
            <a:ln w="1905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322" y="1830"/>
              <a:ext cx="816" cy="1584"/>
            </a:xfrm>
            <a:prstGeom prst="rect">
              <a:avLst/>
            </a:prstGeom>
            <a:solidFill>
              <a:schemeClr val="bg1"/>
            </a:solidFill>
            <a:ln w="1270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610" y="2264"/>
              <a:ext cx="1766" cy="8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3562" y="2016"/>
              <a:ext cx="410" cy="576"/>
              <a:chOff x="334" y="3263"/>
              <a:chExt cx="410" cy="576"/>
            </a:xfrm>
          </p:grpSpPr>
          <p:sp>
            <p:nvSpPr>
              <p:cNvPr id="33" name="AutoShape 20"/>
              <p:cNvSpPr>
                <a:spLocks noChangeArrowheads="1"/>
              </p:cNvSpPr>
              <p:nvPr/>
            </p:nvSpPr>
            <p:spPr bwMode="auto">
              <a:xfrm rot="5400000">
                <a:off x="396" y="3491"/>
                <a:ext cx="576" cy="120"/>
              </a:xfrm>
              <a:custGeom>
                <a:avLst/>
                <a:gdLst>
                  <a:gd name="G0" fmla="+- 1586 0 0"/>
                  <a:gd name="G1" fmla="+- 21600 0 1586"/>
                  <a:gd name="G2" fmla="*/ 1586 1 2"/>
                  <a:gd name="G3" fmla="+- 21600 0 G2"/>
                  <a:gd name="G4" fmla="+/ 1586 21600 2"/>
                  <a:gd name="G5" fmla="+/ G1 0 2"/>
                  <a:gd name="G6" fmla="*/ 21600 21600 1586"/>
                  <a:gd name="G7" fmla="*/ G6 1 2"/>
                  <a:gd name="G8" fmla="+- 21600 0 G7"/>
                  <a:gd name="G9" fmla="*/ 21600 1 2"/>
                  <a:gd name="G10" fmla="+- 1586 0 G9"/>
                  <a:gd name="G11" fmla="?: G10 G8 0"/>
                  <a:gd name="G12" fmla="?: G10 G7 21600"/>
                  <a:gd name="T0" fmla="*/ 20807 w 21600"/>
                  <a:gd name="T1" fmla="*/ 10800 h 21600"/>
                  <a:gd name="T2" fmla="*/ 10800 w 21600"/>
                  <a:gd name="T3" fmla="*/ 21600 h 21600"/>
                  <a:gd name="T4" fmla="*/ 793 w 21600"/>
                  <a:gd name="T5" fmla="*/ 10800 h 21600"/>
                  <a:gd name="T6" fmla="*/ 10800 w 21600"/>
                  <a:gd name="T7" fmla="*/ 0 h 21600"/>
                  <a:gd name="T8" fmla="*/ 2593 w 21600"/>
                  <a:gd name="T9" fmla="*/ 2593 h 21600"/>
                  <a:gd name="T10" fmla="*/ 19007 w 21600"/>
                  <a:gd name="T11" fmla="*/ 1900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586" y="21600"/>
                    </a:lnTo>
                    <a:lnTo>
                      <a:pt x="200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rgbClr val="99CC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21"/>
              <p:cNvSpPr>
                <a:spLocks noChangeArrowheads="1"/>
              </p:cNvSpPr>
              <p:nvPr/>
            </p:nvSpPr>
            <p:spPr bwMode="auto">
              <a:xfrm rot="5400000">
                <a:off x="316" y="3491"/>
                <a:ext cx="412" cy="120"/>
              </a:xfrm>
              <a:custGeom>
                <a:avLst/>
                <a:gdLst>
                  <a:gd name="G0" fmla="+- 2164 0 0"/>
                  <a:gd name="G1" fmla="+- 21600 0 2164"/>
                  <a:gd name="G2" fmla="*/ 2164 1 2"/>
                  <a:gd name="G3" fmla="+- 21600 0 G2"/>
                  <a:gd name="G4" fmla="+/ 2164 21600 2"/>
                  <a:gd name="G5" fmla="+/ G1 0 2"/>
                  <a:gd name="G6" fmla="*/ 21600 21600 2164"/>
                  <a:gd name="G7" fmla="*/ G6 1 2"/>
                  <a:gd name="G8" fmla="+- 21600 0 G7"/>
                  <a:gd name="G9" fmla="*/ 21600 1 2"/>
                  <a:gd name="G10" fmla="+- 2164 0 G9"/>
                  <a:gd name="G11" fmla="?: G10 G8 0"/>
                  <a:gd name="G12" fmla="?: G10 G7 21600"/>
                  <a:gd name="T0" fmla="*/ 20518 w 21600"/>
                  <a:gd name="T1" fmla="*/ 10800 h 21600"/>
                  <a:gd name="T2" fmla="*/ 10800 w 21600"/>
                  <a:gd name="T3" fmla="*/ 21600 h 21600"/>
                  <a:gd name="T4" fmla="*/ 1082 w 21600"/>
                  <a:gd name="T5" fmla="*/ 10800 h 21600"/>
                  <a:gd name="T6" fmla="*/ 10800 w 21600"/>
                  <a:gd name="T7" fmla="*/ 0 h 21600"/>
                  <a:gd name="T8" fmla="*/ 2882 w 21600"/>
                  <a:gd name="T9" fmla="*/ 2882 h 21600"/>
                  <a:gd name="T10" fmla="*/ 18718 w 21600"/>
                  <a:gd name="T11" fmla="*/ 1871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164" y="21600"/>
                    </a:lnTo>
                    <a:lnTo>
                      <a:pt x="194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rgbClr val="99CC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utoShape 22"/>
              <p:cNvSpPr>
                <a:spLocks noChangeArrowheads="1"/>
              </p:cNvSpPr>
              <p:nvPr/>
            </p:nvSpPr>
            <p:spPr bwMode="auto">
              <a:xfrm rot="5400000">
                <a:off x="241" y="3507"/>
                <a:ext cx="274" cy="87"/>
              </a:xfrm>
              <a:custGeom>
                <a:avLst/>
                <a:gdLst>
                  <a:gd name="G0" fmla="+- 2164 0 0"/>
                  <a:gd name="G1" fmla="+- 21600 0 2164"/>
                  <a:gd name="G2" fmla="*/ 2164 1 2"/>
                  <a:gd name="G3" fmla="+- 21600 0 G2"/>
                  <a:gd name="G4" fmla="+/ 2164 21600 2"/>
                  <a:gd name="G5" fmla="+/ G1 0 2"/>
                  <a:gd name="G6" fmla="*/ 21600 21600 2164"/>
                  <a:gd name="G7" fmla="*/ G6 1 2"/>
                  <a:gd name="G8" fmla="+- 21600 0 G7"/>
                  <a:gd name="G9" fmla="*/ 21600 1 2"/>
                  <a:gd name="G10" fmla="+- 2164 0 G9"/>
                  <a:gd name="G11" fmla="?: G10 G8 0"/>
                  <a:gd name="G12" fmla="?: G10 G7 21600"/>
                  <a:gd name="T0" fmla="*/ 20518 w 21600"/>
                  <a:gd name="T1" fmla="*/ 10800 h 21600"/>
                  <a:gd name="T2" fmla="*/ 10800 w 21600"/>
                  <a:gd name="T3" fmla="*/ 21600 h 21600"/>
                  <a:gd name="T4" fmla="*/ 1082 w 21600"/>
                  <a:gd name="T5" fmla="*/ 10800 h 21600"/>
                  <a:gd name="T6" fmla="*/ 10800 w 21600"/>
                  <a:gd name="T7" fmla="*/ 0 h 21600"/>
                  <a:gd name="T8" fmla="*/ 2882 w 21600"/>
                  <a:gd name="T9" fmla="*/ 2882 h 21600"/>
                  <a:gd name="T10" fmla="*/ 18718 w 21600"/>
                  <a:gd name="T11" fmla="*/ 1871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164" y="21600"/>
                    </a:lnTo>
                    <a:lnTo>
                      <a:pt x="194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rgbClr val="99CC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4234" y="2112"/>
              <a:ext cx="576" cy="384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4234" y="2592"/>
              <a:ext cx="576" cy="4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330" y="2448"/>
              <a:ext cx="48" cy="192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4698" y="2448"/>
              <a:ext cx="48" cy="192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rc 27"/>
            <p:cNvSpPr>
              <a:spLocks/>
            </p:cNvSpPr>
            <p:nvPr/>
          </p:nvSpPr>
          <p:spPr bwMode="auto">
            <a:xfrm rot="-10800000" flipH="1" flipV="1">
              <a:off x="3370" y="1440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026" y="1440"/>
              <a:ext cx="13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rc 29"/>
            <p:cNvSpPr>
              <a:spLocks/>
            </p:cNvSpPr>
            <p:nvPr/>
          </p:nvSpPr>
          <p:spPr bwMode="auto">
            <a:xfrm rot="-10800000" flipH="1" flipV="1">
              <a:off x="3370" y="1440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2314" y="1104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Steam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2506" y="2160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Turbine</a:t>
              </a: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345" y="2820"/>
              <a:ext cx="763" cy="590"/>
            </a:xfrm>
            <a:custGeom>
              <a:avLst/>
              <a:gdLst>
                <a:gd name="T0" fmla="*/ 375 w 763"/>
                <a:gd name="T1" fmla="*/ 551 h 590"/>
                <a:gd name="T2" fmla="*/ 60 w 763"/>
                <a:gd name="T3" fmla="*/ 560 h 590"/>
                <a:gd name="T4" fmla="*/ 15 w 763"/>
                <a:gd name="T5" fmla="*/ 554 h 590"/>
                <a:gd name="T6" fmla="*/ 12 w 763"/>
                <a:gd name="T7" fmla="*/ 509 h 590"/>
                <a:gd name="T8" fmla="*/ 18 w 763"/>
                <a:gd name="T9" fmla="*/ 68 h 590"/>
                <a:gd name="T10" fmla="*/ 93 w 763"/>
                <a:gd name="T11" fmla="*/ 101 h 590"/>
                <a:gd name="T12" fmla="*/ 156 w 763"/>
                <a:gd name="T13" fmla="*/ 65 h 590"/>
                <a:gd name="T14" fmla="*/ 239 w 763"/>
                <a:gd name="T15" fmla="*/ 110 h 590"/>
                <a:gd name="T16" fmla="*/ 267 w 763"/>
                <a:gd name="T17" fmla="*/ 80 h 590"/>
                <a:gd name="T18" fmla="*/ 294 w 763"/>
                <a:gd name="T19" fmla="*/ 101 h 590"/>
                <a:gd name="T20" fmla="*/ 327 w 763"/>
                <a:gd name="T21" fmla="*/ 86 h 590"/>
                <a:gd name="T22" fmla="*/ 340 w 763"/>
                <a:gd name="T23" fmla="*/ 57 h 590"/>
                <a:gd name="T24" fmla="*/ 402 w 763"/>
                <a:gd name="T25" fmla="*/ 95 h 590"/>
                <a:gd name="T26" fmla="*/ 456 w 763"/>
                <a:gd name="T27" fmla="*/ 59 h 590"/>
                <a:gd name="T28" fmla="*/ 522 w 763"/>
                <a:gd name="T29" fmla="*/ 95 h 590"/>
                <a:gd name="T30" fmla="*/ 576 w 763"/>
                <a:gd name="T31" fmla="*/ 56 h 590"/>
                <a:gd name="T32" fmla="*/ 654 w 763"/>
                <a:gd name="T33" fmla="*/ 89 h 590"/>
                <a:gd name="T34" fmla="*/ 711 w 763"/>
                <a:gd name="T35" fmla="*/ 41 h 590"/>
                <a:gd name="T36" fmla="*/ 744 w 763"/>
                <a:gd name="T37" fmla="*/ 77 h 590"/>
                <a:gd name="T38" fmla="*/ 750 w 763"/>
                <a:gd name="T39" fmla="*/ 500 h 590"/>
                <a:gd name="T40" fmla="*/ 753 w 763"/>
                <a:gd name="T41" fmla="*/ 545 h 590"/>
                <a:gd name="T42" fmla="*/ 693 w 763"/>
                <a:gd name="T43" fmla="*/ 554 h 590"/>
                <a:gd name="T44" fmla="*/ 393 w 763"/>
                <a:gd name="T45" fmla="*/ 55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3" h="590">
                  <a:moveTo>
                    <a:pt x="375" y="551"/>
                  </a:moveTo>
                  <a:cubicBezTo>
                    <a:pt x="323" y="552"/>
                    <a:pt x="120" y="559"/>
                    <a:pt x="60" y="560"/>
                  </a:cubicBezTo>
                  <a:cubicBezTo>
                    <a:pt x="0" y="561"/>
                    <a:pt x="23" y="563"/>
                    <a:pt x="15" y="554"/>
                  </a:cubicBezTo>
                  <a:cubicBezTo>
                    <a:pt x="7" y="545"/>
                    <a:pt x="11" y="590"/>
                    <a:pt x="12" y="509"/>
                  </a:cubicBezTo>
                  <a:cubicBezTo>
                    <a:pt x="13" y="428"/>
                    <a:pt x="5" y="136"/>
                    <a:pt x="18" y="68"/>
                  </a:cubicBezTo>
                  <a:cubicBezTo>
                    <a:pt x="31" y="0"/>
                    <a:pt x="70" y="101"/>
                    <a:pt x="93" y="101"/>
                  </a:cubicBezTo>
                  <a:cubicBezTo>
                    <a:pt x="116" y="101"/>
                    <a:pt x="132" y="63"/>
                    <a:pt x="156" y="65"/>
                  </a:cubicBezTo>
                  <a:cubicBezTo>
                    <a:pt x="180" y="67"/>
                    <a:pt x="221" y="108"/>
                    <a:pt x="239" y="110"/>
                  </a:cubicBezTo>
                  <a:cubicBezTo>
                    <a:pt x="257" y="112"/>
                    <a:pt x="258" y="81"/>
                    <a:pt x="267" y="80"/>
                  </a:cubicBezTo>
                  <a:cubicBezTo>
                    <a:pt x="276" y="79"/>
                    <a:pt x="284" y="100"/>
                    <a:pt x="294" y="101"/>
                  </a:cubicBezTo>
                  <a:cubicBezTo>
                    <a:pt x="304" y="102"/>
                    <a:pt x="319" y="93"/>
                    <a:pt x="327" y="86"/>
                  </a:cubicBezTo>
                  <a:cubicBezTo>
                    <a:pt x="335" y="79"/>
                    <a:pt x="328" y="56"/>
                    <a:pt x="340" y="57"/>
                  </a:cubicBezTo>
                  <a:cubicBezTo>
                    <a:pt x="352" y="58"/>
                    <a:pt x="383" y="95"/>
                    <a:pt x="402" y="95"/>
                  </a:cubicBezTo>
                  <a:cubicBezTo>
                    <a:pt x="421" y="95"/>
                    <a:pt x="436" y="59"/>
                    <a:pt x="456" y="59"/>
                  </a:cubicBezTo>
                  <a:cubicBezTo>
                    <a:pt x="476" y="59"/>
                    <a:pt x="502" y="95"/>
                    <a:pt x="522" y="95"/>
                  </a:cubicBezTo>
                  <a:cubicBezTo>
                    <a:pt x="542" y="95"/>
                    <a:pt x="554" y="57"/>
                    <a:pt x="576" y="56"/>
                  </a:cubicBezTo>
                  <a:cubicBezTo>
                    <a:pt x="598" y="55"/>
                    <a:pt x="631" y="91"/>
                    <a:pt x="654" y="89"/>
                  </a:cubicBezTo>
                  <a:cubicBezTo>
                    <a:pt x="677" y="87"/>
                    <a:pt x="696" y="43"/>
                    <a:pt x="711" y="41"/>
                  </a:cubicBezTo>
                  <a:cubicBezTo>
                    <a:pt x="726" y="39"/>
                    <a:pt x="738" y="1"/>
                    <a:pt x="744" y="77"/>
                  </a:cubicBezTo>
                  <a:cubicBezTo>
                    <a:pt x="750" y="153"/>
                    <a:pt x="749" y="422"/>
                    <a:pt x="750" y="500"/>
                  </a:cubicBezTo>
                  <a:cubicBezTo>
                    <a:pt x="751" y="578"/>
                    <a:pt x="763" y="536"/>
                    <a:pt x="753" y="545"/>
                  </a:cubicBezTo>
                  <a:cubicBezTo>
                    <a:pt x="743" y="554"/>
                    <a:pt x="753" y="553"/>
                    <a:pt x="693" y="554"/>
                  </a:cubicBezTo>
                  <a:cubicBezTo>
                    <a:pt x="633" y="555"/>
                    <a:pt x="455" y="554"/>
                    <a:pt x="393" y="554"/>
                  </a:cubicBezTo>
                </a:path>
              </a:pathLst>
            </a:custGeom>
            <a:solidFill>
              <a:srgbClr val="99CCFF"/>
            </a:solidFill>
            <a:ln w="38100" cap="flat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4176" y="1872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Generator</a:t>
              </a:r>
            </a:p>
          </p:txBody>
        </p: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7162800" y="2953626"/>
            <a:ext cx="1600200" cy="1752600"/>
            <a:chOff x="4570" y="2016"/>
            <a:chExt cx="1008" cy="1104"/>
          </a:xfrm>
        </p:grpSpPr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 flipH="1">
              <a:off x="5146" y="2016"/>
              <a:ext cx="432" cy="720"/>
            </a:xfrm>
            <a:prstGeom prst="lightningBol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4570" y="2832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Electricity</a:t>
              </a:r>
            </a:p>
          </p:txBody>
        </p:sp>
      </p:grp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2668588" y="4179176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i="0" dirty="0"/>
              <a:t> Heat</a:t>
            </a:r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 rot="16200000">
            <a:off x="2170113" y="4212514"/>
            <a:ext cx="414337" cy="293687"/>
          </a:xfrm>
          <a:custGeom>
            <a:avLst/>
            <a:gdLst>
              <a:gd name="T0" fmla="*/ 43 w 122"/>
              <a:gd name="T1" fmla="*/ 0 h 185"/>
              <a:gd name="T2" fmla="*/ 43 w 122"/>
              <a:gd name="T3" fmla="*/ 34 h 185"/>
              <a:gd name="T4" fmla="*/ 0 w 122"/>
              <a:gd name="T5" fmla="*/ 34 h 185"/>
              <a:gd name="T6" fmla="*/ 0 w 122"/>
              <a:gd name="T7" fmla="*/ 150 h 185"/>
              <a:gd name="T8" fmla="*/ 43 w 122"/>
              <a:gd name="T9" fmla="*/ 150 h 185"/>
              <a:gd name="T10" fmla="*/ 43 w 122"/>
              <a:gd name="T11" fmla="*/ 185 h 185"/>
              <a:gd name="T12" fmla="*/ 122 w 122"/>
              <a:gd name="T13" fmla="*/ 92 h 185"/>
              <a:gd name="T14" fmla="*/ 43 w 122"/>
              <a:gd name="T1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" h="185">
                <a:moveTo>
                  <a:pt x="43" y="0"/>
                </a:moveTo>
                <a:lnTo>
                  <a:pt x="43" y="34"/>
                </a:lnTo>
                <a:lnTo>
                  <a:pt x="0" y="34"/>
                </a:lnTo>
                <a:lnTo>
                  <a:pt x="0" y="150"/>
                </a:lnTo>
                <a:lnTo>
                  <a:pt x="43" y="150"/>
                </a:lnTo>
                <a:lnTo>
                  <a:pt x="43" y="185"/>
                </a:lnTo>
                <a:lnTo>
                  <a:pt x="122" y="92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1774825" y="4731626"/>
            <a:ext cx="1646238" cy="939800"/>
            <a:chOff x="2032" y="3664"/>
            <a:chExt cx="821" cy="480"/>
          </a:xfrm>
        </p:grpSpPr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2211" y="3710"/>
              <a:ext cx="335" cy="434"/>
              <a:chOff x="1344" y="1920"/>
              <a:chExt cx="2064" cy="2400"/>
            </a:xfrm>
          </p:grpSpPr>
          <p:pic>
            <p:nvPicPr>
              <p:cNvPr id="56" name="Picture 41" descr="uran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920"/>
                <a:ext cx="1512" cy="1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42" descr="fission 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3744"/>
                <a:ext cx="570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43" descr="fission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3600"/>
                <a:ext cx="576" cy="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AutoShape 44"/>
              <p:cNvSpPr>
                <a:spLocks noChangeArrowheads="1"/>
              </p:cNvSpPr>
              <p:nvPr/>
            </p:nvSpPr>
            <p:spPr bwMode="auto">
              <a:xfrm rot="2965647">
                <a:off x="2523" y="3392"/>
                <a:ext cx="432" cy="144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/>
                <a:r>
                  <a:rPr lang="en-US" altLang="en-US" sz="2400" i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60" name="AutoShape 45"/>
              <p:cNvSpPr>
                <a:spLocks noChangeArrowheads="1"/>
              </p:cNvSpPr>
              <p:nvPr/>
            </p:nvSpPr>
            <p:spPr bwMode="auto">
              <a:xfrm rot="3761867">
                <a:off x="2152" y="3568"/>
                <a:ext cx="285" cy="133"/>
              </a:xfrm>
              <a:prstGeom prst="rightArrow">
                <a:avLst>
                  <a:gd name="adj1" fmla="val 50000"/>
                  <a:gd name="adj2" fmla="val 53571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/>
                <a:r>
                  <a:rPr lang="en-US" altLang="en-US" sz="2400" i="0">
                    <a:latin typeface="Times New Roman" pitchFamily="18" charset="0"/>
                  </a:rPr>
                  <a:t> </a:t>
                </a:r>
              </a:p>
            </p:txBody>
          </p:sp>
        </p:grpSp>
        <p:grpSp>
          <p:nvGrpSpPr>
            <p:cNvPr id="43" name="Group 46"/>
            <p:cNvGrpSpPr>
              <a:grpSpLocks/>
            </p:cNvGrpSpPr>
            <p:nvPr/>
          </p:nvGrpSpPr>
          <p:grpSpPr bwMode="auto">
            <a:xfrm>
              <a:off x="2032" y="3840"/>
              <a:ext cx="179" cy="51"/>
              <a:chOff x="240" y="2496"/>
              <a:chExt cx="1104" cy="280"/>
            </a:xfrm>
          </p:grpSpPr>
          <p:sp>
            <p:nvSpPr>
              <p:cNvPr id="54" name="AutoShape 47"/>
              <p:cNvSpPr>
                <a:spLocks noChangeArrowheads="1"/>
              </p:cNvSpPr>
              <p:nvPr/>
            </p:nvSpPr>
            <p:spPr bwMode="auto">
              <a:xfrm>
                <a:off x="576" y="2544"/>
                <a:ext cx="768" cy="144"/>
              </a:xfrm>
              <a:prstGeom prst="rightArrow">
                <a:avLst>
                  <a:gd name="adj1" fmla="val 61454"/>
                  <a:gd name="adj2" fmla="val 124296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5" name="Picture 48" descr="neutron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2496"/>
                <a:ext cx="304" cy="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4" name="Picture 49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" y="3884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0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" y="3979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1" descr="neutr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" y="3823"/>
              <a:ext cx="50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AutoShape 52"/>
            <p:cNvSpPr>
              <a:spLocks noChangeArrowheads="1"/>
            </p:cNvSpPr>
            <p:nvPr/>
          </p:nvSpPr>
          <p:spPr bwMode="auto">
            <a:xfrm>
              <a:off x="2468" y="3832"/>
              <a:ext cx="308" cy="26"/>
            </a:xfrm>
            <a:prstGeom prst="rightArrow">
              <a:avLst>
                <a:gd name="adj1" fmla="val 65620"/>
                <a:gd name="adj2" fmla="val 120710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53"/>
            <p:cNvSpPr>
              <a:spLocks noChangeArrowheads="1"/>
            </p:cNvSpPr>
            <p:nvPr/>
          </p:nvSpPr>
          <p:spPr bwMode="auto">
            <a:xfrm rot="862388">
              <a:off x="2445" y="3936"/>
              <a:ext cx="307" cy="26"/>
            </a:xfrm>
            <a:prstGeom prst="rightArrow">
              <a:avLst>
                <a:gd name="adj1" fmla="val 65620"/>
                <a:gd name="adj2" fmla="val 12031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54"/>
            <p:cNvSpPr>
              <a:spLocks noChangeArrowheads="1"/>
            </p:cNvSpPr>
            <p:nvPr/>
          </p:nvSpPr>
          <p:spPr bwMode="auto">
            <a:xfrm rot="373968">
              <a:off x="2468" y="3875"/>
              <a:ext cx="172" cy="26"/>
            </a:xfrm>
            <a:prstGeom prst="rightArrow">
              <a:avLst>
                <a:gd name="adj1" fmla="val 61454"/>
                <a:gd name="adj2" fmla="val 96474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" name="Picture 55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" y="3664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6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" y="4011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AutoShape 57"/>
            <p:cNvSpPr>
              <a:spLocks noChangeArrowheads="1"/>
            </p:cNvSpPr>
            <p:nvPr/>
          </p:nvSpPr>
          <p:spPr bwMode="auto">
            <a:xfrm>
              <a:off x="2163" y="4020"/>
              <a:ext cx="77" cy="26"/>
            </a:xfrm>
            <a:prstGeom prst="rightArrow">
              <a:avLst>
                <a:gd name="adj1" fmla="val 50000"/>
                <a:gd name="adj2" fmla="val 7403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58"/>
            <p:cNvSpPr>
              <a:spLocks noChangeArrowheads="1"/>
            </p:cNvSpPr>
            <p:nvPr/>
          </p:nvSpPr>
          <p:spPr bwMode="auto">
            <a:xfrm>
              <a:off x="2139" y="3681"/>
              <a:ext cx="94" cy="26"/>
            </a:xfrm>
            <a:prstGeom prst="rightArrow">
              <a:avLst>
                <a:gd name="adj1" fmla="val 50000"/>
                <a:gd name="adj2" fmla="val 90385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21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002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Movie Time!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https://www3.epa.gov/climatechange/kids/index.html</a:t>
            </a:r>
            <a:endParaRPr lang="en-US" dirty="0"/>
          </a:p>
        </p:txBody>
      </p:sp>
      <p:sp>
        <p:nvSpPr>
          <p:cNvPr id="4" name="AutoShape 2" descr="Image result for popco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0845" y1="32768" x2="90845" y2="32768"/>
                        <a14:foregroundMark x1="64789" y1="11864" x2="64789" y2="11864"/>
                        <a14:foregroundMark x1="22535" y1="26554" x2="22535" y2="26554"/>
                        <a14:foregroundMark x1="29930" y1="22034" x2="29930" y2="22034"/>
                        <a14:foregroundMark x1="4577" y1="42373" x2="4577" y2="42373"/>
                        <a14:foregroundMark x1="11268" y1="37288" x2="11268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9200"/>
            <a:ext cx="268981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enosburghlibrary.files.wordpress.com/2015/07/movie-clip-art-penguin-clipart-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83833"/>
            <a:ext cx="25908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Why is climate change bad?</a:t>
            </a:r>
          </a:p>
        </p:txBody>
      </p:sp>
      <p:pic>
        <p:nvPicPr>
          <p:cNvPr id="4098" name="Picture 2" descr="https://s3.amazonaws.com/images.seroundtable.com/google-sad-penguin-13357899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08819" cy="17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4.bp.blogspot.com/_8kDUTRj1VUo/S9s02lHk6BI/AAAAAAAAAH0/hKbbniX018I/s1600/PolarBear_icon_260x26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08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1219200"/>
            <a:ext cx="198119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3.epa.gov/climatechange/kids/images/scientists-clues-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2" y="152400"/>
            <a:ext cx="846772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4384" y="5676900"/>
            <a:ext cx="475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Environmental Protection Agency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What causes climate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Greenhouse Effect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Carbon Dioxide</a:t>
            </a:r>
            <a:endParaRPr lang="en-US" dirty="0"/>
          </a:p>
        </p:txBody>
      </p:sp>
      <p:sp>
        <p:nvSpPr>
          <p:cNvPr id="4" name="AutoShape 2" descr="data:image/jpeg;base64,/9j/4AAQSkZJRgABAQAAAQABAAD/2wCEAAkGBxISEhUSEBMQFRUWFRYXFRYXFRUVFRUSFxcWFxUVFRUYHSggGBolHRUXITEhJSkrLi4uFx8zODMtNygtLisBCgoKDg0OGxAQGy0mICYtLS0tLS0tLS0tLS0tLS0tLS0tLS0tLS0tLS0tLS0tLS0tLS0tLS0tLS0tLS0tLS0tLf/AABEIAMoA+gMBEQACEQEDEQH/xAAbAAEAAgMBAQAAAAAAAAAAAAAAAgMBBAUGB//EAD0QAAIBAgMEBggFAwQDAQAAAAECAAMRBCExBRJBUSJhcYGRsQYTMkJScqHBFCNigtGS4fAzU6LxB0PSFf/EABsBAQACAwEBAAAAAAAAAAAAAAABAwIEBQYH/8QAOBEAAgIBAwIEBAQFAwQDAAAAAAECAxEEITESUQUTMkEiYXGBFCOhwQYzQpGxQ9HhUmKi8BUkcv/aAAwDAQACEQMRAD8A+rzcNAQBAEAQBAEhYzglrAkkCAIAgCAIAgCAIAgCAIAgCAIAgCAIAgCAIAgCAIAgCAIYEDYSAQR7kjkZTVepylH3TM5waw+5OWtmH0K6L3ueuw7rTV0tytcpLjOEX3R6MJ8lk3CgQBAEAQBAEAQBAEAQBAEAQBAEAQBAEAQBAEAQBAEAQBIZDZVWq7uZ049X9pqarU/h11S9Pu+xdXV17LksVgcxmOctqvrsh1KSwYyrlF4aOccVaox1BsD3AZzyT8WVHiEpL0vZ/wC52louvTJPktxOOW3QNyfpN3xDx6pVdNDy3+hr6bw+fVmawT2aegO0+d5tfw/Pq0i7pv8AyyrxH+cbU7pzxeYKcW8Jk4YmZiIJEAQBAEAQBAEAQBAEAQBAEAQBAEAQBAEAQBAEASHgjYhVA3TfSxvNbWqDokrOMF1DkrF0nDS5NluSeANsuZPAT5irZwTxJ4PUT6FytzaTAH3mt1KB5kGar1CT2RV5sg+APuuf3AHytIWoT5RKtaK6GIamSrDrtfXrU8Z3PDPFZ6N5jvF+xVqNPDUr5myuMZzuqAOvU24mdiPjOo1tippj055fyNV6GrTx67Hk3qaAC3159s9RRRGmKRx52OUs4JS8xwIAgCAIAgCAIAgCAIAgCAIAgCAIAgCAIAgCAIAke24WxTWR/dbuIB+s52rp1OM0T37M2qrKM/mI5eKrvmHJy4aeU8VrtZrJTdV0vsd2mmhLrgjcwlDdUX1ObfN/A0nn7p5lhcGLeW2XSggzJQKcVR3xbiM1PJpbTZ0sJ4K9kZ3PHly5/UT2/wDDMYdU37+xqeKTbjE6M9gcbCEJjcSQIAgCAIAgCAIAgCAIAgCAIAgCAIAgCAIAgCAJGBwRdwBcm0ovvrpj1TlgsrplN4ijj4yqHYHhdB3bwvPn3imsjq73OK2weg09MqqcM6U82REGQSZEARgHJFQq7FT77ec7OmvtpalVzhF/lxnDEzp0K1RtUHbe09rodZ4hZFOdZxLqNNFvpkbC342ncg5P1LBoSUU9mSlhAgCAIAgCAIAgCAIAgCAIAgCAIAgCAIAgCAIAkPDWGTnBS+FQ6rftJmjb4dp7f5kc/dmxDUzh6Hg5+0cKq23cr37usTyXjfh1OlcZVbJ+x19DqZ3RambOErbyg8Rkw5Nxnkro9MixrDLZUBCJK8TW3Fv4DmeAltVfWwlko2TSGZNiR5nMnxntP4c01dkpTkuODU8TslXGMFwdOe0eDjNCFggSQIAgCAIAgCAIAgCAIAgCAIAgCAIAgCAIAgCAIBF3AFzKbro1R6mZwg5vCNCtQeobnojgDynlNT4frPEJ+Y9l7JnYq1NOmj0rdmoytTY2NiO8MOscZ5zVaWVNjqtN+Mo3w6ol64/4kb9tj52M570/ZmPlSRlseOCN32A+hJkrTv3YVUmyhab1DvakZclHZOno/D7rtqlsTKyqj1Pcuoq9NrlTbjxnV0cNT4db1zj8Pvg19RKrVQ6U9zpK4IBBuJ7FW+fV1VPn9DhTi4S6WiSyrSap2Zrs2mufn8xZXjDXBmb5WIAgCAIAgCAIAgCAIAgCAIAgCAIAgCAIAgCAIBgiYuCbyyVJrgyZkQ9zn16O/UtwAFzPIeIaGWu8R6VwksnZo1C0+my+fYYvBqq3XhrnqI8V8Fqp03XUt1yTpdfOyzpka1HCswuLfzONpPB7tTV5kODdu1tdU+mRv7O9kg5EE3nqfAIuGncHs09zkeItOakuGbIM6leojZKVbW69u5puLj8REIBmMufKHVXT+Ytl79h1yntIk0o1eldyVtXrXHz+RKlj4JBTLtHqo6iG+0lyuxFkOn6GZuFYgCAIAgCAIAgCAIAgCAIAgCAIAgCAIAgCAIAgAyHwCFJLdpNzNeiny8v3byWWWdWPkZqLcEcwZOpq8yqUX7oUtxsT7EcMtlUdQ8pXoaVTRGC9jLUT67HJkt3Mnnr9pbGlRm5R9zF2Zjh+wI4zR18HVJamC3XPzRnW+pdEiU3k4XV900VSzFmBynP0snprHp7HtzF/t9i2cepdSMNLNXp5Rn+Ip9S5XdEVzWOiXBlTNvTamF8FKJXOPTLBmbBiIAgCAIAgCAIAgCAIAgCAIAgCAIAgCAIAgCAIAmIBkvDWCU8MAQlhYIe7yJIEhpNYZOX7GBOTpm9Ne6H6XvH90XTipxUlyCJuavTLUQxw1w+zKq7Ol5AlWi1Ltj0WLE1s1+5nbXh5XDNarjqauELAMeGfnaUamEtNZ59Kyv6kv8oth8UcSMnH0gbFgCOYInSqujZBThumUNYeDIx1L/cTxmeTEkMXT+NP6hHUh0skKyn3l8RGUOl9iQfrHjJyhh9iQkdSGGLTIgQBAEAQBAEAQBAEAQBAEAQBAEAQBAEAQBAEAwZpa7Tu2v4fUt19SyuXSwsy0moWoqU19H9TGcOmWPYpxtcU1LHqAHMnQSjV0SVivr2a5+aLK55XTI87Wpkk7+bE3J6/4nX0yrtqUo75OVdbZG3cAb43Wtvj2T8a8j1icxy/+Pt6sfly5+T7/wC5dOHnwzF7o1Hy1nf+GSyuGcnqmpYyRCX11mMqYy4RfDUTg8N5JKZEFFvDSyZ2OxfFCTa+phjfId8l0QbwiqOpti85JByOJ7ZT5UYPE0bn4iyyOYPfsSOJceyzX+Y2lj09bRQtZbHsSXF1R77kdpv5yh6dQe72NiOtdkdsJk//ANGroHbt1tMnpotfCyv8dZF4mia7VrDIv32H8TBUYeJGx+Kbj1QWV+pdhttVL3axXlaxPZaZy07xmJXXrYt4msHcwuKWoLqe0HIjtE1sNPDN7lbF8kjKSwIAgCAIAgCAIAgCAIAgCAIAgCAJBBG+fVORPOk1XUvRP9Jf8myl1w+aPPY7F+tqZewo6PWdC07dKzL4kaOpliHw8kiQwzI3lH9S/wAiaW+hvyv5cv8AxbKOmV8P+5fqjSqWLLnwOYOhFiDOjfGNuIPfkUuVcHLHYsZfW9L3wDccHA98dfVOXp7p6C1U2P8ALfpfb5FupojfDzK/V7muJ6JNco4r2WCFQ8Brw6uuV2R6vqW1WeXxx7hMsj/3IhPG0v7lk6VNddfBlz/1LZLbD3KI7PKIopGf+Ca+HXuuDbzG6OHszLPyzlyamjXdcoSwzCrbTvlbg4bxLY2QmsWfZjXs4/xMupWLBhKMqn1GSbdY8pguqvjgz+C35Mto1Sp3lJB5iJwjYsoQtsoeGdzA7XDdGpkefA/xNSyuUHudSu+u1ZXJ1JgixbiAIAgCAIAgCAIAgCAIAgCAIAkNEe5y9s4qwFJdWF26k4950lc6VcvLZLs8pdbOViqK74t7JW4HLPMd0x0NztzXb6o7P9jWuzCvrj7swtJRwHhOlZp4Si4tGmtTYnnJnFopKlbC9wwHA2075ytHKyu16exbx4fdM3rH11OxPnGfqYNwLjIjMdRGk6eoohdU4yWUaenslGaa7mKy3X1gGYALjw6S9XPlObotTZpZrTXvZ+mXf5M2NXp4zbsq+6NVBxOpneXc5MudiTWtnMZpPYyhZKLyiCcz3SqDcHiRszhGxdVfPuibGwvL/Y1eCCqdePKUOuSeYl8bVJdFv9wWvkMuf8TOM8mE6nW8vjuS3OUidabyuSa7pL4Xugp4HWI25+GRM68fFDdf4MbvERKtr4oEwuUl0z47mVbxkRmpbSIlXKHxR/udDA7SankekvLiOyU2af3RuUavPw2Hew2JVxdTfnzHaJrNm6t+HkugkQBAEAQBAEAQBAEAQBAEAqxVcIpY6AeJ4CQycHmKlQs+8xza5PVpYdgtNiEOmUTStsc4vHsWUwGcC/utu/NcECaevtennG2K2/qMqI+bXKOfoRqVAO3Tv650lOM49UXszQ6WnhkKTqGUsQczvd4ImnroTlBOv1rg3dI0uqMuC7E2XIkZjI8xwIjS6tailvhrZr5lUqvKtS9vYow9e1mvawyHPLO8sv01epp6J/8AKZlKc6rcr+xLEKuqHI3y+E/xnKdFqbIfkX8rh90YW6XzH5lXDNfcJPUPqZ0XfEqWkt/9aJbh5GRK6ElumTHT2w3T/VFYQ35jhKYWtPDRsWadWRznDLHQ95l3nbbLc11psf1IDDnhKpSb4i8ltcFHaU00SSmTwmdd0nyjGzTVJ56tvoZNEnWYzcpLgVRhB7SIpTNyOVorlbwzK2ml4mm8MkcPeJKclvgiEqocNtGKdK/jbwkRstkvYmyuiMvfuXUiyHeUkEf5YzC2uTy2W0aiEPhiekwlTeRWOrKD4gH7zXjwbj5LpIEAQBAEAQBAEAQQIJEAQDnbdUGmL/Gv3ke6Il6H9DhVKYuuQ4+U3J+qJzan+VJGSgDLYDj9pjbFSeJLZ7GVcn5cmvY2cWobdcAa2bL3rHPvnO0U3prnpZ8cx+nb7Gdv5lasX3Neoo6OntCdS1boqo/qz2NqlZhuH9p5Hl2GcvXUy09v4mtbPaS/cvosU15c/szWoDojsnUoacE0a+ozGbTJpU3XByIsQQeIyM1NZpvPws4a3T7Mu09nlxb9vcmaVs1N1JNjy5g9Yleh13Vmu/acefn8yL6WvihwyM6ecrJqfIoHD5z95VNcF9ed0bGJpboQnifpac/S+IR1OpnXDiOxlZp5VVJy9zE6yZrLgrpat8xlVecsvv3Uc9i3dyvwjzoeZ5ed+SvofT1FS+0ewfeFtYyyX8pFkte5SV0ePzH7SqrmX1L7uI/Qk+h7D5SyXDRVXyj0GzP9Gn8i+QnNjwdiXJszIgQBAEAQBAEAhXrKil3NlUXJ5AcZDeFkJZeD5rt//wAnMj2oU1WmM96p0qtQckoj2AdLuR2SqVmeDZjSj6Js3GrXo061MgrURXU9TC8si8o15R6ZGzMiBANHbX+keplP/ISPdENfC/ocGrqvzfabs18UTm1bxkvkZqar3+UiXqQqXwSLkqhdfZawP2PdNPxTTudash64br/YnTWKLcZcMhik3TY8GH/csqvjfVGxGSrdc5RfZmZuyWxrJ4aJUAGpgjVb36xc2M41Gonpr+ix/BLh9n2OhqYeasx5WMlNTVe/ynWn6kacFmEkdDZ9Eqrs97G5A6ra9s8J454jG3XV06f1J7v9jtaPTNUOU+MGtVp7p5g5g8xPYaLWRvhh7SWzXY411Tg/k+Cij7QuL/mDLnc/3lfinV+Fm4PD/wAGzoceckzd2vWViljezWM4f8LaC7TQnO1erDXz2NjxS6FjSj7GtPXHIQwlLecrcDMeXnOZrtb+CpnZhto366PNlCLN3aKBd1RoLn7ZzhfwxfZqrLdVZznBs+JwjUo1x4Od737R5mes/wBX7HPf8lfUslprldLVu37CVV7OX1Ni70xfyJt9jM5cMpr9SO9so/k0/kHlOcjsy5NqZECAIAgCAIAgCQ1kJ43PiX/lH0QGHrpWwtM+rrE3RATuVRmbAaK179RE1pxwblU8l/oHt7aFGk+FwtEYpt66KCWWgNagqVF6IHELe9z3SYsiyEXuz63suuz0kZyhe1qm6GVRUHtAK/SWx4HObGDV2NuSQaW2B+S3cf8AkJD9gvf6HBq+78w+83bP6Wc6nmS+Qqar2/YybFwzGl/DP6fuK+nePOZ5Kki7EHeS/FCO9b5eH3nFlH8JqMJfBP8AR/8AJ0KZRuhvykyM7bzwc1vfdEcI5UAjgT5nKaNmnjfS639vqbdlsqrepdkTxSC6svsknuNjcGauj1LclRb64/qu5bKpdMpx4a/U2DXZVC3vcEm/AHQeE5+n8L02p1lmo6cdLSWO65M7NTZTTGvO7RXSqC262h0PwnmJ09bpZxmtRRtJcr/qXb69jVotjJeXPj/BSaTISfhZTfgblQCOqUz1lOqrhB/1PDXZrdmxRVZVY37JEK+l+sec66iopRXsaDedyyWIwZnCCzOx4Wt8xGX3nF8QbsmtNH+t7v5e/wDc6Va6avNftx9Qzk6kntnTp01VHw1rBpWXSm8sq979v3mX+p9jP/R+5ZLSgrp6t2jyEqh6pGxb6Ik2mcuCiv1I7uxz+RT+QTnI7bNuZGIgCAIAgCCMpGFYEXBBHMG8IZRmRuSeWx3ojhq+NWpijWrCoj2R3PqhuersiotsrFzne+cwlBYyZxta2Rv7f9Hh6pfw1TEYenSSr+Rhd2mKu8m6AbDUcDYyvGS5Pfc4+ytqtQsho4l92lTVy2+9R2W6rVcmmtyVFieO6OUyjJ4w0Vzgm8pno9lbWp4gHcJDLk6MLOh6xy6xkZc44RUWbVH5NT5T/MiXBlHk89W0HaPObdnpX2OZT639zNbh8w85lbwiKOcfIV9JnIoQrHonu85RqoddT/T6l+leLUbGIp2OWhFx/HdKfDtXK6DjP1R2Y1FfRLbhmvR4/MfObVXDGo5X0LN25RToXHkRf6zm+LPyanqIL40sIv8AD11y8t8MziL+se/VbstYTLwbpeli1y/V/wDr3MNblWvPHsYnVazyaeEWVmIpbp1ZgV6gGX6azyllOfEJX1+mHq+vyOzRZ+Uq3y+PoU4lSAQciCPMT0lVsLoKyD2ZynBwk4yJS2coxi5N7GEU28Com67LyC3+bO85nh9kr3K6a59P0N3VR6YRhETqGgitvaHYftKpfzEbMf5L+pYJd7muVr7Tft8jKo+tl8/5UfuWSyXDKVyjtbGP5FP5fvOejtP9jdggQBAEA3FwPM/SUeazY8lHJ9Jg1KmvqmresLdBUTf3yASVYAezx7pKm2yHUkUeh4RaYw1QFK1O5ZG6JKMxYOo4r0gLjQyZylyhGEM4OptGqqFUppv1GvuqSbKo1dzwUeJJAExi292JwiuDUOxg1mq1KjVAbqwJQU2500GQ1PtbxIJBuMpYpvgrUCwUsTp6ygf1Gm293qHtfwHVI+Ey3RQ2AqUi1VGeszWNRH3VZyBYerYCyEDRTl2XJM9akscGLg1uU0Nq3C1atJqdJuj60urbhvpVAF0F7g30ORtIbfBKgsZOltLCflP0gboxHXlwmLs2LFVh5PK1qZ3L5e6fKb0pKUP7HJrg1a/uZxNMgacR5zO1rpyYURxP7MYimd05HSWclGGRrqdw5cP7zC1/AWUJ+YjaoqWBQ/Mp6+I75ydX/wDWvjqY8PaS/c2K15kXW+eV/saiZXvl0jrN5aqqEcyls+DC6qcmljcVagCl7+yVN+HH+DOfrfEqJSVS3939DY0Wmsbb+xmli1qWRWXf3d5Mxdk4gc+qcTVeKfhbXZptoy5XZmzDRWWVNWrhnPSvXbdG6ly9mFzkl7AjLXTKZX+M3ODfV7Fq0WkUmsvjb69i/HVX9Y69E01Cquu9ddb981/BtRYn8Tz1vLM740OK6fUiqltU11KZCpboX0qD4L8G5TszsegsdlazW+V2+hoKtXLEn8XcYHajAPUqKLUxa3E1Dkq9o1PZLdfq3dGNFT9fb/p92YUaby27Je3+SldsD2yupse7O/1nTqlGEkktksFdlUvK+eWXU9s0jrcTYVsHwzVdTRcuMpsQQ62zve+V9JXKxdSZdCEvKawbaOh0qJ4/zLetZKOhmadK7tmNFPnKoz+NmxOH5US78P1/SWuZQobo7fo/hN7D0zfgeHWZzXbh4O4qspM3mwTcxHmoeSyP4V+X1k+YjHypAYR+Q8Y8xBVSJfgm5iR5qJ8mR0JQbQhg5219lLXAN2SohvTqr7aH7g8RoZlGbiYOCe5wMFsqtUL1KmKr3LuhKBUJSm7IufDQmw5y5tYxg11lvJ38NS3EVN5m3QBvMbsbcSeJmOcmWMGh6TYKhVw7rinanRFmd1qNSKhc7l10EhmSNrZeIpVKSPQcVKZUbjht8Mo6PtcdNeqA2Qw6AV3pkApWQvukXG+pCVDbkwZMuYJ4xL05EOcM5ux9gvSaq7hLEVURSLsiXsm41yApUZjqEicljCLen3OdU/0b/oH2m4t4HJW1xjHYlN0jeW+XG/ETKfoMK38Zr4ra9HdI3ibgjSZKaK3Hc1zttGAQCxYFRc6kDOwHVNHV66NXwe7/AENvS6WyeZpbLk1/XV1DEEM17oLlcsrAk8Z5XUXyk3FyeHyb6jppTjhY7v5mxikNUMxBAYkHdNt1iATYjTt6pXObShW93j9yZz6JebFLb5E8QgWiqEe10jfO6+yAb65X8ZVoeqzVOS7YJ8xxx3e+3sc+liqQIZSoK5AhbEDkOqbk/D75fC1lPk1vxM5f1Pub9LHoytiBYFAd5SbfmaIwHIk36iJpT8Ptrsjppb5a3+XYuU4teYu36nEpYp6jgE8c7DtzM9TVpKNOso04ylORGlgHzJ6Ns78cs7iYX6+mMennIhVNySXc3K2LFREeqy7l73UMDUduiHcW1sLTjxsjS3KrOX+i7I3p6e2cvKa3W7IDD7oAamGJfRCbAE5MbnlrNh622VXV1Ey09DbUHhJe/uy1sKN1gxvmSMgN0cFFuAmtVqbvNTyUaicJ4wsYRzcLSZwyopZiBYAEk5jgJ6h74bNaCcotI7mA9C8W+bBaQ/Ubt/Sv9pLtw9iY6Vvk72H9BrAB8RUvf3VA7rsTMHc85L1pF04yb9L0SRf/AH4r+tf/AJk/iJEx0kFydrZ+EWjTWmpYhRkTmTmTn4ypvLNlJI2ZBIgCAJAMyQIBgwDi7M6Jq0zqlVz+yoxqIeyzkX5qZc90auMPBvQSc/b2OpUKFSrXRnpqOkq0/WlgSFtuAZ69kMyiW7JemaNNqKblMopRdz1e6pFwClhunPSQQxhRvYokaUqW6T+uoytu9oVFNv1DnE38OCYbyydZluLSpF5w63ophm4VARxDt5G4mfmySwVOmHV1Hltp+h1Wi4ekTVS99OmOojj2zPzXjBR+HSllHl6+GdCQysO0GZprBRKpp5NnZ2JVRutzyPWZzdZpJ2WKyBlVNp4zgsxePIIVOGtx9JXT4apSlKz3Ism84RPC429kqmyVFIYj3SD0ag6xYd0w1eh+DrpXxR4+ZfXYtlLhleLxO/X6JO6OiufuqN0H7za0GmVdCbXxPd/crlZm3bg1cHhS5sDYDUy3V6taaGfdlEVlnWw5UggIQFNrEWuRnccxPM22zc+rO/8Ag3p6fysLKwyFFWJ3yGW623Da2RNjcDWWVyk5pZLbVXD8uKT/AO4k2FBDjefpG56RFrW0PAZSmXV15wHq5RkmkttiP42nci4y8O6XrQ3tdSXJqeY3NtclmH9bVJ9TSd8wBYEA34k6ToV+H/ldM2ZxjJpnWwPoliapH4hlppxVSC56rjIeM26tLVXuluZKhvk9nszZdHDru0UCjidSessczNhtvkvjBR4N2QZEWvwhEM12SodGA7pmnEqakys4eofe85PVHsR0S7j8K/xecdcew8qXckuGb4zHUuxKhLuXJTbixPcJi2iyKa5ZdMTIQBABgHL2rhDcVqRUVFFul7NRPge2YzzB4Hncg2QfsVWJcmrT2vTuFqE0m+GpZc/0vfdbuJljjIpUkbb4lAN4ugHMsAPG8hxfYyjKPc0am1d8Ww35h/3Df1S9e979uS3z1ImSr7mEpm3sxlpLu5kkks3FnOrN/A0sBwmE4NmddiWzOmjgi4MpawbC3JSMk4EnYFVfC039tEb5lB84DNOpsLCtrh6Hb6tQfECSptGHRHsc7HehuEqXIVkJ4o3HsNxJU2YS08Wed2r6D1lA9Sy1QL5HovYm/YfpM1Zvkonp3jY8wKLU6oR1ZWDC4IsZm91koinGW5PA4kU2IOh7+c5/iGlldFOJKeJHTwuI9Y4SkruTwC/5btnJXht2C5dT4O/hPQ+pUYNXfcUWIRLFjb4m08J09LpY0rdZZmqZZ3Z28L6LYRP/AFBj+slvocvpNp47Fvkx7HQp7PoIOjSoqOpFH2k4bM0oovDoMgVHhJ6WOpdw1ZRncQoyyOuKNdsd8Ilqq7lTu7IlRqVGOYAHZMGkjKMpM25gWiAIAtAEAQBAEAQBAKsRS3haZReGYTjlHOrYU5grceIPdNhWI1XW0aS7OpA3FGkDz3FB8pPXn3MOn5GyBGScMGEyOll+GrkZAX85XOKe5dCUlsdBhca2lHubPKKXwzH3z/nZLFJdiqVbfuVHCv8AF9TJ649iPLl3H4epwb6mOqPYeXPuWKtUcVPbMW4k9Nncup73vW7jMXj2LI59zV2lsqlXFqqA20OjKeYMKTQcUzmYT0NwqG7K1Q/rY2/pFh4yXJshQR28PhkQWRVUclAHlMTLBbIJKatEn3iByEzjJIrlFv3KhgBxJmXmMx8le5MYJOvxMjrZPkxLFwyjgJHUzNQSJhByEjLJ6UZtMSTMkCAIAgCAIAgCAIAgCAYgC0ZIwjFoyMIFRyEZGEAoGgEZYwjMEmY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2914650" cy="235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386" y="381628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climatekids.nasa.gov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5" name="Picture 5" descr="http://www.gizmodo.in/photo/49812639.c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72" y="4267200"/>
            <a:ext cx="3522134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Where does carbon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Cars</a:t>
            </a:r>
          </a:p>
          <a:p>
            <a:r>
              <a:rPr lang="en-US" dirty="0" smtClean="0"/>
              <a:t>Making electricity</a:t>
            </a:r>
            <a:endParaRPr lang="en-US" dirty="0"/>
          </a:p>
        </p:txBody>
      </p:sp>
      <p:pic>
        <p:nvPicPr>
          <p:cNvPr id="6146" name="Picture 2" descr="http://www.eea.europa.eu/highlights/carbon-efficiency-of-new-cars/image_x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1367118"/>
            <a:ext cx="458548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63" y="2827755"/>
            <a:ext cx="1143000" cy="12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46681"/>
            <a:ext cx="64265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2" y="4211637"/>
            <a:ext cx="38100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mathswithgraham.org.uk/wp-content/uploads/2013/01/Light-bulb-on-a-yellow-background-uid-11805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42" y="4076842"/>
            <a:ext cx="3276600" cy="21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Coal Plant</a:t>
            </a:r>
          </a:p>
        </p:txBody>
      </p:sp>
      <p:pic>
        <p:nvPicPr>
          <p:cNvPr id="4" name="Picture 6" descr="http://ww2.mpt.org/station_relation/Shattered%20Sky/1283847403_COAL_PLANT_D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50240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rved Down Arrow 5"/>
          <p:cNvSpPr/>
          <p:nvPr/>
        </p:nvSpPr>
        <p:spPr>
          <a:xfrm rot="17240644">
            <a:off x="-55653" y="2960889"/>
            <a:ext cx="3879900" cy="1411352"/>
          </a:xfrm>
          <a:prstGeom prst="curvedDownArrow">
            <a:avLst>
              <a:gd name="adj1" fmla="val 28738"/>
              <a:gd name="adj2" fmla="val 47628"/>
              <a:gd name="adj3" fmla="val 34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5267013"/>
            <a:ext cx="626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Carbon dioxide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86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09800"/>
            <a:ext cx="4114800" cy="4245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</a:t>
            </a:r>
            <a:r>
              <a:rPr lang="en-US" b="1" dirty="0" smtClean="0"/>
              <a:t>CLEAN </a:t>
            </a:r>
            <a:r>
              <a:rPr lang="en-US" dirty="0" smtClean="0"/>
              <a:t>ways to make electricity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844961">
            <a:off x="2677377" y="3861017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solar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879447">
            <a:off x="3829664" y="2838772"/>
            <a:ext cx="233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nuclear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7938247">
            <a:off x="5013057" y="4300174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wind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4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ListForm</Display>
  <Edit>ListForm</Edit>
  <New>ListForm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older" ma:contentTypeID="0x012000175CE008BCA42A468C81D772D5083395" ma:contentTypeVersion="0" ma:contentTypeDescription="Create a new folder." ma:contentTypeScope="" ma:versionID="ba31a69ad72915fa136801f2549f17e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a7e97febcdc823e6f29eb69cd9a489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temChildCount" minOccurs="0"/>
                <xsd:element ref="ns1:FolderChild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749409-385D-422D-BCF0-24E9A83EF756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1317EC0-03A8-4A55-9250-7372AE0549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E5F110-A474-4CBE-B0ED-3FE4EC644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12865</TotalTime>
  <Words>339</Words>
  <Application>Microsoft Office PowerPoint</Application>
  <PresentationFormat>On-screen Show (4:3)</PresentationFormat>
  <Paragraphs>100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 Introduce Yourself Here Name, Company  NuClear:  the NEW Clear Air Energy</vt:lpstr>
      <vt:lpstr>What is climate change?</vt:lpstr>
      <vt:lpstr>Movie Time!</vt:lpstr>
      <vt:lpstr>Why is climate change bad?</vt:lpstr>
      <vt:lpstr>PowerPoint Presentation</vt:lpstr>
      <vt:lpstr>What causes climate change?</vt:lpstr>
      <vt:lpstr>Where does carbon come from?</vt:lpstr>
      <vt:lpstr>Coal Plant</vt:lpstr>
      <vt:lpstr>Did you know?</vt:lpstr>
      <vt:lpstr>Nuclear?</vt:lpstr>
      <vt:lpstr>2016 Drawing Contest</vt:lpstr>
      <vt:lpstr>NuClear:  the NEW Clear Air Energy</vt:lpstr>
      <vt:lpstr>Questions?</vt:lpstr>
      <vt:lpstr>Ideas for Drawings</vt:lpstr>
      <vt:lpstr>PowerPoint Presentation</vt:lpstr>
      <vt:lpstr>PowerPoint Presentation</vt:lpstr>
      <vt:lpstr>PowerPoint Presentation</vt:lpstr>
      <vt:lpstr>Optional Slides</vt:lpstr>
      <vt:lpstr>PowerPoint Presentation</vt:lpstr>
      <vt:lpstr>How is electricity made?</vt:lpstr>
      <vt:lpstr>How does a nuclear power plant work?</vt:lpstr>
    </vt:vector>
  </TitlesOfParts>
  <Company>Nuclear Energy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Calvin Haden</dc:creator>
  <cp:lastModifiedBy>Lang, Amanda L</cp:lastModifiedBy>
  <cp:revision>113</cp:revision>
  <dcterms:created xsi:type="dcterms:W3CDTF">2008-03-14T18:59:45Z</dcterms:created>
  <dcterms:modified xsi:type="dcterms:W3CDTF">2016-09-15T14:06:01Z</dcterms:modified>
</cp:coreProperties>
</file>