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92" r:id="rId6"/>
    <p:sldId id="257" r:id="rId7"/>
    <p:sldId id="258" r:id="rId8"/>
    <p:sldId id="323" r:id="rId9"/>
    <p:sldId id="294" r:id="rId10"/>
    <p:sldId id="324" r:id="rId11"/>
    <p:sldId id="325" r:id="rId12"/>
    <p:sldId id="310" r:id="rId13"/>
    <p:sldId id="312" r:id="rId14"/>
    <p:sldId id="298" r:id="rId15"/>
    <p:sldId id="283" r:id="rId16"/>
    <p:sldId id="314" r:id="rId17"/>
    <p:sldId id="326" r:id="rId18"/>
    <p:sldId id="327" r:id="rId19"/>
    <p:sldId id="303" r:id="rId20"/>
    <p:sldId id="315" r:id="rId21"/>
    <p:sldId id="318" r:id="rId22"/>
    <p:sldId id="320" r:id="rId23"/>
    <p:sldId id="285" r:id="rId24"/>
    <p:sldId id="322" r:id="rId25"/>
    <p:sldId id="307" r:id="rId26"/>
    <p:sldId id="317" r:id="rId27"/>
    <p:sldId id="316" r:id="rId28"/>
    <p:sldId id="265" r:id="rId29"/>
    <p:sldId id="276" r:id="rId30"/>
    <p:sldId id="288"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4D963D"/>
    <a:srgbClr val="4C953C"/>
    <a:srgbClr val="367C3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21" autoAdjust="0"/>
  </p:normalViewPr>
  <p:slideViewPr>
    <p:cSldViewPr>
      <p:cViewPr varScale="1">
        <p:scale>
          <a:sx n="83" d="100"/>
          <a:sy n="83" d="100"/>
        </p:scale>
        <p:origin x="2424"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8" d="100"/>
          <a:sy n="78" d="100"/>
        </p:scale>
        <p:origin x="-20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86E6771-A945-46E8-B527-2233D43885D7}" type="datetimeFigureOut">
              <a:rPr lang="en-US"/>
              <a:pPr>
                <a:defRPr/>
              </a:pPr>
              <a:t>11/21/2017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2078DB6-BD48-4126-8599-39E6D6CB064E}" type="slidenum">
              <a:rPr lang="en-US"/>
              <a:pPr>
                <a:defRPr/>
              </a:pPr>
              <a:t>‹#›</a:t>
            </a:fld>
            <a:endParaRPr lang="en-US"/>
          </a:p>
        </p:txBody>
      </p:sp>
    </p:spTree>
    <p:extLst>
      <p:ext uri="{BB962C8B-B14F-4D97-AF65-F5344CB8AC3E}">
        <p14:creationId xmlns:p14="http://schemas.microsoft.com/office/powerpoint/2010/main" val="2116758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263A4B0-541E-4CB0-921A-0A0E49486D58}" type="slidenum">
              <a:rPr lang="en-US" altLang="en-US" smtClean="0">
                <a:latin typeface="Arial" charset="0"/>
              </a:rPr>
              <a:pPr eaLnBrk="1" hangingPunct="1">
                <a:spcBef>
                  <a:spcPct val="0"/>
                </a:spcBef>
              </a:pPr>
              <a:t>1</a:t>
            </a:fld>
            <a:endParaRPr lang="en-US"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AD60A-F9C5-43A2-9E1A-248EAF65022F}" type="slidenum">
              <a:rPr lang="en-US"/>
              <a:pPr/>
              <a:t>10</a:t>
            </a:fld>
            <a:endParaRPr lang="en-US"/>
          </a:p>
        </p:txBody>
      </p:sp>
      <p:sp>
        <p:nvSpPr>
          <p:cNvPr id="153602" name="Rectangle 2"/>
          <p:cNvSpPr>
            <a:spLocks noGrp="1" noRot="1" noChangeAspect="1" noChangeArrowheads="1" noTextEdit="1"/>
          </p:cNvSpPr>
          <p:nvPr>
            <p:ph type="sldImg"/>
          </p:nvPr>
        </p:nvSpPr>
        <p:spPr>
          <a:xfrm>
            <a:off x="1150938" y="684213"/>
            <a:ext cx="4554537" cy="3416300"/>
          </a:xfrm>
          <a:ln/>
        </p:spPr>
      </p:sp>
      <p:sp>
        <p:nvSpPr>
          <p:cNvPr id="153603" name="Rectangle 3"/>
          <p:cNvSpPr>
            <a:spLocks noGrp="1" noChangeArrowheads="1"/>
          </p:cNvSpPr>
          <p:nvPr>
            <p:ph type="body" idx="1"/>
          </p:nvPr>
        </p:nvSpPr>
        <p:spPr/>
        <p:txBody>
          <a:bodyPr/>
          <a:lstStyle/>
          <a:p>
            <a:pPr defTabSz="897301">
              <a:defRPr/>
            </a:pPr>
            <a:r>
              <a:rPr lang="en-US" baseline="0" dirty="0" smtClean="0"/>
              <a:t>The nuclear chain reaction (like the one you just saw) heats water which we use to make steam. The steam is used to turn a turbine</a:t>
            </a:r>
            <a:r>
              <a:rPr lang="en-US" baseline="0" dirty="0" smtClean="0"/>
              <a:t>.</a:t>
            </a:r>
          </a:p>
          <a:p>
            <a:pPr defTabSz="897301">
              <a:defRPr/>
            </a:pPr>
            <a:r>
              <a:rPr lang="en-US" i="1" baseline="0" dirty="0" smtClean="0"/>
              <a:t>(enter).</a:t>
            </a:r>
            <a:r>
              <a:rPr lang="en-US" baseline="0" dirty="0" smtClean="0"/>
              <a:t>Turbines transform rotational energy into usable energy. Blades attached to a shaft capture rotational energy which is used to turn an electric generator. </a:t>
            </a:r>
          </a:p>
          <a:p>
            <a:pPr defTabSz="897301">
              <a:defRPr/>
            </a:pPr>
            <a:endParaRPr lang="en-US" baseline="0" dirty="0" smtClean="0"/>
          </a:p>
          <a:p>
            <a:pPr defTabSz="897301">
              <a:defRPr/>
            </a:pPr>
            <a:r>
              <a:rPr lang="en-US" baseline="0" dirty="0" smtClean="0"/>
              <a:t>Turbines can be turned by steam </a:t>
            </a:r>
            <a:r>
              <a:rPr lang="en-US" i="1" baseline="0" dirty="0" smtClean="0"/>
              <a:t>(enter), </a:t>
            </a:r>
            <a:r>
              <a:rPr lang="en-US" i="0" baseline="0" dirty="0" smtClean="0"/>
              <a:t>by water </a:t>
            </a:r>
            <a:r>
              <a:rPr lang="en-US" i="1" baseline="0" dirty="0" smtClean="0"/>
              <a:t>(enter), </a:t>
            </a:r>
            <a:r>
              <a:rPr lang="en-US" i="0" baseline="0" dirty="0" smtClean="0"/>
              <a:t>or by wind. Nuclear power plants turn their turbine with steam. </a:t>
            </a:r>
          </a:p>
          <a:p>
            <a:endParaRPr lang="en-US" dirty="0"/>
          </a:p>
          <a:p>
            <a:endParaRPr lang="en-US" i="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far we’ve talked about fission,</a:t>
            </a:r>
            <a:r>
              <a:rPr lang="en-US" altLang="en-US" baseline="0" dirty="0" smtClean="0"/>
              <a:t> a nuclear chain reaction, and turbines. So I bet you’re wondering how this all works together to make electricity? </a:t>
            </a:r>
          </a:p>
          <a:p>
            <a:endParaRPr lang="en-US" altLang="en-US" dirty="0" smtClean="0"/>
          </a:p>
          <a:p>
            <a:r>
              <a:rPr lang="en-US" altLang="en-US" dirty="0" smtClean="0"/>
              <a:t>Nuclear power plants</a:t>
            </a:r>
            <a:r>
              <a:rPr lang="en-US" altLang="en-US" baseline="0" dirty="0" smtClean="0"/>
              <a:t> use f</a:t>
            </a:r>
            <a:r>
              <a:rPr lang="en-US" altLang="en-US" dirty="0" smtClean="0"/>
              <a:t>ission </a:t>
            </a:r>
            <a:r>
              <a:rPr lang="en-US" altLang="en-US" i="1" dirty="0" smtClean="0"/>
              <a:t>(enter</a:t>
            </a:r>
            <a:r>
              <a:rPr lang="en-US" altLang="en-US" dirty="0" smtClean="0"/>
              <a:t>) to create heat</a:t>
            </a:r>
            <a:r>
              <a:rPr lang="en-US" altLang="en-US" i="1" baseline="0" dirty="0" smtClean="0"/>
              <a:t> </a:t>
            </a:r>
            <a:r>
              <a:rPr lang="en-US" altLang="en-US" baseline="0" dirty="0" smtClean="0"/>
              <a:t>which </a:t>
            </a:r>
            <a:r>
              <a:rPr lang="en-US" altLang="en-US" baseline="0" dirty="0" smtClean="0"/>
              <a:t>is </a:t>
            </a:r>
            <a:r>
              <a:rPr lang="en-US" altLang="en-US" baseline="0" dirty="0" smtClean="0"/>
              <a:t>used </a:t>
            </a:r>
            <a:r>
              <a:rPr lang="en-US" altLang="en-US" baseline="0" dirty="0" smtClean="0"/>
              <a:t>to </a:t>
            </a:r>
            <a:r>
              <a:rPr lang="en-US" altLang="en-US" baseline="0" dirty="0" smtClean="0"/>
              <a:t>make </a:t>
            </a:r>
            <a:r>
              <a:rPr lang="en-US" altLang="en-US" baseline="0" dirty="0" smtClean="0"/>
              <a:t>hot water </a:t>
            </a:r>
            <a:r>
              <a:rPr lang="en-US" altLang="en-US" dirty="0" smtClean="0"/>
              <a:t>which turns to </a:t>
            </a:r>
            <a:r>
              <a:rPr lang="en-US" altLang="en-US" dirty="0" smtClean="0"/>
              <a:t>steam </a:t>
            </a:r>
            <a:r>
              <a:rPr lang="en-US" altLang="en-US" i="1" dirty="0" smtClean="0"/>
              <a:t>(enter)</a:t>
            </a:r>
            <a:r>
              <a:rPr lang="en-US" altLang="en-US" dirty="0" smtClean="0"/>
              <a:t>. The</a:t>
            </a:r>
            <a:r>
              <a:rPr lang="en-US" altLang="en-US" baseline="0" dirty="0" smtClean="0"/>
              <a:t> steam produced is used to turn a turbine </a:t>
            </a:r>
            <a:r>
              <a:rPr lang="en-US" altLang="en-US" i="1" baseline="0" dirty="0" smtClean="0"/>
              <a:t>(enter), </a:t>
            </a:r>
            <a:r>
              <a:rPr lang="en-US" altLang="en-US" baseline="0" dirty="0" smtClean="0"/>
              <a:t>like the one you just saw, </a:t>
            </a:r>
            <a:r>
              <a:rPr lang="en-US" altLang="en-US" baseline="0" dirty="0" smtClean="0"/>
              <a:t>which is attached to a </a:t>
            </a:r>
            <a:r>
              <a:rPr lang="en-US" altLang="en-US" baseline="0" dirty="0" smtClean="0"/>
              <a:t>generator </a:t>
            </a:r>
            <a:r>
              <a:rPr lang="en-US" altLang="en-US" i="1" baseline="0" dirty="0" smtClean="0"/>
              <a:t>(enter)</a:t>
            </a:r>
            <a:r>
              <a:rPr lang="en-US" altLang="en-US" baseline="0" dirty="0" smtClean="0"/>
              <a:t> </a:t>
            </a:r>
            <a:r>
              <a:rPr lang="en-US" altLang="en-US" baseline="0" dirty="0" smtClean="0"/>
              <a:t>that spins to make electricity</a:t>
            </a:r>
            <a:r>
              <a:rPr lang="en-US" altLang="en-US" baseline="0" dirty="0" smtClean="0"/>
              <a:t>!</a:t>
            </a:r>
          </a:p>
          <a:p>
            <a:endParaRPr lang="en-US" altLang="en-US" baseline="0" dirty="0" smtClean="0"/>
          </a:p>
          <a:p>
            <a:r>
              <a:rPr lang="en-US" altLang="en-US" baseline="0" dirty="0" smtClean="0"/>
              <a:t>The fission process, at nuclear power plant, uses </a:t>
            </a:r>
            <a:r>
              <a:rPr lang="en-US" altLang="en-US" b="1" i="1" baseline="0" dirty="0" smtClean="0"/>
              <a:t>radioactive </a:t>
            </a:r>
            <a:r>
              <a:rPr lang="en-US" altLang="en-US" b="0" i="0" baseline="0" dirty="0" smtClean="0"/>
              <a:t>atoms that can emit radiation</a:t>
            </a:r>
            <a:r>
              <a:rPr lang="en-US" altLang="en-US" baseline="0" dirty="0" smtClean="0"/>
              <a:t>. So what is radiation?</a:t>
            </a: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C0973-9EF5-46B3-9666-8E4643A16D69}" type="slidenum">
              <a:rPr lang="en-US" altLang="en-US" smtClean="0">
                <a:latin typeface="Arial" charset="0"/>
              </a:rPr>
              <a:pPr eaLnBrk="1" hangingPunct="1">
                <a:spcBef>
                  <a:spcPct val="0"/>
                </a:spcBef>
              </a:pPr>
              <a:t>11</a:t>
            </a:fld>
            <a:endParaRPr lang="en-US" altLang="en-US">
              <a:latin typeface="Arial" charset="0"/>
            </a:endParaRPr>
          </a:p>
        </p:txBody>
      </p:sp>
    </p:spTree>
    <p:extLst>
      <p:ext uri="{BB962C8B-B14F-4D97-AF65-F5344CB8AC3E}">
        <p14:creationId xmlns:p14="http://schemas.microsoft.com/office/powerpoint/2010/main" val="172111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smtClean="0">
                <a:ea typeface="Calibri" panose="020F0502020204030204" pitchFamily="34" charset="0"/>
                <a:cs typeface="Times New Roman" panose="02020603050405020304" pitchFamily="18" charset="0"/>
              </a:rPr>
              <a:t>(enter)</a:t>
            </a:r>
            <a:r>
              <a:rPr lang="en-US" sz="1200" i="1" baseline="0" dirty="0" smtClean="0">
                <a:ea typeface="Calibri" panose="020F0502020204030204" pitchFamily="34" charset="0"/>
                <a:cs typeface="Times New Roman" panose="02020603050405020304" pitchFamily="18" charset="0"/>
              </a:rPr>
              <a:t> </a:t>
            </a:r>
            <a:r>
              <a:rPr lang="en-US" sz="1200" i="0" baseline="0" dirty="0" smtClean="0">
                <a:ea typeface="Calibri" panose="020F0502020204030204" pitchFamily="34" charset="0"/>
                <a:cs typeface="Times New Roman" panose="02020603050405020304" pitchFamily="18" charset="0"/>
              </a:rPr>
              <a:t>Radiation is energy that moves from one place to another.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baseline="0" dirty="0" smtClean="0">
                <a:ea typeface="Calibri" panose="020F0502020204030204" pitchFamily="34" charset="0"/>
                <a:cs typeface="Times New Roman" panose="02020603050405020304" pitchFamily="18" charset="0"/>
              </a:rPr>
              <a:t>(enter) </a:t>
            </a:r>
            <a:r>
              <a:rPr lang="en-US" sz="1200" dirty="0" smtClean="0"/>
              <a:t>Light</a:t>
            </a:r>
            <a:r>
              <a:rPr lang="en-US" sz="1200" dirty="0" smtClean="0"/>
              <a:t>, sound, heat, and X-rays are examples of radiation. </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Sometimes you can feel radiation like when you feel heat</a:t>
            </a:r>
            <a:r>
              <a:rPr lang="en-US" sz="1200" baseline="0" dirty="0" smtClean="0"/>
              <a:t> from the sun. Other times, you can’t sense radiation but it can be measured with detectors. </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Not to worry, radiation isn’t something caused by nuclear power. In fact it’s been around since the beginning of time</a:t>
            </a:r>
            <a:r>
              <a:rPr lang="en-US" sz="1200" baseline="0" dirty="0" smtClean="0"/>
              <a:t> and it’s everywhere!</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12</a:t>
            </a:fld>
            <a:endParaRPr lang="en-US"/>
          </a:p>
        </p:txBody>
      </p:sp>
    </p:spTree>
    <p:extLst>
      <p:ext uri="{BB962C8B-B14F-4D97-AF65-F5344CB8AC3E}">
        <p14:creationId xmlns:p14="http://schemas.microsoft.com/office/powerpoint/2010/main" val="40585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dirty="0" smtClean="0">
                <a:latin typeface="Arial" panose="020B0604020202020204" pitchFamily="34" charset="0"/>
                <a:ea typeface="Calibri" panose="020F0502020204030204" pitchFamily="34" charset="0"/>
                <a:cs typeface="Arial" panose="020B0604020202020204" pitchFamily="34" charset="0"/>
              </a:rPr>
              <a:t>We live in a radioactive</a:t>
            </a:r>
            <a:r>
              <a:rPr lang="en-US" sz="1050" baseline="0" dirty="0" smtClean="0">
                <a:latin typeface="Arial" panose="020B0604020202020204" pitchFamily="34" charset="0"/>
                <a:ea typeface="Calibri" panose="020F0502020204030204" pitchFamily="34" charset="0"/>
                <a:cs typeface="Arial" panose="020B0604020202020204" pitchFamily="34" charset="0"/>
              </a:rPr>
              <a:t> world – humans </a:t>
            </a:r>
            <a:r>
              <a:rPr lang="en-US" sz="1050" baseline="0" dirty="0" smtClean="0">
                <a:latin typeface="Arial" panose="020B0604020202020204" pitchFamily="34" charset="0"/>
                <a:ea typeface="Calibri" panose="020F0502020204030204" pitchFamily="34" charset="0"/>
                <a:cs typeface="Arial" panose="020B0604020202020204" pitchFamily="34" charset="0"/>
              </a:rPr>
              <a:t>always </a:t>
            </a:r>
            <a:r>
              <a:rPr lang="en-US" sz="1050" baseline="0" dirty="0" smtClean="0">
                <a:latin typeface="Arial" panose="020B0604020202020204" pitchFamily="34" charset="0"/>
                <a:ea typeface="Calibri" panose="020F0502020204030204" pitchFamily="34" charset="0"/>
                <a:cs typeface="Arial" panose="020B0604020202020204" pitchFamily="34" charset="0"/>
              </a:rPr>
              <a:t>have</a:t>
            </a:r>
            <a:r>
              <a:rPr lang="en-US" sz="1050" baseline="0" dirty="0" smtClean="0">
                <a:latin typeface="Arial" panose="020B0604020202020204" pitchFamily="34" charset="0"/>
                <a:ea typeface="Calibri" panose="020F0502020204030204" pitchFamily="34" charset="0"/>
                <a:cs typeface="Arial" panose="020B0604020202020204" pitchFamily="34" charset="0"/>
              </a:rPr>
              <a:t>! </a:t>
            </a:r>
            <a:r>
              <a:rPr lang="en-US" sz="1050" i="1" baseline="0" dirty="0" smtClean="0">
                <a:latin typeface="Arial" panose="020B0604020202020204" pitchFamily="34" charset="0"/>
                <a:ea typeface="Calibri" panose="020F0502020204030204" pitchFamily="34" charset="0"/>
                <a:cs typeface="Arial" panose="020B0604020202020204" pitchFamily="34" charset="0"/>
              </a:rPr>
              <a:t>(enter)</a:t>
            </a:r>
            <a:endParaRPr lang="en-US" sz="1050" baseline="0" dirty="0" smtClean="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latin typeface="Arial" panose="020B0604020202020204" pitchFamily="34" charset="0"/>
                <a:ea typeface="Calibri" panose="020F0502020204030204" pitchFamily="34" charset="0"/>
                <a:cs typeface="Arial" panose="020B0604020202020204" pitchFamily="34" charset="0"/>
              </a:rPr>
              <a:t>Radiation is </a:t>
            </a:r>
            <a:r>
              <a:rPr lang="en-US" sz="1050" baseline="0" dirty="0" smtClean="0">
                <a:latin typeface="Arial" panose="020B0604020202020204" pitchFamily="34" charset="0"/>
                <a:ea typeface="Calibri" panose="020F0502020204030204" pitchFamily="34" charset="0"/>
                <a:cs typeface="Arial" panose="020B0604020202020204" pitchFamily="34" charset="0"/>
              </a:rPr>
              <a:t>all around us. It’s part of the earth, the atmosphere, and all living things. The radiation we get exposed to everyday comes from natural and man-made sources. </a:t>
            </a:r>
            <a:r>
              <a:rPr lang="en-US" sz="1050" i="1" baseline="0" dirty="0" smtClean="0">
                <a:latin typeface="Arial" panose="020B0604020202020204" pitchFamily="34" charset="0"/>
                <a:ea typeface="Calibri" panose="020F0502020204030204" pitchFamily="34" charset="0"/>
                <a:cs typeface="Arial" panose="020B0604020202020204" pitchFamily="34" charset="0"/>
              </a:rPr>
              <a:t>(enter)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latin typeface="Arial" panose="020B0604020202020204" pitchFamily="34" charset="0"/>
                <a:ea typeface="Calibri" panose="020F0502020204030204" pitchFamily="34" charset="0"/>
                <a:cs typeface="Arial" panose="020B0604020202020204" pitchFamily="34" charset="0"/>
              </a:rPr>
              <a:t>This radiation is called </a:t>
            </a:r>
            <a:r>
              <a:rPr lang="en-US" sz="1050" b="1" baseline="0" dirty="0" smtClean="0">
                <a:latin typeface="Arial" panose="020B0604020202020204" pitchFamily="34" charset="0"/>
                <a:ea typeface="Calibri" panose="020F0502020204030204" pitchFamily="34" charset="0"/>
                <a:cs typeface="Arial" panose="020B0604020202020204" pitchFamily="34" charset="0"/>
              </a:rPr>
              <a:t>Background Radiation</a:t>
            </a:r>
            <a:r>
              <a:rPr lang="en-US" sz="1050" b="0" baseline="0" dirty="0" smtClean="0">
                <a:latin typeface="Arial" panose="020B0604020202020204" pitchFamily="34" charset="0"/>
                <a:ea typeface="Calibri" panose="020F0502020204030204" pitchFamily="34" charset="0"/>
                <a:cs typeface="Arial" panose="020B0604020202020204" pitchFamily="34" charset="0"/>
              </a:rPr>
              <a:t>. </a:t>
            </a:r>
            <a:r>
              <a:rPr lang="en-US" sz="1050" b="0" i="1" baseline="0" dirty="0" smtClean="0">
                <a:latin typeface="Arial" panose="020B0604020202020204" pitchFamily="34" charset="0"/>
                <a:ea typeface="Calibri" panose="020F0502020204030204" pitchFamily="34" charset="0"/>
                <a:cs typeface="Arial" panose="020B0604020202020204" pitchFamily="34" charset="0"/>
              </a:rPr>
              <a:t>(enter)</a:t>
            </a:r>
            <a:endParaRPr lang="en-US" sz="1050" b="0" baseline="0" dirty="0" smtClean="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0" baseline="0" dirty="0" smtClean="0">
                <a:latin typeface="Arial" panose="020B0604020202020204" pitchFamily="34" charset="0"/>
                <a:ea typeface="Calibri" panose="020F0502020204030204" pitchFamily="34" charset="0"/>
                <a:cs typeface="Arial" panose="020B0604020202020204" pitchFamily="34" charset="0"/>
              </a:rPr>
              <a:t>Natural</a:t>
            </a:r>
            <a:r>
              <a:rPr lang="en-US" sz="1050" b="1" baseline="0" dirty="0" smtClean="0">
                <a:latin typeface="Arial" panose="020B0604020202020204" pitchFamily="34" charset="0"/>
                <a:ea typeface="Calibri" panose="020F0502020204030204" pitchFamily="34" charset="0"/>
                <a:cs typeface="Arial" panose="020B0604020202020204" pitchFamily="34" charset="0"/>
              </a:rPr>
              <a:t> </a:t>
            </a:r>
            <a:r>
              <a:rPr lang="en-US" sz="1050" b="0" baseline="0" dirty="0" smtClean="0">
                <a:latin typeface="Arial" panose="020B0604020202020204" pitchFamily="34" charset="0"/>
                <a:ea typeface="Calibri" panose="020F0502020204030204" pitchFamily="34" charset="0"/>
                <a:cs typeface="Arial" panose="020B0604020202020204" pitchFamily="34" charset="0"/>
              </a:rPr>
              <a:t>sources of radiation come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0" i="1" baseline="0" dirty="0" smtClean="0">
                <a:solidFill>
                  <a:srgbClr val="FF0000"/>
                </a:solidFill>
                <a:latin typeface="Arial" panose="020B0604020202020204" pitchFamily="34" charset="0"/>
                <a:ea typeface="Calibri" panose="020F0502020204030204" pitchFamily="34" charset="0"/>
                <a:cs typeface="Arial" panose="020B0604020202020204" pitchFamily="34" charset="0"/>
              </a:rPr>
              <a:t>(enter) </a:t>
            </a:r>
            <a:r>
              <a:rPr lang="en-US" sz="1050" baseline="0" dirty="0" smtClean="0">
                <a:latin typeface="Arial" panose="020B0604020202020204" pitchFamily="34" charset="0"/>
                <a:ea typeface="Calibri" panose="020F0502020204030204" pitchFamily="34" charset="0"/>
                <a:cs typeface="Arial" panose="020B0604020202020204" pitchFamily="34" charset="0"/>
              </a:rPr>
              <a:t>outer </a:t>
            </a:r>
            <a:r>
              <a:rPr lang="en-US" sz="1050" baseline="0" dirty="0" smtClean="0">
                <a:latin typeface="Arial" panose="020B0604020202020204" pitchFamily="34" charset="0"/>
                <a:ea typeface="Calibri" panose="020F0502020204030204" pitchFamily="34" charset="0"/>
                <a:cs typeface="Arial" panose="020B0604020202020204" pitchFamily="34" charset="0"/>
              </a:rPr>
              <a:t>space (Cosmic), </a:t>
            </a:r>
            <a:endParaRPr lang="en-US" sz="1050" baseline="0" dirty="0" smtClean="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baseline="0" dirty="0" smtClean="0">
                <a:latin typeface="Arial" panose="020B0604020202020204" pitchFamily="34" charset="0"/>
                <a:ea typeface="Calibri" panose="020F0502020204030204" pitchFamily="34" charset="0"/>
                <a:cs typeface="Arial" panose="020B0604020202020204" pitchFamily="34" charset="0"/>
              </a:rPr>
              <a:t>(enter) </a:t>
            </a:r>
            <a:r>
              <a:rPr lang="en-US" sz="1050" baseline="0" dirty="0" smtClean="0">
                <a:latin typeface="Arial" panose="020B0604020202020204" pitchFamily="34" charset="0"/>
                <a:ea typeface="Calibri" panose="020F0502020204030204" pitchFamily="34" charset="0"/>
                <a:cs typeface="Arial" panose="020B0604020202020204" pitchFamily="34" charset="0"/>
              </a:rPr>
              <a:t>from </a:t>
            </a:r>
            <a:r>
              <a:rPr lang="en-US" sz="1050" baseline="0" dirty="0" smtClean="0">
                <a:latin typeface="Arial" panose="020B0604020202020204" pitchFamily="34" charset="0"/>
                <a:ea typeface="Calibri" panose="020F0502020204030204" pitchFamily="34" charset="0"/>
                <a:cs typeface="Arial" panose="020B0604020202020204" pitchFamily="34" charset="0"/>
              </a:rPr>
              <a:t>materials in the earth itself (</a:t>
            </a:r>
            <a:r>
              <a:rPr lang="en-US" sz="1050" baseline="0" dirty="0" smtClean="0">
                <a:latin typeface="Arial" panose="020B0604020202020204" pitchFamily="34" charset="0"/>
                <a:ea typeface="Calibri" panose="020F0502020204030204" pitchFamily="34" charset="0"/>
                <a:cs typeface="Arial" panose="020B0604020202020204" pitchFamily="34" charset="0"/>
              </a:rPr>
              <a:t>Terrestrial) like naturally </a:t>
            </a:r>
            <a:r>
              <a:rPr lang="en-US" sz="1050" baseline="0" dirty="0" smtClean="0">
                <a:latin typeface="Arial" panose="020B0604020202020204" pitchFamily="34" charset="0"/>
                <a:ea typeface="Calibri" panose="020F0502020204030204" pitchFamily="34" charset="0"/>
                <a:cs typeface="Arial" panose="020B0604020202020204" pitchFamily="34" charset="0"/>
              </a:rPr>
              <a:t>occurring radon in the air, </a:t>
            </a:r>
            <a:endParaRPr lang="en-US" sz="1050" baseline="0" dirty="0" smtClean="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latin typeface="Arial" panose="020B0604020202020204" pitchFamily="34" charset="0"/>
                <a:ea typeface="Calibri" panose="020F0502020204030204" pitchFamily="34" charset="0"/>
                <a:cs typeface="Arial" panose="020B0604020202020204" pitchFamily="34" charset="0"/>
              </a:rPr>
              <a:t>and </a:t>
            </a:r>
            <a:r>
              <a:rPr lang="en-US" sz="1050" i="1" baseline="0" dirty="0" smtClean="0">
                <a:latin typeface="Arial" panose="020B0604020202020204" pitchFamily="34" charset="0"/>
                <a:ea typeface="Calibri" panose="020F0502020204030204" pitchFamily="34" charset="0"/>
                <a:cs typeface="Arial" panose="020B0604020202020204" pitchFamily="34" charset="0"/>
              </a:rPr>
              <a:t>(enter) </a:t>
            </a:r>
            <a:r>
              <a:rPr lang="en-US" sz="1050" baseline="0" dirty="0" smtClean="0">
                <a:latin typeface="Arial" panose="020B0604020202020204" pitchFamily="34" charset="0"/>
                <a:ea typeface="Calibri" panose="020F0502020204030204" pitchFamily="34" charset="0"/>
                <a:cs typeface="Arial" panose="020B0604020202020204" pitchFamily="34" charset="0"/>
              </a:rPr>
              <a:t>from </a:t>
            </a:r>
            <a:r>
              <a:rPr lang="en-US" sz="1050" baseline="0" dirty="0" smtClean="0">
                <a:latin typeface="Arial" panose="020B0604020202020204" pitchFamily="34" charset="0"/>
                <a:ea typeface="Calibri" panose="020F0502020204030204" pitchFamily="34" charset="0"/>
                <a:cs typeface="Arial" panose="020B0604020202020204" pitchFamily="34" charset="0"/>
              </a:rPr>
              <a:t>inside our own bodies (Internal). </a:t>
            </a:r>
            <a:endParaRPr lang="en-US" sz="1050" baseline="0" dirty="0" smtClean="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baseline="0" dirty="0" smtClean="0">
                <a:latin typeface="Arial" panose="020B0604020202020204" pitchFamily="34" charset="0"/>
                <a:cs typeface="Arial" panose="020B0604020202020204" pitchFamily="34" charset="0"/>
              </a:rPr>
              <a:t>(enter) </a:t>
            </a:r>
            <a:r>
              <a:rPr lang="en-US" sz="1050" i="0" baseline="0" dirty="0" smtClean="0">
                <a:latin typeface="Arial" panose="020B0604020202020204" pitchFamily="34" charset="0"/>
                <a:cs typeface="Arial" panose="020B0604020202020204" pitchFamily="34" charset="0"/>
              </a:rPr>
              <a:t>You even have radiation inside you!</a:t>
            </a:r>
            <a:endParaRPr lang="en-US" sz="1050" i="1" baseline="0"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latin typeface="Arial" panose="020B0604020202020204" pitchFamily="34" charset="0"/>
                <a:cs typeface="Arial" panose="020B0604020202020204" pitchFamily="34" charset="0"/>
              </a:rPr>
              <a:t>Lets look at some common items that contain </a:t>
            </a:r>
            <a:r>
              <a:rPr lang="en-US" sz="1050" b="1" baseline="0" dirty="0" smtClean="0">
                <a:latin typeface="Arial" panose="020B0604020202020204" pitchFamily="34" charset="0"/>
                <a:cs typeface="Arial" panose="020B0604020202020204" pitchFamily="34" charset="0"/>
              </a:rPr>
              <a:t>Natural </a:t>
            </a:r>
            <a:r>
              <a:rPr lang="en-US" sz="1050" baseline="0" dirty="0" smtClean="0">
                <a:latin typeface="Arial" panose="020B0604020202020204" pitchFamily="34" charset="0"/>
                <a:cs typeface="Arial" panose="020B0604020202020204" pitchFamily="34" charset="0"/>
              </a:rPr>
              <a:t>radiation!</a:t>
            </a:r>
            <a:endParaRPr lang="en-US" baseline="0"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13</a:t>
            </a:fld>
            <a:endParaRPr lang="en-US"/>
          </a:p>
        </p:txBody>
      </p:sp>
    </p:spTree>
    <p:extLst>
      <p:ext uri="{BB962C8B-B14F-4D97-AF65-F5344CB8AC3E}">
        <p14:creationId xmlns:p14="http://schemas.microsoft.com/office/powerpoint/2010/main" val="40585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How many people ate a banana today? </a:t>
            </a:r>
            <a:r>
              <a:rPr lang="en-US" i="1" baseline="0" dirty="0" smtClean="0">
                <a:latin typeface="Arial" panose="020B0604020202020204" pitchFamily="34" charset="0"/>
                <a:cs typeface="Arial" panose="020B0604020202020204" pitchFamily="34" charset="0"/>
              </a:rPr>
              <a:t>(enter) </a:t>
            </a:r>
            <a:r>
              <a:rPr lang="en-US" baseline="0" dirty="0" smtClean="0">
                <a:latin typeface="Arial" panose="020B0604020202020204" pitchFamily="34" charset="0"/>
                <a:cs typeface="Arial" panose="020B0604020202020204" pitchFamily="34" charset="0"/>
              </a:rPr>
              <a:t>Bananas contain potassium which is radioactive! You would have to eat 10 Million bananas </a:t>
            </a:r>
            <a:r>
              <a:rPr lang="en-US" u="sng" baseline="0" dirty="0" smtClean="0">
                <a:latin typeface="Arial" panose="020B0604020202020204" pitchFamily="34" charset="0"/>
                <a:cs typeface="Arial" panose="020B0604020202020204" pitchFamily="34" charset="0"/>
              </a:rPr>
              <a:t>all at once </a:t>
            </a:r>
            <a:r>
              <a:rPr lang="en-US" baseline="0" dirty="0" smtClean="0">
                <a:latin typeface="Arial" panose="020B0604020202020204" pitchFamily="34" charset="0"/>
                <a:cs typeface="Arial" panose="020B0604020202020204" pitchFamily="34" charset="0"/>
              </a:rPr>
              <a:t>to get radiation poisoning.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latin typeface="Arial" panose="020B0604020202020204" pitchFamily="34" charset="0"/>
                <a:cs typeface="Arial" panose="020B0604020202020204" pitchFamily="34" charset="0"/>
              </a:rPr>
              <a:t>(enter) </a:t>
            </a:r>
            <a:r>
              <a:rPr lang="en-US" baseline="0" dirty="0" smtClean="0">
                <a:latin typeface="Arial" panose="020B0604020202020204" pitchFamily="34" charset="0"/>
                <a:cs typeface="Arial" panose="020B0604020202020204" pitchFamily="34" charset="0"/>
              </a:rPr>
              <a:t>Red meat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latin typeface="Arial" panose="020B0604020202020204" pitchFamily="34" charset="0"/>
                <a:cs typeface="Arial" panose="020B0604020202020204" pitchFamily="34" charset="0"/>
              </a:rPr>
              <a:t>(enter) </a:t>
            </a:r>
            <a:r>
              <a:rPr lang="en-US" baseline="0" dirty="0" smtClean="0">
                <a:latin typeface="Arial" panose="020B0604020202020204" pitchFamily="34" charset="0"/>
                <a:cs typeface="Arial" panose="020B0604020202020204" pitchFamily="34" charset="0"/>
              </a:rPr>
              <a:t>Carrots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latin typeface="Arial" panose="020B0604020202020204" pitchFamily="34" charset="0"/>
                <a:cs typeface="Arial" panose="020B0604020202020204" pitchFamily="34" charset="0"/>
              </a:rPr>
              <a:t>(enter) </a:t>
            </a:r>
            <a:r>
              <a:rPr lang="en-US" baseline="0" dirty="0" smtClean="0">
                <a:latin typeface="Arial" panose="020B0604020202020204" pitchFamily="34" charset="0"/>
                <a:cs typeface="Arial" panose="020B0604020202020204" pitchFamily="34" charset="0"/>
              </a:rPr>
              <a:t>Drinking water contains trace amounts of Radon and other radioactive particles.</a:t>
            </a:r>
          </a:p>
          <a:p>
            <a:r>
              <a:rPr lang="en-US" i="1" baseline="0" dirty="0" smtClean="0">
                <a:latin typeface="Arial" panose="020B0604020202020204" pitchFamily="34" charset="0"/>
                <a:cs typeface="Arial" panose="020B0604020202020204" pitchFamily="34" charset="0"/>
              </a:rPr>
              <a:t>(enter</a:t>
            </a:r>
            <a:r>
              <a:rPr lang="en-US" i="0" baseline="0" dirty="0" smtClean="0">
                <a:latin typeface="Arial" panose="020B0604020202020204" pitchFamily="34" charset="0"/>
                <a:cs typeface="Arial" panose="020B0604020202020204" pitchFamily="34" charset="0"/>
              </a:rPr>
              <a:t>) Who here loves potatoes? </a:t>
            </a:r>
            <a:r>
              <a:rPr lang="en-US" i="1" baseline="0" dirty="0" smtClean="0">
                <a:latin typeface="Arial" panose="020B0604020202020204" pitchFamily="34" charset="0"/>
                <a:cs typeface="Arial" panose="020B0604020202020204" pitchFamily="34" charset="0"/>
              </a:rPr>
              <a:t>I know I do. </a:t>
            </a:r>
            <a:r>
              <a:rPr lang="en-US" baseline="0" dirty="0" smtClean="0">
                <a:latin typeface="Arial" panose="020B0604020202020204" pitchFamily="34" charset="0"/>
                <a:cs typeface="Arial" panose="020B0604020202020204" pitchFamily="34" charset="0"/>
              </a:rPr>
              <a:t>Potatoes are also radioactive. If you eat one medium size potato every day for a year you will receive about 4 </a:t>
            </a:r>
            <a:r>
              <a:rPr lang="en-US" baseline="0" dirty="0" err="1" smtClean="0">
                <a:latin typeface="Arial" panose="020B0604020202020204" pitchFamily="34" charset="0"/>
                <a:cs typeface="Arial" panose="020B0604020202020204" pitchFamily="34" charset="0"/>
              </a:rPr>
              <a:t>millirem</a:t>
            </a:r>
            <a:r>
              <a:rPr lang="en-US" baseline="0" dirty="0" smtClean="0">
                <a:latin typeface="Arial" panose="020B0604020202020204" pitchFamily="34" charset="0"/>
                <a:cs typeface="Arial" panose="020B0604020202020204" pitchFamily="34" charset="0"/>
              </a:rPr>
              <a:t> of radiation. </a:t>
            </a:r>
          </a:p>
          <a:p>
            <a:r>
              <a:rPr lang="en-US" baseline="0" dirty="0" smtClean="0">
                <a:latin typeface="Arial" panose="020B0604020202020204" pitchFamily="34" charset="0"/>
                <a:cs typeface="Arial" panose="020B0604020202020204" pitchFamily="34" charset="0"/>
              </a:rPr>
              <a:t>These are just a few examples of natural radiation. Lets take a look at examples of man-made radiation.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14</a:t>
            </a:fld>
            <a:endParaRPr lang="en-US"/>
          </a:p>
        </p:txBody>
      </p:sp>
    </p:spTree>
    <p:extLst>
      <p:ext uri="{BB962C8B-B14F-4D97-AF65-F5344CB8AC3E}">
        <p14:creationId xmlns:p14="http://schemas.microsoft.com/office/powerpoint/2010/main" val="74025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(enter) </a:t>
            </a:r>
            <a:r>
              <a:rPr lang="en-US" i="0" baseline="0" dirty="0" smtClean="0"/>
              <a:t>Smoke detectors have Americium which is a radioactive element. </a:t>
            </a:r>
          </a:p>
          <a:p>
            <a:r>
              <a:rPr lang="en-US" i="1" baseline="0" dirty="0" smtClean="0"/>
              <a:t>(enter) </a:t>
            </a:r>
            <a:r>
              <a:rPr lang="en-US" i="0" baseline="0" dirty="0" smtClean="0"/>
              <a:t>Cell phones and </a:t>
            </a:r>
            <a:r>
              <a:rPr lang="en-US" i="1" baseline="0" dirty="0" smtClean="0"/>
              <a:t>(enter) </a:t>
            </a:r>
            <a:r>
              <a:rPr lang="en-US" i="0" baseline="0" dirty="0" smtClean="0"/>
              <a:t>Microwaves</a:t>
            </a:r>
            <a:r>
              <a:rPr lang="en-US" i="1" baseline="0" dirty="0" smtClean="0"/>
              <a:t> </a:t>
            </a:r>
            <a:r>
              <a:rPr lang="en-US" i="0" baseline="0" dirty="0" smtClean="0"/>
              <a:t>give off radiation too.</a:t>
            </a:r>
          </a:p>
          <a:p>
            <a:r>
              <a:rPr lang="en-US" b="0" i="1" baseline="0" dirty="0" smtClean="0"/>
              <a:t>(enter)</a:t>
            </a:r>
            <a:r>
              <a:rPr lang="en-US" b="0" i="0" baseline="0" dirty="0" smtClean="0"/>
              <a:t> How many people have had an x-ray before? X-rays are radioactive as well. </a:t>
            </a:r>
          </a:p>
          <a:p>
            <a:endParaRPr lang="en-US" b="0" i="0" baseline="0" dirty="0" smtClean="0"/>
          </a:p>
          <a:p>
            <a:r>
              <a:rPr lang="en-US" b="0" i="0" baseline="0" dirty="0" smtClean="0"/>
              <a:t>Remember radiation is energy moving from one place to another traveling in waves or fast particles. You can’t see it but it’s all around us!</a:t>
            </a:r>
            <a:endParaRPr lang="en-US" i="1" baseline="0"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15</a:t>
            </a:fld>
            <a:endParaRPr lang="en-US"/>
          </a:p>
        </p:txBody>
      </p:sp>
    </p:spTree>
    <p:extLst>
      <p:ext uri="{BB962C8B-B14F-4D97-AF65-F5344CB8AC3E}">
        <p14:creationId xmlns:p14="http://schemas.microsoft.com/office/powerpoint/2010/main" val="346541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Read Question. (enter) Read Answer (enter)- </a:t>
            </a:r>
            <a:r>
              <a:rPr lang="en-US" baseline="0" dirty="0" smtClean="0"/>
              <a:t>Dosimeters are one example of the special equipment used </a:t>
            </a:r>
            <a:r>
              <a:rPr lang="en-US" baseline="0" dirty="0" smtClean="0"/>
              <a:t>to detect radiation. </a:t>
            </a:r>
          </a:p>
          <a:p>
            <a:endParaRPr lang="en-US" i="1" baseline="0" dirty="0" smtClean="0"/>
          </a:p>
          <a:p>
            <a:r>
              <a:rPr lang="en-US" i="1" baseline="0" dirty="0" smtClean="0"/>
              <a:t>(enter) Read Question. (enter) Read Answer – </a:t>
            </a:r>
            <a:r>
              <a:rPr lang="en-US" i="0" baseline="0" dirty="0" smtClean="0"/>
              <a:t>Where you live can impact your exposure. People who live in higher elevations (closer to the sun) typically receive more radiation than people who live in lower elevations. Also impacting your radiation exposure are the number of </a:t>
            </a:r>
            <a:r>
              <a:rPr lang="en-US" baseline="0" dirty="0" smtClean="0"/>
              <a:t>medical procedures you receive, your </a:t>
            </a:r>
            <a:r>
              <a:rPr lang="en-US" baseline="0" dirty="0" smtClean="0"/>
              <a:t>travel habits, and the </a:t>
            </a:r>
            <a:r>
              <a:rPr lang="en-US" baseline="0" dirty="0" smtClean="0"/>
              <a:t>food you eat among other things.</a:t>
            </a:r>
          </a:p>
          <a:p>
            <a:endParaRPr lang="en-US" i="1" baseline="0" dirty="0" smtClean="0"/>
          </a:p>
          <a:p>
            <a:r>
              <a:rPr lang="en-US" i="1" baseline="0" dirty="0" smtClean="0"/>
              <a:t>(enter) Read Question (enter) Read Answer - </a:t>
            </a:r>
            <a:r>
              <a:rPr lang="en-US" baseline="0" dirty="0" smtClean="0"/>
              <a:t>The </a:t>
            </a:r>
            <a:r>
              <a:rPr lang="en-US" baseline="0" dirty="0" smtClean="0"/>
              <a:t>average American receives 360 </a:t>
            </a:r>
            <a:r>
              <a:rPr lang="en-US" baseline="0" dirty="0" err="1" smtClean="0"/>
              <a:t>millirem</a:t>
            </a:r>
            <a:r>
              <a:rPr lang="en-US" baseline="0" dirty="0" smtClean="0"/>
              <a:t> of background radiation and about 260 </a:t>
            </a:r>
            <a:r>
              <a:rPr lang="en-US" baseline="0" dirty="0" err="1" smtClean="0"/>
              <a:t>millirem</a:t>
            </a:r>
            <a:r>
              <a:rPr lang="en-US" baseline="0" dirty="0" smtClean="0"/>
              <a:t> from </a:t>
            </a:r>
            <a:r>
              <a:rPr lang="en-US" baseline="0" dirty="0" smtClean="0"/>
              <a:t>man-made </a:t>
            </a:r>
            <a:r>
              <a:rPr lang="en-US" baseline="0" dirty="0" smtClean="0"/>
              <a:t>sources like </a:t>
            </a:r>
            <a:r>
              <a:rPr lang="en-US" baseline="0" dirty="0" smtClean="0"/>
              <a:t>x-rays </a:t>
            </a:r>
            <a:r>
              <a:rPr lang="en-US" baseline="0" dirty="0" smtClean="0"/>
              <a:t>and medical treatments.</a:t>
            </a:r>
          </a:p>
          <a:p>
            <a:endParaRPr lang="en-US" baseline="0" dirty="0" smtClean="0"/>
          </a:p>
          <a:p>
            <a:r>
              <a:rPr lang="en-US" baseline="0" dirty="0" smtClean="0"/>
              <a:t>Lets </a:t>
            </a:r>
            <a:r>
              <a:rPr lang="en-US" baseline="0" dirty="0" smtClean="0"/>
              <a:t>calculate your estimated annual radiation dose!</a:t>
            </a:r>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16</a:t>
            </a:fld>
            <a:endParaRPr lang="en-US"/>
          </a:p>
        </p:txBody>
      </p:sp>
    </p:spTree>
    <p:extLst>
      <p:ext uri="{BB962C8B-B14F-4D97-AF65-F5344CB8AC3E}">
        <p14:creationId xmlns:p14="http://schemas.microsoft.com/office/powerpoint/2010/main" val="46845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Presenter – </a:t>
            </a:r>
            <a:r>
              <a:rPr lang="en-US" i="1" baseline="0" dirty="0" smtClean="0"/>
              <a:t>Distribute </a:t>
            </a:r>
            <a:r>
              <a:rPr lang="en-US" i="1" baseline="0" smtClean="0"/>
              <a:t>the Radiation </a:t>
            </a:r>
            <a:r>
              <a:rPr lang="en-US" i="1" baseline="0" dirty="0" smtClean="0"/>
              <a:t>is Rad – Dose Calculation Worksheet and explain that we will be walking through the worksheet as a group but each student should fill in the numbers that apply to them. </a:t>
            </a:r>
          </a:p>
          <a:p>
            <a:endParaRPr lang="en-US" i="1" baseline="0" dirty="0" smtClean="0"/>
          </a:p>
          <a:p>
            <a:r>
              <a:rPr lang="en-US" i="1" baseline="0" dirty="0" smtClean="0"/>
              <a:t>Pre-determine </a:t>
            </a:r>
            <a:r>
              <a:rPr lang="en-US" i="1" baseline="0" dirty="0" smtClean="0"/>
              <a:t>which elevation you’re at and have this ready for the students</a:t>
            </a:r>
            <a:r>
              <a:rPr lang="en-US" i="1" baseline="0" dirty="0" smtClean="0"/>
              <a:t>. Go through each section as a group and answer any questions the students might have.</a:t>
            </a:r>
            <a:endParaRPr lang="en-US" i="1"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17</a:t>
            </a:fld>
            <a:endParaRPr lang="en-US"/>
          </a:p>
        </p:txBody>
      </p:sp>
    </p:spTree>
    <p:extLst>
      <p:ext uri="{BB962C8B-B14F-4D97-AF65-F5344CB8AC3E}">
        <p14:creationId xmlns:p14="http://schemas.microsoft.com/office/powerpoint/2010/main" val="46845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Radioactive Foods: </a:t>
            </a:r>
            <a:r>
              <a:rPr lang="en-US" i="1" baseline="0" dirty="0" smtClean="0"/>
              <a:t>You can give some examples if you want. Bananas </a:t>
            </a:r>
            <a:r>
              <a:rPr lang="en-US" i="1" baseline="0" dirty="0" smtClean="0"/>
              <a:t>(10Million Bananas eaten at once to get radiation poisoning), Potatoes (4 mrem/year), Meat &amp; Fish (4.9 mrem/year), Brazil Nuts, Drinking Water (.244 mrem/year</a:t>
            </a:r>
            <a:r>
              <a:rPr lang="en-US" i="1" baseline="0" dirty="0" smtClean="0"/>
              <a:t>)</a:t>
            </a:r>
          </a:p>
          <a:p>
            <a:endParaRPr lang="en-US" i="1" baseline="0" dirty="0" smtClean="0"/>
          </a:p>
          <a:p>
            <a:r>
              <a:rPr lang="en-US" i="1" baseline="0" dirty="0" smtClean="0"/>
              <a:t>Jet Plane Travel - Have students determine how many airplane trips they take in a year. Assume 3 hours for each trip. </a:t>
            </a:r>
            <a:endParaRPr lang="en-US" i="1" baseline="0"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18</a:t>
            </a:fld>
            <a:endParaRPr lang="en-US"/>
          </a:p>
        </p:txBody>
      </p:sp>
    </p:spTree>
    <p:extLst>
      <p:ext uri="{BB962C8B-B14F-4D97-AF65-F5344CB8AC3E}">
        <p14:creationId xmlns:p14="http://schemas.microsoft.com/office/powerpoint/2010/main" val="291735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Once finished with the calculations have the students share their annual radiation dose. Highlight how they’re all different.</a:t>
            </a:r>
          </a:p>
          <a:p>
            <a:endParaRPr lang="en-US" baseline="0" dirty="0" smtClean="0"/>
          </a:p>
          <a:p>
            <a:r>
              <a:rPr lang="en-US" baseline="0" dirty="0" smtClean="0"/>
              <a:t>Even though we all receive radiation in our everyday lives, nuclear workers can be exposed to more than that. Lets talk about how nuclear workers protect themselves. </a:t>
            </a:r>
          </a:p>
          <a:p>
            <a:endParaRPr lang="en-US" baseline="0"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19</a:t>
            </a:fld>
            <a:endParaRPr lang="en-US"/>
          </a:p>
        </p:txBody>
      </p:sp>
    </p:spTree>
    <p:extLst>
      <p:ext uri="{BB962C8B-B14F-4D97-AF65-F5344CB8AC3E}">
        <p14:creationId xmlns:p14="http://schemas.microsoft.com/office/powerpoint/2010/main" val="176688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Let students give examples.</a:t>
            </a:r>
            <a:r>
              <a:rPr lang="en-US" altLang="en-US" baseline="0" dirty="0" smtClean="0"/>
              <a:t> (</a:t>
            </a:r>
            <a:r>
              <a:rPr lang="en-US" altLang="en-US" baseline="0" dirty="0" err="1" smtClean="0"/>
              <a:t>xbox</a:t>
            </a:r>
            <a:r>
              <a:rPr lang="en-US" altLang="en-US" baseline="0" dirty="0" smtClean="0"/>
              <a:t>, </a:t>
            </a:r>
            <a:r>
              <a:rPr lang="en-US" altLang="en-US" baseline="0" dirty="0" err="1" smtClean="0"/>
              <a:t>tv</a:t>
            </a:r>
            <a:r>
              <a:rPr lang="en-US" altLang="en-US" baseline="0" dirty="0" smtClean="0"/>
              <a:t>, cooking, driving a car, etc.)</a:t>
            </a:r>
          </a:p>
          <a:p>
            <a:endParaRPr lang="en-US" altLang="en-US" baseline="0" dirty="0"/>
          </a:p>
          <a:p>
            <a:r>
              <a:rPr lang="en-US" altLang="en-US" baseline="0" dirty="0" smtClean="0"/>
              <a:t>Do we all agree that electricity is an important part of our everyday lives?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C0973-9EF5-46B3-9666-8E4643A16D69}" type="slidenum">
              <a:rPr lang="en-US" altLang="en-US" smtClean="0">
                <a:latin typeface="Arial" charset="0"/>
              </a:rPr>
              <a:pPr eaLnBrk="1" hangingPunct="1">
                <a:spcBef>
                  <a:spcPct val="0"/>
                </a:spcBef>
              </a:pPr>
              <a:t>2</a:t>
            </a:fld>
            <a:endParaRPr lang="en-US" alt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protect nuclear workers</a:t>
            </a:r>
            <a:r>
              <a:rPr lang="en-US" baseline="0" dirty="0" smtClean="0"/>
              <a:t> from radiation exposure? </a:t>
            </a:r>
            <a:r>
              <a:rPr lang="en-US" baseline="0" dirty="0" smtClean="0"/>
              <a:t>Time </a:t>
            </a:r>
            <a:r>
              <a:rPr lang="en-US" i="1" baseline="0" dirty="0" smtClean="0"/>
              <a:t>(enter)</a:t>
            </a:r>
          </a:p>
          <a:p>
            <a:endParaRPr lang="en-US" i="0" baseline="0" dirty="0" smtClean="0"/>
          </a:p>
          <a:p>
            <a:r>
              <a:rPr lang="en-US" i="1" baseline="0" dirty="0" smtClean="0"/>
              <a:t>(Enter)</a:t>
            </a:r>
            <a:r>
              <a:rPr lang="en-US" i="0" baseline="0" dirty="0" smtClean="0"/>
              <a:t> The less time you spend near an item giving off radiation the less radiation you receive. </a:t>
            </a:r>
            <a:r>
              <a:rPr lang="en-US" i="1" baseline="0" dirty="0" smtClean="0"/>
              <a:t>(enter)</a:t>
            </a:r>
            <a:r>
              <a:rPr lang="en-US" i="0" baseline="0" dirty="0" smtClean="0"/>
              <a:t>. Workers limit the amount of time in radiation areas to lessen the amount of radiation they are exposed to. Think of it like a fire, the more time you spend next to the fire the hotter you get. The heat is radiation. </a:t>
            </a:r>
            <a:r>
              <a:rPr lang="en-US" i="1" baseline="0" dirty="0" smtClean="0"/>
              <a:t>(enter) </a:t>
            </a:r>
          </a:p>
          <a:p>
            <a:endParaRPr lang="en-US" i="0" baseline="0" dirty="0" smtClean="0"/>
          </a:p>
          <a:p>
            <a:r>
              <a:rPr lang="en-US" i="0" baseline="0" dirty="0" smtClean="0"/>
              <a:t>Another method is </a:t>
            </a:r>
            <a:r>
              <a:rPr lang="en-US" i="1" baseline="0" dirty="0" smtClean="0"/>
              <a:t>(enter) </a:t>
            </a:r>
            <a:r>
              <a:rPr lang="en-US" i="0" baseline="0" dirty="0" smtClean="0"/>
              <a:t>Distance – (</a:t>
            </a:r>
            <a:r>
              <a:rPr lang="en-US" i="1" baseline="0" dirty="0" smtClean="0"/>
              <a:t>enter) </a:t>
            </a:r>
            <a:r>
              <a:rPr lang="en-US" i="0" baseline="0" dirty="0" smtClean="0"/>
              <a:t>The farther you are from the source of radiation the less radiation you receive. </a:t>
            </a:r>
          </a:p>
          <a:p>
            <a:r>
              <a:rPr lang="en-US" i="1" baseline="0" dirty="0" smtClean="0"/>
              <a:t>(enter) </a:t>
            </a:r>
            <a:r>
              <a:rPr lang="en-US" i="0" baseline="0" dirty="0" smtClean="0"/>
              <a:t>Workers will wait in low dose waiting areas instead of right next to the source of radiation when they aren’t performing work to limit their radiation exposure.  Think of it like a fire, the closer you are the fire the hotter you feel. Move away and the heat lessens. </a:t>
            </a:r>
            <a:endParaRPr lang="en-US" i="1" baseline="0" dirty="0" smtClean="0"/>
          </a:p>
          <a:p>
            <a:endParaRPr lang="en-US" i="1" baseline="0" dirty="0" smtClean="0"/>
          </a:p>
          <a:p>
            <a:r>
              <a:rPr lang="en-US" i="0" baseline="0" dirty="0" smtClean="0"/>
              <a:t>The last method is </a:t>
            </a:r>
            <a:r>
              <a:rPr lang="en-US" i="1" baseline="0" dirty="0" smtClean="0"/>
              <a:t>(enter)</a:t>
            </a:r>
            <a:r>
              <a:rPr lang="en-US" i="0" baseline="0" dirty="0" smtClean="0"/>
              <a:t> Shielding – </a:t>
            </a:r>
            <a:r>
              <a:rPr lang="en-US" i="1" baseline="0" dirty="0" smtClean="0"/>
              <a:t>(enter) </a:t>
            </a:r>
            <a:r>
              <a:rPr lang="en-US" i="0" baseline="0" dirty="0" smtClean="0"/>
              <a:t>Workers use protective shielding to receive less radiation. </a:t>
            </a:r>
            <a:r>
              <a:rPr lang="en-US" i="1" baseline="0" dirty="0" smtClean="0"/>
              <a:t>(enter) </a:t>
            </a:r>
            <a:r>
              <a:rPr lang="en-US" i="0" baseline="0" dirty="0" smtClean="0"/>
              <a:t>Lead (like the apron they put on you when getting an </a:t>
            </a:r>
            <a:r>
              <a:rPr lang="en-US" i="0" baseline="0" dirty="0" err="1" smtClean="0"/>
              <a:t>xray</a:t>
            </a:r>
            <a:r>
              <a:rPr lang="en-US" i="0" baseline="0" dirty="0" smtClean="0"/>
              <a:t>), concrete, and water are common sources of shielding. Think of it like a fire, if you put a wall between you and the fire it protects you from the heat.  </a:t>
            </a:r>
          </a:p>
          <a:p>
            <a:endParaRPr lang="en-US" i="0" baseline="0" dirty="0" smtClean="0"/>
          </a:p>
          <a:p>
            <a:r>
              <a:rPr lang="en-US" baseline="0" dirty="0" smtClean="0"/>
              <a:t>You </a:t>
            </a:r>
            <a:r>
              <a:rPr lang="en-US" baseline="0" dirty="0" smtClean="0"/>
              <a:t>can use these methods to protect yourself at home as well. </a:t>
            </a:r>
            <a:r>
              <a:rPr lang="en-US" baseline="0" dirty="0" smtClean="0"/>
              <a:t>We will now do an activity to demonstrate these concepts. </a:t>
            </a:r>
            <a:r>
              <a:rPr lang="en-US" i="1" baseline="0" dirty="0" smtClean="0"/>
              <a:t>(enter)</a:t>
            </a:r>
          </a:p>
          <a:p>
            <a:endParaRPr lang="en-US" baseline="0" dirty="0" smtClean="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20</a:t>
            </a:fld>
            <a:endParaRPr lang="en-US"/>
          </a:p>
        </p:txBody>
      </p:sp>
    </p:spTree>
    <p:extLst>
      <p:ext uri="{BB962C8B-B14F-4D97-AF65-F5344CB8AC3E}">
        <p14:creationId xmlns:p14="http://schemas.microsoft.com/office/powerpoint/2010/main" val="309626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Have students give examples and then cover specific examples below. </a:t>
            </a:r>
          </a:p>
          <a:p>
            <a:r>
              <a:rPr lang="en-US" i="1" dirty="0" smtClean="0"/>
              <a:t>(enter) </a:t>
            </a:r>
            <a:r>
              <a:rPr lang="en-US" dirty="0" smtClean="0"/>
              <a:t>Time </a:t>
            </a:r>
            <a:r>
              <a:rPr lang="en-US" dirty="0" smtClean="0"/>
              <a:t>– Less time at</a:t>
            </a:r>
            <a:r>
              <a:rPr lang="en-US" baseline="0" dirty="0" smtClean="0"/>
              <a:t> the </a:t>
            </a:r>
            <a:r>
              <a:rPr lang="en-US" baseline="0" dirty="0" smtClean="0"/>
              <a:t>beach. Go for two hours instead of three.</a:t>
            </a:r>
            <a:endParaRPr lang="en-US" baseline="0" dirty="0" smtClean="0"/>
          </a:p>
          <a:p>
            <a:r>
              <a:rPr lang="en-US" i="1" dirty="0" smtClean="0"/>
              <a:t>(enter) </a:t>
            </a:r>
            <a:r>
              <a:rPr lang="en-US" baseline="0" dirty="0" smtClean="0"/>
              <a:t>Distance </a:t>
            </a:r>
            <a:r>
              <a:rPr lang="en-US" baseline="0" dirty="0" smtClean="0"/>
              <a:t>– Go to a beach in a lower </a:t>
            </a:r>
            <a:r>
              <a:rPr lang="en-US" baseline="0" dirty="0" smtClean="0"/>
              <a:t>elevation.</a:t>
            </a:r>
            <a:endParaRPr lang="en-US" baseline="0" dirty="0" smtClean="0"/>
          </a:p>
          <a:p>
            <a:r>
              <a:rPr lang="en-US" i="1" dirty="0" smtClean="0"/>
              <a:t>(enter) </a:t>
            </a:r>
            <a:r>
              <a:rPr lang="en-US" baseline="0" dirty="0" smtClean="0"/>
              <a:t>Shielding </a:t>
            </a:r>
            <a:r>
              <a:rPr lang="en-US" baseline="0" dirty="0" smtClean="0"/>
              <a:t>– </a:t>
            </a:r>
            <a:r>
              <a:rPr lang="en-US" baseline="0" dirty="0" smtClean="0"/>
              <a:t>Use Sunscreen</a:t>
            </a:r>
            <a:r>
              <a:rPr lang="en-US" baseline="0" dirty="0" smtClean="0"/>
              <a:t>, </a:t>
            </a:r>
            <a:r>
              <a:rPr lang="en-US" baseline="0" dirty="0" smtClean="0"/>
              <a:t>put on a hat</a:t>
            </a:r>
            <a:r>
              <a:rPr lang="en-US" baseline="0" dirty="0" smtClean="0"/>
              <a:t>, </a:t>
            </a:r>
            <a:r>
              <a:rPr lang="en-US" baseline="0" dirty="0" smtClean="0"/>
              <a:t>wear a t-shirt</a:t>
            </a:r>
            <a:r>
              <a:rPr lang="en-US" baseline="0" dirty="0" smtClean="0"/>
              <a:t>, </a:t>
            </a:r>
            <a:r>
              <a:rPr lang="en-US" baseline="0" dirty="0" smtClean="0"/>
              <a:t>use an umbrella</a:t>
            </a:r>
          </a:p>
          <a:p>
            <a:endParaRPr lang="en-US" baseline="0" dirty="0" smtClean="0"/>
          </a:p>
          <a:p>
            <a:r>
              <a:rPr lang="en-US" baseline="0" dirty="0" smtClean="0"/>
              <a:t>Nice work everyone! Now that we all have a better understanding of nuclear energy production and radiation. Lets see what we learned!</a:t>
            </a:r>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21</a:t>
            </a:fld>
            <a:endParaRPr lang="en-US"/>
          </a:p>
        </p:txBody>
      </p:sp>
    </p:spTree>
    <p:extLst>
      <p:ext uri="{BB962C8B-B14F-4D97-AF65-F5344CB8AC3E}">
        <p14:creationId xmlns:p14="http://schemas.microsoft.com/office/powerpoint/2010/main" val="599806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Fission</a:t>
            </a:r>
          </a:p>
          <a:p>
            <a:pPr marL="228600" indent="-228600">
              <a:buAutoNum type="arabicPeriod"/>
            </a:pPr>
            <a:r>
              <a:rPr lang="en-US" dirty="0" smtClean="0"/>
              <a:t>Atom, heat, chain reaction</a:t>
            </a:r>
          </a:p>
          <a:p>
            <a:pPr marL="228600" indent="-228600">
              <a:buAutoNum type="arabicPeriod"/>
            </a:pPr>
            <a:r>
              <a:rPr lang="en-US" dirty="0" smtClean="0"/>
              <a:t>Uranium </a:t>
            </a:r>
            <a:endParaRPr lang="en-US" dirty="0" smtClean="0"/>
          </a:p>
          <a:p>
            <a:pPr marL="228600" indent="-228600">
              <a:buAutoNum type="arabicPeriod"/>
            </a:pPr>
            <a:r>
              <a:rPr lang="en-US" dirty="0" smtClean="0"/>
              <a:t>Turbine</a:t>
            </a:r>
            <a:r>
              <a:rPr lang="en-US" dirty="0" smtClean="0"/>
              <a:t>, generator</a:t>
            </a:r>
          </a:p>
          <a:p>
            <a:pPr marL="228600" indent="-228600">
              <a:buAutoNum type="arabicPeriod"/>
            </a:pPr>
            <a:r>
              <a:rPr lang="en-US" baseline="0" dirty="0" smtClean="0"/>
              <a:t>Radiation</a:t>
            </a:r>
          </a:p>
          <a:p>
            <a:pPr marL="228600" indent="-228600">
              <a:buAutoNum type="arabicPeriod"/>
            </a:pPr>
            <a:r>
              <a:rPr lang="en-US" baseline="0" dirty="0" smtClean="0"/>
              <a:t>Energy</a:t>
            </a:r>
          </a:p>
          <a:p>
            <a:pPr marL="228600" indent="-228600">
              <a:buAutoNum type="arabicPeriod"/>
            </a:pPr>
            <a:r>
              <a:rPr lang="en-US" baseline="0" dirty="0" smtClean="0"/>
              <a:t>Background radiation</a:t>
            </a:r>
          </a:p>
          <a:p>
            <a:pPr marL="228600" indent="-228600">
              <a:buAutoNum type="arabicPeriod"/>
            </a:pPr>
            <a:r>
              <a:rPr lang="en-US" baseline="0" dirty="0" smtClean="0"/>
              <a:t>Cosmic, terrestrial, internal</a:t>
            </a:r>
          </a:p>
          <a:p>
            <a:pPr marL="228600" indent="-228600">
              <a:buAutoNum type="arabicPeriod"/>
            </a:pPr>
            <a:r>
              <a:rPr lang="en-US" baseline="0" dirty="0" err="1" smtClean="0"/>
              <a:t>Millirem</a:t>
            </a:r>
            <a:r>
              <a:rPr lang="en-US" baseline="0" dirty="0" smtClean="0"/>
              <a:t>, dosimeter</a:t>
            </a:r>
          </a:p>
          <a:p>
            <a:pPr marL="228600" indent="-228600">
              <a:buAutoNum type="arabicPeriod"/>
            </a:pPr>
            <a:r>
              <a:rPr lang="en-US" baseline="0" dirty="0" smtClean="0"/>
              <a:t>620</a:t>
            </a:r>
          </a:p>
          <a:p>
            <a:pPr marL="228600" indent="-228600">
              <a:buAutoNum type="arabicPeriod"/>
            </a:pPr>
            <a:r>
              <a:rPr lang="en-US" baseline="0" dirty="0" smtClean="0"/>
              <a:t>Medium, high</a:t>
            </a:r>
          </a:p>
          <a:p>
            <a:pPr marL="228600" indent="-228600">
              <a:buAutoNum type="arabicPeriod"/>
            </a:pPr>
            <a:r>
              <a:rPr lang="en-US" baseline="0" dirty="0" smtClean="0"/>
              <a:t>Time, shielding</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22</a:t>
            </a:fld>
            <a:endParaRPr lang="en-US"/>
          </a:p>
        </p:txBody>
      </p:sp>
    </p:spTree>
    <p:extLst>
      <p:ext uri="{BB962C8B-B14F-4D97-AF65-F5344CB8AC3E}">
        <p14:creationId xmlns:p14="http://schemas.microsoft.com/office/powerpoint/2010/main" val="315393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23</a:t>
            </a:fld>
            <a:endParaRPr lang="en-US"/>
          </a:p>
        </p:txBody>
      </p:sp>
    </p:spTree>
    <p:extLst>
      <p:ext uri="{BB962C8B-B14F-4D97-AF65-F5344CB8AC3E}">
        <p14:creationId xmlns:p14="http://schemas.microsoft.com/office/powerpoint/2010/main" val="4167291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4E0241-6798-4283-928F-D3DBF9BB227D}" type="slidenum">
              <a:rPr lang="en-US" altLang="en-US" smtClean="0">
                <a:latin typeface="Arial" charset="0"/>
              </a:rPr>
              <a:pPr eaLnBrk="1" hangingPunct="1">
                <a:spcBef>
                  <a:spcPct val="0"/>
                </a:spcBef>
              </a:pPr>
              <a:t>25</a:t>
            </a:fld>
            <a:endParaRPr lang="en-US" alt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934391F-D019-4DD0-9676-2A8D7265239A}" type="slidenum">
              <a:rPr lang="en-US" altLang="en-US" smtClean="0">
                <a:latin typeface="Arial" charset="0"/>
              </a:rPr>
              <a:pPr eaLnBrk="1" hangingPunct="1">
                <a:spcBef>
                  <a:spcPct val="0"/>
                </a:spcBef>
              </a:pPr>
              <a:t>26</a:t>
            </a:fld>
            <a:endParaRPr lang="en-US" alt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934391F-D019-4DD0-9676-2A8D7265239A}" type="slidenum">
              <a:rPr lang="en-US" altLang="en-US" smtClean="0">
                <a:latin typeface="Arial" charset="0"/>
              </a:rPr>
              <a:pPr eaLnBrk="1" hangingPunct="1">
                <a:spcBef>
                  <a:spcPct val="0"/>
                </a:spcBef>
              </a:pPr>
              <a:t>27</a:t>
            </a:fld>
            <a:endParaRPr lang="en-US"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cs typeface="Arial" panose="020B0604020202020204" pitchFamily="34" charset="0"/>
              </a:rPr>
              <a:t>Since</a:t>
            </a:r>
            <a:r>
              <a:rPr lang="en-US" altLang="en-US" baseline="0" dirty="0" smtClean="0">
                <a:latin typeface="Arial" panose="020B0604020202020204" pitchFamily="34" charset="0"/>
                <a:cs typeface="Arial" panose="020B0604020202020204" pitchFamily="34" charset="0"/>
              </a:rPr>
              <a:t> electricity is such an important part of our everyday lives the companies that make electricity are pretty important. </a:t>
            </a:r>
          </a:p>
          <a:p>
            <a:endParaRPr lang="en-US" altLang="en-US" baseline="0"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What</a:t>
            </a:r>
            <a:r>
              <a:rPr lang="en-US" altLang="en-US" baseline="0" dirty="0" smtClean="0">
                <a:latin typeface="Arial" panose="020B0604020202020204" pitchFamily="34" charset="0"/>
                <a:cs typeface="Arial" panose="020B0604020202020204" pitchFamily="34" charset="0"/>
              </a:rPr>
              <a:t> do you think nuclear energy is? </a:t>
            </a:r>
            <a:r>
              <a:rPr lang="en-US" altLang="en-US" i="1" baseline="0" dirty="0" smtClean="0">
                <a:latin typeface="Arial" panose="020B0604020202020204" pitchFamily="34" charset="0"/>
                <a:cs typeface="Arial" panose="020B0604020202020204" pitchFamily="34" charset="0"/>
              </a:rPr>
              <a:t>Let a few students answer, you will likely hear “atomic bomb”. If you do, be sure to dispel the correlation between nuclear bombs and nuclear energy production. We are not the same thing. </a:t>
            </a:r>
          </a:p>
          <a:p>
            <a:endParaRPr lang="en-US" altLang="en-US" i="1" baseline="0" dirty="0" smtClean="0">
              <a:latin typeface="Arial" panose="020B0604020202020204" pitchFamily="34" charset="0"/>
              <a:cs typeface="Arial" panose="020B0604020202020204" pitchFamily="34" charset="0"/>
            </a:endParaRPr>
          </a:p>
          <a:p>
            <a:r>
              <a:rPr lang="en-US" altLang="en-US" i="1" dirty="0" smtClean="0">
                <a:latin typeface="Arial" panose="020B0604020202020204" pitchFamily="34" charset="0"/>
                <a:cs typeface="Arial" panose="020B0604020202020204" pitchFamily="34" charset="0"/>
              </a:rPr>
              <a:t>(enter) </a:t>
            </a:r>
            <a:r>
              <a:rPr lang="en-US" altLang="en-US" dirty="0" smtClean="0">
                <a:latin typeface="Arial" panose="020B0604020202020204" pitchFamily="34" charset="0"/>
                <a:cs typeface="Arial" panose="020B0604020202020204" pitchFamily="34" charset="0"/>
              </a:rPr>
              <a:t>Nuclear energy production </a:t>
            </a:r>
            <a:r>
              <a:rPr lang="en-US" altLang="en-US" dirty="0" smtClean="0">
                <a:latin typeface="Arial" panose="020B0604020202020204" pitchFamily="34" charset="0"/>
                <a:cs typeface="Arial" panose="020B0604020202020204" pitchFamily="34" charset="0"/>
              </a:rPr>
              <a:t>harnesses the energy of atoms to make </a:t>
            </a:r>
            <a:r>
              <a:rPr lang="en-US" altLang="en-US" i="0" u="sng" dirty="0" smtClean="0">
                <a:latin typeface="Arial" panose="020B0604020202020204" pitchFamily="34" charset="0"/>
                <a:cs typeface="Arial" panose="020B0604020202020204" pitchFamily="34" charset="0"/>
              </a:rPr>
              <a:t>carbon</a:t>
            </a:r>
            <a:r>
              <a:rPr lang="en-US" altLang="en-US" i="0" u="sng" baseline="0" dirty="0" smtClean="0">
                <a:latin typeface="Arial" panose="020B0604020202020204" pitchFamily="34" charset="0"/>
                <a:cs typeface="Arial" panose="020B0604020202020204" pitchFamily="34" charset="0"/>
              </a:rPr>
              <a:t> free </a:t>
            </a:r>
            <a:r>
              <a:rPr lang="en-US" altLang="en-US" baseline="0" dirty="0" smtClean="0">
                <a:latin typeface="Arial" panose="020B0604020202020204" pitchFamily="34" charset="0"/>
                <a:cs typeface="Arial" panose="020B0604020202020204" pitchFamily="34" charset="0"/>
              </a:rPr>
              <a:t>electricity 24 hours a day, 7 days a week, 365 days a year regardless of the weather. </a:t>
            </a:r>
            <a:r>
              <a:rPr lang="en-US" altLang="en-US" baseline="0" dirty="0" smtClean="0">
                <a:latin typeface="Arial" panose="020B0604020202020204" pitchFamily="34" charset="0"/>
                <a:cs typeface="Arial" panose="020B0604020202020204" pitchFamily="34" charset="0"/>
              </a:rPr>
              <a:t>So, what is an atom? </a:t>
            </a:r>
            <a:endParaRPr lang="en-US" altLang="en-US" dirty="0">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C0973-9EF5-46B3-9666-8E4643A16D69}" type="slidenum">
              <a:rPr lang="en-US" altLang="en-US" smtClean="0">
                <a:latin typeface="Arial" charset="0"/>
              </a:rPr>
              <a:pPr eaLnBrk="1" hangingPunct="1">
                <a:spcBef>
                  <a:spcPct val="0"/>
                </a:spcBef>
              </a:pPr>
              <a:t>3</a:t>
            </a:fld>
            <a:endParaRPr lang="en-US"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dirty="0" smtClean="0">
                <a:latin typeface="Arial" panose="020B0604020202020204" pitchFamily="34" charset="0"/>
                <a:cs typeface="Arial" panose="020B0604020202020204" pitchFamily="34" charset="0"/>
              </a:rPr>
              <a:t>(enter) </a:t>
            </a:r>
            <a:r>
              <a:rPr lang="en-US" altLang="en-US" i="0" u="none" dirty="0" smtClean="0">
                <a:latin typeface="Arial" panose="020B0604020202020204" pitchFamily="34" charset="0"/>
                <a:cs typeface="Arial" panose="020B0604020202020204" pitchFamily="34" charset="0"/>
              </a:rPr>
              <a:t>Atoms</a:t>
            </a:r>
            <a:r>
              <a:rPr lang="en-US" altLang="en-US" i="0" u="none" baseline="0" dirty="0" smtClean="0">
                <a:latin typeface="Arial" panose="020B0604020202020204" pitchFamily="34" charset="0"/>
                <a:cs typeface="Arial" panose="020B0604020202020204" pitchFamily="34" charset="0"/>
              </a:rPr>
              <a:t> are extremely small and are at the center of everything around you. The sun, the stars, the air, the grass and birds. Even you are made of atoms. </a:t>
            </a:r>
            <a:r>
              <a:rPr lang="en-US" altLang="en-US" i="1" u="none" baseline="0" dirty="0" smtClean="0">
                <a:latin typeface="Arial" panose="020B0604020202020204" pitchFamily="34" charset="0"/>
                <a:cs typeface="Arial" panose="020B0604020202020204" pitchFamily="34" charset="0"/>
              </a:rPr>
              <a:t>(enter)</a:t>
            </a:r>
            <a:endParaRPr lang="en-US" altLang="en-US" i="1" dirty="0" smtClean="0">
              <a:latin typeface="Arial" panose="020B0604020202020204" pitchFamily="34" charset="0"/>
              <a:cs typeface="Arial" panose="020B0604020202020204" pitchFamily="34" charset="0"/>
            </a:endParaRPr>
          </a:p>
          <a:p>
            <a:pPr eaLnBrk="1" hangingPunct="1">
              <a:spcBef>
                <a:spcPct val="0"/>
              </a:spcBef>
            </a:pPr>
            <a:endParaRPr lang="en-US" altLang="en-US" i="1" dirty="0" smtClean="0">
              <a:latin typeface="Arial" panose="020B0604020202020204" pitchFamily="34" charset="0"/>
              <a:cs typeface="Arial" panose="020B0604020202020204" pitchFamily="34" charset="0"/>
            </a:endParaRPr>
          </a:p>
          <a:p>
            <a:pPr eaLnBrk="1" hangingPunct="1">
              <a:spcBef>
                <a:spcPct val="0"/>
              </a:spcBef>
            </a:pPr>
            <a:r>
              <a:rPr lang="en-US" altLang="en-US" dirty="0" smtClean="0">
                <a:latin typeface="Arial" panose="020B0604020202020204" pitchFamily="34" charset="0"/>
                <a:cs typeface="Arial" panose="020B0604020202020204" pitchFamily="34" charset="0"/>
              </a:rPr>
              <a:t>Nuclear</a:t>
            </a:r>
            <a:r>
              <a:rPr lang="en-US" altLang="en-US" baseline="0" dirty="0" smtClean="0">
                <a:latin typeface="Arial" panose="020B0604020202020204" pitchFamily="34" charset="0"/>
                <a:cs typeface="Arial" panose="020B0604020202020204" pitchFamily="34" charset="0"/>
              </a:rPr>
              <a:t> </a:t>
            </a:r>
            <a:r>
              <a:rPr lang="en-US" altLang="en-US" baseline="0" dirty="0" smtClean="0">
                <a:latin typeface="Arial" panose="020B0604020202020204" pitchFamily="34" charset="0"/>
                <a:cs typeface="Arial" panose="020B0604020202020204" pitchFamily="34" charset="0"/>
              </a:rPr>
              <a:t>Power Plants use </a:t>
            </a:r>
            <a:r>
              <a:rPr lang="en-US" altLang="en-US" baseline="0" dirty="0" smtClean="0">
                <a:latin typeface="Arial" panose="020B0604020202020204" pitchFamily="34" charset="0"/>
                <a:cs typeface="Arial" panose="020B0604020202020204" pitchFamily="34" charset="0"/>
              </a:rPr>
              <a:t>a </a:t>
            </a:r>
            <a:r>
              <a:rPr lang="en-US" altLang="en-US" b="1" i="1" baseline="0" dirty="0" smtClean="0">
                <a:latin typeface="Arial" panose="020B0604020202020204" pitchFamily="34" charset="0"/>
                <a:cs typeface="Arial" panose="020B0604020202020204" pitchFamily="34" charset="0"/>
              </a:rPr>
              <a:t>radioactive</a:t>
            </a:r>
            <a:r>
              <a:rPr lang="en-US" altLang="en-US" baseline="0" dirty="0" smtClean="0">
                <a:latin typeface="Arial" panose="020B0604020202020204" pitchFamily="34" charset="0"/>
                <a:cs typeface="Arial" panose="020B0604020202020204" pitchFamily="34" charset="0"/>
              </a:rPr>
              <a:t> </a:t>
            </a:r>
            <a:r>
              <a:rPr lang="en-US" altLang="en-US" baseline="0" dirty="0" smtClean="0">
                <a:latin typeface="Arial" panose="020B0604020202020204" pitchFamily="34" charset="0"/>
                <a:cs typeface="Arial" panose="020B0604020202020204" pitchFamily="34" charset="0"/>
              </a:rPr>
              <a:t>atom called </a:t>
            </a:r>
            <a:r>
              <a:rPr lang="en-US" altLang="en-US" b="1" baseline="0" dirty="0" smtClean="0">
                <a:latin typeface="Arial" panose="020B0604020202020204" pitchFamily="34" charset="0"/>
                <a:cs typeface="Arial" panose="020B0604020202020204" pitchFamily="34" charset="0"/>
              </a:rPr>
              <a:t>Uranium </a:t>
            </a:r>
            <a:r>
              <a:rPr lang="en-US" altLang="en-US" baseline="0" dirty="0" smtClean="0">
                <a:latin typeface="Arial" panose="020B0604020202020204" pitchFamily="34" charset="0"/>
                <a:cs typeface="Arial" panose="020B0604020202020204" pitchFamily="34" charset="0"/>
              </a:rPr>
              <a:t>in </a:t>
            </a:r>
            <a:r>
              <a:rPr lang="en-US" altLang="en-US" baseline="0" dirty="0" smtClean="0">
                <a:latin typeface="Arial" panose="020B0604020202020204" pitchFamily="34" charset="0"/>
                <a:cs typeface="Arial" panose="020B0604020202020204" pitchFamily="34" charset="0"/>
              </a:rPr>
              <a:t>a process called </a:t>
            </a:r>
            <a:r>
              <a:rPr lang="en-US" altLang="en-US" b="1" baseline="0" dirty="0" smtClean="0">
                <a:latin typeface="Arial" panose="020B0604020202020204" pitchFamily="34" charset="0"/>
                <a:cs typeface="Arial" panose="020B0604020202020204" pitchFamily="34" charset="0"/>
              </a:rPr>
              <a:t>Fission</a:t>
            </a:r>
            <a:r>
              <a:rPr lang="en-US" altLang="en-US" b="0" baseline="0" dirty="0" smtClean="0">
                <a:latin typeface="Arial" panose="020B0604020202020204" pitchFamily="34" charset="0"/>
                <a:cs typeface="Arial" panose="020B0604020202020204" pitchFamily="34" charset="0"/>
              </a:rPr>
              <a:t> to make electricity</a:t>
            </a:r>
            <a:r>
              <a:rPr lang="en-US" altLang="en-US" b="0" baseline="0" dirty="0" smtClean="0">
                <a:latin typeface="Arial" panose="020B0604020202020204" pitchFamily="34" charset="0"/>
                <a:cs typeface="Arial" panose="020B0604020202020204" pitchFamily="34" charset="0"/>
              </a:rPr>
              <a:t>. Uranium is a rock that is mined and processed into fuel pellets that are used to fuel nuclear reactors. </a:t>
            </a:r>
            <a:endParaRPr lang="en-US" altLang="en-US" dirty="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4C8B773-CEF9-4DAC-AD1E-68DEEE2B1DBB}" type="slidenum">
              <a:rPr lang="en-US" altLang="en-US" smtClean="0">
                <a:latin typeface="Arial" charset="0"/>
              </a:rPr>
              <a:pPr eaLnBrk="1" hangingPunct="1">
                <a:spcBef>
                  <a:spcPct val="0"/>
                </a:spcBef>
              </a:pPr>
              <a:t>4</a:t>
            </a:fld>
            <a:endParaRPr lang="en-US" alt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 the energy </a:t>
            </a:r>
            <a:r>
              <a:rPr lang="en-US" baseline="0" dirty="0" smtClean="0"/>
              <a:t>from </a:t>
            </a:r>
            <a:r>
              <a:rPr lang="en-US" baseline="0" dirty="0" smtClean="0"/>
              <a:t>atoms to create heat in a process called Fission.</a:t>
            </a:r>
            <a:endParaRPr lang="en-US" dirty="0"/>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5</a:t>
            </a:fld>
            <a:endParaRPr lang="en-US"/>
          </a:p>
        </p:txBody>
      </p:sp>
    </p:spTree>
    <p:extLst>
      <p:ext uri="{BB962C8B-B14F-4D97-AF65-F5344CB8AC3E}">
        <p14:creationId xmlns:p14="http://schemas.microsoft.com/office/powerpoint/2010/main" val="596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Fission is when a </a:t>
            </a:r>
            <a:r>
              <a:rPr lang="en-US" dirty="0" smtClean="0">
                <a:latin typeface="Arial" panose="020B0604020202020204" pitchFamily="34" charset="0"/>
                <a:cs typeface="Arial" panose="020B0604020202020204" pitchFamily="34" charset="0"/>
              </a:rPr>
              <a:t>neutron (enter) </a:t>
            </a:r>
            <a:r>
              <a:rPr lang="en-US" dirty="0" smtClean="0">
                <a:latin typeface="Arial" panose="020B0604020202020204" pitchFamily="34" charset="0"/>
                <a:cs typeface="Arial" panose="020B0604020202020204" pitchFamily="34" charset="0"/>
              </a:rPr>
              <a:t>smashes into an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atom (enter)</a:t>
            </a:r>
            <a:r>
              <a:rPr lang="en-US" baseline="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making it unstable causing it to split. </a:t>
            </a:r>
            <a:r>
              <a:rPr lang="en-US" baseline="0" dirty="0" smtClean="0">
                <a:latin typeface="Arial" panose="020B0604020202020204" pitchFamily="34" charset="0"/>
                <a:cs typeface="Arial" panose="020B0604020202020204" pitchFamily="34" charset="0"/>
              </a:rPr>
              <a:t>When it splits it releases enormous amounts of energy in the form of heat (enter) and it releases more neutrons (enter).</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Lets look at this a little closer.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2078DB6-BD48-4126-8599-39E6D6CB064E}" type="slidenum">
              <a:rPr lang="en-US" smtClean="0"/>
              <a:pPr>
                <a:defRPr/>
              </a:pPr>
              <a:t>6</a:t>
            </a:fld>
            <a:endParaRPr lang="en-US"/>
          </a:p>
        </p:txBody>
      </p:sp>
    </p:spTree>
    <p:extLst>
      <p:ext uri="{BB962C8B-B14F-4D97-AF65-F5344CB8AC3E}">
        <p14:creationId xmlns:p14="http://schemas.microsoft.com/office/powerpoint/2010/main" val="292675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82D72-AA14-4871-81A6-0995066336A5}" type="slidenum">
              <a:rPr lang="en-US"/>
              <a:pPr/>
              <a:t>7</a:t>
            </a:fld>
            <a:endParaRPr lang="en-US"/>
          </a:p>
        </p:txBody>
      </p:sp>
      <p:sp>
        <p:nvSpPr>
          <p:cNvPr id="4098" name="Rectangle 2"/>
          <p:cNvSpPr>
            <a:spLocks noGrp="1" noRot="1" noChangeAspect="1" noChangeArrowheads="1" noTextEdit="1"/>
          </p:cNvSpPr>
          <p:nvPr>
            <p:ph type="sldImg"/>
          </p:nvPr>
        </p:nvSpPr>
        <p:spPr>
          <a:xfrm>
            <a:off x="1152525" y="684213"/>
            <a:ext cx="4554538" cy="3416300"/>
          </a:xfrm>
          <a:ln/>
        </p:spPr>
      </p:sp>
      <p:sp>
        <p:nvSpPr>
          <p:cNvPr id="4099" name="Rectangle 3"/>
          <p:cNvSpPr>
            <a:spLocks noGrp="1" noChangeArrowheads="1"/>
          </p:cNvSpPr>
          <p:nvPr>
            <p:ph type="body" idx="1"/>
          </p:nvPr>
        </p:nvSpPr>
        <p:spPr/>
        <p:txBody>
          <a:bodyPr lIns="89730" tIns="44865" rIns="89730" bIns="44865"/>
          <a:lstStyle/>
          <a:p>
            <a:pPr>
              <a:buFontTx/>
              <a:buNone/>
            </a:pPr>
            <a:r>
              <a:rPr lang="en-US" baseline="0" dirty="0" smtClean="0"/>
              <a:t>Here you see a neutron smashing into a Uranium 235 atom. </a:t>
            </a:r>
            <a:endParaRPr lang="en-US" baseline="30000" dirty="0"/>
          </a:p>
        </p:txBody>
      </p:sp>
    </p:spTree>
    <p:extLst>
      <p:ext uri="{BB962C8B-B14F-4D97-AF65-F5344CB8AC3E}">
        <p14:creationId xmlns:p14="http://schemas.microsoft.com/office/powerpoint/2010/main" val="323185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713E2D-6CEF-4A5B-ADFD-C2E51C043D2E}" type="slidenum">
              <a:rPr lang="en-US"/>
              <a:pPr/>
              <a:t>8</a:t>
            </a:fld>
            <a:endParaRPr lang="en-US"/>
          </a:p>
        </p:txBody>
      </p:sp>
      <p:sp>
        <p:nvSpPr>
          <p:cNvPr id="7170" name="Rectangle 1026"/>
          <p:cNvSpPr>
            <a:spLocks noGrp="1" noRot="1" noChangeAspect="1" noChangeArrowheads="1" noTextEdit="1"/>
          </p:cNvSpPr>
          <p:nvPr>
            <p:ph type="sldImg"/>
          </p:nvPr>
        </p:nvSpPr>
        <p:spPr>
          <a:xfrm>
            <a:off x="1152525" y="684213"/>
            <a:ext cx="4554538" cy="3416300"/>
          </a:xfrm>
          <a:ln/>
        </p:spPr>
      </p:sp>
      <p:sp>
        <p:nvSpPr>
          <p:cNvPr id="7171" name="Rectangle 1027"/>
          <p:cNvSpPr>
            <a:spLocks noGrp="1" noChangeArrowheads="1"/>
          </p:cNvSpPr>
          <p:nvPr>
            <p:ph type="body" idx="1"/>
          </p:nvPr>
        </p:nvSpPr>
        <p:spPr/>
        <p:txBody>
          <a:bodyPr lIns="89730" tIns="44865" rIns="89730" bIns="44865"/>
          <a:lstStyle/>
          <a:p>
            <a:pPr marL="0" indent="0">
              <a:buFontTx/>
              <a:buNone/>
            </a:pPr>
            <a:r>
              <a:rPr lang="en-US" dirty="0" smtClean="0"/>
              <a:t>When the Uranium</a:t>
            </a:r>
            <a:r>
              <a:rPr lang="en-US" baseline="0" dirty="0" smtClean="0"/>
              <a:t> atom is hit by the neutron it splits releasing energy in </a:t>
            </a:r>
            <a:r>
              <a:rPr lang="en-US" dirty="0" smtClean="0"/>
              <a:t>the form of </a:t>
            </a:r>
            <a:r>
              <a:rPr lang="en-US" dirty="0" smtClean="0"/>
              <a:t>heat</a:t>
            </a:r>
            <a:r>
              <a:rPr lang="en-US" i="1" dirty="0" smtClean="0"/>
              <a:t>(enter)</a:t>
            </a:r>
            <a:r>
              <a:rPr lang="en-US" i="0" baseline="0" dirty="0" smtClean="0"/>
              <a:t> </a:t>
            </a:r>
            <a:r>
              <a:rPr lang="en-US" dirty="0" smtClean="0"/>
              <a:t>it also releases </a:t>
            </a:r>
            <a:r>
              <a:rPr lang="en-US" dirty="0" smtClean="0"/>
              <a:t>more </a:t>
            </a:r>
            <a:r>
              <a:rPr lang="en-US" dirty="0" smtClean="0"/>
              <a:t>neutrons </a:t>
            </a:r>
            <a:r>
              <a:rPr lang="en-US" i="1" dirty="0" smtClean="0"/>
              <a:t>(enter)</a:t>
            </a:r>
            <a:r>
              <a:rPr lang="en-US" dirty="0" smtClean="0"/>
              <a:t>. Those crazy </a:t>
            </a:r>
            <a:r>
              <a:rPr lang="en-US" dirty="0" smtClean="0"/>
              <a:t>neutrons are</a:t>
            </a:r>
            <a:r>
              <a:rPr lang="en-US" baseline="0" dirty="0" smtClean="0"/>
              <a:t> </a:t>
            </a:r>
            <a:r>
              <a:rPr lang="en-US" baseline="0" dirty="0" smtClean="0"/>
              <a:t>then free </a:t>
            </a:r>
            <a:r>
              <a:rPr lang="en-US" baseline="0" dirty="0" smtClean="0"/>
              <a:t>to smash into other </a:t>
            </a:r>
            <a:r>
              <a:rPr lang="en-US" baseline="0" dirty="0" smtClean="0"/>
              <a:t>atoms </a:t>
            </a:r>
            <a:r>
              <a:rPr lang="en-US" i="1" baseline="0" dirty="0" smtClean="0"/>
              <a:t>(enter)</a:t>
            </a:r>
            <a:r>
              <a:rPr lang="en-US" baseline="0" dirty="0" smtClean="0"/>
              <a:t> causing </a:t>
            </a:r>
            <a:r>
              <a:rPr lang="en-US" baseline="0" dirty="0" smtClean="0"/>
              <a:t>a nuclear chain reaction. </a:t>
            </a:r>
            <a:r>
              <a:rPr lang="en-US" dirty="0" smtClean="0"/>
              <a:t> </a:t>
            </a:r>
            <a:endParaRPr lang="en-US" dirty="0" smtClean="0"/>
          </a:p>
          <a:p>
            <a:pPr marL="0" indent="0">
              <a:buFontTx/>
              <a:buNone/>
            </a:pPr>
            <a:endParaRPr lang="en-US" dirty="0" smtClean="0"/>
          </a:p>
          <a:p>
            <a:pPr marL="0" indent="0">
              <a:buFontTx/>
              <a:buNone/>
            </a:pPr>
            <a:r>
              <a:rPr lang="en-US" dirty="0" smtClean="0"/>
              <a:t>Nuclear power</a:t>
            </a:r>
            <a:r>
              <a:rPr lang="en-US" baseline="0" dirty="0" smtClean="0"/>
              <a:t> plants capture </a:t>
            </a:r>
            <a:r>
              <a:rPr lang="en-US" baseline="0" dirty="0" smtClean="0"/>
              <a:t>the heat released every time an atom splits and use it to turn water into steam. Lets take a look at what a chain reaction looks like. </a:t>
            </a:r>
            <a:endParaRPr lang="en-US" dirty="0" smtClean="0"/>
          </a:p>
          <a:p>
            <a:pPr marL="0" indent="0">
              <a:buFontTx/>
              <a:buNone/>
            </a:pPr>
            <a:endParaRPr lang="en-US" dirty="0" smtClean="0"/>
          </a:p>
          <a:p>
            <a:pPr marL="0" indent="0">
              <a:buFontTx/>
              <a:buNone/>
            </a:pPr>
            <a:endParaRPr lang="en-US" dirty="0"/>
          </a:p>
          <a:p>
            <a:pPr>
              <a:buFontTx/>
              <a:buChar char="•"/>
            </a:pPr>
            <a:endParaRPr lang="en-US" baseline="30000" dirty="0"/>
          </a:p>
        </p:txBody>
      </p:sp>
    </p:spTree>
    <p:extLst>
      <p:ext uri="{BB962C8B-B14F-4D97-AF65-F5344CB8AC3E}">
        <p14:creationId xmlns:p14="http://schemas.microsoft.com/office/powerpoint/2010/main" val="73917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82D72-AA14-4871-81A6-0995066336A5}" type="slidenum">
              <a:rPr lang="en-US"/>
              <a:pPr/>
              <a:t>9</a:t>
            </a:fld>
            <a:endParaRPr lang="en-US"/>
          </a:p>
        </p:txBody>
      </p:sp>
      <p:sp>
        <p:nvSpPr>
          <p:cNvPr id="4098" name="Rectangle 2"/>
          <p:cNvSpPr>
            <a:spLocks noGrp="1" noRot="1" noChangeAspect="1" noChangeArrowheads="1" noTextEdit="1"/>
          </p:cNvSpPr>
          <p:nvPr>
            <p:ph type="sldImg"/>
          </p:nvPr>
        </p:nvSpPr>
        <p:spPr>
          <a:xfrm>
            <a:off x="1152525" y="684213"/>
            <a:ext cx="4554538" cy="3416300"/>
          </a:xfrm>
          <a:ln/>
        </p:spPr>
      </p:sp>
      <p:sp>
        <p:nvSpPr>
          <p:cNvPr id="4099" name="Rectangle 3"/>
          <p:cNvSpPr>
            <a:spLocks noGrp="1" noChangeArrowheads="1"/>
          </p:cNvSpPr>
          <p:nvPr>
            <p:ph type="body" idx="1"/>
          </p:nvPr>
        </p:nvSpPr>
        <p:spPr/>
        <p:txBody>
          <a:bodyPr lIns="89730" tIns="44865" rIns="89730" bIns="44865"/>
          <a:lstStyle/>
          <a:p>
            <a:pPr>
              <a:buFontTx/>
              <a:buNone/>
            </a:pPr>
            <a:r>
              <a:rPr lang="en-US" sz="1200" b="0" baseline="0" dirty="0" smtClean="0">
                <a:latin typeface="Arial" panose="020B0604020202020204" pitchFamily="34" charset="0"/>
                <a:cs typeface="Arial" panose="020B0604020202020204" pitchFamily="34" charset="0"/>
              </a:rPr>
              <a:t>Every time a mousetrap goes off it signifies an atom being split which releases what two things? Energy in the form of heat and more neutrons.</a:t>
            </a:r>
          </a:p>
          <a:p>
            <a:pPr>
              <a:buFontTx/>
              <a:buNone/>
            </a:pPr>
            <a:r>
              <a:rPr lang="en-US" sz="1200" b="0" baseline="0" dirty="0" smtClean="0">
                <a:latin typeface="Arial" panose="020B0604020202020204" pitchFamily="34" charset="0"/>
                <a:cs typeface="Arial" panose="020B0604020202020204" pitchFamily="34" charset="0"/>
              </a:rPr>
              <a:t>We harness the heat being released to make hot water which makes to steam and turns our turbine. </a:t>
            </a:r>
            <a:endParaRPr lang="en-US" sz="1200" b="0" baseline="30000"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2209800"/>
            <a:ext cx="7696200" cy="2057400"/>
          </a:xfrm>
        </p:spPr>
        <p:txBody>
          <a:bodyPr/>
          <a:lstStyle>
            <a:lvl1pPr algn="ctr">
              <a:defRPr>
                <a:solidFill>
                  <a:srgbClr val="367C33"/>
                </a:solidFill>
                <a:latin typeface="Calibri"/>
                <a:cs typeface="Calibri"/>
              </a:defRPr>
            </a:lvl1pPr>
          </a:lstStyle>
          <a:p>
            <a:r>
              <a:rPr lang="en-US"/>
              <a:t>Click to edit Master title style</a:t>
            </a:r>
          </a:p>
        </p:txBody>
      </p:sp>
      <p:sp>
        <p:nvSpPr>
          <p:cNvPr id="3075" name="Rectangle 3"/>
          <p:cNvSpPr>
            <a:spLocks noGrp="1" noChangeArrowheads="1"/>
          </p:cNvSpPr>
          <p:nvPr>
            <p:ph type="subTitle" idx="1"/>
          </p:nvPr>
        </p:nvSpPr>
        <p:spPr>
          <a:xfrm>
            <a:off x="762000" y="4343400"/>
            <a:ext cx="7696200" cy="1447800"/>
          </a:xfrm>
          <a:effectLst>
            <a:outerShdw dist="17961" dir="2700000" algn="ctr" rotWithShape="0">
              <a:schemeClr val="bg1"/>
            </a:outerShdw>
          </a:effectLst>
        </p:spPr>
        <p:txBody>
          <a:bodyPr/>
          <a:lstStyle>
            <a:lvl1pPr marL="0" indent="0" algn="ctr">
              <a:buFontTx/>
              <a:buNone/>
              <a:defRPr>
                <a:solidFill>
                  <a:srgbClr val="367C33"/>
                </a:solidFill>
                <a:latin typeface="Calibri"/>
                <a:cs typeface="Calibri"/>
              </a:defRPr>
            </a:lvl1pPr>
          </a:lstStyle>
          <a:p>
            <a:r>
              <a:rPr lang="en-US"/>
              <a:t>Click to edit Master subtitle style</a:t>
            </a:r>
          </a:p>
        </p:txBody>
      </p:sp>
    </p:spTree>
    <p:extLst>
      <p:ext uri="{BB962C8B-B14F-4D97-AF65-F5344CB8AC3E}">
        <p14:creationId xmlns:p14="http://schemas.microsoft.com/office/powerpoint/2010/main" val="226056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62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14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17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7667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66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41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662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3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854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416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47"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000" b="1">
          <a:solidFill>
            <a:srgbClr val="4C953C"/>
          </a:solidFill>
          <a:latin typeface="Calibri"/>
          <a:ea typeface="ＭＳ Ｐゴシック" charset="0"/>
          <a:cs typeface="Calibri"/>
        </a:defRPr>
      </a:lvl1pPr>
      <a:lvl2pPr algn="ctr" rtl="0" eaLnBrk="0" fontAlgn="base" hangingPunct="0">
        <a:spcBef>
          <a:spcPct val="0"/>
        </a:spcBef>
        <a:spcAft>
          <a:spcPct val="0"/>
        </a:spcAft>
        <a:defRPr sz="4000" b="1">
          <a:solidFill>
            <a:srgbClr val="4C953C"/>
          </a:solidFill>
          <a:latin typeface="Calibri" pitchFamily="34" charset="0"/>
          <a:ea typeface="ＭＳ Ｐゴシック" charset="0"/>
          <a:cs typeface="Calibri" pitchFamily="34" charset="0"/>
        </a:defRPr>
      </a:lvl2pPr>
      <a:lvl3pPr algn="ctr" rtl="0" eaLnBrk="0" fontAlgn="base" hangingPunct="0">
        <a:spcBef>
          <a:spcPct val="0"/>
        </a:spcBef>
        <a:spcAft>
          <a:spcPct val="0"/>
        </a:spcAft>
        <a:defRPr sz="4000" b="1">
          <a:solidFill>
            <a:srgbClr val="4C953C"/>
          </a:solidFill>
          <a:latin typeface="Calibri" pitchFamily="34" charset="0"/>
          <a:ea typeface="ＭＳ Ｐゴシック" charset="0"/>
          <a:cs typeface="Calibri" pitchFamily="34" charset="0"/>
        </a:defRPr>
      </a:lvl3pPr>
      <a:lvl4pPr algn="ctr" rtl="0" eaLnBrk="0" fontAlgn="base" hangingPunct="0">
        <a:spcBef>
          <a:spcPct val="0"/>
        </a:spcBef>
        <a:spcAft>
          <a:spcPct val="0"/>
        </a:spcAft>
        <a:defRPr sz="4000" b="1">
          <a:solidFill>
            <a:srgbClr val="4C953C"/>
          </a:solidFill>
          <a:latin typeface="Calibri" pitchFamily="34" charset="0"/>
          <a:ea typeface="ＭＳ Ｐゴシック" charset="0"/>
          <a:cs typeface="Calibri" pitchFamily="34" charset="0"/>
        </a:defRPr>
      </a:lvl4pPr>
      <a:lvl5pPr algn="ctr" rtl="0" eaLnBrk="0" fontAlgn="base" hangingPunct="0">
        <a:spcBef>
          <a:spcPct val="0"/>
        </a:spcBef>
        <a:spcAft>
          <a:spcPct val="0"/>
        </a:spcAft>
        <a:defRPr sz="4000" b="1">
          <a:solidFill>
            <a:srgbClr val="4C953C"/>
          </a:solidFill>
          <a:latin typeface="Calibri" pitchFamily="34" charset="0"/>
          <a:ea typeface="ＭＳ Ｐゴシック" charset="0"/>
          <a:cs typeface="Calibri" pitchFamily="34" charset="0"/>
        </a:defRPr>
      </a:lvl5pPr>
      <a:lvl6pPr marL="457200" algn="ctr" rtl="0" fontAlgn="base">
        <a:spcBef>
          <a:spcPct val="0"/>
        </a:spcBef>
        <a:spcAft>
          <a:spcPct val="0"/>
        </a:spcAft>
        <a:defRPr sz="4000" b="1">
          <a:solidFill>
            <a:srgbClr val="99CC00"/>
          </a:solidFill>
          <a:latin typeface="Tahoma" charset="0"/>
        </a:defRPr>
      </a:lvl6pPr>
      <a:lvl7pPr marL="914400" algn="ctr" rtl="0" fontAlgn="base">
        <a:spcBef>
          <a:spcPct val="0"/>
        </a:spcBef>
        <a:spcAft>
          <a:spcPct val="0"/>
        </a:spcAft>
        <a:defRPr sz="4000" b="1">
          <a:solidFill>
            <a:srgbClr val="99CC00"/>
          </a:solidFill>
          <a:latin typeface="Tahoma" charset="0"/>
        </a:defRPr>
      </a:lvl7pPr>
      <a:lvl8pPr marL="1371600" algn="ctr" rtl="0" fontAlgn="base">
        <a:spcBef>
          <a:spcPct val="0"/>
        </a:spcBef>
        <a:spcAft>
          <a:spcPct val="0"/>
        </a:spcAft>
        <a:defRPr sz="4000" b="1">
          <a:solidFill>
            <a:srgbClr val="99CC00"/>
          </a:solidFill>
          <a:latin typeface="Tahoma" charset="0"/>
        </a:defRPr>
      </a:lvl8pPr>
      <a:lvl9pPr marL="1828800" algn="ctr" rtl="0" fontAlgn="base">
        <a:spcBef>
          <a:spcPct val="0"/>
        </a:spcBef>
        <a:spcAft>
          <a:spcPct val="0"/>
        </a:spcAft>
        <a:defRPr sz="4000" b="1">
          <a:solidFill>
            <a:srgbClr val="99CC00"/>
          </a:solidFill>
          <a:latin typeface="Tahoma" charset="0"/>
        </a:defRPr>
      </a:lvl9pPr>
    </p:titleStyle>
    <p:bodyStyle>
      <a:lvl1pPr marL="342900" indent="-342900" algn="l" rtl="0" eaLnBrk="0" fontAlgn="base" hangingPunct="0">
        <a:spcBef>
          <a:spcPct val="20000"/>
        </a:spcBef>
        <a:spcAft>
          <a:spcPct val="0"/>
        </a:spcAft>
        <a:buClr>
          <a:srgbClr val="4D963D"/>
        </a:buClr>
        <a:buChar char="•"/>
        <a:defRPr sz="32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1pPr>
      <a:lvl2pPr marL="742950" indent="-285750" algn="l" rtl="0" eaLnBrk="0" fontAlgn="base" hangingPunct="0">
        <a:spcBef>
          <a:spcPct val="20000"/>
        </a:spcBef>
        <a:spcAft>
          <a:spcPct val="0"/>
        </a:spcAft>
        <a:buClr>
          <a:srgbClr val="4D963D"/>
        </a:buClr>
        <a:buChar char="–"/>
        <a:defRPr sz="2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2pPr>
      <a:lvl3pPr marL="1143000" indent="-228600" algn="l" rtl="0" eaLnBrk="0" fontAlgn="base" hangingPunct="0">
        <a:spcBef>
          <a:spcPct val="20000"/>
        </a:spcBef>
        <a:spcAft>
          <a:spcPct val="0"/>
        </a:spcAft>
        <a:buClr>
          <a:srgbClr val="4D963D"/>
        </a:buClr>
        <a:buChar char="•"/>
        <a:defRPr sz="24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3pPr>
      <a:lvl4pPr marL="16002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4pPr>
      <a:lvl5pPr marL="20574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5pPr>
      <a:lvl6pPr marL="2514600" indent="-228600" algn="l" rtl="0" fontAlgn="base">
        <a:spcBef>
          <a:spcPct val="20000"/>
        </a:spcBef>
        <a:spcAft>
          <a:spcPct val="0"/>
        </a:spcAft>
        <a:buClr>
          <a:srgbClr val="99CC00"/>
        </a:buClr>
        <a:buChar char="»"/>
        <a:defRPr sz="2000">
          <a:solidFill>
            <a:schemeClr val="bg1"/>
          </a:solidFill>
          <a:latin typeface="+mn-lt"/>
        </a:defRPr>
      </a:lvl6pPr>
      <a:lvl7pPr marL="2971800" indent="-228600" algn="l" rtl="0" fontAlgn="base">
        <a:spcBef>
          <a:spcPct val="20000"/>
        </a:spcBef>
        <a:spcAft>
          <a:spcPct val="0"/>
        </a:spcAft>
        <a:buClr>
          <a:srgbClr val="99CC00"/>
        </a:buClr>
        <a:buChar char="»"/>
        <a:defRPr sz="2000">
          <a:solidFill>
            <a:schemeClr val="bg1"/>
          </a:solidFill>
          <a:latin typeface="+mn-lt"/>
        </a:defRPr>
      </a:lvl7pPr>
      <a:lvl8pPr marL="3429000" indent="-228600" algn="l" rtl="0" fontAlgn="base">
        <a:spcBef>
          <a:spcPct val="20000"/>
        </a:spcBef>
        <a:spcAft>
          <a:spcPct val="0"/>
        </a:spcAft>
        <a:buClr>
          <a:srgbClr val="99CC00"/>
        </a:buClr>
        <a:buChar char="»"/>
        <a:defRPr sz="2000">
          <a:solidFill>
            <a:schemeClr val="bg1"/>
          </a:solidFill>
          <a:latin typeface="+mn-lt"/>
        </a:defRPr>
      </a:lvl8pPr>
      <a:lvl9pPr marL="3886200" indent="-228600" algn="l" rtl="0" fontAlgn="base">
        <a:spcBef>
          <a:spcPct val="20000"/>
        </a:spcBef>
        <a:spcAft>
          <a:spcPct val="0"/>
        </a:spcAft>
        <a:buClr>
          <a:srgbClr val="99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6.wdp"/><Relationship Id="rId3" Type="http://schemas.openxmlformats.org/officeDocument/2006/relationships/image" Target="../media/image34.png"/><Relationship Id="rId7" Type="http://schemas.microsoft.com/office/2007/relationships/hdphoto" Target="../media/hdphoto5.wdp"/><Relationship Id="rId12" Type="http://schemas.openxmlformats.org/officeDocument/2006/relationships/image" Target="../media/image38.png"/><Relationship Id="rId17" Type="http://schemas.microsoft.com/office/2007/relationships/hdphoto" Target="../media/hdphoto18.wdp"/><Relationship Id="rId2" Type="http://schemas.openxmlformats.org/officeDocument/2006/relationships/notesSlide" Target="../notesSlides/notesSlide13.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5.wdp"/><Relationship Id="rId5" Type="http://schemas.openxmlformats.org/officeDocument/2006/relationships/image" Target="../media/image35.png"/><Relationship Id="rId15" Type="http://schemas.microsoft.com/office/2007/relationships/hdphoto" Target="../media/hdphoto17.wdp"/><Relationship Id="rId10" Type="http://schemas.openxmlformats.org/officeDocument/2006/relationships/image" Target="../media/image37.png"/><Relationship Id="rId4" Type="http://schemas.microsoft.com/office/2007/relationships/hdphoto" Target="../media/hdphoto13.wdp"/><Relationship Id="rId9" Type="http://schemas.microsoft.com/office/2007/relationships/hdphoto" Target="../media/hdphoto14.wdp"/><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2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25.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4.wdp"/><Relationship Id="rId4" Type="http://schemas.openxmlformats.org/officeDocument/2006/relationships/image" Target="../media/image47.png"/><Relationship Id="rId9" Type="http://schemas.microsoft.com/office/2007/relationships/hdphoto" Target="../media/hdphoto26.wdp"/></Relationships>
</file>

<file path=ppt/slides/_rels/slide16.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3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28.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30.wdp"/><Relationship Id="rId4" Type="http://schemas.microsoft.com/office/2007/relationships/hdphoto" Target="../media/hdphoto27.wdp"/><Relationship Id="rId9" Type="http://schemas.openxmlformats.org/officeDocument/2006/relationships/image" Target="../media/image53.png"/><Relationship Id="rId14" Type="http://schemas.microsoft.com/office/2007/relationships/hdphoto" Target="../media/hdphoto32.wdp"/></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38.wdp"/><Relationship Id="rId3" Type="http://schemas.openxmlformats.org/officeDocument/2006/relationships/image" Target="../media/image58.png"/><Relationship Id="rId7" Type="http://schemas.microsoft.com/office/2007/relationships/hdphoto" Target="../media/hdphoto35.wdp"/><Relationship Id="rId12"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11" Type="http://schemas.microsoft.com/office/2007/relationships/hdphoto" Target="../media/hdphoto37.wdp"/><Relationship Id="rId5" Type="http://schemas.microsoft.com/office/2007/relationships/hdphoto" Target="../media/hdphoto34.wdp"/><Relationship Id="rId15" Type="http://schemas.microsoft.com/office/2007/relationships/hdphoto" Target="../media/hdphoto39.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36.wdp"/><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0.wdp"/><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42.wdp"/><Relationship Id="rId5" Type="http://schemas.openxmlformats.org/officeDocument/2006/relationships/image" Target="../media/image69.png"/><Relationship Id="rId4" Type="http://schemas.microsoft.com/office/2007/relationships/hdphoto" Target="../media/hdphoto41.wdp"/></Relationships>
</file>

<file path=ppt/slides/_rels/slide21.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71.png"/><Relationship Id="rId7" Type="http://schemas.openxmlformats.org/officeDocument/2006/relationships/image" Target="../media/image73.png"/><Relationship Id="rId12" Type="http://schemas.microsoft.com/office/2007/relationships/hdphoto" Target="../media/hdphoto47.wdp"/><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44.wdp"/><Relationship Id="rId11" Type="http://schemas.openxmlformats.org/officeDocument/2006/relationships/image" Target="../media/image75.png"/><Relationship Id="rId5" Type="http://schemas.openxmlformats.org/officeDocument/2006/relationships/image" Target="../media/image72.png"/><Relationship Id="rId10" Type="http://schemas.microsoft.com/office/2007/relationships/hdphoto" Target="../media/hdphoto46.wdp"/><Relationship Id="rId4" Type="http://schemas.microsoft.com/office/2007/relationships/hdphoto" Target="../media/hdphoto43.wdp"/><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50.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49.wdp"/><Relationship Id="rId5" Type="http://schemas.openxmlformats.org/officeDocument/2006/relationships/image" Target="../media/image77.png"/><Relationship Id="rId4" Type="http://schemas.microsoft.com/office/2007/relationships/hdphoto" Target="../media/hdphoto48.wdp"/></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microsoft.com/office/2007/relationships/hdphoto" Target="../media/hdphoto8.wdp"/><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13.jpg"/><Relationship Id="rId17" Type="http://schemas.openxmlformats.org/officeDocument/2006/relationships/image" Target="../media/image16.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6.xml"/><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hyperlink" Target="http://simple.wikipedia.org/wiki/File:Stylised_Lithium_Atom.png" TargetMode="External"/><Relationship Id="rId9" Type="http://schemas.microsoft.com/office/2007/relationships/hdphoto" Target="../media/hdphoto4.wdp"/><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v7YQT6BCuAE"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2209800"/>
            <a:ext cx="7696200" cy="3429000"/>
          </a:xfrm>
        </p:spPr>
        <p:txBody>
          <a:bodyPr/>
          <a:lstStyle/>
          <a:p>
            <a:pPr eaLnBrk="1" hangingPunct="1">
              <a:defRPr/>
            </a:pPr>
            <a:r>
              <a:rPr lang="en-US" sz="3500" dirty="0">
                <a:ea typeface="+mj-ea"/>
              </a:rPr>
              <a:t/>
            </a:r>
            <a:br>
              <a:rPr lang="en-US" sz="3500" dirty="0">
                <a:ea typeface="+mj-ea"/>
              </a:rPr>
            </a:br>
            <a:r>
              <a:rPr lang="en-US" sz="3000" dirty="0">
                <a:latin typeface="Arial" panose="020B0604020202020204" pitchFamily="34" charset="0"/>
                <a:ea typeface="+mj-ea"/>
                <a:cs typeface="Arial" panose="020B0604020202020204" pitchFamily="34" charset="0"/>
              </a:rPr>
              <a:t> </a:t>
            </a:r>
            <a:r>
              <a:rPr lang="en-US" sz="3000" dirty="0">
                <a:solidFill>
                  <a:srgbClr val="99CC00"/>
                </a:solidFill>
                <a:latin typeface="Arial" panose="020B0604020202020204" pitchFamily="34" charset="0"/>
                <a:cs typeface="Arial" panose="020B0604020202020204" pitchFamily="34" charset="0"/>
              </a:rPr>
              <a:t>Introduce Yourself Here</a:t>
            </a:r>
            <a:br>
              <a:rPr lang="en-US" sz="3000" dirty="0">
                <a:solidFill>
                  <a:srgbClr val="99CC00"/>
                </a:solidFill>
                <a:latin typeface="Arial" panose="020B0604020202020204" pitchFamily="34" charset="0"/>
                <a:cs typeface="Arial" panose="020B0604020202020204" pitchFamily="34" charset="0"/>
              </a:rPr>
            </a:br>
            <a:r>
              <a:rPr lang="en-US" sz="3000" dirty="0">
                <a:solidFill>
                  <a:srgbClr val="99CC00"/>
                </a:solidFill>
                <a:latin typeface="Arial" panose="020B0604020202020204" pitchFamily="34" charset="0"/>
                <a:cs typeface="Arial" panose="020B0604020202020204" pitchFamily="34" charset="0"/>
              </a:rPr>
              <a:t>Name, Company</a:t>
            </a:r>
            <a:r>
              <a:rPr lang="en-US" dirty="0">
                <a:solidFill>
                  <a:srgbClr val="99CC00"/>
                </a:solidFill>
                <a:latin typeface="Arial" panose="020B0604020202020204" pitchFamily="34" charset="0"/>
                <a:cs typeface="Arial" panose="020B0604020202020204" pitchFamily="34" charset="0"/>
              </a:rPr>
              <a:t/>
            </a:r>
            <a:br>
              <a:rPr lang="en-US" dirty="0">
                <a:solidFill>
                  <a:srgbClr val="99CC00"/>
                </a:solidFill>
                <a:latin typeface="Arial" panose="020B0604020202020204" pitchFamily="34" charset="0"/>
                <a:cs typeface="Arial" panose="020B0604020202020204" pitchFamily="34" charset="0"/>
              </a:rPr>
            </a:br>
            <a:r>
              <a:rPr lang="en-US" dirty="0">
                <a:solidFill>
                  <a:srgbClr val="99CC00"/>
                </a:solidFill>
                <a:latin typeface="Arial" panose="020B0604020202020204" pitchFamily="34" charset="0"/>
                <a:ea typeface="+mj-ea"/>
                <a:cs typeface="Arial" panose="020B0604020202020204" pitchFamily="34" charset="0"/>
              </a:rPr>
              <a:t/>
            </a:r>
            <a:br>
              <a:rPr lang="en-US" dirty="0">
                <a:solidFill>
                  <a:srgbClr val="99CC00"/>
                </a:solidFill>
                <a:latin typeface="Arial" panose="020B0604020202020204" pitchFamily="34" charset="0"/>
                <a:ea typeface="+mj-ea"/>
                <a:cs typeface="Arial" panose="020B0604020202020204" pitchFamily="34" charset="0"/>
              </a:rPr>
            </a:br>
            <a:r>
              <a:rPr lang="en-US" dirty="0" err="1">
                <a:solidFill>
                  <a:srgbClr val="99CC00"/>
                </a:solidFill>
                <a:latin typeface="Arial" panose="020B0604020202020204" pitchFamily="34" charset="0"/>
                <a:cs typeface="Arial" panose="020B0604020202020204" pitchFamily="34" charset="0"/>
              </a:rPr>
              <a:t>RADiation</a:t>
            </a:r>
            <a:r>
              <a:rPr lang="en-US" dirty="0">
                <a:solidFill>
                  <a:srgbClr val="99CC00"/>
                </a:solidFill>
                <a:latin typeface="Arial" panose="020B0604020202020204" pitchFamily="34" charset="0"/>
                <a:cs typeface="Arial" panose="020B0604020202020204" pitchFamily="34" charset="0"/>
              </a:rPr>
              <a:t> is RAD!</a:t>
            </a:r>
            <a:endParaRPr lang="en-US" dirty="0">
              <a:solidFill>
                <a:srgbClr val="99CC00"/>
              </a:solidFill>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title"/>
          </p:nvPr>
        </p:nvSpPr>
        <p:spPr>
          <a:xfrm>
            <a:off x="533400" y="304800"/>
            <a:ext cx="8305800" cy="914400"/>
          </a:xfrm>
        </p:spPr>
        <p:txBody>
          <a:bodyPr/>
          <a:lstStyle/>
          <a:p>
            <a:r>
              <a:rPr lang="en-US" dirty="0" smtClean="0">
                <a:solidFill>
                  <a:srgbClr val="99CC00"/>
                </a:solidFill>
                <a:latin typeface="Arial" panose="020B0604020202020204" pitchFamily="34" charset="0"/>
                <a:ea typeface="+mj-ea"/>
                <a:cs typeface="Arial" panose="020B0604020202020204" pitchFamily="34" charset="0"/>
              </a:rPr>
              <a:t>Turbines</a:t>
            </a:r>
            <a:endParaRPr lang="en-US" dirty="0">
              <a:solidFill>
                <a:srgbClr val="99CC00"/>
              </a:solidFill>
              <a:latin typeface="Arial" panose="020B0604020202020204" pitchFamily="34" charset="0"/>
              <a:ea typeface="+mj-ea"/>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89643"/>
            <a:ext cx="2286000" cy="1576552"/>
          </a:xfrm>
          <a:prstGeom prst="rect">
            <a:avLst/>
          </a:prstGeom>
        </p:spPr>
      </p:pic>
      <p:sp>
        <p:nvSpPr>
          <p:cNvPr id="8" name="TextBox 7"/>
          <p:cNvSpPr txBox="1"/>
          <p:nvPr/>
        </p:nvSpPr>
        <p:spPr>
          <a:xfrm>
            <a:off x="304800" y="3966677"/>
            <a:ext cx="2590800" cy="1292662"/>
          </a:xfrm>
          <a:prstGeom prst="rect">
            <a:avLst/>
          </a:prstGeom>
          <a:noFill/>
        </p:spPr>
        <p:txBody>
          <a:bodyPr wrap="square" rtlCol="0">
            <a:spAutoFit/>
          </a:bodyPr>
          <a:lstStyle/>
          <a:p>
            <a:pPr algn="ctr"/>
            <a:r>
              <a:rPr lang="en-US" dirty="0" smtClean="0">
                <a:solidFill>
                  <a:schemeClr val="bg1"/>
                </a:solidFill>
              </a:rPr>
              <a:t>Turned by Steam</a:t>
            </a:r>
          </a:p>
          <a:p>
            <a:pPr algn="ctr"/>
            <a:endParaRPr lang="en-US" dirty="0" smtClean="0">
              <a:solidFill>
                <a:schemeClr val="bg1"/>
              </a:solidFill>
            </a:endParaRPr>
          </a:p>
          <a:p>
            <a:pPr marL="285750" indent="-285750" algn="ctr">
              <a:buFont typeface="Wingdings" panose="05000000000000000000" pitchFamily="2" charset="2"/>
              <a:buChar char="§"/>
            </a:pPr>
            <a:r>
              <a:rPr lang="en-US" sz="1400" dirty="0" smtClean="0">
                <a:solidFill>
                  <a:schemeClr val="bg1"/>
                </a:solidFill>
              </a:rPr>
              <a:t>Nuclear Power Plants</a:t>
            </a:r>
          </a:p>
          <a:p>
            <a:pPr marL="285750" indent="-285750" algn="ctr">
              <a:buFont typeface="Wingdings" panose="05000000000000000000" pitchFamily="2" charset="2"/>
              <a:buChar char="§"/>
            </a:pPr>
            <a:r>
              <a:rPr lang="en-US" sz="1400" dirty="0" smtClean="0">
                <a:solidFill>
                  <a:schemeClr val="bg1"/>
                </a:solidFill>
              </a:rPr>
              <a:t>Coal Power Plants</a:t>
            </a:r>
          </a:p>
          <a:p>
            <a:pPr marL="285750" indent="-285750" algn="ctr">
              <a:buFont typeface="Wingdings" panose="05000000000000000000" pitchFamily="2" charset="2"/>
              <a:buChar char="§"/>
            </a:pPr>
            <a:r>
              <a:rPr lang="en-US" sz="1400" dirty="0" smtClean="0">
                <a:solidFill>
                  <a:schemeClr val="bg1"/>
                </a:solidFill>
              </a:rPr>
              <a:t>Natural Gas Plants</a:t>
            </a:r>
            <a:endParaRPr lang="en-US" sz="1400" dirty="0">
              <a:solidFill>
                <a:schemeClr val="bg1"/>
              </a:solidFill>
            </a:endParaRPr>
          </a:p>
        </p:txBody>
      </p:sp>
      <p:sp>
        <p:nvSpPr>
          <p:cNvPr id="12" name="TextBox 11"/>
          <p:cNvSpPr txBox="1"/>
          <p:nvPr/>
        </p:nvSpPr>
        <p:spPr>
          <a:xfrm>
            <a:off x="5874710" y="4002645"/>
            <a:ext cx="2983230" cy="1015663"/>
          </a:xfrm>
          <a:prstGeom prst="rect">
            <a:avLst/>
          </a:prstGeom>
          <a:noFill/>
        </p:spPr>
        <p:txBody>
          <a:bodyPr wrap="square" rtlCol="0">
            <a:spAutoFit/>
          </a:bodyPr>
          <a:lstStyle/>
          <a:p>
            <a:pPr algn="ctr"/>
            <a:r>
              <a:rPr lang="en-US" dirty="0" smtClean="0">
                <a:solidFill>
                  <a:schemeClr val="bg1"/>
                </a:solidFill>
              </a:rPr>
              <a:t>Turned by Wind</a:t>
            </a:r>
          </a:p>
          <a:p>
            <a:pPr algn="ctr"/>
            <a:endParaRPr lang="en-US" sz="1400" dirty="0">
              <a:solidFill>
                <a:schemeClr val="bg1"/>
              </a:solidFill>
            </a:endParaRPr>
          </a:p>
          <a:p>
            <a:pPr marL="285750" indent="-285750" algn="ctr">
              <a:buFont typeface="Wingdings" panose="05000000000000000000" pitchFamily="2" charset="2"/>
              <a:buChar char="§"/>
            </a:pPr>
            <a:r>
              <a:rPr lang="en-US" sz="1400" dirty="0" smtClean="0">
                <a:solidFill>
                  <a:schemeClr val="bg1"/>
                </a:solidFill>
              </a:rPr>
              <a:t>Windmill</a:t>
            </a:r>
          </a:p>
          <a:p>
            <a:pPr marL="285750" indent="-285750" algn="ctr">
              <a:buFont typeface="Wingdings" panose="05000000000000000000" pitchFamily="2" charset="2"/>
              <a:buChar char="§"/>
            </a:pPr>
            <a:r>
              <a:rPr lang="en-US" sz="1400" dirty="0" smtClean="0">
                <a:solidFill>
                  <a:schemeClr val="bg1"/>
                </a:solidFill>
              </a:rPr>
              <a:t>Pinwheels</a:t>
            </a:r>
            <a:endParaRPr lang="en-US" sz="1400"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578" y="2083709"/>
            <a:ext cx="1943493" cy="1882486"/>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3429000" y="2544028"/>
            <a:ext cx="2281714" cy="1453476"/>
          </a:xfrm>
          <a:prstGeom prst="rect">
            <a:avLst/>
          </a:prstGeom>
        </p:spPr>
      </p:pic>
      <p:sp>
        <p:nvSpPr>
          <p:cNvPr id="3" name="TextBox 2"/>
          <p:cNvSpPr txBox="1"/>
          <p:nvPr/>
        </p:nvSpPr>
        <p:spPr>
          <a:xfrm>
            <a:off x="359465" y="1232092"/>
            <a:ext cx="8388626" cy="923330"/>
          </a:xfrm>
          <a:prstGeom prst="rect">
            <a:avLst/>
          </a:prstGeom>
          <a:noFill/>
        </p:spPr>
        <p:txBody>
          <a:bodyPr wrap="square" rtlCol="0">
            <a:spAutoFit/>
          </a:bodyPr>
          <a:lstStyle/>
          <a:p>
            <a:pPr algn="ctr"/>
            <a:r>
              <a:rPr lang="en-US" dirty="0" smtClean="0">
                <a:solidFill>
                  <a:schemeClr val="bg1"/>
                </a:solidFill>
              </a:rPr>
              <a:t>Transforms rotational energy </a:t>
            </a:r>
            <a:r>
              <a:rPr lang="en-US" dirty="0" smtClean="0">
                <a:solidFill>
                  <a:schemeClr val="bg1"/>
                </a:solidFill>
              </a:rPr>
              <a:t>into </a:t>
            </a:r>
            <a:r>
              <a:rPr lang="en-US" dirty="0" smtClean="0">
                <a:solidFill>
                  <a:schemeClr val="bg1"/>
                </a:solidFill>
              </a:rPr>
              <a:t>usable energy.</a:t>
            </a:r>
          </a:p>
          <a:p>
            <a:pPr algn="ctr"/>
            <a:r>
              <a:rPr lang="en-US" dirty="0" smtClean="0">
                <a:solidFill>
                  <a:schemeClr val="bg1"/>
                </a:solidFill>
              </a:rPr>
              <a:t>Blades </a:t>
            </a:r>
            <a:r>
              <a:rPr lang="en-US" dirty="0" smtClean="0">
                <a:solidFill>
                  <a:schemeClr val="bg1"/>
                </a:solidFill>
              </a:rPr>
              <a:t>attached </a:t>
            </a:r>
            <a:r>
              <a:rPr lang="en-US" dirty="0" smtClean="0">
                <a:solidFill>
                  <a:schemeClr val="bg1"/>
                </a:solidFill>
              </a:rPr>
              <a:t>to a shaft capture rotational energy </a:t>
            </a:r>
            <a:r>
              <a:rPr lang="en-US" dirty="0" smtClean="0">
                <a:solidFill>
                  <a:schemeClr val="bg1"/>
                </a:solidFill>
              </a:rPr>
              <a:t>and use it </a:t>
            </a:r>
            <a:r>
              <a:rPr lang="en-US" dirty="0" smtClean="0">
                <a:solidFill>
                  <a:schemeClr val="bg1"/>
                </a:solidFill>
              </a:rPr>
              <a:t>to turn </a:t>
            </a:r>
            <a:r>
              <a:rPr lang="en-US" dirty="0" smtClean="0">
                <a:solidFill>
                  <a:schemeClr val="bg1"/>
                </a:solidFill>
              </a:rPr>
              <a:t>to an electric </a:t>
            </a:r>
            <a:r>
              <a:rPr lang="en-US" dirty="0" smtClean="0">
                <a:solidFill>
                  <a:schemeClr val="bg1"/>
                </a:solidFill>
              </a:rPr>
              <a:t>generator. </a:t>
            </a:r>
            <a:endParaRPr lang="en-US" dirty="0">
              <a:solidFill>
                <a:schemeClr val="bg1"/>
              </a:solidFill>
            </a:endParaRPr>
          </a:p>
        </p:txBody>
      </p:sp>
      <p:sp>
        <p:nvSpPr>
          <p:cNvPr id="11" name="TextBox 10"/>
          <p:cNvSpPr txBox="1"/>
          <p:nvPr/>
        </p:nvSpPr>
        <p:spPr>
          <a:xfrm>
            <a:off x="3258378" y="3966195"/>
            <a:ext cx="2590800" cy="1323439"/>
          </a:xfrm>
          <a:prstGeom prst="rect">
            <a:avLst/>
          </a:prstGeom>
          <a:noFill/>
        </p:spPr>
        <p:txBody>
          <a:bodyPr wrap="square" rtlCol="0">
            <a:spAutoFit/>
          </a:bodyPr>
          <a:lstStyle/>
          <a:p>
            <a:pPr algn="ctr"/>
            <a:r>
              <a:rPr lang="en-US" dirty="0" smtClean="0">
                <a:solidFill>
                  <a:schemeClr val="bg1"/>
                </a:solidFill>
              </a:rPr>
              <a:t>Turned by Water</a:t>
            </a:r>
          </a:p>
          <a:p>
            <a:pPr algn="ctr"/>
            <a:endParaRPr lang="en-US" dirty="0" smtClean="0">
              <a:solidFill>
                <a:schemeClr val="bg1"/>
              </a:solidFill>
            </a:endParaRPr>
          </a:p>
          <a:p>
            <a:pPr marL="285750" indent="-285750" algn="ctr">
              <a:buFont typeface="Wingdings" panose="05000000000000000000" pitchFamily="2" charset="2"/>
              <a:buChar char="§"/>
            </a:pPr>
            <a:r>
              <a:rPr lang="en-US" sz="1400" dirty="0" smtClean="0">
                <a:solidFill>
                  <a:schemeClr val="bg1"/>
                </a:solidFill>
              </a:rPr>
              <a:t>Hydro Electric Dams (Hoover Dam)</a:t>
            </a:r>
          </a:p>
          <a:p>
            <a:pPr algn="ctr"/>
            <a:endParaRPr lang="en-US" sz="1600" dirty="0">
              <a:solidFill>
                <a:schemeClr val="bg1"/>
              </a:solidFill>
            </a:endParaRPr>
          </a:p>
        </p:txBody>
      </p:sp>
    </p:spTree>
    <p:extLst>
      <p:ext uri="{BB962C8B-B14F-4D97-AF65-F5344CB8AC3E}">
        <p14:creationId xmlns:p14="http://schemas.microsoft.com/office/powerpoint/2010/main" val="94488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solidFill>
                  <a:srgbClr val="99CC00"/>
                </a:solidFill>
                <a:latin typeface="Arial" panose="020B0604020202020204" pitchFamily="34" charset="0"/>
                <a:cs typeface="Arial" panose="020B0604020202020204" pitchFamily="34" charset="0"/>
              </a:rPr>
              <a:t>Basic Nuclear Power Plant</a:t>
            </a:r>
            <a:endParaRPr lang="en-US" dirty="0">
              <a:solidFill>
                <a:srgbClr val="99CC00"/>
              </a:solidFill>
              <a:latin typeface="Arial" panose="020B0604020202020204" pitchFamily="34" charset="0"/>
              <a:ea typeface="+mj-ea"/>
              <a:cs typeface="Arial" panose="020B0604020202020204" pitchFamily="34" charset="0"/>
            </a:endParaRPr>
          </a:p>
        </p:txBody>
      </p:sp>
      <p:grpSp>
        <p:nvGrpSpPr>
          <p:cNvPr id="5" name="Group 3"/>
          <p:cNvGrpSpPr>
            <a:grpSpLocks/>
          </p:cNvGrpSpPr>
          <p:nvPr/>
        </p:nvGrpSpPr>
        <p:grpSpPr bwMode="auto">
          <a:xfrm>
            <a:off x="800100" y="2039226"/>
            <a:ext cx="2324100" cy="1905000"/>
            <a:chOff x="562" y="1440"/>
            <a:chExt cx="1464" cy="1200"/>
          </a:xfrm>
        </p:grpSpPr>
        <p:sp>
          <p:nvSpPr>
            <p:cNvPr id="6" name="Oval 4"/>
            <p:cNvSpPr>
              <a:spLocks noChangeArrowheads="1"/>
            </p:cNvSpPr>
            <p:nvPr/>
          </p:nvSpPr>
          <p:spPr bwMode="auto">
            <a:xfrm>
              <a:off x="1258" y="1728"/>
              <a:ext cx="672" cy="912"/>
            </a:xfrm>
            <a:prstGeom prst="ellipse">
              <a:avLst/>
            </a:prstGeom>
            <a:solidFill>
              <a:schemeClr val="bg1"/>
            </a:solidFill>
            <a:ln w="127000">
              <a:solidFill>
                <a:schemeClr val="fo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5"/>
            <p:cNvSpPr>
              <a:spLocks/>
            </p:cNvSpPr>
            <p:nvPr/>
          </p:nvSpPr>
          <p:spPr bwMode="auto">
            <a:xfrm rot="5400000" flipH="1" flipV="1">
              <a:off x="1642" y="1392"/>
              <a:ext cx="336"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0">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6"/>
            <p:cNvSpPr>
              <a:spLocks/>
            </p:cNvSpPr>
            <p:nvPr/>
          </p:nvSpPr>
          <p:spPr bwMode="auto">
            <a:xfrm>
              <a:off x="1296" y="2073"/>
              <a:ext cx="591" cy="525"/>
            </a:xfrm>
            <a:custGeom>
              <a:avLst/>
              <a:gdLst>
                <a:gd name="T0" fmla="*/ 271 w 591"/>
                <a:gd name="T1" fmla="*/ 525 h 525"/>
                <a:gd name="T2" fmla="*/ 175 w 591"/>
                <a:gd name="T3" fmla="*/ 486 h 525"/>
                <a:gd name="T4" fmla="*/ 64 w 591"/>
                <a:gd name="T5" fmla="*/ 354 h 525"/>
                <a:gd name="T6" fmla="*/ 7 w 591"/>
                <a:gd name="T7" fmla="*/ 174 h 525"/>
                <a:gd name="T8" fmla="*/ 22 w 591"/>
                <a:gd name="T9" fmla="*/ 39 h 525"/>
                <a:gd name="T10" fmla="*/ 79 w 591"/>
                <a:gd name="T11" fmla="*/ 126 h 525"/>
                <a:gd name="T12" fmla="*/ 127 w 591"/>
                <a:gd name="T13" fmla="*/ 87 h 525"/>
                <a:gd name="T14" fmla="*/ 172 w 591"/>
                <a:gd name="T15" fmla="*/ 129 h 525"/>
                <a:gd name="T16" fmla="*/ 196 w 591"/>
                <a:gd name="T17" fmla="*/ 81 h 525"/>
                <a:gd name="T18" fmla="*/ 230 w 591"/>
                <a:gd name="T19" fmla="*/ 117 h 525"/>
                <a:gd name="T20" fmla="*/ 250 w 591"/>
                <a:gd name="T21" fmla="*/ 81 h 525"/>
                <a:gd name="T22" fmla="*/ 262 w 591"/>
                <a:gd name="T23" fmla="*/ 111 h 525"/>
                <a:gd name="T24" fmla="*/ 301 w 591"/>
                <a:gd name="T25" fmla="*/ 87 h 525"/>
                <a:gd name="T26" fmla="*/ 352 w 591"/>
                <a:gd name="T27" fmla="*/ 120 h 525"/>
                <a:gd name="T28" fmla="*/ 406 w 591"/>
                <a:gd name="T29" fmla="*/ 81 h 525"/>
                <a:gd name="T30" fmla="*/ 460 w 591"/>
                <a:gd name="T31" fmla="*/ 108 h 525"/>
                <a:gd name="T32" fmla="*/ 502 w 591"/>
                <a:gd name="T33" fmla="*/ 78 h 525"/>
                <a:gd name="T34" fmla="*/ 529 w 591"/>
                <a:gd name="T35" fmla="*/ 108 h 525"/>
                <a:gd name="T36" fmla="*/ 586 w 591"/>
                <a:gd name="T37" fmla="*/ 33 h 525"/>
                <a:gd name="T38" fmla="*/ 559 w 591"/>
                <a:gd name="T39" fmla="*/ 309 h 525"/>
                <a:gd name="T40" fmla="*/ 430 w 591"/>
                <a:gd name="T41" fmla="*/ 477 h 525"/>
                <a:gd name="T42" fmla="*/ 304 w 591"/>
                <a:gd name="T43"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1" h="525">
                  <a:moveTo>
                    <a:pt x="271" y="525"/>
                  </a:moveTo>
                  <a:cubicBezTo>
                    <a:pt x="255" y="519"/>
                    <a:pt x="210" y="515"/>
                    <a:pt x="175" y="486"/>
                  </a:cubicBezTo>
                  <a:cubicBezTo>
                    <a:pt x="140" y="457"/>
                    <a:pt x="92" y="406"/>
                    <a:pt x="64" y="354"/>
                  </a:cubicBezTo>
                  <a:cubicBezTo>
                    <a:pt x="36" y="302"/>
                    <a:pt x="14" y="227"/>
                    <a:pt x="7" y="174"/>
                  </a:cubicBezTo>
                  <a:cubicBezTo>
                    <a:pt x="0" y="121"/>
                    <a:pt x="10" y="47"/>
                    <a:pt x="22" y="39"/>
                  </a:cubicBezTo>
                  <a:cubicBezTo>
                    <a:pt x="34" y="31"/>
                    <a:pt x="62" y="118"/>
                    <a:pt x="79" y="126"/>
                  </a:cubicBezTo>
                  <a:cubicBezTo>
                    <a:pt x="96" y="134"/>
                    <a:pt x="112" y="87"/>
                    <a:pt x="127" y="87"/>
                  </a:cubicBezTo>
                  <a:cubicBezTo>
                    <a:pt x="142" y="87"/>
                    <a:pt x="161" y="130"/>
                    <a:pt x="172" y="129"/>
                  </a:cubicBezTo>
                  <a:cubicBezTo>
                    <a:pt x="183" y="128"/>
                    <a:pt x="186" y="83"/>
                    <a:pt x="196" y="81"/>
                  </a:cubicBezTo>
                  <a:cubicBezTo>
                    <a:pt x="206" y="79"/>
                    <a:pt x="221" y="117"/>
                    <a:pt x="230" y="117"/>
                  </a:cubicBezTo>
                  <a:cubicBezTo>
                    <a:pt x="239" y="117"/>
                    <a:pt x="245" y="82"/>
                    <a:pt x="250" y="81"/>
                  </a:cubicBezTo>
                  <a:cubicBezTo>
                    <a:pt x="255" y="80"/>
                    <a:pt x="254" y="110"/>
                    <a:pt x="262" y="111"/>
                  </a:cubicBezTo>
                  <a:cubicBezTo>
                    <a:pt x="270" y="112"/>
                    <a:pt x="286" y="85"/>
                    <a:pt x="301" y="87"/>
                  </a:cubicBezTo>
                  <a:cubicBezTo>
                    <a:pt x="316" y="89"/>
                    <a:pt x="335" y="121"/>
                    <a:pt x="352" y="120"/>
                  </a:cubicBezTo>
                  <a:cubicBezTo>
                    <a:pt x="369" y="119"/>
                    <a:pt x="388" y="83"/>
                    <a:pt x="406" y="81"/>
                  </a:cubicBezTo>
                  <a:cubicBezTo>
                    <a:pt x="424" y="79"/>
                    <a:pt x="444" y="109"/>
                    <a:pt x="460" y="108"/>
                  </a:cubicBezTo>
                  <a:cubicBezTo>
                    <a:pt x="476" y="107"/>
                    <a:pt x="491" y="78"/>
                    <a:pt x="502" y="78"/>
                  </a:cubicBezTo>
                  <a:cubicBezTo>
                    <a:pt x="513" y="78"/>
                    <a:pt x="515" y="115"/>
                    <a:pt x="529" y="108"/>
                  </a:cubicBezTo>
                  <a:cubicBezTo>
                    <a:pt x="543" y="101"/>
                    <a:pt x="581" y="0"/>
                    <a:pt x="586" y="33"/>
                  </a:cubicBezTo>
                  <a:cubicBezTo>
                    <a:pt x="591" y="66"/>
                    <a:pt x="585" y="235"/>
                    <a:pt x="559" y="309"/>
                  </a:cubicBezTo>
                  <a:cubicBezTo>
                    <a:pt x="533" y="383"/>
                    <a:pt x="472" y="441"/>
                    <a:pt x="430" y="477"/>
                  </a:cubicBezTo>
                  <a:cubicBezTo>
                    <a:pt x="388" y="513"/>
                    <a:pt x="330" y="515"/>
                    <a:pt x="304" y="525"/>
                  </a:cubicBezTo>
                </a:path>
              </a:pathLst>
            </a:custGeom>
            <a:solidFill>
              <a:srgbClr val="99CCFF"/>
            </a:solidFill>
            <a:ln w="38100" cap="flat" cmpd="sng">
              <a:solidFill>
                <a:srgbClr val="99CC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7"/>
            <p:cNvSpPr>
              <a:spLocks noChangeArrowheads="1"/>
            </p:cNvSpPr>
            <p:nvPr/>
          </p:nvSpPr>
          <p:spPr bwMode="auto">
            <a:xfrm>
              <a:off x="1354" y="1968"/>
              <a:ext cx="96" cy="96"/>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8"/>
            <p:cNvSpPr>
              <a:spLocks noChangeArrowheads="1"/>
            </p:cNvSpPr>
            <p:nvPr/>
          </p:nvSpPr>
          <p:spPr bwMode="auto">
            <a:xfrm>
              <a:off x="1690" y="2064"/>
              <a:ext cx="48" cy="48"/>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9"/>
            <p:cNvSpPr>
              <a:spLocks noChangeArrowheads="1"/>
            </p:cNvSpPr>
            <p:nvPr/>
          </p:nvSpPr>
          <p:spPr bwMode="auto">
            <a:xfrm>
              <a:off x="1546" y="1920"/>
              <a:ext cx="48" cy="48"/>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0"/>
            <p:cNvSpPr>
              <a:spLocks noChangeArrowheads="1"/>
            </p:cNvSpPr>
            <p:nvPr/>
          </p:nvSpPr>
          <p:spPr bwMode="auto">
            <a:xfrm>
              <a:off x="1642" y="1872"/>
              <a:ext cx="48" cy="48"/>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1"/>
            <p:cNvSpPr>
              <a:spLocks noChangeArrowheads="1"/>
            </p:cNvSpPr>
            <p:nvPr/>
          </p:nvSpPr>
          <p:spPr bwMode="auto">
            <a:xfrm>
              <a:off x="1546" y="1824"/>
              <a:ext cx="48" cy="48"/>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2"/>
            <p:cNvSpPr>
              <a:spLocks noChangeArrowheads="1"/>
            </p:cNvSpPr>
            <p:nvPr/>
          </p:nvSpPr>
          <p:spPr bwMode="auto">
            <a:xfrm>
              <a:off x="1546" y="2016"/>
              <a:ext cx="96" cy="96"/>
            </a:xfrm>
            <a:prstGeom prst="ellipse">
              <a:avLst/>
            </a:prstGeom>
            <a:solidFill>
              <a:srgbClr val="99CCFF"/>
            </a:solidFill>
            <a:ln w="12700">
              <a:solidFill>
                <a:srgbClr val="99CC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rc 13"/>
            <p:cNvSpPr>
              <a:spLocks/>
            </p:cNvSpPr>
            <p:nvPr/>
          </p:nvSpPr>
          <p:spPr bwMode="auto">
            <a:xfrm rot="5400000" flipH="1" flipV="1">
              <a:off x="1642" y="1392"/>
              <a:ext cx="336"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4"/>
            <p:cNvSpPr txBox="1">
              <a:spLocks noChangeArrowheads="1"/>
            </p:cNvSpPr>
            <p:nvPr/>
          </p:nvSpPr>
          <p:spPr bwMode="auto">
            <a:xfrm>
              <a:off x="562" y="1991"/>
              <a:ext cx="100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0" dirty="0">
                  <a:solidFill>
                    <a:schemeClr val="bg1"/>
                  </a:solidFill>
                </a:rPr>
                <a:t>Steam produced</a:t>
              </a:r>
            </a:p>
          </p:txBody>
        </p:sp>
      </p:grpSp>
      <p:grpSp>
        <p:nvGrpSpPr>
          <p:cNvPr id="17" name="Group 15"/>
          <p:cNvGrpSpPr>
            <a:grpSpLocks/>
          </p:cNvGrpSpPr>
          <p:nvPr/>
        </p:nvGrpSpPr>
        <p:grpSpPr bwMode="auto">
          <a:xfrm>
            <a:off x="3124200" y="1505826"/>
            <a:ext cx="5318125" cy="3667125"/>
            <a:chOff x="2026" y="1104"/>
            <a:chExt cx="3350" cy="2310"/>
          </a:xfrm>
        </p:grpSpPr>
        <p:sp>
          <p:nvSpPr>
            <p:cNvPr id="18" name="Line 16"/>
            <p:cNvSpPr>
              <a:spLocks noChangeShapeType="1"/>
            </p:cNvSpPr>
            <p:nvPr/>
          </p:nvSpPr>
          <p:spPr bwMode="auto">
            <a:xfrm>
              <a:off x="2026" y="1440"/>
              <a:ext cx="1344" cy="0"/>
            </a:xfrm>
            <a:prstGeom prst="line">
              <a:avLst/>
            </a:prstGeom>
            <a:noFill/>
            <a:ln w="1905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7"/>
            <p:cNvSpPr>
              <a:spLocks noChangeArrowheads="1"/>
            </p:cNvSpPr>
            <p:nvPr/>
          </p:nvSpPr>
          <p:spPr bwMode="auto">
            <a:xfrm>
              <a:off x="3322" y="1830"/>
              <a:ext cx="816" cy="1584"/>
            </a:xfrm>
            <a:prstGeom prst="rect">
              <a:avLst/>
            </a:prstGeom>
            <a:solidFill>
              <a:schemeClr val="bg1"/>
            </a:solidFill>
            <a:ln w="1270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8"/>
            <p:cNvSpPr>
              <a:spLocks noChangeArrowheads="1"/>
            </p:cNvSpPr>
            <p:nvPr/>
          </p:nvSpPr>
          <p:spPr bwMode="auto">
            <a:xfrm>
              <a:off x="3610" y="2264"/>
              <a:ext cx="1766" cy="88"/>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 name="Group 19"/>
            <p:cNvGrpSpPr>
              <a:grpSpLocks/>
            </p:cNvGrpSpPr>
            <p:nvPr/>
          </p:nvGrpSpPr>
          <p:grpSpPr bwMode="auto">
            <a:xfrm>
              <a:off x="3562" y="2016"/>
              <a:ext cx="410" cy="576"/>
              <a:chOff x="334" y="3263"/>
              <a:chExt cx="410" cy="576"/>
            </a:xfrm>
          </p:grpSpPr>
          <p:sp>
            <p:nvSpPr>
              <p:cNvPr id="33" name="AutoShape 20"/>
              <p:cNvSpPr>
                <a:spLocks noChangeArrowheads="1"/>
              </p:cNvSpPr>
              <p:nvPr/>
            </p:nvSpPr>
            <p:spPr bwMode="auto">
              <a:xfrm rot="5400000">
                <a:off x="396" y="3491"/>
                <a:ext cx="576" cy="120"/>
              </a:xfrm>
              <a:custGeom>
                <a:avLst/>
                <a:gdLst>
                  <a:gd name="G0" fmla="+- 1586 0 0"/>
                  <a:gd name="G1" fmla="+- 21600 0 1586"/>
                  <a:gd name="G2" fmla="*/ 1586 1 2"/>
                  <a:gd name="G3" fmla="+- 21600 0 G2"/>
                  <a:gd name="G4" fmla="+/ 1586 21600 2"/>
                  <a:gd name="G5" fmla="+/ G1 0 2"/>
                  <a:gd name="G6" fmla="*/ 21600 21600 1586"/>
                  <a:gd name="G7" fmla="*/ G6 1 2"/>
                  <a:gd name="G8" fmla="+- 21600 0 G7"/>
                  <a:gd name="G9" fmla="*/ 21600 1 2"/>
                  <a:gd name="G10" fmla="+- 1586 0 G9"/>
                  <a:gd name="G11" fmla="?: G10 G8 0"/>
                  <a:gd name="G12" fmla="?: G10 G7 21600"/>
                  <a:gd name="T0" fmla="*/ 20807 w 21600"/>
                  <a:gd name="T1" fmla="*/ 10800 h 21600"/>
                  <a:gd name="T2" fmla="*/ 10800 w 21600"/>
                  <a:gd name="T3" fmla="*/ 21600 h 21600"/>
                  <a:gd name="T4" fmla="*/ 793 w 21600"/>
                  <a:gd name="T5" fmla="*/ 10800 h 21600"/>
                  <a:gd name="T6" fmla="*/ 10800 w 21600"/>
                  <a:gd name="T7" fmla="*/ 0 h 21600"/>
                  <a:gd name="T8" fmla="*/ 2593 w 21600"/>
                  <a:gd name="T9" fmla="*/ 2593 h 21600"/>
                  <a:gd name="T10" fmla="*/ 19007 w 21600"/>
                  <a:gd name="T11" fmla="*/ 19007 h 21600"/>
                </a:gdLst>
                <a:ahLst/>
                <a:cxnLst>
                  <a:cxn ang="0">
                    <a:pos x="T0" y="T1"/>
                  </a:cxn>
                  <a:cxn ang="0">
                    <a:pos x="T2" y="T3"/>
                  </a:cxn>
                  <a:cxn ang="0">
                    <a:pos x="T4" y="T5"/>
                  </a:cxn>
                  <a:cxn ang="0">
                    <a:pos x="T6" y="T7"/>
                  </a:cxn>
                </a:cxnLst>
                <a:rect l="T8" t="T9" r="T10" b="T11"/>
                <a:pathLst>
                  <a:path w="21600" h="21600">
                    <a:moveTo>
                      <a:pt x="0" y="0"/>
                    </a:moveTo>
                    <a:lnTo>
                      <a:pt x="1586" y="21600"/>
                    </a:lnTo>
                    <a:lnTo>
                      <a:pt x="20014" y="21600"/>
                    </a:lnTo>
                    <a:lnTo>
                      <a:pt x="21600" y="0"/>
                    </a:lnTo>
                    <a:close/>
                  </a:path>
                </a:pathLst>
              </a:custGeom>
              <a:gradFill rotWithShape="0">
                <a:gsLst>
                  <a:gs pos="0">
                    <a:schemeClr val="accent1"/>
                  </a:gs>
                  <a:gs pos="50000">
                    <a:srgbClr val="99CCFF"/>
                  </a:gs>
                  <a:gs pos="100000">
                    <a:schemeClr val="accent1"/>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21"/>
              <p:cNvSpPr>
                <a:spLocks noChangeArrowheads="1"/>
              </p:cNvSpPr>
              <p:nvPr/>
            </p:nvSpPr>
            <p:spPr bwMode="auto">
              <a:xfrm rot="5400000">
                <a:off x="316" y="3491"/>
                <a:ext cx="412" cy="120"/>
              </a:xfrm>
              <a:custGeom>
                <a:avLst/>
                <a:gdLst>
                  <a:gd name="G0" fmla="+- 2164 0 0"/>
                  <a:gd name="G1" fmla="+- 21600 0 2164"/>
                  <a:gd name="G2" fmla="*/ 2164 1 2"/>
                  <a:gd name="G3" fmla="+- 21600 0 G2"/>
                  <a:gd name="G4" fmla="+/ 2164 21600 2"/>
                  <a:gd name="G5" fmla="+/ G1 0 2"/>
                  <a:gd name="G6" fmla="*/ 21600 21600 2164"/>
                  <a:gd name="G7" fmla="*/ G6 1 2"/>
                  <a:gd name="G8" fmla="+- 21600 0 G7"/>
                  <a:gd name="G9" fmla="*/ 21600 1 2"/>
                  <a:gd name="G10" fmla="+- 2164 0 G9"/>
                  <a:gd name="G11" fmla="?: G10 G8 0"/>
                  <a:gd name="G12" fmla="?: G10 G7 21600"/>
                  <a:gd name="T0" fmla="*/ 20518 w 21600"/>
                  <a:gd name="T1" fmla="*/ 10800 h 21600"/>
                  <a:gd name="T2" fmla="*/ 10800 w 21600"/>
                  <a:gd name="T3" fmla="*/ 21600 h 21600"/>
                  <a:gd name="T4" fmla="*/ 1082 w 21600"/>
                  <a:gd name="T5" fmla="*/ 10800 h 21600"/>
                  <a:gd name="T6" fmla="*/ 10800 w 21600"/>
                  <a:gd name="T7" fmla="*/ 0 h 21600"/>
                  <a:gd name="T8" fmla="*/ 2882 w 21600"/>
                  <a:gd name="T9" fmla="*/ 2882 h 21600"/>
                  <a:gd name="T10" fmla="*/ 18718 w 21600"/>
                  <a:gd name="T11" fmla="*/ 18718 h 21600"/>
                </a:gdLst>
                <a:ahLst/>
                <a:cxnLst>
                  <a:cxn ang="0">
                    <a:pos x="T0" y="T1"/>
                  </a:cxn>
                  <a:cxn ang="0">
                    <a:pos x="T2" y="T3"/>
                  </a:cxn>
                  <a:cxn ang="0">
                    <a:pos x="T4" y="T5"/>
                  </a:cxn>
                  <a:cxn ang="0">
                    <a:pos x="T6" y="T7"/>
                  </a:cxn>
                </a:cxnLst>
                <a:rect l="T8" t="T9" r="T10" b="T11"/>
                <a:pathLst>
                  <a:path w="21600" h="21600">
                    <a:moveTo>
                      <a:pt x="0" y="0"/>
                    </a:moveTo>
                    <a:lnTo>
                      <a:pt x="2164" y="21600"/>
                    </a:lnTo>
                    <a:lnTo>
                      <a:pt x="19436" y="21600"/>
                    </a:lnTo>
                    <a:lnTo>
                      <a:pt x="21600" y="0"/>
                    </a:lnTo>
                    <a:close/>
                  </a:path>
                </a:pathLst>
              </a:custGeom>
              <a:gradFill rotWithShape="0">
                <a:gsLst>
                  <a:gs pos="0">
                    <a:schemeClr val="accent1"/>
                  </a:gs>
                  <a:gs pos="50000">
                    <a:srgbClr val="99CCFF"/>
                  </a:gs>
                  <a:gs pos="100000">
                    <a:schemeClr val="accent1"/>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utoShape 22"/>
              <p:cNvSpPr>
                <a:spLocks noChangeArrowheads="1"/>
              </p:cNvSpPr>
              <p:nvPr/>
            </p:nvSpPr>
            <p:spPr bwMode="auto">
              <a:xfrm rot="5400000">
                <a:off x="241" y="3507"/>
                <a:ext cx="274" cy="87"/>
              </a:xfrm>
              <a:custGeom>
                <a:avLst/>
                <a:gdLst>
                  <a:gd name="G0" fmla="+- 2164 0 0"/>
                  <a:gd name="G1" fmla="+- 21600 0 2164"/>
                  <a:gd name="G2" fmla="*/ 2164 1 2"/>
                  <a:gd name="G3" fmla="+- 21600 0 G2"/>
                  <a:gd name="G4" fmla="+/ 2164 21600 2"/>
                  <a:gd name="G5" fmla="+/ G1 0 2"/>
                  <a:gd name="G6" fmla="*/ 21600 21600 2164"/>
                  <a:gd name="G7" fmla="*/ G6 1 2"/>
                  <a:gd name="G8" fmla="+- 21600 0 G7"/>
                  <a:gd name="G9" fmla="*/ 21600 1 2"/>
                  <a:gd name="G10" fmla="+- 2164 0 G9"/>
                  <a:gd name="G11" fmla="?: G10 G8 0"/>
                  <a:gd name="G12" fmla="?: G10 G7 21600"/>
                  <a:gd name="T0" fmla="*/ 20518 w 21600"/>
                  <a:gd name="T1" fmla="*/ 10800 h 21600"/>
                  <a:gd name="T2" fmla="*/ 10800 w 21600"/>
                  <a:gd name="T3" fmla="*/ 21600 h 21600"/>
                  <a:gd name="T4" fmla="*/ 1082 w 21600"/>
                  <a:gd name="T5" fmla="*/ 10800 h 21600"/>
                  <a:gd name="T6" fmla="*/ 10800 w 21600"/>
                  <a:gd name="T7" fmla="*/ 0 h 21600"/>
                  <a:gd name="T8" fmla="*/ 2882 w 21600"/>
                  <a:gd name="T9" fmla="*/ 2882 h 21600"/>
                  <a:gd name="T10" fmla="*/ 18718 w 21600"/>
                  <a:gd name="T11" fmla="*/ 18718 h 21600"/>
                </a:gdLst>
                <a:ahLst/>
                <a:cxnLst>
                  <a:cxn ang="0">
                    <a:pos x="T0" y="T1"/>
                  </a:cxn>
                  <a:cxn ang="0">
                    <a:pos x="T2" y="T3"/>
                  </a:cxn>
                  <a:cxn ang="0">
                    <a:pos x="T4" y="T5"/>
                  </a:cxn>
                  <a:cxn ang="0">
                    <a:pos x="T6" y="T7"/>
                  </a:cxn>
                </a:cxnLst>
                <a:rect l="T8" t="T9" r="T10" b="T11"/>
                <a:pathLst>
                  <a:path w="21600" h="21600">
                    <a:moveTo>
                      <a:pt x="0" y="0"/>
                    </a:moveTo>
                    <a:lnTo>
                      <a:pt x="2164" y="21600"/>
                    </a:lnTo>
                    <a:lnTo>
                      <a:pt x="19436" y="21600"/>
                    </a:lnTo>
                    <a:lnTo>
                      <a:pt x="21600" y="0"/>
                    </a:lnTo>
                    <a:close/>
                  </a:path>
                </a:pathLst>
              </a:custGeom>
              <a:gradFill rotWithShape="0">
                <a:gsLst>
                  <a:gs pos="0">
                    <a:schemeClr val="accent1"/>
                  </a:gs>
                  <a:gs pos="50000">
                    <a:srgbClr val="99CCFF"/>
                  </a:gs>
                  <a:gs pos="100000">
                    <a:schemeClr val="accent1"/>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AutoShape 23"/>
            <p:cNvSpPr>
              <a:spLocks noChangeArrowheads="1"/>
            </p:cNvSpPr>
            <p:nvPr/>
          </p:nvSpPr>
          <p:spPr bwMode="auto">
            <a:xfrm>
              <a:off x="4234" y="2112"/>
              <a:ext cx="576" cy="384"/>
            </a:xfrm>
            <a:prstGeom prst="roundRect">
              <a:avLst>
                <a:gd name="adj" fmla="val 16667"/>
              </a:avLst>
            </a:prstGeom>
            <a:solidFill>
              <a:srgbClr val="339966"/>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4"/>
            <p:cNvSpPr>
              <a:spLocks noChangeArrowheads="1"/>
            </p:cNvSpPr>
            <p:nvPr/>
          </p:nvSpPr>
          <p:spPr bwMode="auto">
            <a:xfrm>
              <a:off x="4234" y="2592"/>
              <a:ext cx="576" cy="48"/>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5"/>
            <p:cNvSpPr>
              <a:spLocks noChangeArrowheads="1"/>
            </p:cNvSpPr>
            <p:nvPr/>
          </p:nvSpPr>
          <p:spPr bwMode="auto">
            <a:xfrm>
              <a:off x="4330" y="2448"/>
              <a:ext cx="48" cy="192"/>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6"/>
            <p:cNvSpPr>
              <a:spLocks noChangeArrowheads="1"/>
            </p:cNvSpPr>
            <p:nvPr/>
          </p:nvSpPr>
          <p:spPr bwMode="auto">
            <a:xfrm>
              <a:off x="4698" y="2448"/>
              <a:ext cx="48" cy="192"/>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rc 27"/>
            <p:cNvSpPr>
              <a:spLocks/>
            </p:cNvSpPr>
            <p:nvPr/>
          </p:nvSpPr>
          <p:spPr bwMode="auto">
            <a:xfrm rot="-10800000" flipH="1" flipV="1">
              <a:off x="3370" y="1440"/>
              <a:ext cx="336"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0">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8"/>
            <p:cNvSpPr>
              <a:spLocks noChangeShapeType="1"/>
            </p:cNvSpPr>
            <p:nvPr/>
          </p:nvSpPr>
          <p:spPr bwMode="auto">
            <a:xfrm>
              <a:off x="2026" y="1440"/>
              <a:ext cx="1344" cy="0"/>
            </a:xfrm>
            <a:prstGeom prst="line">
              <a:avLst/>
            </a:prstGeom>
            <a:noFill/>
            <a:ln w="762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rc 29"/>
            <p:cNvSpPr>
              <a:spLocks/>
            </p:cNvSpPr>
            <p:nvPr/>
          </p:nvSpPr>
          <p:spPr bwMode="auto">
            <a:xfrm rot="-10800000" flipH="1" flipV="1">
              <a:off x="3370" y="1440"/>
              <a:ext cx="336"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 Box 30"/>
            <p:cNvSpPr txBox="1">
              <a:spLocks noChangeArrowheads="1"/>
            </p:cNvSpPr>
            <p:nvPr/>
          </p:nvSpPr>
          <p:spPr bwMode="auto">
            <a:xfrm>
              <a:off x="2314" y="1104"/>
              <a:ext cx="10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0" dirty="0">
                  <a:solidFill>
                    <a:schemeClr val="bg1"/>
                  </a:solidFill>
                </a:rPr>
                <a:t>Steam</a:t>
              </a:r>
            </a:p>
          </p:txBody>
        </p:sp>
        <p:sp>
          <p:nvSpPr>
            <p:cNvPr id="30" name="Text Box 31"/>
            <p:cNvSpPr txBox="1">
              <a:spLocks noChangeArrowheads="1"/>
            </p:cNvSpPr>
            <p:nvPr/>
          </p:nvSpPr>
          <p:spPr bwMode="auto">
            <a:xfrm>
              <a:off x="2506" y="2160"/>
              <a:ext cx="10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0" dirty="0">
                  <a:solidFill>
                    <a:schemeClr val="bg1"/>
                  </a:solidFill>
                </a:rPr>
                <a:t>Turbine</a:t>
              </a:r>
            </a:p>
          </p:txBody>
        </p:sp>
        <p:sp>
          <p:nvSpPr>
            <p:cNvPr id="31" name="Freeform 32"/>
            <p:cNvSpPr>
              <a:spLocks/>
            </p:cNvSpPr>
            <p:nvPr/>
          </p:nvSpPr>
          <p:spPr bwMode="auto">
            <a:xfrm>
              <a:off x="3345" y="2820"/>
              <a:ext cx="763" cy="590"/>
            </a:xfrm>
            <a:custGeom>
              <a:avLst/>
              <a:gdLst>
                <a:gd name="T0" fmla="*/ 375 w 763"/>
                <a:gd name="T1" fmla="*/ 551 h 590"/>
                <a:gd name="T2" fmla="*/ 60 w 763"/>
                <a:gd name="T3" fmla="*/ 560 h 590"/>
                <a:gd name="T4" fmla="*/ 15 w 763"/>
                <a:gd name="T5" fmla="*/ 554 h 590"/>
                <a:gd name="T6" fmla="*/ 12 w 763"/>
                <a:gd name="T7" fmla="*/ 509 h 590"/>
                <a:gd name="T8" fmla="*/ 18 w 763"/>
                <a:gd name="T9" fmla="*/ 68 h 590"/>
                <a:gd name="T10" fmla="*/ 93 w 763"/>
                <a:gd name="T11" fmla="*/ 101 h 590"/>
                <a:gd name="T12" fmla="*/ 156 w 763"/>
                <a:gd name="T13" fmla="*/ 65 h 590"/>
                <a:gd name="T14" fmla="*/ 239 w 763"/>
                <a:gd name="T15" fmla="*/ 110 h 590"/>
                <a:gd name="T16" fmla="*/ 267 w 763"/>
                <a:gd name="T17" fmla="*/ 80 h 590"/>
                <a:gd name="T18" fmla="*/ 294 w 763"/>
                <a:gd name="T19" fmla="*/ 101 h 590"/>
                <a:gd name="T20" fmla="*/ 327 w 763"/>
                <a:gd name="T21" fmla="*/ 86 h 590"/>
                <a:gd name="T22" fmla="*/ 340 w 763"/>
                <a:gd name="T23" fmla="*/ 57 h 590"/>
                <a:gd name="T24" fmla="*/ 402 w 763"/>
                <a:gd name="T25" fmla="*/ 95 h 590"/>
                <a:gd name="T26" fmla="*/ 456 w 763"/>
                <a:gd name="T27" fmla="*/ 59 h 590"/>
                <a:gd name="T28" fmla="*/ 522 w 763"/>
                <a:gd name="T29" fmla="*/ 95 h 590"/>
                <a:gd name="T30" fmla="*/ 576 w 763"/>
                <a:gd name="T31" fmla="*/ 56 h 590"/>
                <a:gd name="T32" fmla="*/ 654 w 763"/>
                <a:gd name="T33" fmla="*/ 89 h 590"/>
                <a:gd name="T34" fmla="*/ 711 w 763"/>
                <a:gd name="T35" fmla="*/ 41 h 590"/>
                <a:gd name="T36" fmla="*/ 744 w 763"/>
                <a:gd name="T37" fmla="*/ 77 h 590"/>
                <a:gd name="T38" fmla="*/ 750 w 763"/>
                <a:gd name="T39" fmla="*/ 500 h 590"/>
                <a:gd name="T40" fmla="*/ 753 w 763"/>
                <a:gd name="T41" fmla="*/ 545 h 590"/>
                <a:gd name="T42" fmla="*/ 693 w 763"/>
                <a:gd name="T43" fmla="*/ 554 h 590"/>
                <a:gd name="T44" fmla="*/ 393 w 763"/>
                <a:gd name="T45" fmla="*/ 55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 h="590">
                  <a:moveTo>
                    <a:pt x="375" y="551"/>
                  </a:moveTo>
                  <a:cubicBezTo>
                    <a:pt x="323" y="552"/>
                    <a:pt x="120" y="559"/>
                    <a:pt x="60" y="560"/>
                  </a:cubicBezTo>
                  <a:cubicBezTo>
                    <a:pt x="0" y="561"/>
                    <a:pt x="23" y="563"/>
                    <a:pt x="15" y="554"/>
                  </a:cubicBezTo>
                  <a:cubicBezTo>
                    <a:pt x="7" y="545"/>
                    <a:pt x="11" y="590"/>
                    <a:pt x="12" y="509"/>
                  </a:cubicBezTo>
                  <a:cubicBezTo>
                    <a:pt x="13" y="428"/>
                    <a:pt x="5" y="136"/>
                    <a:pt x="18" y="68"/>
                  </a:cubicBezTo>
                  <a:cubicBezTo>
                    <a:pt x="31" y="0"/>
                    <a:pt x="70" y="101"/>
                    <a:pt x="93" y="101"/>
                  </a:cubicBezTo>
                  <a:cubicBezTo>
                    <a:pt x="116" y="101"/>
                    <a:pt x="132" y="63"/>
                    <a:pt x="156" y="65"/>
                  </a:cubicBezTo>
                  <a:cubicBezTo>
                    <a:pt x="180" y="67"/>
                    <a:pt x="221" y="108"/>
                    <a:pt x="239" y="110"/>
                  </a:cubicBezTo>
                  <a:cubicBezTo>
                    <a:pt x="257" y="112"/>
                    <a:pt x="258" y="81"/>
                    <a:pt x="267" y="80"/>
                  </a:cubicBezTo>
                  <a:cubicBezTo>
                    <a:pt x="276" y="79"/>
                    <a:pt x="284" y="100"/>
                    <a:pt x="294" y="101"/>
                  </a:cubicBezTo>
                  <a:cubicBezTo>
                    <a:pt x="304" y="102"/>
                    <a:pt x="319" y="93"/>
                    <a:pt x="327" y="86"/>
                  </a:cubicBezTo>
                  <a:cubicBezTo>
                    <a:pt x="335" y="79"/>
                    <a:pt x="328" y="56"/>
                    <a:pt x="340" y="57"/>
                  </a:cubicBezTo>
                  <a:cubicBezTo>
                    <a:pt x="352" y="58"/>
                    <a:pt x="383" y="95"/>
                    <a:pt x="402" y="95"/>
                  </a:cubicBezTo>
                  <a:cubicBezTo>
                    <a:pt x="421" y="95"/>
                    <a:pt x="436" y="59"/>
                    <a:pt x="456" y="59"/>
                  </a:cubicBezTo>
                  <a:cubicBezTo>
                    <a:pt x="476" y="59"/>
                    <a:pt x="502" y="95"/>
                    <a:pt x="522" y="95"/>
                  </a:cubicBezTo>
                  <a:cubicBezTo>
                    <a:pt x="542" y="95"/>
                    <a:pt x="554" y="57"/>
                    <a:pt x="576" y="56"/>
                  </a:cubicBezTo>
                  <a:cubicBezTo>
                    <a:pt x="598" y="55"/>
                    <a:pt x="631" y="91"/>
                    <a:pt x="654" y="89"/>
                  </a:cubicBezTo>
                  <a:cubicBezTo>
                    <a:pt x="677" y="87"/>
                    <a:pt x="696" y="43"/>
                    <a:pt x="711" y="41"/>
                  </a:cubicBezTo>
                  <a:cubicBezTo>
                    <a:pt x="726" y="39"/>
                    <a:pt x="738" y="1"/>
                    <a:pt x="744" y="77"/>
                  </a:cubicBezTo>
                  <a:cubicBezTo>
                    <a:pt x="750" y="153"/>
                    <a:pt x="749" y="422"/>
                    <a:pt x="750" y="500"/>
                  </a:cubicBezTo>
                  <a:cubicBezTo>
                    <a:pt x="751" y="578"/>
                    <a:pt x="763" y="536"/>
                    <a:pt x="753" y="545"/>
                  </a:cubicBezTo>
                  <a:cubicBezTo>
                    <a:pt x="743" y="554"/>
                    <a:pt x="753" y="553"/>
                    <a:pt x="693" y="554"/>
                  </a:cubicBezTo>
                  <a:cubicBezTo>
                    <a:pt x="633" y="555"/>
                    <a:pt x="455" y="554"/>
                    <a:pt x="393" y="554"/>
                  </a:cubicBezTo>
                </a:path>
              </a:pathLst>
            </a:custGeom>
            <a:solidFill>
              <a:srgbClr val="99CCFF"/>
            </a:solidFill>
            <a:ln w="38100" cap="flat" cmpd="sng">
              <a:solidFill>
                <a:srgbClr val="99CC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33"/>
            <p:cNvSpPr txBox="1">
              <a:spLocks noChangeArrowheads="1"/>
            </p:cNvSpPr>
            <p:nvPr/>
          </p:nvSpPr>
          <p:spPr bwMode="auto">
            <a:xfrm>
              <a:off x="4210" y="1859"/>
              <a:ext cx="10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0" dirty="0">
                  <a:solidFill>
                    <a:schemeClr val="bg1"/>
                  </a:solidFill>
                </a:rPr>
                <a:t>Generator</a:t>
              </a:r>
            </a:p>
          </p:txBody>
        </p:sp>
      </p:grpSp>
      <p:grpSp>
        <p:nvGrpSpPr>
          <p:cNvPr id="36" name="Group 34"/>
          <p:cNvGrpSpPr>
            <a:grpSpLocks/>
          </p:cNvGrpSpPr>
          <p:nvPr/>
        </p:nvGrpSpPr>
        <p:grpSpPr bwMode="auto">
          <a:xfrm>
            <a:off x="7620000" y="2953626"/>
            <a:ext cx="1600200" cy="1460500"/>
            <a:chOff x="4858" y="2016"/>
            <a:chExt cx="1008" cy="920"/>
          </a:xfrm>
        </p:grpSpPr>
        <p:sp>
          <p:nvSpPr>
            <p:cNvPr id="37" name="AutoShape 35"/>
            <p:cNvSpPr>
              <a:spLocks noChangeArrowheads="1"/>
            </p:cNvSpPr>
            <p:nvPr/>
          </p:nvSpPr>
          <p:spPr bwMode="auto">
            <a:xfrm flipH="1">
              <a:off x="5146" y="2016"/>
              <a:ext cx="432" cy="720"/>
            </a:xfrm>
            <a:prstGeom prst="lightningBol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36"/>
            <p:cNvSpPr txBox="1">
              <a:spLocks noChangeArrowheads="1"/>
            </p:cNvSpPr>
            <p:nvPr/>
          </p:nvSpPr>
          <p:spPr bwMode="auto">
            <a:xfrm>
              <a:off x="4858" y="2648"/>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0" dirty="0">
                  <a:solidFill>
                    <a:schemeClr val="bg1"/>
                  </a:solidFill>
                </a:rPr>
                <a:t>Electricity</a:t>
              </a:r>
            </a:p>
          </p:txBody>
        </p:sp>
      </p:grpSp>
      <p:sp>
        <p:nvSpPr>
          <p:cNvPr id="39" name="Text Box 37"/>
          <p:cNvSpPr txBox="1">
            <a:spLocks noChangeArrowheads="1"/>
          </p:cNvSpPr>
          <p:nvPr/>
        </p:nvSpPr>
        <p:spPr bwMode="auto">
          <a:xfrm>
            <a:off x="2504300" y="4198967"/>
            <a:ext cx="70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dirty="0" smtClean="0">
                <a:solidFill>
                  <a:schemeClr val="bg1"/>
                </a:solidFill>
              </a:rPr>
              <a:t>Heat</a:t>
            </a:r>
            <a:r>
              <a:rPr lang="en-US" altLang="en-US" sz="2400" dirty="0" smtClean="0"/>
              <a:t> </a:t>
            </a:r>
            <a:endParaRPr lang="en-US" altLang="en-US" i="0" dirty="0">
              <a:solidFill>
                <a:schemeClr val="bg1"/>
              </a:solidFill>
            </a:endParaRPr>
          </a:p>
        </p:txBody>
      </p:sp>
      <p:sp>
        <p:nvSpPr>
          <p:cNvPr id="40" name="Freeform 38"/>
          <p:cNvSpPr>
            <a:spLocks/>
          </p:cNvSpPr>
          <p:nvPr/>
        </p:nvSpPr>
        <p:spPr bwMode="auto">
          <a:xfrm rot="16200000">
            <a:off x="2170113" y="4212514"/>
            <a:ext cx="414337" cy="293687"/>
          </a:xfrm>
          <a:custGeom>
            <a:avLst/>
            <a:gdLst>
              <a:gd name="T0" fmla="*/ 43 w 122"/>
              <a:gd name="T1" fmla="*/ 0 h 185"/>
              <a:gd name="T2" fmla="*/ 43 w 122"/>
              <a:gd name="T3" fmla="*/ 34 h 185"/>
              <a:gd name="T4" fmla="*/ 0 w 122"/>
              <a:gd name="T5" fmla="*/ 34 h 185"/>
              <a:gd name="T6" fmla="*/ 0 w 122"/>
              <a:gd name="T7" fmla="*/ 150 h 185"/>
              <a:gd name="T8" fmla="*/ 43 w 122"/>
              <a:gd name="T9" fmla="*/ 150 h 185"/>
              <a:gd name="T10" fmla="*/ 43 w 122"/>
              <a:gd name="T11" fmla="*/ 185 h 185"/>
              <a:gd name="T12" fmla="*/ 122 w 122"/>
              <a:gd name="T13" fmla="*/ 92 h 185"/>
              <a:gd name="T14" fmla="*/ 43 w 122"/>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85">
                <a:moveTo>
                  <a:pt x="43" y="0"/>
                </a:moveTo>
                <a:lnTo>
                  <a:pt x="43" y="34"/>
                </a:lnTo>
                <a:lnTo>
                  <a:pt x="0" y="34"/>
                </a:lnTo>
                <a:lnTo>
                  <a:pt x="0" y="150"/>
                </a:lnTo>
                <a:lnTo>
                  <a:pt x="43" y="150"/>
                </a:lnTo>
                <a:lnTo>
                  <a:pt x="43" y="185"/>
                </a:lnTo>
                <a:lnTo>
                  <a:pt x="122" y="92"/>
                </a:lnTo>
                <a:lnTo>
                  <a:pt x="4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 name="Group 39"/>
          <p:cNvGrpSpPr>
            <a:grpSpLocks/>
          </p:cNvGrpSpPr>
          <p:nvPr/>
        </p:nvGrpSpPr>
        <p:grpSpPr bwMode="auto">
          <a:xfrm>
            <a:off x="1774825" y="4731626"/>
            <a:ext cx="1646238" cy="939800"/>
            <a:chOff x="2032" y="3664"/>
            <a:chExt cx="821" cy="480"/>
          </a:xfrm>
        </p:grpSpPr>
        <p:grpSp>
          <p:nvGrpSpPr>
            <p:cNvPr id="42" name="Group 40"/>
            <p:cNvGrpSpPr>
              <a:grpSpLocks/>
            </p:cNvGrpSpPr>
            <p:nvPr/>
          </p:nvGrpSpPr>
          <p:grpSpPr bwMode="auto">
            <a:xfrm>
              <a:off x="2211" y="3710"/>
              <a:ext cx="335" cy="434"/>
              <a:chOff x="1344" y="1920"/>
              <a:chExt cx="2064" cy="2400"/>
            </a:xfrm>
          </p:grpSpPr>
          <p:pic>
            <p:nvPicPr>
              <p:cNvPr id="56" name="Picture 41" descr="uranium"/>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44" y="1920"/>
                <a:ext cx="1512" cy="15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2" descr="fission 1"/>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12" y="3744"/>
                <a:ext cx="570" cy="5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3" descr="fission 2"/>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32" y="3600"/>
                <a:ext cx="576" cy="551"/>
              </a:xfrm>
              <a:prstGeom prst="rect">
                <a:avLst/>
              </a:prstGeom>
              <a:noFill/>
              <a:extLst>
                <a:ext uri="{909E8E84-426E-40DD-AFC4-6F175D3DCCD1}">
                  <a14:hiddenFill xmlns:a14="http://schemas.microsoft.com/office/drawing/2010/main">
                    <a:solidFill>
                      <a:srgbClr val="FFFFFF"/>
                    </a:solidFill>
                  </a14:hiddenFill>
                </a:ext>
              </a:extLst>
            </p:spPr>
          </p:pic>
          <p:sp>
            <p:nvSpPr>
              <p:cNvPr id="59" name="AutoShape 44"/>
              <p:cNvSpPr>
                <a:spLocks noChangeArrowheads="1"/>
              </p:cNvSpPr>
              <p:nvPr/>
            </p:nvSpPr>
            <p:spPr bwMode="auto">
              <a:xfrm rot="2965647">
                <a:off x="2523" y="3392"/>
                <a:ext cx="432" cy="144"/>
              </a:xfrm>
              <a:prstGeom prst="rightArrow">
                <a:avLst>
                  <a:gd name="adj1" fmla="val 50000"/>
                  <a:gd name="adj2" fmla="val 75000"/>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r>
                  <a:rPr lang="en-US" altLang="en-US" sz="2400" i="0">
                    <a:latin typeface="Times New Roman" pitchFamily="18" charset="0"/>
                  </a:rPr>
                  <a:t> </a:t>
                </a:r>
              </a:p>
            </p:txBody>
          </p:sp>
          <p:sp>
            <p:nvSpPr>
              <p:cNvPr id="60" name="AutoShape 45"/>
              <p:cNvSpPr>
                <a:spLocks noChangeArrowheads="1"/>
              </p:cNvSpPr>
              <p:nvPr/>
            </p:nvSpPr>
            <p:spPr bwMode="auto">
              <a:xfrm rot="3761867">
                <a:off x="2152" y="3568"/>
                <a:ext cx="285" cy="133"/>
              </a:xfrm>
              <a:prstGeom prst="rightArrow">
                <a:avLst>
                  <a:gd name="adj1" fmla="val 50000"/>
                  <a:gd name="adj2" fmla="val 53571"/>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r>
                  <a:rPr lang="en-US" altLang="en-US" sz="2400" i="0">
                    <a:latin typeface="Times New Roman" pitchFamily="18" charset="0"/>
                  </a:rPr>
                  <a:t> </a:t>
                </a:r>
              </a:p>
            </p:txBody>
          </p:sp>
        </p:grpSp>
        <p:grpSp>
          <p:nvGrpSpPr>
            <p:cNvPr id="43" name="Group 46"/>
            <p:cNvGrpSpPr>
              <a:grpSpLocks/>
            </p:cNvGrpSpPr>
            <p:nvPr/>
          </p:nvGrpSpPr>
          <p:grpSpPr bwMode="auto">
            <a:xfrm>
              <a:off x="2032" y="3840"/>
              <a:ext cx="179" cy="51"/>
              <a:chOff x="240" y="2496"/>
              <a:chExt cx="1104" cy="280"/>
            </a:xfrm>
          </p:grpSpPr>
          <p:sp>
            <p:nvSpPr>
              <p:cNvPr id="54" name="AutoShape 47"/>
              <p:cNvSpPr>
                <a:spLocks noChangeArrowheads="1"/>
              </p:cNvSpPr>
              <p:nvPr/>
            </p:nvSpPr>
            <p:spPr bwMode="auto">
              <a:xfrm>
                <a:off x="576" y="2544"/>
                <a:ext cx="768" cy="144"/>
              </a:xfrm>
              <a:prstGeom prst="rightArrow">
                <a:avLst>
                  <a:gd name="adj1" fmla="val 61454"/>
                  <a:gd name="adj2" fmla="val 124296"/>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 name="Picture 48" descr="neutron"/>
              <p:cNvPicPr>
                <a:picLocks noChangeAspect="1" noChangeArrowheads="1"/>
              </p:cNvPicPr>
              <p:nvPr/>
            </p:nvPicPr>
            <p:blipFill>
              <a:blip r:embed="rId6"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40" y="2496"/>
                <a:ext cx="304" cy="280"/>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9" descr="neutron"/>
            <p:cNvPicPr>
              <a:picLocks noChangeAspect="1" noChangeArrowheads="1"/>
            </p:cNvPicPr>
            <p:nvPr/>
          </p:nvPicPr>
          <p:blipFill>
            <a:blip r:embed="rId6"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648" y="3884"/>
              <a:ext cx="49" cy="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0" descr="neutron"/>
            <p:cNvPicPr>
              <a:picLocks noChangeAspect="1" noChangeArrowheads="1"/>
            </p:cNvPicPr>
            <p:nvPr/>
          </p:nvPicPr>
          <p:blipFill>
            <a:blip r:embed="rId6"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749" y="3979"/>
              <a:ext cx="49" cy="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1" descr="neutron"/>
            <p:cNvPicPr>
              <a:picLocks noChangeAspect="1" noChangeArrowheads="1"/>
            </p:cNvPicPr>
            <p:nvPr/>
          </p:nvPicPr>
          <p:blipFill>
            <a:blip r:embed="rId7"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803" y="3823"/>
              <a:ext cx="50" cy="51"/>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52"/>
            <p:cNvSpPr>
              <a:spLocks noChangeArrowheads="1"/>
            </p:cNvSpPr>
            <p:nvPr/>
          </p:nvSpPr>
          <p:spPr bwMode="auto">
            <a:xfrm>
              <a:off x="2468" y="3832"/>
              <a:ext cx="308" cy="26"/>
            </a:xfrm>
            <a:prstGeom prst="rightArrow">
              <a:avLst>
                <a:gd name="adj1" fmla="val 65620"/>
                <a:gd name="adj2" fmla="val 120710"/>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utoShape 53"/>
            <p:cNvSpPr>
              <a:spLocks noChangeArrowheads="1"/>
            </p:cNvSpPr>
            <p:nvPr/>
          </p:nvSpPr>
          <p:spPr bwMode="auto">
            <a:xfrm rot="862388">
              <a:off x="2445" y="3936"/>
              <a:ext cx="307" cy="26"/>
            </a:xfrm>
            <a:prstGeom prst="rightArrow">
              <a:avLst>
                <a:gd name="adj1" fmla="val 65620"/>
                <a:gd name="adj2" fmla="val 120318"/>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utoShape 54"/>
            <p:cNvSpPr>
              <a:spLocks noChangeArrowheads="1"/>
            </p:cNvSpPr>
            <p:nvPr/>
          </p:nvSpPr>
          <p:spPr bwMode="auto">
            <a:xfrm rot="373968">
              <a:off x="2468" y="3875"/>
              <a:ext cx="172" cy="26"/>
            </a:xfrm>
            <a:prstGeom prst="rightArrow">
              <a:avLst>
                <a:gd name="adj1" fmla="val 61454"/>
                <a:gd name="adj2" fmla="val 96474"/>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0" name="Picture 55" descr="neutron"/>
            <p:cNvPicPr>
              <a:picLocks noChangeAspect="1" noChangeArrowheads="1"/>
            </p:cNvPicPr>
            <p:nvPr/>
          </p:nvPicPr>
          <p:blipFill>
            <a:blip r:embed="rId6"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085" y="3664"/>
              <a:ext cx="49" cy="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6" descr="neutron"/>
            <p:cNvPicPr>
              <a:picLocks noChangeAspect="1" noChangeArrowheads="1"/>
            </p:cNvPicPr>
            <p:nvPr/>
          </p:nvPicPr>
          <p:blipFill>
            <a:blip r:embed="rId6" cstate="print">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108" y="4011"/>
              <a:ext cx="49" cy="51"/>
            </a:xfrm>
            <a:prstGeom prst="rect">
              <a:avLst/>
            </a:prstGeom>
            <a:noFill/>
            <a:extLst>
              <a:ext uri="{909E8E84-426E-40DD-AFC4-6F175D3DCCD1}">
                <a14:hiddenFill xmlns:a14="http://schemas.microsoft.com/office/drawing/2010/main">
                  <a:solidFill>
                    <a:srgbClr val="FFFFFF"/>
                  </a:solidFill>
                </a14:hiddenFill>
              </a:ext>
            </a:extLst>
          </p:spPr>
        </p:pic>
        <p:sp>
          <p:nvSpPr>
            <p:cNvPr id="52" name="AutoShape 57"/>
            <p:cNvSpPr>
              <a:spLocks noChangeArrowheads="1"/>
            </p:cNvSpPr>
            <p:nvPr/>
          </p:nvSpPr>
          <p:spPr bwMode="auto">
            <a:xfrm>
              <a:off x="2163" y="4020"/>
              <a:ext cx="77" cy="26"/>
            </a:xfrm>
            <a:prstGeom prst="rightArrow">
              <a:avLst>
                <a:gd name="adj1" fmla="val 50000"/>
                <a:gd name="adj2" fmla="val 74038"/>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AutoShape 58"/>
            <p:cNvSpPr>
              <a:spLocks noChangeArrowheads="1"/>
            </p:cNvSpPr>
            <p:nvPr/>
          </p:nvSpPr>
          <p:spPr bwMode="auto">
            <a:xfrm>
              <a:off x="2139" y="3681"/>
              <a:ext cx="94" cy="26"/>
            </a:xfrm>
            <a:prstGeom prst="rightArrow">
              <a:avLst>
                <a:gd name="adj1" fmla="val 50000"/>
                <a:gd name="adj2" fmla="val 90385"/>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 name="Text Box 37"/>
          <p:cNvSpPr txBox="1">
            <a:spLocks noChangeArrowheads="1"/>
          </p:cNvSpPr>
          <p:nvPr/>
        </p:nvSpPr>
        <p:spPr bwMode="auto">
          <a:xfrm>
            <a:off x="2205305" y="5591956"/>
            <a:ext cx="10005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smtClean="0">
                <a:solidFill>
                  <a:schemeClr val="bg1"/>
                </a:solidFill>
              </a:rPr>
              <a:t>Fission</a:t>
            </a:r>
            <a:r>
              <a:rPr lang="en-US" altLang="en-US" sz="2400" dirty="0" smtClean="0"/>
              <a:t> </a:t>
            </a:r>
            <a:endParaRPr lang="en-US" altLang="en-US" i="0" dirty="0">
              <a:solidFill>
                <a:schemeClr val="bg1"/>
              </a:solidFill>
            </a:endParaRPr>
          </a:p>
        </p:txBody>
      </p:sp>
    </p:spTree>
    <p:extLst>
      <p:ext uri="{BB962C8B-B14F-4D97-AF65-F5344CB8AC3E}">
        <p14:creationId xmlns:p14="http://schemas.microsoft.com/office/powerpoint/2010/main" val="48582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altLang="en-US" dirty="0">
                <a:solidFill>
                  <a:srgbClr val="4D963D"/>
                </a:solidFill>
                <a:latin typeface="Arial" panose="020B0604020202020204" pitchFamily="34" charset="0"/>
                <a:ea typeface="+mj-ea"/>
                <a:cs typeface="Arial" panose="020B0604020202020204" pitchFamily="34" charset="0"/>
              </a:rPr>
              <a:t>What is Radiation? </a:t>
            </a:r>
          </a:p>
        </p:txBody>
      </p:sp>
      <p:sp>
        <p:nvSpPr>
          <p:cNvPr id="6147" name="TextBox 2"/>
          <p:cNvSpPr txBox="1">
            <a:spLocks noChangeArrowheads="1"/>
          </p:cNvSpPr>
          <p:nvPr/>
        </p:nvSpPr>
        <p:spPr bwMode="auto">
          <a:xfrm>
            <a:off x="1790700" y="1417638"/>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4D963D"/>
              </a:buClr>
              <a:buChar char="•"/>
              <a:defRPr sz="3200">
                <a:solidFill>
                  <a:schemeClr val="bg1"/>
                </a:solidFill>
                <a:latin typeface="Calibri" pitchFamily="34" charset="0"/>
                <a:ea typeface="ＭＳ Ｐゴシック" pitchFamily="34" charset="-128"/>
                <a:cs typeface="Calibri" pitchFamily="34" charset="0"/>
              </a:defRPr>
            </a:lvl1pPr>
            <a:lvl2pPr marL="742950" indent="-285750" eaLnBrk="0" hangingPunct="0">
              <a:spcBef>
                <a:spcPct val="20000"/>
              </a:spcBef>
              <a:buClr>
                <a:srgbClr val="4D963D"/>
              </a:buClr>
              <a:buChar char="–"/>
              <a:defRPr sz="2800">
                <a:solidFill>
                  <a:schemeClr val="bg1"/>
                </a:solidFill>
                <a:latin typeface="Calibri" pitchFamily="34" charset="0"/>
                <a:ea typeface="ＭＳ Ｐゴシック" pitchFamily="34" charset="-128"/>
                <a:cs typeface="Calibri" pitchFamily="34" charset="0"/>
              </a:defRPr>
            </a:lvl2pPr>
            <a:lvl3pPr marL="1143000" indent="-228600" eaLnBrk="0" hangingPunct="0">
              <a:spcBef>
                <a:spcPct val="20000"/>
              </a:spcBef>
              <a:buClr>
                <a:srgbClr val="4D963D"/>
              </a:buClr>
              <a:buChar char="•"/>
              <a:defRPr sz="2400">
                <a:solidFill>
                  <a:schemeClr val="bg1"/>
                </a:solidFill>
                <a:latin typeface="Calibri" pitchFamily="34" charset="0"/>
                <a:ea typeface="ＭＳ Ｐゴシック" pitchFamily="34" charset="-128"/>
                <a:cs typeface="Calibri" pitchFamily="34" charset="0"/>
              </a:defRPr>
            </a:lvl3pPr>
            <a:lvl4pPr marL="16002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4pPr>
            <a:lvl5pPr marL="20574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5pPr>
            <a:lvl6pPr marL="25146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6pPr>
            <a:lvl7pPr marL="29718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7pPr>
            <a:lvl8pPr marL="34290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8pPr>
            <a:lvl9pPr marL="38862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9pPr>
          </a:lstStyle>
          <a:p>
            <a:pPr marR="0" lvl="0" algn="ctr">
              <a:spcBef>
                <a:spcPts val="0"/>
              </a:spcBef>
              <a:spcAft>
                <a:spcPts val="0"/>
              </a:spcAft>
              <a:buNone/>
            </a:pPr>
            <a:r>
              <a:rPr lang="en-US" sz="2400" dirty="0">
                <a:latin typeface="Arial" panose="020B0604020202020204" pitchFamily="34" charset="0"/>
                <a:ea typeface="Calibri" panose="020F0502020204030204" pitchFamily="34" charset="0"/>
                <a:cs typeface="Arial" panose="020B0604020202020204" pitchFamily="34" charset="0"/>
              </a:rPr>
              <a:t>Energy </a:t>
            </a:r>
            <a:r>
              <a:rPr lang="en-US" sz="2400" dirty="0" smtClean="0">
                <a:latin typeface="Arial" panose="020B0604020202020204" pitchFamily="34" charset="0"/>
                <a:ea typeface="Calibri" panose="020F0502020204030204" pitchFamily="34" charset="0"/>
                <a:cs typeface="Arial" panose="020B0604020202020204" pitchFamily="34" charset="0"/>
              </a:rPr>
              <a:t>traveling in waves</a:t>
            </a: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0B8C06-FC2F-4508-B219-556D9F6E6A00}"/>
              </a:ext>
            </a:extLst>
          </p:cNvPr>
          <p:cNvPicPr>
            <a:picLocks noChangeAspect="1"/>
          </p:cNvPicPr>
          <p:nvPr/>
        </p:nvPicPr>
        <p:blipFill>
          <a:blip r:embed="rId3"/>
          <a:stretch>
            <a:fillRect/>
          </a:stretch>
        </p:blipFill>
        <p:spPr>
          <a:xfrm>
            <a:off x="5199517" y="2436964"/>
            <a:ext cx="3523726" cy="3007791"/>
          </a:xfrm>
          <a:prstGeom prst="rect">
            <a:avLst/>
          </a:prstGeom>
        </p:spPr>
      </p:pic>
      <p:pic>
        <p:nvPicPr>
          <p:cNvPr id="6" name="Picture 5">
            <a:extLst>
              <a:ext uri="{FF2B5EF4-FFF2-40B4-BE49-F238E27FC236}">
                <a16:creationId xmlns:a16="http://schemas.microsoft.com/office/drawing/2014/main" id="{745DC2EC-7840-4E06-9E37-5F34F7485EF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295" y1="15342" x2="8013" y2="45205"/>
                        <a14:foregroundMark x1="2724" y1="2740" x2="3686" y2="89041"/>
                        <a14:foregroundMark x1="7212" y1="46849" x2="20513" y2="58630"/>
                      </a14:backgroundRemoval>
                    </a14:imgEffect>
                  </a14:imgLayer>
                </a14:imgProps>
              </a:ext>
            </a:extLst>
          </a:blip>
          <a:stretch>
            <a:fillRect/>
          </a:stretch>
        </p:blipFill>
        <p:spPr>
          <a:xfrm>
            <a:off x="447261" y="2652028"/>
            <a:ext cx="4406742" cy="2577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00615"/>
          </a:xfrm>
        </p:spPr>
        <p:txBody>
          <a:bodyPr/>
          <a:lstStyle/>
          <a:p>
            <a:pPr eaLnBrk="1" hangingPunct="1">
              <a:defRPr/>
            </a:pPr>
            <a:r>
              <a:rPr lang="en-US" altLang="en-US" dirty="0" smtClean="0">
                <a:solidFill>
                  <a:srgbClr val="4D963D"/>
                </a:solidFill>
                <a:latin typeface="Arial" panose="020B0604020202020204" pitchFamily="34" charset="0"/>
                <a:ea typeface="+mj-ea"/>
                <a:cs typeface="Arial" panose="020B0604020202020204" pitchFamily="34" charset="0"/>
              </a:rPr>
              <a:t>We live in a radioactive world!</a:t>
            </a:r>
            <a:endParaRPr lang="en-US" altLang="en-US" dirty="0">
              <a:solidFill>
                <a:srgbClr val="4D963D"/>
              </a:solidFill>
              <a:latin typeface="Arial" panose="020B0604020202020204" pitchFamily="34" charset="0"/>
              <a:ea typeface="+mj-ea"/>
              <a:cs typeface="Arial" panose="020B0604020202020204" pitchFamily="34" charset="0"/>
            </a:endParaRPr>
          </a:p>
        </p:txBody>
      </p:sp>
      <p:sp>
        <p:nvSpPr>
          <p:cNvPr id="6147" name="TextBox 2"/>
          <p:cNvSpPr txBox="1">
            <a:spLocks noChangeArrowheads="1"/>
          </p:cNvSpPr>
          <p:nvPr/>
        </p:nvSpPr>
        <p:spPr bwMode="auto">
          <a:xfrm>
            <a:off x="971550" y="1112743"/>
            <a:ext cx="7200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4D963D"/>
              </a:buClr>
              <a:buChar char="•"/>
              <a:defRPr sz="3200">
                <a:solidFill>
                  <a:schemeClr val="bg1"/>
                </a:solidFill>
                <a:latin typeface="Calibri" pitchFamily="34" charset="0"/>
                <a:ea typeface="ＭＳ Ｐゴシック" pitchFamily="34" charset="-128"/>
                <a:cs typeface="Calibri" pitchFamily="34" charset="0"/>
              </a:defRPr>
            </a:lvl1pPr>
            <a:lvl2pPr marL="742950" indent="-285750" eaLnBrk="0" hangingPunct="0">
              <a:spcBef>
                <a:spcPct val="20000"/>
              </a:spcBef>
              <a:buClr>
                <a:srgbClr val="4D963D"/>
              </a:buClr>
              <a:buChar char="–"/>
              <a:defRPr sz="2800">
                <a:solidFill>
                  <a:schemeClr val="bg1"/>
                </a:solidFill>
                <a:latin typeface="Calibri" pitchFamily="34" charset="0"/>
                <a:ea typeface="ＭＳ Ｐゴシック" pitchFamily="34" charset="-128"/>
                <a:cs typeface="Calibri" pitchFamily="34" charset="0"/>
              </a:defRPr>
            </a:lvl2pPr>
            <a:lvl3pPr marL="1143000" indent="-228600" eaLnBrk="0" hangingPunct="0">
              <a:spcBef>
                <a:spcPct val="20000"/>
              </a:spcBef>
              <a:buClr>
                <a:srgbClr val="4D963D"/>
              </a:buClr>
              <a:buChar char="•"/>
              <a:defRPr sz="2400">
                <a:solidFill>
                  <a:schemeClr val="bg1"/>
                </a:solidFill>
                <a:latin typeface="Calibri" pitchFamily="34" charset="0"/>
                <a:ea typeface="ＭＳ Ｐゴシック" pitchFamily="34" charset="-128"/>
                <a:cs typeface="Calibri" pitchFamily="34" charset="0"/>
              </a:defRPr>
            </a:lvl3pPr>
            <a:lvl4pPr marL="16002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4pPr>
            <a:lvl5pPr marL="20574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5pPr>
            <a:lvl6pPr marL="25146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6pPr>
            <a:lvl7pPr marL="29718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7pPr>
            <a:lvl8pPr marL="34290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8pPr>
            <a:lvl9pPr marL="38862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9pPr>
          </a:lstStyle>
          <a:p>
            <a:pPr marR="0" lvl="0" algn="ctr">
              <a:spcBef>
                <a:spcPts val="0"/>
              </a:spcBef>
              <a:spcAft>
                <a:spcPts val="0"/>
              </a:spcAft>
              <a:buNone/>
            </a:pPr>
            <a:r>
              <a:rPr lang="en-US" sz="2800" b="1" dirty="0" smtClean="0">
                <a:latin typeface="Arial" panose="020B0604020202020204" pitchFamily="34" charset="0"/>
                <a:ea typeface="Calibri" panose="020F0502020204030204" pitchFamily="34" charset="0"/>
                <a:cs typeface="Arial" panose="020B0604020202020204" pitchFamily="34" charset="0"/>
              </a:rPr>
              <a:t>Radiation is all around us</a:t>
            </a:r>
            <a:r>
              <a:rPr lang="en-US" sz="2800" b="1" dirty="0" smtClean="0">
                <a:latin typeface="Arial" panose="020B0604020202020204" pitchFamily="34" charset="0"/>
                <a:ea typeface="Calibri" panose="020F0502020204030204" pitchFamily="34" charset="0"/>
                <a:cs typeface="Arial" panose="020B0604020202020204" pitchFamily="34" charset="0"/>
              </a:rPr>
              <a:t>!</a:t>
            </a:r>
            <a:endParaRPr lang="en-US" sz="2800" b="1" dirty="0" smtClean="0">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384" y1="13542" x2="73764" y2="13021"/>
                        <a14:foregroundMark x1="76046" y1="10417" x2="76046" y2="10417"/>
                        <a14:foregroundMark x1="67681" y1="25521" x2="67681" y2="25521"/>
                        <a14:foregroundMark x1="70722" y1="50521" x2="70722" y2="50521"/>
                        <a14:foregroundMark x1="71103" y1="48438" x2="71103" y2="48438"/>
                        <a14:foregroundMark x1="63878" y1="63542" x2="63878" y2="63542"/>
                        <a14:foregroundMark x1="70722" y1="72917" x2="70722" y2="72917"/>
                        <a14:foregroundMark x1="66920" y1="97917" x2="66920" y2="97917"/>
                        <a14:foregroundMark x1="66540" y1="95833" x2="66540" y2="95833"/>
                        <a14:foregroundMark x1="56654" y1="41667" x2="56654" y2="41667"/>
                        <a14:backgroundMark x1="63498" y1="57292" x2="63498" y2="57292"/>
                      </a14:backgroundRemoval>
                    </a14:imgEffect>
                  </a14:imgLayer>
                </a14:imgProps>
              </a:ext>
              <a:ext uri="{28A0092B-C50C-407E-A947-70E740481C1C}">
                <a14:useLocalDpi xmlns:a14="http://schemas.microsoft.com/office/drawing/2010/main" val="0"/>
              </a:ext>
            </a:extLst>
          </a:blip>
          <a:stretch>
            <a:fillRect/>
          </a:stretch>
        </p:blipFill>
        <p:spPr>
          <a:xfrm>
            <a:off x="1828800" y="4953000"/>
            <a:ext cx="1828800" cy="1335094"/>
          </a:xfrm>
          <a:prstGeom prst="rect">
            <a:avLst/>
          </a:prstGeom>
        </p:spPr>
      </p:pic>
      <p:sp>
        <p:nvSpPr>
          <p:cNvPr id="2" name="TextBox 1"/>
          <p:cNvSpPr txBox="1"/>
          <p:nvPr/>
        </p:nvSpPr>
        <p:spPr>
          <a:xfrm>
            <a:off x="609600" y="2743959"/>
            <a:ext cx="3657600" cy="338554"/>
          </a:xfrm>
          <a:prstGeom prst="rect">
            <a:avLst/>
          </a:prstGeom>
          <a:noFill/>
        </p:spPr>
        <p:txBody>
          <a:bodyPr wrap="square" rtlCol="0">
            <a:spAutoFit/>
          </a:bodyPr>
          <a:lstStyle/>
          <a:p>
            <a:pPr marR="0" lvl="0">
              <a:spcBef>
                <a:spcPts val="0"/>
              </a:spcBef>
              <a:spcAft>
                <a:spcPts val="0"/>
              </a:spcAft>
              <a:buNone/>
            </a:pP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Natural radiation sources include: </a:t>
            </a:r>
            <a:endParaRPr lang="en-US" dirty="0"/>
          </a:p>
        </p:txBody>
      </p:sp>
      <p:pic>
        <p:nvPicPr>
          <p:cNvPr id="4" name="Picture 3"/>
          <p:cNvPicPr>
            <a:picLocks noChangeAspect="1"/>
          </p:cNvPicPr>
          <p:nvPr/>
        </p:nvPicPr>
        <p:blipFill rotWithShape="1">
          <a:blip r:embed="rId5"/>
          <a:srcRect b="11111"/>
          <a:stretch/>
        </p:blipFill>
        <p:spPr>
          <a:xfrm>
            <a:off x="5200649" y="2819779"/>
            <a:ext cx="3257552" cy="20574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4639917" y="2443532"/>
            <a:ext cx="1066800" cy="1062059"/>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0" b="100000" l="2439" r="100000"/>
                    </a14:imgEffect>
                  </a14:imgLayer>
                </a14:imgProps>
              </a:ext>
            </a:extLst>
          </a:blip>
          <a:stretch>
            <a:fillRect/>
          </a:stretch>
        </p:blipFill>
        <p:spPr>
          <a:xfrm>
            <a:off x="4769270" y="3970569"/>
            <a:ext cx="1036982" cy="1941180"/>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1120919">
            <a:off x="4663242" y="5091460"/>
            <a:ext cx="2143125" cy="2143125"/>
          </a:xfrm>
          <a:prstGeom prst="rect">
            <a:avLst/>
          </a:prstGeom>
        </p:spPr>
      </p:pic>
      <p:pic>
        <p:nvPicPr>
          <p:cNvPr id="5" name="Picture 4"/>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1878" l="0" r="99219">
                        <a14:foregroundMark x1="44531" y1="23858" x2="65234" y2="23858"/>
                        <a14:foregroundMark x1="19922" y1="68528" x2="33984" y2="64467"/>
                        <a14:foregroundMark x1="71094" y1="65482" x2="82813" y2="69543"/>
                      </a14:backgroundRemoval>
                    </a14:imgEffect>
                  </a14:imgLayer>
                </a14:imgProps>
              </a:ext>
            </a:extLst>
          </a:blip>
          <a:srcRect b="8403"/>
          <a:stretch/>
        </p:blipFill>
        <p:spPr>
          <a:xfrm>
            <a:off x="3921130" y="5150117"/>
            <a:ext cx="1621592" cy="1143001"/>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100000" l="2439" r="100000"/>
                    </a14:imgEffect>
                  </a14:imgLayer>
                </a14:imgProps>
              </a:ext>
            </a:extLst>
          </a:blip>
          <a:stretch>
            <a:fillRect/>
          </a:stretch>
        </p:blipFill>
        <p:spPr>
          <a:xfrm>
            <a:off x="5734804" y="4430476"/>
            <a:ext cx="1036982" cy="1941180"/>
          </a:xfrm>
          <a:prstGeom prst="rect">
            <a:avLst/>
          </a:prstGeom>
        </p:spPr>
      </p:pic>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backgroundRemoval t="10000" b="90000" l="0" r="100000">
                        <a14:foregroundMark x1="72667" y1="34333" x2="75333" y2="38667"/>
                      </a14:backgroundRemoval>
                    </a14:imgEffect>
                  </a14:imgLayer>
                </a14:imgProps>
              </a:ext>
            </a:extLst>
          </a:blip>
          <a:stretch>
            <a:fillRect/>
          </a:stretch>
        </p:blipFill>
        <p:spPr>
          <a:xfrm rot="21377475">
            <a:off x="6198282" y="5765166"/>
            <a:ext cx="1118841" cy="1118841"/>
          </a:xfrm>
          <a:prstGeom prst="rect">
            <a:avLst/>
          </a:prstGeom>
        </p:spPr>
      </p:pic>
      <p:pic>
        <p:nvPicPr>
          <p:cNvPr id="11" name="Picture 10"/>
          <p:cNvPicPr>
            <a:picLocks noChangeAspect="1"/>
          </p:cNvPicPr>
          <p:nvPr/>
        </p:nvPicPr>
        <p:blipFill>
          <a:blip r:embed="rId16">
            <a:extLst>
              <a:ext uri="{BEBA8EAE-BF5A-486C-A8C5-ECC9F3942E4B}">
                <a14:imgProps xmlns:a14="http://schemas.microsoft.com/office/drawing/2010/main">
                  <a14:imgLayer r:embed="rId17">
                    <a14:imgEffect>
                      <a14:backgroundRemoval t="0" b="100000" l="0" r="97490"/>
                    </a14:imgEffect>
                  </a14:imgLayer>
                </a14:imgProps>
              </a:ext>
            </a:extLst>
          </a:blip>
          <a:stretch>
            <a:fillRect/>
          </a:stretch>
        </p:blipFill>
        <p:spPr>
          <a:xfrm>
            <a:off x="7146721" y="4966251"/>
            <a:ext cx="1997279" cy="1763288"/>
          </a:xfrm>
          <a:prstGeom prst="rect">
            <a:avLst/>
          </a:prstGeom>
        </p:spPr>
      </p:pic>
      <p:sp>
        <p:nvSpPr>
          <p:cNvPr id="3" name="TextBox 2"/>
          <p:cNvSpPr txBox="1"/>
          <p:nvPr/>
        </p:nvSpPr>
        <p:spPr>
          <a:xfrm>
            <a:off x="604217" y="3149367"/>
            <a:ext cx="3276600"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ea typeface="Calibri" panose="020F0502020204030204" pitchFamily="34" charset="0"/>
                <a:cs typeface="Arial" panose="020B0604020202020204" pitchFamily="34" charset="0"/>
              </a:rPr>
              <a:t>Cosmic:</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Sun &amp; </a:t>
            </a:r>
            <a:r>
              <a:rPr lang="en-US" sz="1600" dirty="0" smtClean="0">
                <a:solidFill>
                  <a:schemeClr val="bg1"/>
                </a:solidFill>
                <a:latin typeface="Arial" panose="020B0604020202020204" pitchFamily="34" charset="0"/>
                <a:ea typeface="Calibri" panose="020F0502020204030204" pitchFamily="34" charset="0"/>
                <a:cs typeface="Arial" panose="020B0604020202020204" pitchFamily="34" charset="0"/>
              </a:rPr>
              <a:t>Stars</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TextBox 6"/>
          <p:cNvSpPr txBox="1"/>
          <p:nvPr/>
        </p:nvSpPr>
        <p:spPr>
          <a:xfrm>
            <a:off x="609600" y="3648497"/>
            <a:ext cx="3657600" cy="338554"/>
          </a:xfrm>
          <a:prstGeom prst="rect">
            <a:avLst/>
          </a:prstGeom>
          <a:noFill/>
        </p:spPr>
        <p:txBody>
          <a:bodyPr wrap="square" rtlCol="0">
            <a:spAutoFit/>
          </a:bodyPr>
          <a:lstStyle/>
          <a:p>
            <a:pPr marR="0" lvl="0">
              <a:spcBef>
                <a:spcPts val="0"/>
              </a:spcBef>
              <a:spcAft>
                <a:spcPts val="0"/>
              </a:spcAft>
              <a:buNone/>
            </a:pPr>
            <a:r>
              <a:rPr lang="en-US" sz="1600" u="sng" dirty="0" smtClean="0">
                <a:solidFill>
                  <a:schemeClr val="bg1"/>
                </a:solidFill>
                <a:latin typeface="Arial" panose="020B0604020202020204" pitchFamily="34" charset="0"/>
                <a:ea typeface="Calibri" panose="020F0502020204030204" pitchFamily="34" charset="0"/>
                <a:cs typeface="Arial" panose="020B0604020202020204" pitchFamily="34" charset="0"/>
              </a:rPr>
              <a:t>Terrestrial</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Soil, Rocks, Radon, </a:t>
            </a:r>
            <a:r>
              <a:rPr lang="en-US" sz="1600" dirty="0" smtClean="0">
                <a:solidFill>
                  <a:schemeClr val="bg1"/>
                </a:solidFill>
                <a:latin typeface="Arial" panose="020B0604020202020204" pitchFamily="34" charset="0"/>
                <a:ea typeface="Calibri" panose="020F0502020204030204" pitchFamily="34" charset="0"/>
                <a:cs typeface="Arial" panose="020B0604020202020204" pitchFamily="34" charset="0"/>
              </a:rPr>
              <a:t>Water</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p:cNvSpPr txBox="1"/>
          <p:nvPr/>
        </p:nvSpPr>
        <p:spPr>
          <a:xfrm>
            <a:off x="609600" y="4130838"/>
            <a:ext cx="3877917" cy="338554"/>
          </a:xfrm>
          <a:prstGeom prst="rect">
            <a:avLst/>
          </a:prstGeom>
          <a:noFill/>
        </p:spPr>
        <p:txBody>
          <a:bodyPr wrap="square" rtlCol="0">
            <a:spAutoFit/>
          </a:bodyPr>
          <a:lstStyle/>
          <a:p>
            <a:pPr marR="0" lvl="0">
              <a:spcBef>
                <a:spcPts val="0"/>
              </a:spcBef>
              <a:spcAft>
                <a:spcPts val="0"/>
              </a:spcAft>
              <a:buNone/>
            </a:pPr>
            <a:r>
              <a:rPr lang="en-US" sz="1600" u="sng" dirty="0">
                <a:solidFill>
                  <a:schemeClr val="bg1"/>
                </a:solidFill>
                <a:latin typeface="Arial" panose="020B0604020202020204" pitchFamily="34" charset="0"/>
                <a:ea typeface="Calibri" panose="020F0502020204030204" pitchFamily="34" charset="0"/>
                <a:cs typeface="Arial" panose="020B0604020202020204" pitchFamily="34" charset="0"/>
              </a:rPr>
              <a:t>Internal</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Exists in all living things. </a:t>
            </a:r>
          </a:p>
        </p:txBody>
      </p:sp>
      <p:sp>
        <p:nvSpPr>
          <p:cNvPr id="15" name="TextBox 14"/>
          <p:cNvSpPr txBox="1"/>
          <p:nvPr/>
        </p:nvSpPr>
        <p:spPr>
          <a:xfrm>
            <a:off x="609600" y="4625796"/>
            <a:ext cx="2797247" cy="338554"/>
          </a:xfrm>
          <a:prstGeom prst="rect">
            <a:avLst/>
          </a:prstGeom>
          <a:noFill/>
        </p:spPr>
        <p:txBody>
          <a:bodyPr wrap="square" rtlCol="0">
            <a:spAutoFit/>
          </a:bodyPr>
          <a:lstStyle/>
          <a:p>
            <a:r>
              <a:rPr lang="en-US" sz="1600" dirty="0">
                <a:solidFill>
                  <a:srgbClr val="99CC00"/>
                </a:solidFill>
                <a:latin typeface="Arial" panose="020B0604020202020204" pitchFamily="34" charset="0"/>
                <a:ea typeface="Calibri" panose="020F0502020204030204" pitchFamily="34" charset="0"/>
                <a:cs typeface="Arial" panose="020B0604020202020204" pitchFamily="34" charset="0"/>
              </a:rPr>
              <a:t>You have radiation in you! </a:t>
            </a:r>
          </a:p>
        </p:txBody>
      </p:sp>
      <p:sp>
        <p:nvSpPr>
          <p:cNvPr id="16" name="TextBox 15"/>
          <p:cNvSpPr txBox="1"/>
          <p:nvPr/>
        </p:nvSpPr>
        <p:spPr>
          <a:xfrm>
            <a:off x="1409700" y="1722070"/>
            <a:ext cx="6324600" cy="923330"/>
          </a:xfrm>
          <a:prstGeom prst="rect">
            <a:avLst/>
          </a:prstGeom>
          <a:noFill/>
        </p:spPr>
        <p:txBody>
          <a:bodyPr wrap="square" rtlCol="0">
            <a:spAutoFit/>
          </a:bodyPr>
          <a:lstStyle/>
          <a:p>
            <a:pPr marR="0" lvl="0" algn="ctr">
              <a:spcBef>
                <a:spcPts val="0"/>
              </a:spcBef>
              <a:spcAft>
                <a:spcPts val="0"/>
              </a:spcAft>
              <a:buNone/>
            </a:pPr>
            <a:r>
              <a:rPr lang="en-US" b="1" dirty="0" smtClean="0">
                <a:solidFill>
                  <a:srgbClr val="4D963D"/>
                </a:solidFill>
                <a:latin typeface="Arial" panose="020B0604020202020204" pitchFamily="34" charset="0"/>
                <a:ea typeface="Calibri" panose="020F0502020204030204" pitchFamily="34" charset="0"/>
                <a:cs typeface="Arial" panose="020B0604020202020204" pitchFamily="34" charset="0"/>
              </a:rPr>
              <a:t>Background </a:t>
            </a:r>
            <a:r>
              <a:rPr lang="en-US" b="1" dirty="0">
                <a:solidFill>
                  <a:srgbClr val="4D963D"/>
                </a:solidFill>
                <a:latin typeface="Arial" panose="020B0604020202020204" pitchFamily="34" charset="0"/>
                <a:ea typeface="Calibri" panose="020F0502020204030204" pitchFamily="34" charset="0"/>
                <a:cs typeface="Arial" panose="020B0604020202020204" pitchFamily="34" charset="0"/>
              </a:rPr>
              <a:t>Radiation </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is the radiation in our environment from both natural and man-made sources.</a:t>
            </a:r>
          </a:p>
          <a:p>
            <a:endParaRPr lang="en-US" dirty="0"/>
          </a:p>
        </p:txBody>
      </p:sp>
    </p:spTree>
    <p:extLst>
      <p:ext uri="{BB962C8B-B14F-4D97-AF65-F5344CB8AC3E}">
        <p14:creationId xmlns:p14="http://schemas.microsoft.com/office/powerpoint/2010/main" val="68685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par>
                                <p:cTn id="22" presetID="21"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ppt_w</p:attrName>
                                        </p:attrNameLst>
                                      </p:cBhvr>
                                      <p:tavLst>
                                        <p:tav tm="0">
                                          <p:val>
                                            <p:fltVal val="0"/>
                                          </p:val>
                                        </p:tav>
                                        <p:tav tm="100000">
                                          <p:val>
                                            <p:strVal val="#ppt_w"/>
                                          </p:val>
                                        </p:tav>
                                      </p:tavLst>
                                    </p:anim>
                                    <p:anim calcmode="lin" valueType="num">
                                      <p:cBhvr>
                                        <p:cTn id="67" dur="1000" fill="hold"/>
                                        <p:tgtEl>
                                          <p:spTgt spid="15"/>
                                        </p:tgtEl>
                                        <p:attrNameLst>
                                          <p:attrName>ppt_h</p:attrName>
                                        </p:attrNameLst>
                                      </p:cBhvr>
                                      <p:tavLst>
                                        <p:tav tm="0">
                                          <p:val>
                                            <p:fltVal val="0"/>
                                          </p:val>
                                        </p:tav>
                                        <p:tav tm="100000">
                                          <p:val>
                                            <p:strVal val="#ppt_h"/>
                                          </p:val>
                                        </p:tav>
                                      </p:tavLst>
                                    </p:anim>
                                    <p:anim calcmode="lin" valueType="num">
                                      <p:cBhvr>
                                        <p:cTn id="68" dur="1000" fill="hold"/>
                                        <p:tgtEl>
                                          <p:spTgt spid="15"/>
                                        </p:tgtEl>
                                        <p:attrNameLst>
                                          <p:attrName>style.rotation</p:attrName>
                                        </p:attrNameLst>
                                      </p:cBhvr>
                                      <p:tavLst>
                                        <p:tav tm="0">
                                          <p:val>
                                            <p:fltVal val="90"/>
                                          </p:val>
                                        </p:tav>
                                        <p:tav tm="100000">
                                          <p:val>
                                            <p:fltVal val="0"/>
                                          </p:val>
                                        </p:tav>
                                      </p:tavLst>
                                    </p:anim>
                                    <p:animEffect transition="in" filter="fade">
                                      <p:cBhvr>
                                        <p:cTn id="69" dur="1000"/>
                                        <p:tgtEl>
                                          <p:spTgt spid="15"/>
                                        </p:tgtEl>
                                      </p:cBhvr>
                                    </p:animEffect>
                                  </p:childTnLst>
                                </p:cTn>
                              </p:par>
                              <p:par>
                                <p:cTn id="70" presetID="31"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1000" fill="hold"/>
                                        <p:tgtEl>
                                          <p:spTgt spid="13"/>
                                        </p:tgtEl>
                                        <p:attrNameLst>
                                          <p:attrName>ppt_w</p:attrName>
                                        </p:attrNameLst>
                                      </p:cBhvr>
                                      <p:tavLst>
                                        <p:tav tm="0">
                                          <p:val>
                                            <p:fltVal val="0"/>
                                          </p:val>
                                        </p:tav>
                                        <p:tav tm="100000">
                                          <p:val>
                                            <p:strVal val="#ppt_w"/>
                                          </p:val>
                                        </p:tav>
                                      </p:tavLst>
                                    </p:anim>
                                    <p:anim calcmode="lin" valueType="num">
                                      <p:cBhvr>
                                        <p:cTn id="73" dur="1000" fill="hold"/>
                                        <p:tgtEl>
                                          <p:spTgt spid="13"/>
                                        </p:tgtEl>
                                        <p:attrNameLst>
                                          <p:attrName>ppt_h</p:attrName>
                                        </p:attrNameLst>
                                      </p:cBhvr>
                                      <p:tavLst>
                                        <p:tav tm="0">
                                          <p:val>
                                            <p:fltVal val="0"/>
                                          </p:val>
                                        </p:tav>
                                        <p:tav tm="100000">
                                          <p:val>
                                            <p:strVal val="#ppt_h"/>
                                          </p:val>
                                        </p:tav>
                                      </p:tavLst>
                                    </p:anim>
                                    <p:anim calcmode="lin" valueType="num">
                                      <p:cBhvr>
                                        <p:cTn id="74" dur="1000" fill="hold"/>
                                        <p:tgtEl>
                                          <p:spTgt spid="13"/>
                                        </p:tgtEl>
                                        <p:attrNameLst>
                                          <p:attrName>style.rotation</p:attrName>
                                        </p:attrNameLst>
                                      </p:cBhvr>
                                      <p:tavLst>
                                        <p:tav tm="0">
                                          <p:val>
                                            <p:fltVal val="90"/>
                                          </p:val>
                                        </p:tav>
                                        <p:tav tm="100000">
                                          <p:val>
                                            <p:fltVal val="0"/>
                                          </p:val>
                                        </p:tav>
                                      </p:tavLst>
                                    </p:anim>
                                    <p:animEffect transition="in" filter="fade">
                                      <p:cBhvr>
                                        <p:cTn id="7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2" grpId="0"/>
      <p:bldP spid="3" grpId="0"/>
      <p:bldP spid="7" grpId="0"/>
      <p:bldP spid="12"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92162"/>
          </a:xfrm>
        </p:spPr>
        <p:txBody>
          <a:bodyPr/>
          <a:lstStyle/>
          <a:p>
            <a:pPr eaLnBrk="1" hangingPunct="1">
              <a:defRPr/>
            </a:pPr>
            <a:r>
              <a:rPr lang="en-US" altLang="en-US" dirty="0">
                <a:solidFill>
                  <a:srgbClr val="99CC00"/>
                </a:solidFill>
                <a:latin typeface="Arial" panose="020B0604020202020204" pitchFamily="34" charset="0"/>
                <a:ea typeface="+mj-ea"/>
                <a:cs typeface="Arial" panose="020B0604020202020204" pitchFamily="34" charset="0"/>
              </a:rPr>
              <a:t>Some radiation occurs </a:t>
            </a:r>
            <a:r>
              <a:rPr lang="en-US" altLang="en-US" dirty="0" smtClean="0">
                <a:solidFill>
                  <a:srgbClr val="99CC00"/>
                </a:solidFill>
                <a:latin typeface="Arial" panose="020B0604020202020204" pitchFamily="34" charset="0"/>
                <a:ea typeface="+mj-ea"/>
                <a:cs typeface="Arial" panose="020B0604020202020204" pitchFamily="34" charset="0"/>
              </a:rPr>
              <a:t>in food! </a:t>
            </a:r>
            <a:endParaRPr lang="en-US" altLang="en-US" dirty="0">
              <a:solidFill>
                <a:srgbClr val="99CC00"/>
              </a:solidFill>
              <a:latin typeface="Arial" panose="020B0604020202020204" pitchFamily="34" charset="0"/>
              <a:ea typeface="+mj-ea"/>
              <a:cs typeface="Arial" panose="020B0604020202020204" pitchFamily="34" charset="0"/>
            </a:endParaRP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5" b="100000" l="0" r="98230">
                        <a14:foregroundMark x1="45428" y1="43584" x2="39233" y2="51549"/>
                        <a14:foregroundMark x1="58407" y1="43363" x2="54572" y2="54867"/>
                        <a14:foregroundMark x1="83186" y1="53319" x2="94395" y2="47566"/>
                      </a14:backgroundRemoval>
                    </a14:imgEffect>
                  </a14:imgLayer>
                </a14:imgProps>
              </a:ext>
              <a:ext uri="{28A0092B-C50C-407E-A947-70E740481C1C}">
                <a14:useLocalDpi xmlns:a14="http://schemas.microsoft.com/office/drawing/2010/main" val="0"/>
              </a:ext>
            </a:extLst>
          </a:blip>
          <a:srcRect/>
          <a:stretch>
            <a:fillRect/>
          </a:stretch>
        </p:blipFill>
        <p:spPr bwMode="auto">
          <a:xfrm>
            <a:off x="6858000" y="1089743"/>
            <a:ext cx="1640143" cy="218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9559" r="89706"/>
                    </a14:imgEffect>
                  </a14:imgLayer>
                </a14:imgProps>
              </a:ext>
              <a:ext uri="{28A0092B-C50C-407E-A947-70E740481C1C}">
                <a14:useLocalDpi xmlns:a14="http://schemas.microsoft.com/office/drawing/2010/main" val="0"/>
              </a:ext>
            </a:extLst>
          </a:blip>
          <a:srcRect/>
          <a:stretch/>
        </p:blipFill>
        <p:spPr bwMode="auto">
          <a:xfrm flipH="1">
            <a:off x="308691" y="977466"/>
            <a:ext cx="2822183" cy="230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762" y1="67974" x2="81905" y2="88889"/>
                      </a14:backgroundRemoval>
                    </a14:imgEffect>
                  </a14:imgLayer>
                </a14:imgProps>
              </a:ext>
              <a:ext uri="{28A0092B-C50C-407E-A947-70E740481C1C}">
                <a14:useLocalDpi xmlns:a14="http://schemas.microsoft.com/office/drawing/2010/main" val="0"/>
              </a:ext>
            </a:extLst>
          </a:blip>
          <a:srcRect/>
          <a:stretch>
            <a:fillRect/>
          </a:stretch>
        </p:blipFill>
        <p:spPr bwMode="auto">
          <a:xfrm>
            <a:off x="3071812" y="1488177"/>
            <a:ext cx="30003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4516" y1="34228" x2="31452" y2="93512"/>
                        <a14:foregroundMark x1="28763" y1="54810" x2="53495" y2="93736"/>
                        <a14:foregroundMark x1="18011" y1="87472" x2="84677" y2="70917"/>
                        <a14:foregroundMark x1="84677" y1="34228" x2="76075" y2="94631"/>
                        <a14:foregroundMark x1="76882" y1="47204" x2="39516" y2="91946"/>
                        <a14:foregroundMark x1="55108" y1="77181" x2="69624" y2="93736"/>
                        <a14:foregroundMark x1="36290" y1="58389" x2="48387" y2="76957"/>
                        <a14:foregroundMark x1="47043" y1="59060" x2="48387" y2="73154"/>
                        <a14:foregroundMark x1="83065" y1="33557" x2="93011" y2="30425"/>
                        <a14:foregroundMark x1="83065" y1="35123" x2="55108" y2="57718"/>
                        <a14:foregroundMark x1="62903" y1="54810" x2="74194" y2="46309"/>
                        <a14:foregroundMark x1="79301" y1="40492" x2="73656" y2="46532"/>
                        <a14:foregroundMark x1="88172" y1="36465" x2="85753" y2="68009"/>
                        <a14:foregroundMark x1="70161" y1="51454" x2="52419" y2="68233"/>
                        <a14:foregroundMark x1="54839" y1="57718" x2="40323" y2="59284"/>
                        <a14:foregroundMark x1="40591" y1="58166" x2="24194" y2="50112"/>
                        <a14:foregroundMark x1="18280" y1="37136" x2="24194" y2="48546"/>
                        <a14:foregroundMark x1="11828" y1="34899" x2="6183" y2="27740"/>
                        <a14:foregroundMark x1="11559" y1="37136" x2="23387" y2="92617"/>
                        <a14:foregroundMark x1="74194" y1="51678" x2="70161" y2="73154"/>
                      </a14:backgroundRemoval>
                    </a14:imgEffect>
                  </a14:imgLayer>
                </a14:imgProps>
              </a:ext>
              <a:ext uri="{28A0092B-C50C-407E-A947-70E740481C1C}">
                <a14:useLocalDpi xmlns:a14="http://schemas.microsoft.com/office/drawing/2010/main" val="0"/>
              </a:ext>
            </a:extLst>
          </a:blip>
          <a:srcRect/>
          <a:stretch>
            <a:fillRect/>
          </a:stretch>
        </p:blipFill>
        <p:spPr bwMode="auto">
          <a:xfrm>
            <a:off x="5029200" y="3326361"/>
            <a:ext cx="2433629" cy="292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100000" l="0" r="95177">
                        <a14:foregroundMark x1="8360" y1="13801" x2="17363" y2="14770"/>
                        <a14:foregroundMark x1="21222" y1="9927" x2="23794" y2="12591"/>
                        <a14:foregroundMark x1="60772" y1="6538" x2="53376" y2="8717"/>
                        <a14:foregroundMark x1="45981" y1="61501" x2="57235" y2="58596"/>
                      </a14:backgroundRemoval>
                    </a14:imgEffect>
                  </a14:imgLayer>
                </a14:imgProps>
              </a:ext>
              <a:ext uri="{28A0092B-C50C-407E-A947-70E740481C1C}">
                <a14:useLocalDpi xmlns:a14="http://schemas.microsoft.com/office/drawing/2010/main" val="0"/>
              </a:ext>
            </a:extLst>
          </a:blip>
          <a:srcRect l="3814" r="7146"/>
          <a:stretch/>
        </p:blipFill>
        <p:spPr bwMode="auto">
          <a:xfrm>
            <a:off x="1958846" y="3128576"/>
            <a:ext cx="2225931" cy="331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5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wheel(1)">
                                      <p:cBhvr>
                                        <p:cTn id="15" dur="2000"/>
                                        <p:tgtEl>
                                          <p:spTgt spid="20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wipe(down)">
                                      <p:cBhvr>
                                        <p:cTn id="20" dur="500"/>
                                        <p:tgtEl>
                                          <p:spTgt spid="205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anim calcmode="lin" valueType="num">
                                      <p:cBhvr additive="base">
                                        <p:cTn id="25" dur="500" fill="hold"/>
                                        <p:tgtEl>
                                          <p:spTgt spid="2055"/>
                                        </p:tgtEl>
                                        <p:attrNameLst>
                                          <p:attrName>ppt_x</p:attrName>
                                        </p:attrNameLst>
                                      </p:cBhvr>
                                      <p:tavLst>
                                        <p:tav tm="0">
                                          <p:val>
                                            <p:strVal val="#ppt_x"/>
                                          </p:val>
                                        </p:tav>
                                        <p:tav tm="100000">
                                          <p:val>
                                            <p:strVal val="#ppt_x"/>
                                          </p:val>
                                        </p:tav>
                                      </p:tavLst>
                                    </p:anim>
                                    <p:anim calcmode="lin" valueType="num">
                                      <p:cBhvr additive="base">
                                        <p:cTn id="26"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1000"/>
                                        <p:tgtEl>
                                          <p:spTgt spid="2054"/>
                                        </p:tgtEl>
                                      </p:cBhvr>
                                    </p:animEffect>
                                    <p:anim calcmode="lin" valueType="num">
                                      <p:cBhvr>
                                        <p:cTn id="32" dur="1000" fill="hold"/>
                                        <p:tgtEl>
                                          <p:spTgt spid="2054"/>
                                        </p:tgtEl>
                                        <p:attrNameLst>
                                          <p:attrName>ppt_x</p:attrName>
                                        </p:attrNameLst>
                                      </p:cBhvr>
                                      <p:tavLst>
                                        <p:tav tm="0">
                                          <p:val>
                                            <p:strVal val="#ppt_x"/>
                                          </p:val>
                                        </p:tav>
                                        <p:tav tm="100000">
                                          <p:val>
                                            <p:strVal val="#ppt_x"/>
                                          </p:val>
                                        </p:tav>
                                      </p:tavLst>
                                    </p:anim>
                                    <p:anim calcmode="lin" valueType="num">
                                      <p:cBhvr>
                                        <p:cTn id="3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altLang="en-US" dirty="0" smtClean="0">
                <a:solidFill>
                  <a:srgbClr val="99CC00"/>
                </a:solidFill>
                <a:ea typeface="+mj-ea"/>
              </a:rPr>
              <a:t>Some radiation is man-made</a:t>
            </a:r>
            <a:endParaRPr lang="en-US" altLang="en-US" dirty="0">
              <a:solidFill>
                <a:srgbClr val="99CC00"/>
              </a:solidFill>
              <a:ea typeface="+mj-ea"/>
            </a:endParaRPr>
          </a:p>
        </p:txBody>
      </p:sp>
      <p:pic>
        <p:nvPicPr>
          <p:cNvPr id="3" name="Picture 2">
            <a:extLst>
              <a:ext uri="{FF2B5EF4-FFF2-40B4-BE49-F238E27FC236}">
                <a16:creationId xmlns:a16="http://schemas.microsoft.com/office/drawing/2014/main" id="{9342438D-804C-4AE6-8D22-8CA243F00BAB}"/>
              </a:ext>
            </a:extLst>
          </p:cNvPr>
          <p:cNvPicPr>
            <a:picLocks noChangeAspect="1"/>
          </p:cNvPicPr>
          <p:nvPr/>
        </p:nvPicPr>
        <p:blipFill>
          <a:blip r:embed="rId3"/>
          <a:stretch>
            <a:fillRect/>
          </a:stretch>
        </p:blipFill>
        <p:spPr>
          <a:xfrm>
            <a:off x="3445886" y="4267200"/>
            <a:ext cx="1676400" cy="2007119"/>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20714" y="2335714"/>
            <a:ext cx="4205567" cy="2362994"/>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770" b="100000" l="10000" r="90000"/>
                    </a14:imgEffect>
                  </a14:imgLayer>
                </a14:imgProps>
              </a:ext>
            </a:extLst>
          </a:blip>
          <a:stretch>
            <a:fillRect/>
          </a:stretch>
        </p:blipFill>
        <p:spPr>
          <a:xfrm>
            <a:off x="2799024" y="943379"/>
            <a:ext cx="2762250" cy="165735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9539" r="89803"/>
                    </a14:imgEffect>
                  </a14:imgLayer>
                </a14:imgProps>
              </a:ext>
            </a:extLst>
          </a:blip>
          <a:stretch>
            <a:fillRect/>
          </a:stretch>
        </p:blipFill>
        <p:spPr>
          <a:xfrm>
            <a:off x="533400" y="2474284"/>
            <a:ext cx="2912486" cy="1590371"/>
          </a:xfrm>
          <a:prstGeom prst="rect">
            <a:avLst/>
          </a:prstGeom>
        </p:spPr>
      </p:pic>
    </p:spTree>
    <p:extLst>
      <p:ext uri="{BB962C8B-B14F-4D97-AF65-F5344CB8AC3E}">
        <p14:creationId xmlns:p14="http://schemas.microsoft.com/office/powerpoint/2010/main" val="22094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altLang="en-US" dirty="0" smtClean="0">
                <a:solidFill>
                  <a:srgbClr val="99CC00"/>
                </a:solidFill>
                <a:latin typeface="Arial" panose="020B0604020202020204" pitchFamily="34" charset="0"/>
                <a:ea typeface="+mj-ea"/>
                <a:cs typeface="Arial" panose="020B0604020202020204" pitchFamily="34" charset="0"/>
              </a:rPr>
              <a:t>Radiation Exposure Q&amp;A</a:t>
            </a:r>
            <a:endParaRPr lang="en-US" altLang="en-US" dirty="0">
              <a:solidFill>
                <a:srgbClr val="99CC00"/>
              </a:solidFill>
              <a:latin typeface="Arial" panose="020B0604020202020204" pitchFamily="34" charset="0"/>
              <a:ea typeface="+mj-ea"/>
              <a:cs typeface="Arial" panose="020B0604020202020204" pitchFamily="34" charset="0"/>
            </a:endParaRPr>
          </a:p>
        </p:txBody>
      </p:sp>
      <p:sp>
        <p:nvSpPr>
          <p:cNvPr id="5" name="Content Placeholder 4"/>
          <p:cNvSpPr>
            <a:spLocks noGrp="1"/>
          </p:cNvSpPr>
          <p:nvPr>
            <p:ph sz="half" idx="1"/>
          </p:nvPr>
        </p:nvSpPr>
        <p:spPr>
          <a:xfrm>
            <a:off x="685800" y="1417638"/>
            <a:ext cx="3657600" cy="437439"/>
          </a:xfrm>
          <a:effectLst>
            <a:outerShdw blurRad="50800" dist="38100" dir="2700000" algn="tl" rotWithShape="0">
              <a:prstClr val="black">
                <a:alpha val="40000"/>
              </a:prstClr>
            </a:outerShdw>
          </a:effectLst>
        </p:spPr>
        <p:txBody>
          <a:bodyPr/>
          <a:lstStyle/>
          <a:p>
            <a:pPr marL="0" indent="0">
              <a:buNone/>
            </a:pPr>
            <a:r>
              <a:rPr lang="en-US" sz="1600" dirty="0" smtClean="0">
                <a:effectLst/>
                <a:latin typeface="Arial" panose="020B0604020202020204" pitchFamily="34" charset="0"/>
                <a:cs typeface="Arial" panose="020B0604020202020204" pitchFamily="34" charset="0"/>
              </a:rPr>
              <a:t>Q. How is radiation measured? </a:t>
            </a:r>
            <a:endParaRPr lang="en-US" sz="1800" dirty="0">
              <a:effectLst/>
              <a:latin typeface="Arial" panose="020B0604020202020204" pitchFamily="34" charset="0"/>
              <a:cs typeface="Arial" panose="020B0604020202020204" pitchFamily="34" charset="0"/>
            </a:endParaRPr>
          </a:p>
          <a:p>
            <a:endParaRPr lang="en-US" sz="1800" dirty="0" smtClean="0">
              <a:effectLst/>
              <a:latin typeface="Arial" panose="020B0604020202020204" pitchFamily="34" charset="0"/>
              <a:cs typeface="Arial" panose="020B0604020202020204" pitchFamily="34" charset="0"/>
            </a:endParaRPr>
          </a:p>
          <a:p>
            <a:endParaRPr lang="en-US" sz="1800" dirty="0">
              <a:solidFill>
                <a:srgbClr val="4D963D"/>
              </a:solidFill>
              <a:effectLst/>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9695" y1="35128" x2="43003" y2="38205"/>
                        <a14:foregroundMark x1="46056" y1="34615" x2="51399" y2="36410"/>
                        <a14:foregroundMark x1="54707" y1="32564" x2="57506" y2="36154"/>
                        <a14:foregroundMark x1="50636" y1="43846" x2="51145" y2="53590"/>
                        <a14:foregroundMark x1="47328" y1="47949" x2="55216" y2="47179"/>
                      </a14:backgroundRemoval>
                    </a14:imgEffect>
                  </a14:imgLayer>
                </a14:imgProps>
              </a:ext>
              <a:ext uri="{28A0092B-C50C-407E-A947-70E740481C1C}">
                <a14:useLocalDpi xmlns:a14="http://schemas.microsoft.com/office/drawing/2010/main" val="0"/>
              </a:ext>
            </a:extLst>
          </a:blip>
          <a:srcRect/>
          <a:stretch>
            <a:fillRect/>
          </a:stretch>
        </p:blipFill>
        <p:spPr bwMode="auto">
          <a:xfrm>
            <a:off x="493643" y="2362200"/>
            <a:ext cx="1905000" cy="189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43172" y="1418692"/>
            <a:ext cx="3657600" cy="584775"/>
          </a:xfrm>
          <a:prstGeom prst="rect">
            <a:avLst/>
          </a:prstGeom>
          <a:noFill/>
        </p:spPr>
        <p:txBody>
          <a:bodyPr wrap="square" rtlCol="0">
            <a:spAutoFit/>
          </a:bodyPr>
          <a:lstStyle/>
          <a:p>
            <a:pPr marL="0" indent="0">
              <a:buNone/>
            </a:pPr>
            <a:r>
              <a:rPr lang="en-US" sz="1600" dirty="0">
                <a:solidFill>
                  <a:schemeClr val="bg1"/>
                </a:solidFill>
                <a:latin typeface="Arial" panose="020B0604020202020204" pitchFamily="34" charset="0"/>
                <a:cs typeface="Arial" panose="020B0604020202020204" pitchFamily="34" charset="0"/>
              </a:rPr>
              <a:t>Q. What can impact </a:t>
            </a:r>
            <a:r>
              <a:rPr lang="en-US" sz="1600" dirty="0" smtClean="0">
                <a:solidFill>
                  <a:schemeClr val="bg1"/>
                </a:solidFill>
                <a:latin typeface="Arial" panose="020B0604020202020204" pitchFamily="34" charset="0"/>
                <a:cs typeface="Arial" panose="020B0604020202020204" pitchFamily="34" charset="0"/>
              </a:rPr>
              <a:t>a persons </a:t>
            </a:r>
            <a:r>
              <a:rPr lang="en-US" sz="1600" dirty="0">
                <a:solidFill>
                  <a:schemeClr val="bg1"/>
                </a:solidFill>
                <a:latin typeface="Arial" panose="020B0604020202020204" pitchFamily="34" charset="0"/>
                <a:cs typeface="Arial" panose="020B0604020202020204" pitchFamily="34" charset="0"/>
              </a:rPr>
              <a:t>exposure to radiation?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200" l="0" r="100000"/>
                    </a14:imgEffect>
                  </a14:imgLayer>
                </a14:imgProps>
              </a:ext>
            </a:extLst>
          </a:blip>
          <a:stretch>
            <a:fillRect/>
          </a:stretch>
        </p:blipFill>
        <p:spPr>
          <a:xfrm>
            <a:off x="4652571" y="3133221"/>
            <a:ext cx="1159870" cy="144262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0" r="97688">
                        <a14:foregroundMark x1="26590" y1="27491" x2="34682" y2="27148"/>
                        <a14:foregroundMark x1="64740" y1="27835" x2="75145" y2="27148"/>
                      </a14:backgroundRemoval>
                    </a14:imgEffect>
                  </a14:imgLayer>
                </a14:imgProps>
              </a:ext>
            </a:extLst>
          </a:blip>
          <a:stretch>
            <a:fillRect/>
          </a:stretch>
        </p:blipFill>
        <p:spPr>
          <a:xfrm>
            <a:off x="7201856" y="3659097"/>
            <a:ext cx="1097577" cy="1846214"/>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5759982" y="3626569"/>
            <a:ext cx="1144553" cy="1423574"/>
          </a:xfrm>
          <a:prstGeom prst="rect">
            <a:avLst/>
          </a:prstGeom>
        </p:spPr>
      </p:pic>
      <p:sp>
        <p:nvSpPr>
          <p:cNvPr id="13" name="TextBox 12"/>
          <p:cNvSpPr txBox="1"/>
          <p:nvPr/>
        </p:nvSpPr>
        <p:spPr>
          <a:xfrm>
            <a:off x="2609021" y="5158306"/>
            <a:ext cx="3925957" cy="584775"/>
          </a:xfrm>
          <a:prstGeom prst="rect">
            <a:avLst/>
          </a:prstGeom>
          <a:noFill/>
        </p:spPr>
        <p:txBody>
          <a:bodyPr wrap="square" rtlCol="0">
            <a:spAutoFit/>
          </a:bodyPr>
          <a:lstStyle/>
          <a:p>
            <a:r>
              <a:rPr lang="en-US" sz="1600" dirty="0" smtClean="0">
                <a:solidFill>
                  <a:schemeClr val="bg1"/>
                </a:solidFill>
              </a:rPr>
              <a:t>Q. How much radiation does the average American receive yearly</a:t>
            </a:r>
            <a:r>
              <a:rPr lang="en-US" sz="1600" dirty="0" smtClean="0">
                <a:solidFill>
                  <a:schemeClr val="bg1"/>
                </a:solidFill>
              </a:rPr>
              <a:t>?</a:t>
            </a:r>
            <a:endParaRPr lang="en-US" sz="1600" dirty="0" smtClean="0">
              <a:solidFill>
                <a:schemeClr val="bg1"/>
              </a:solidFill>
            </a:endParaRPr>
          </a:p>
        </p:txBody>
      </p:sp>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2466305" y="2449119"/>
            <a:ext cx="1388676" cy="1804574"/>
          </a:xfrm>
          <a:prstGeom prst="rect">
            <a:avLst/>
          </a:prstGeom>
        </p:spPr>
      </p:pic>
      <p:sp>
        <p:nvSpPr>
          <p:cNvPr id="2" name="TextBox 1"/>
          <p:cNvSpPr txBox="1"/>
          <p:nvPr/>
        </p:nvSpPr>
        <p:spPr>
          <a:xfrm>
            <a:off x="685800" y="1772792"/>
            <a:ext cx="3657600" cy="584775"/>
          </a:xfrm>
          <a:prstGeom prst="rect">
            <a:avLst/>
          </a:prstGeom>
          <a:noFill/>
        </p:spPr>
        <p:txBody>
          <a:bodyPr wrap="square" rtlCol="0">
            <a:spAutoFit/>
          </a:bodyPr>
          <a:lstStyle/>
          <a:p>
            <a:r>
              <a:rPr lang="en-US" sz="1600" dirty="0">
                <a:solidFill>
                  <a:srgbClr val="99CC00"/>
                </a:solidFill>
                <a:latin typeface="Arial" panose="020B0604020202020204" pitchFamily="34" charset="0"/>
                <a:cs typeface="Arial" panose="020B0604020202020204" pitchFamily="34" charset="0"/>
              </a:rPr>
              <a:t>A. Radiation is measured in </a:t>
            </a:r>
            <a:r>
              <a:rPr lang="en-US" sz="1600" dirty="0" err="1">
                <a:solidFill>
                  <a:srgbClr val="99CC00"/>
                </a:solidFill>
                <a:latin typeface="Arial" panose="020B0604020202020204" pitchFamily="34" charset="0"/>
                <a:cs typeface="Arial" panose="020B0604020202020204" pitchFamily="34" charset="0"/>
              </a:rPr>
              <a:t>millirems</a:t>
            </a:r>
            <a:r>
              <a:rPr lang="en-US" sz="1600" dirty="0">
                <a:solidFill>
                  <a:srgbClr val="99CC00"/>
                </a:solidFill>
                <a:latin typeface="Arial" panose="020B0604020202020204" pitchFamily="34" charset="0"/>
                <a:cs typeface="Arial" panose="020B0604020202020204" pitchFamily="34" charset="0"/>
              </a:rPr>
              <a:t> (</a:t>
            </a:r>
            <a:r>
              <a:rPr lang="en-US" sz="1600" dirty="0" err="1">
                <a:solidFill>
                  <a:srgbClr val="99CC00"/>
                </a:solidFill>
                <a:latin typeface="Arial" panose="020B0604020202020204" pitchFamily="34" charset="0"/>
                <a:cs typeface="Arial" panose="020B0604020202020204" pitchFamily="34" charset="0"/>
              </a:rPr>
              <a:t>mrems</a:t>
            </a:r>
            <a:r>
              <a:rPr lang="en-US" sz="1600" dirty="0">
                <a:solidFill>
                  <a:srgbClr val="99CC00"/>
                </a:solidFill>
                <a:latin typeface="Arial" panose="020B0604020202020204" pitchFamily="34" charset="0"/>
                <a:cs typeface="Arial" panose="020B0604020202020204" pitchFamily="34" charset="0"/>
              </a:rPr>
              <a:t>) with special </a:t>
            </a:r>
            <a:r>
              <a:rPr lang="en-US" sz="1600" dirty="0" smtClean="0">
                <a:solidFill>
                  <a:srgbClr val="99CC00"/>
                </a:solidFill>
                <a:latin typeface="Arial" panose="020B0604020202020204" pitchFamily="34" charset="0"/>
                <a:cs typeface="Arial" panose="020B0604020202020204" pitchFamily="34" charset="0"/>
              </a:rPr>
              <a:t>equipment</a:t>
            </a:r>
            <a:endParaRPr lang="en-US" sz="1600" dirty="0">
              <a:solidFill>
                <a:srgbClr val="99CC00"/>
              </a:solidFill>
              <a:latin typeface="Arial" panose="020B0604020202020204" pitchFamily="34" charset="0"/>
              <a:cs typeface="Arial" panose="020B0604020202020204" pitchFamily="34" charset="0"/>
            </a:endParaRPr>
          </a:p>
        </p:txBody>
      </p:sp>
      <p:sp>
        <p:nvSpPr>
          <p:cNvPr id="7" name="TextBox 6"/>
          <p:cNvSpPr txBox="1"/>
          <p:nvPr/>
        </p:nvSpPr>
        <p:spPr>
          <a:xfrm>
            <a:off x="5004849" y="1954119"/>
            <a:ext cx="3352800" cy="338554"/>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solidFill>
                  <a:srgbClr val="99CC00"/>
                </a:solidFill>
                <a:latin typeface="Arial" panose="020B0604020202020204" pitchFamily="34" charset="0"/>
                <a:cs typeface="Arial" panose="020B0604020202020204" pitchFamily="34" charset="0"/>
              </a:rPr>
              <a:t>Where </a:t>
            </a:r>
            <a:r>
              <a:rPr lang="en-US" sz="1600" dirty="0" smtClean="0">
                <a:solidFill>
                  <a:srgbClr val="99CC00"/>
                </a:solidFill>
                <a:latin typeface="Arial" panose="020B0604020202020204" pitchFamily="34" charset="0"/>
                <a:cs typeface="Arial" panose="020B0604020202020204" pitchFamily="34" charset="0"/>
              </a:rPr>
              <a:t>they </a:t>
            </a:r>
            <a:r>
              <a:rPr lang="en-US" sz="1600" dirty="0">
                <a:solidFill>
                  <a:srgbClr val="99CC00"/>
                </a:solidFill>
                <a:latin typeface="Arial" panose="020B0604020202020204" pitchFamily="34" charset="0"/>
                <a:cs typeface="Arial" panose="020B0604020202020204" pitchFamily="34" charset="0"/>
              </a:rPr>
              <a:t>live</a:t>
            </a:r>
            <a:r>
              <a:rPr lang="en-US" sz="1600" dirty="0" smtClean="0">
                <a:solidFill>
                  <a:srgbClr val="99CC00"/>
                </a:solidFill>
                <a:latin typeface="Arial" panose="020B0604020202020204" pitchFamily="34" charset="0"/>
                <a:cs typeface="Arial" panose="020B0604020202020204" pitchFamily="34" charset="0"/>
              </a:rPr>
              <a:t>,</a:t>
            </a:r>
            <a:endParaRPr lang="en-US" sz="1600" i="1" dirty="0">
              <a:solidFill>
                <a:srgbClr val="99CC00"/>
              </a:solidFill>
              <a:latin typeface="Arial" panose="020B0604020202020204" pitchFamily="34" charset="0"/>
              <a:cs typeface="Arial" panose="020B0604020202020204" pitchFamily="34" charset="0"/>
            </a:endParaRPr>
          </a:p>
        </p:txBody>
      </p:sp>
      <p:sp>
        <p:nvSpPr>
          <p:cNvPr id="11" name="TextBox 10"/>
          <p:cNvSpPr txBox="1"/>
          <p:nvPr/>
        </p:nvSpPr>
        <p:spPr>
          <a:xfrm>
            <a:off x="2609021" y="5809604"/>
            <a:ext cx="3962400" cy="338554"/>
          </a:xfrm>
          <a:prstGeom prst="rect">
            <a:avLst/>
          </a:prstGeom>
          <a:noFill/>
        </p:spPr>
        <p:txBody>
          <a:bodyPr wrap="square" rtlCol="0">
            <a:spAutoFit/>
          </a:bodyPr>
          <a:lstStyle/>
          <a:p>
            <a:r>
              <a:rPr lang="en-US" sz="1600" dirty="0">
                <a:solidFill>
                  <a:srgbClr val="99CC00"/>
                </a:solidFill>
              </a:rPr>
              <a:t>A. 620 </a:t>
            </a:r>
            <a:r>
              <a:rPr lang="en-US" sz="1600" dirty="0" err="1" smtClean="0">
                <a:solidFill>
                  <a:srgbClr val="99CC00"/>
                </a:solidFill>
              </a:rPr>
              <a:t>millirem</a:t>
            </a:r>
            <a:endParaRPr lang="en-US" sz="1600" dirty="0">
              <a:solidFill>
                <a:srgbClr val="99CC00"/>
              </a:solidFill>
            </a:endParaRPr>
          </a:p>
        </p:txBody>
      </p:sp>
      <p:sp>
        <p:nvSpPr>
          <p:cNvPr id="12" name="TextBox 11"/>
          <p:cNvSpPr txBox="1"/>
          <p:nvPr/>
        </p:nvSpPr>
        <p:spPr>
          <a:xfrm>
            <a:off x="5004849" y="2292673"/>
            <a:ext cx="2767551" cy="1077218"/>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solidFill>
                  <a:srgbClr val="99CC00"/>
                </a:solidFill>
                <a:latin typeface="Arial" panose="020B0604020202020204" pitchFamily="34" charset="0"/>
                <a:cs typeface="Arial" panose="020B0604020202020204" pitchFamily="34" charset="0"/>
              </a:rPr>
              <a:t>Medical procedures </a:t>
            </a:r>
            <a:r>
              <a:rPr lang="en-US" sz="1600" i="1" dirty="0">
                <a:solidFill>
                  <a:srgbClr val="99CC00"/>
                </a:solidFill>
                <a:latin typeface="Arial" panose="020B0604020202020204" pitchFamily="34" charset="0"/>
                <a:cs typeface="Arial" panose="020B0604020202020204" pitchFamily="34" charset="0"/>
              </a:rPr>
              <a:t>(</a:t>
            </a:r>
            <a:r>
              <a:rPr lang="en-US" sz="1600" i="1" dirty="0" err="1">
                <a:solidFill>
                  <a:srgbClr val="99CC00"/>
                </a:solidFill>
                <a:latin typeface="Arial" panose="020B0604020202020204" pitchFamily="34" charset="0"/>
                <a:cs typeface="Arial" panose="020B0604020202020204" pitchFamily="34" charset="0"/>
              </a:rPr>
              <a:t>xrays</a:t>
            </a:r>
            <a:r>
              <a:rPr lang="en-US" sz="1600" i="1" dirty="0">
                <a:solidFill>
                  <a:srgbClr val="99CC00"/>
                </a:solidFill>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US" sz="1600" dirty="0">
                <a:solidFill>
                  <a:srgbClr val="99CC00"/>
                </a:solidFill>
                <a:latin typeface="Arial" panose="020B0604020202020204" pitchFamily="34" charset="0"/>
                <a:cs typeface="Arial" panose="020B0604020202020204" pitchFamily="34" charset="0"/>
              </a:rPr>
              <a:t>The food </a:t>
            </a:r>
            <a:r>
              <a:rPr lang="en-US" sz="1600" dirty="0" smtClean="0">
                <a:solidFill>
                  <a:srgbClr val="99CC00"/>
                </a:solidFill>
                <a:latin typeface="Arial" panose="020B0604020202020204" pitchFamily="34" charset="0"/>
                <a:cs typeface="Arial" panose="020B0604020202020204" pitchFamily="34" charset="0"/>
              </a:rPr>
              <a:t>they </a:t>
            </a:r>
            <a:r>
              <a:rPr lang="en-US" sz="1600" dirty="0">
                <a:solidFill>
                  <a:srgbClr val="99CC00"/>
                </a:solidFill>
                <a:latin typeface="Arial" panose="020B0604020202020204" pitchFamily="34" charset="0"/>
                <a:cs typeface="Arial" panose="020B0604020202020204" pitchFamily="34" charset="0"/>
              </a:rPr>
              <a:t>eat  </a:t>
            </a:r>
          </a:p>
          <a:p>
            <a:pPr marL="742950" lvl="1" indent="-285750">
              <a:buFont typeface="Arial" panose="020B0604020202020204" pitchFamily="34" charset="0"/>
              <a:buChar char="•"/>
            </a:pPr>
            <a:r>
              <a:rPr lang="en-US" sz="1600" dirty="0">
                <a:solidFill>
                  <a:srgbClr val="99CC00"/>
                </a:solidFill>
                <a:latin typeface="Arial" panose="020B0604020202020204" pitchFamily="34" charset="0"/>
                <a:cs typeface="Arial" panose="020B0604020202020204" pitchFamily="34" charset="0"/>
              </a:rPr>
              <a:t>Travel </a:t>
            </a:r>
          </a:p>
        </p:txBody>
      </p:sp>
      <p:pic>
        <p:nvPicPr>
          <p:cNvPr id="15" name="Picture 14"/>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20944" y1="42953" x2="46608" y2="61074"/>
                        <a14:foregroundMark x1="36873" y1="53691" x2="96460" y2="46309"/>
                        <a14:foregroundMark x1="60177" y1="63087" x2="94690" y2="57047"/>
                        <a14:foregroundMark x1="10324" y1="13423" x2="25074" y2="44295"/>
                        <a14:foregroundMark x1="55457" y1="81208" x2="65192" y2="59060"/>
                      </a14:backgroundRemoval>
                    </a14:imgEffect>
                  </a14:imgLayer>
                </a14:imgProps>
              </a:ext>
            </a:extLst>
          </a:blip>
          <a:stretch>
            <a:fillRect/>
          </a:stretch>
        </p:blipFill>
        <p:spPr>
          <a:xfrm>
            <a:off x="6479319" y="3051596"/>
            <a:ext cx="1517309" cy="666900"/>
          </a:xfrm>
          <a:prstGeom prst="rect">
            <a:avLst/>
          </a:prstGeom>
        </p:spPr>
      </p:pic>
    </p:spTree>
    <p:extLst>
      <p:ext uri="{BB962C8B-B14F-4D97-AF65-F5344CB8AC3E}">
        <p14:creationId xmlns:p14="http://schemas.microsoft.com/office/powerpoint/2010/main" val="209369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par>
                                <p:cTn id="46" presetID="14" presetClass="entr" presetSubtype="1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P spid="13" grpId="0"/>
      <p:bldP spid="2" grpId="0"/>
      <p:bldP spid="7"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92162"/>
          </a:xfrm>
        </p:spPr>
        <p:txBody>
          <a:bodyPr/>
          <a:lstStyle/>
          <a:p>
            <a:pPr eaLnBrk="1" hangingPunct="1">
              <a:defRPr/>
            </a:pPr>
            <a:r>
              <a:rPr lang="en-US" altLang="en-US" dirty="0" smtClean="0">
                <a:solidFill>
                  <a:srgbClr val="99CC00"/>
                </a:solidFill>
                <a:latin typeface="Arial" panose="020B0604020202020204" pitchFamily="34" charset="0"/>
                <a:ea typeface="+mj-ea"/>
                <a:cs typeface="Arial" panose="020B0604020202020204" pitchFamily="34" charset="0"/>
              </a:rPr>
              <a:t>Personal Annual Radiation Dose</a:t>
            </a:r>
            <a:endParaRPr lang="en-US" altLang="en-US" dirty="0">
              <a:solidFill>
                <a:srgbClr val="99CC00"/>
              </a:solidFill>
              <a:latin typeface="Arial" panose="020B0604020202020204" pitchFamily="34" charset="0"/>
              <a:ea typeface="+mj-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09625" y="1219200"/>
            <a:ext cx="7524750" cy="39243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95" b="78218" l="0" r="95600">
                        <a14:foregroundMark x1="25200" y1="46040" x2="39200" y2="74257"/>
                        <a14:foregroundMark x1="36000" y1="43564" x2="26000" y2="72277"/>
                        <a14:foregroundMark x1="16400" y1="35644" x2="44800" y2="1485"/>
                        <a14:foregroundMark x1="47200" y1="39604" x2="62800" y2="56931"/>
                        <a14:foregroundMark x1="47200" y1="58911" x2="66000" y2="44554"/>
                        <a14:foregroundMark x1="40000" y1="26733" x2="51600" y2="27723"/>
                        <a14:foregroundMark x1="68400" y1="34653" x2="49600" y2="4455"/>
                        <a14:foregroundMark x1="24400" y1="72277" x2="40800" y2="75248"/>
                      </a14:backgroundRemoval>
                    </a14:imgEffect>
                  </a14:imgLayer>
                </a14:imgProps>
              </a:ext>
            </a:extLst>
          </a:blip>
          <a:stretch>
            <a:fillRect/>
          </a:stretch>
        </p:blipFill>
        <p:spPr>
          <a:xfrm>
            <a:off x="5029200" y="3727845"/>
            <a:ext cx="1940660" cy="1568055"/>
          </a:xfrm>
          <a:prstGeom prst="rect">
            <a:avLst/>
          </a:prstGeom>
        </p:spPr>
      </p:pic>
    </p:spTree>
    <p:extLst>
      <p:ext uri="{BB962C8B-B14F-4D97-AF65-F5344CB8AC3E}">
        <p14:creationId xmlns:p14="http://schemas.microsoft.com/office/powerpoint/2010/main" val="42153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92162"/>
          </a:xfrm>
        </p:spPr>
        <p:txBody>
          <a:bodyPr/>
          <a:lstStyle/>
          <a:p>
            <a:pPr eaLnBrk="1" hangingPunct="1">
              <a:defRPr/>
            </a:pPr>
            <a:r>
              <a:rPr lang="en-US" altLang="en-US" dirty="0" smtClean="0">
                <a:solidFill>
                  <a:srgbClr val="99CC00"/>
                </a:solidFill>
                <a:latin typeface="Arial" panose="020B0604020202020204" pitchFamily="34" charset="0"/>
                <a:ea typeface="+mj-ea"/>
                <a:cs typeface="Arial" panose="020B0604020202020204" pitchFamily="34" charset="0"/>
              </a:rPr>
              <a:t>Personal Annual Radiation Dose</a:t>
            </a:r>
            <a:endParaRPr lang="en-US" altLang="en-US" dirty="0">
              <a:solidFill>
                <a:srgbClr val="99CC00"/>
              </a:solidFill>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04860" y="1957958"/>
            <a:ext cx="7534275" cy="20288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2189" y1="11176" x2="72189" y2="11176"/>
                        <a14:foregroundMark x1="25444" y1="15882" x2="23669" y2="10588"/>
                        <a14:foregroundMark x1="19527" y1="29412" x2="15385" y2="29412"/>
                        <a14:foregroundMark x1="67456" y1="17059" x2="78107" y2="21765"/>
                        <a14:foregroundMark x1="75740" y1="15294" x2="67456" y2="4118"/>
                        <a14:foregroundMark x1="63314" y1="5294" x2="52071" y2="12353"/>
                        <a14:foregroundMark x1="53254" y1="14118" x2="60947" y2="26471"/>
                        <a14:foregroundMark x1="50296" y1="31176" x2="81657" y2="33529"/>
                        <a14:foregroundMark x1="78107" y1="22941" x2="88757" y2="22353"/>
                        <a14:foregroundMark x1="86982" y1="19412" x2="73964" y2="12353"/>
                        <a14:foregroundMark x1="72781" y1="47059" x2="53846" y2="45294"/>
                        <a14:foregroundMark x1="6509" y1="14706" x2="8876" y2="32941"/>
                      </a14:backgroundRemoval>
                    </a14:imgEffect>
                  </a14:imgLayer>
                </a14:imgProps>
              </a:ext>
            </a:extLst>
          </a:blip>
          <a:stretch>
            <a:fillRect/>
          </a:stretch>
        </p:blipFill>
        <p:spPr>
          <a:xfrm>
            <a:off x="6234878" y="947511"/>
            <a:ext cx="1364767" cy="1372843"/>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91071" y1="82222" x2="91429" y2="89444"/>
                        <a14:foregroundMark x1="91786" y1="71667" x2="88571" y2="96111"/>
                        <a14:foregroundMark x1="92857" y1="63889" x2="96786" y2="37778"/>
                      </a14:backgroundRemoval>
                    </a14:imgEffect>
                  </a14:imgLayer>
                </a14:imgProps>
              </a:ext>
            </a:extLst>
          </a:blip>
          <a:stretch>
            <a:fillRect/>
          </a:stretch>
        </p:blipFill>
        <p:spPr>
          <a:xfrm>
            <a:off x="152400" y="4469042"/>
            <a:ext cx="2040835" cy="1311965"/>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89899" l="0" r="99216"/>
                    </a14:imgEffect>
                  </a14:imgLayer>
                </a14:imgProps>
              </a:ext>
            </a:extLst>
          </a:blip>
          <a:stretch>
            <a:fillRect/>
          </a:stretch>
        </p:blipFill>
        <p:spPr>
          <a:xfrm>
            <a:off x="5750726" y="1706738"/>
            <a:ext cx="1109431" cy="861441"/>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7895" y1="56774" x2="11134" y2="91290"/>
                        <a14:foregroundMark x1="25101" y1="6129" x2="27935" y2="20000"/>
                        <a14:foregroundMark x1="13968" y1="55806" x2="21862" y2="95161"/>
                        <a14:foregroundMark x1="55668" y1="51935" x2="59514" y2="91935"/>
                        <a14:foregroundMark x1="50810" y1="85161" x2="88462" y2="80968"/>
                        <a14:foregroundMark x1="49190" y1="65806" x2="51619" y2="62581"/>
                        <a14:foregroundMark x1="3441" y1="60645" x2="6478" y2="91290"/>
                        <a14:foregroundMark x1="22065" y1="65484" x2="33806" y2="55484"/>
                        <a14:foregroundMark x1="21660" y1="60645" x2="31174" y2="55806"/>
                        <a14:foregroundMark x1="24494" y1="9032" x2="22267" y2="19355"/>
                      </a14:backgroundRemoval>
                    </a14:imgEffect>
                  </a14:imgLayer>
                </a14:imgProps>
              </a:ext>
            </a:extLst>
          </a:blip>
          <a:stretch>
            <a:fillRect/>
          </a:stretch>
        </p:blipFill>
        <p:spPr>
          <a:xfrm>
            <a:off x="3012408" y="4238003"/>
            <a:ext cx="3119177" cy="195737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50435" y1="7763" x2="91739" y2="40639"/>
                        <a14:foregroundMark x1="85652" y1="74886" x2="84783" y2="95890"/>
                        <a14:foregroundMark x1="65652" y1="6393" x2="97826" y2="11872"/>
                      </a14:backgroundRemoval>
                    </a14:imgEffect>
                  </a14:imgLayer>
                </a14:imgProps>
              </a:ext>
            </a:extLst>
          </a:blip>
          <a:stretch>
            <a:fillRect/>
          </a:stretch>
        </p:blipFill>
        <p:spPr>
          <a:xfrm>
            <a:off x="6553200" y="4343400"/>
            <a:ext cx="1641769" cy="1563250"/>
          </a:xfrm>
          <a:prstGeom prst="rect">
            <a:avLst/>
          </a:prstGeom>
        </p:spPr>
      </p:pic>
      <p:pic>
        <p:nvPicPr>
          <p:cNvPr id="12" name="Picture 11"/>
          <p:cNvPicPr>
            <a:picLocks noChangeAspect="1"/>
          </p:cNvPicPr>
          <p:nvPr/>
        </p:nvPicPr>
        <p:blipFill>
          <a:blip r:embed="rId14">
            <a:extLst>
              <a:ext uri="{BEBA8EAE-BF5A-486C-A8C5-ECC9F3942E4B}">
                <a14:imgProps xmlns:a14="http://schemas.microsoft.com/office/drawing/2010/main">
                  <a14:imgLayer r:embed="rId15">
                    <a14:imgEffect>
                      <a14:backgroundRemoval t="0" b="100000" l="0" r="98630">
                        <a14:foregroundMark x1="37900" y1="47826" x2="41553" y2="52174"/>
                        <a14:foregroundMark x1="43379" y1="43478" x2="44749" y2="46087"/>
                        <a14:foregroundMark x1="26941" y1="62609" x2="27854" y2="66957"/>
                        <a14:foregroundMark x1="21918" y1="70435" x2="24658" y2="69565"/>
                      </a14:backgroundRemoval>
                    </a14:imgEffect>
                  </a14:imgLayer>
                </a14:imgProps>
              </a:ext>
            </a:extLst>
          </a:blip>
          <a:stretch>
            <a:fillRect/>
          </a:stretch>
        </p:blipFill>
        <p:spPr>
          <a:xfrm>
            <a:off x="304800" y="1856297"/>
            <a:ext cx="741914" cy="779179"/>
          </a:xfrm>
          <a:prstGeom prst="rect">
            <a:avLst/>
          </a:prstGeom>
        </p:spPr>
      </p:pic>
    </p:spTree>
    <p:extLst>
      <p:ext uri="{BB962C8B-B14F-4D97-AF65-F5344CB8AC3E}">
        <p14:creationId xmlns:p14="http://schemas.microsoft.com/office/powerpoint/2010/main" val="1677077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92162"/>
          </a:xfrm>
        </p:spPr>
        <p:txBody>
          <a:bodyPr/>
          <a:lstStyle/>
          <a:p>
            <a:pPr eaLnBrk="1" hangingPunct="1">
              <a:defRPr/>
            </a:pPr>
            <a:r>
              <a:rPr lang="en-US" altLang="en-US" dirty="0" smtClean="0">
                <a:solidFill>
                  <a:srgbClr val="99CC00"/>
                </a:solidFill>
                <a:latin typeface="Arial" panose="020B0604020202020204" pitchFamily="34" charset="0"/>
                <a:ea typeface="+mj-ea"/>
                <a:cs typeface="Arial" panose="020B0604020202020204" pitchFamily="34" charset="0"/>
              </a:rPr>
              <a:t>Personal Annual Radiation Dose</a:t>
            </a:r>
            <a:endParaRPr lang="en-US" altLang="en-US" dirty="0">
              <a:solidFill>
                <a:srgbClr val="99CC00"/>
              </a:solidFill>
              <a:latin typeface="Arial" panose="020B0604020202020204" pitchFamily="34" charset="0"/>
              <a:ea typeface="+mj-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00100" y="1676400"/>
            <a:ext cx="7543800" cy="1419225"/>
          </a:xfrm>
          <a:prstGeom prst="rect">
            <a:avLst/>
          </a:prstGeom>
        </p:spPr>
      </p:pic>
      <p:pic>
        <p:nvPicPr>
          <p:cNvPr id="4" name="Picture 3"/>
          <p:cNvPicPr>
            <a:picLocks noChangeAspect="1"/>
          </p:cNvPicPr>
          <p:nvPr/>
        </p:nvPicPr>
        <p:blipFill rotWithShape="1">
          <a:blip r:embed="rId4"/>
          <a:srcRect l="4503" r="3979"/>
          <a:stretch/>
        </p:blipFill>
        <p:spPr>
          <a:xfrm>
            <a:off x="1828800" y="3705225"/>
            <a:ext cx="1447800" cy="158197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4000" y1="14667" x2="57778" y2="46222"/>
                        <a14:foregroundMark x1="49778" y1="9333" x2="66667" y2="42667"/>
                        <a14:foregroundMark x1="13333" y1="40444" x2="82222" y2="18667"/>
                        <a14:foregroundMark x1="65778" y1="26667" x2="77333" y2="44889"/>
                        <a14:foregroundMark x1="78222" y1="23556" x2="80889" y2="42222"/>
                        <a14:foregroundMark x1="53333" y1="39556" x2="63111" y2="30222"/>
                        <a14:foregroundMark x1="50667" y1="28000" x2="23111" y2="11111"/>
                        <a14:foregroundMark x1="11556" y1="39556" x2="32000" y2="15111"/>
                        <a14:foregroundMark x1="19111" y1="48000" x2="42667" y2="35556"/>
                        <a14:foregroundMark x1="43556" y1="8889" x2="50222" y2="19556"/>
                        <a14:foregroundMark x1="68889" y1="14667" x2="72000" y2="13333"/>
                        <a14:foregroundMark x1="12000" y1="35111" x2="24000" y2="12889"/>
                        <a14:foregroundMark x1="2222" y1="60444" x2="4000" y2="63111"/>
                        <a14:foregroundMark x1="4444" y1="68000" x2="4444" y2="89333"/>
                        <a14:foregroundMark x1="6222" y1="92000" x2="38667" y2="93333"/>
                        <a14:foregroundMark x1="41333" y1="93333" x2="92444" y2="92889"/>
                        <a14:foregroundMark x1="95556" y1="61333" x2="93778" y2="64889"/>
                        <a14:foregroundMark x1="56444" y1="39556" x2="61778" y2="41333"/>
                        <a14:foregroundMark x1="41778" y1="40444" x2="43111" y2="44000"/>
                      </a14:backgroundRemoval>
                    </a14:imgEffect>
                  </a14:imgLayer>
                </a14:imgProps>
              </a:ext>
            </a:extLst>
          </a:blip>
          <a:stretch>
            <a:fillRect/>
          </a:stretch>
        </p:blipFill>
        <p:spPr>
          <a:xfrm>
            <a:off x="5562600" y="3705225"/>
            <a:ext cx="1685925" cy="1685925"/>
          </a:xfrm>
          <a:prstGeom prst="rect">
            <a:avLst/>
          </a:prstGeom>
        </p:spPr>
      </p:pic>
    </p:spTree>
    <p:extLst>
      <p:ext uri="{BB962C8B-B14F-4D97-AF65-F5344CB8AC3E}">
        <p14:creationId xmlns:p14="http://schemas.microsoft.com/office/powerpoint/2010/main" val="4066443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28600"/>
            <a:ext cx="8229600" cy="1143000"/>
          </a:xfrm>
        </p:spPr>
        <p:txBody>
          <a:bodyPr/>
          <a:lstStyle/>
          <a:p>
            <a:pPr eaLnBrk="1" hangingPunct="1">
              <a:defRPr/>
            </a:pPr>
            <a:r>
              <a:rPr lang="en-US" dirty="0">
                <a:solidFill>
                  <a:srgbClr val="99CC00"/>
                </a:solidFill>
                <a:latin typeface="Arial" panose="020B0604020202020204" pitchFamily="34" charset="0"/>
                <a:ea typeface="+mj-ea"/>
                <a:cs typeface="Arial" panose="020B0604020202020204" pitchFamily="34" charset="0"/>
              </a:rPr>
              <a:t>What do you use electricity for?</a:t>
            </a:r>
          </a:p>
        </p:txBody>
      </p:sp>
      <p:pic>
        <p:nvPicPr>
          <p:cNvPr id="3" name="Picture 2">
            <a:extLst>
              <a:ext uri="{FF2B5EF4-FFF2-40B4-BE49-F238E27FC236}">
                <a16:creationId xmlns:a16="http://schemas.microsoft.com/office/drawing/2014/main" id="{B204DE23-6AED-4767-837A-FC8C471BAF7F}"/>
              </a:ext>
            </a:extLst>
          </p:cNvPr>
          <p:cNvPicPr>
            <a:picLocks noChangeAspect="1"/>
          </p:cNvPicPr>
          <p:nvPr/>
        </p:nvPicPr>
        <p:blipFill>
          <a:blip r:embed="rId3"/>
          <a:stretch>
            <a:fillRect/>
          </a:stretch>
        </p:blipFill>
        <p:spPr>
          <a:xfrm>
            <a:off x="1529859" y="1394791"/>
            <a:ext cx="6084282" cy="4129993"/>
          </a:xfrm>
          <a:prstGeom prst="rect">
            <a:avLst/>
          </a:prstGeom>
        </p:spPr>
      </p:pic>
    </p:spTree>
    <p:extLst>
      <p:ext uri="{BB962C8B-B14F-4D97-AF65-F5344CB8AC3E}">
        <p14:creationId xmlns:p14="http://schemas.microsoft.com/office/powerpoint/2010/main" val="75721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8150" y="94952"/>
            <a:ext cx="8229600" cy="1143000"/>
          </a:xfrm>
        </p:spPr>
        <p:txBody>
          <a:bodyPr/>
          <a:lstStyle/>
          <a:p>
            <a:pPr eaLnBrk="1" hangingPunct="1">
              <a:defRPr/>
            </a:pPr>
            <a:r>
              <a:rPr lang="en-US" altLang="en-US" dirty="0" smtClean="0">
                <a:solidFill>
                  <a:srgbClr val="99CC00"/>
                </a:solidFill>
                <a:latin typeface="Arial" panose="020B0604020202020204" pitchFamily="34" charset="0"/>
                <a:ea typeface="+mj-ea"/>
                <a:cs typeface="Arial" panose="020B0604020202020204" pitchFamily="34" charset="0"/>
              </a:rPr>
              <a:t>Radiation Protection</a:t>
            </a:r>
            <a:endParaRPr lang="en-US" altLang="en-US" dirty="0">
              <a:solidFill>
                <a:srgbClr val="99CC00"/>
              </a:solidFill>
              <a:latin typeface="Arial" panose="020B0604020202020204" pitchFamily="34" charset="0"/>
              <a:ea typeface="+mj-ea"/>
              <a:cs typeface="Arial" panose="020B0604020202020204" pitchFamily="34" charset="0"/>
            </a:endParaRPr>
          </a:p>
        </p:txBody>
      </p:sp>
      <p:sp>
        <p:nvSpPr>
          <p:cNvPr id="4" name="Content Placeholder 2">
            <a:extLst>
              <a:ext uri="{FF2B5EF4-FFF2-40B4-BE49-F238E27FC236}">
                <a16:creationId xmlns:a16="http://schemas.microsoft.com/office/drawing/2014/main" id="{7B000743-4AB3-4C7E-B25D-1164D9826015}"/>
              </a:ext>
            </a:extLst>
          </p:cNvPr>
          <p:cNvSpPr>
            <a:spLocks noGrp="1"/>
          </p:cNvSpPr>
          <p:nvPr>
            <p:ph sz="half" idx="1"/>
          </p:nvPr>
        </p:nvSpPr>
        <p:spPr>
          <a:xfrm>
            <a:off x="456372" y="1417637"/>
            <a:ext cx="2590800" cy="620594"/>
          </a:xfrm>
        </p:spPr>
        <p:txBody>
          <a:bodyPr/>
          <a:lstStyle/>
          <a:p>
            <a:pPr marL="0" indent="0" algn="ctr">
              <a:buNone/>
            </a:pPr>
            <a:r>
              <a:rPr lang="en-US" sz="3200" dirty="0" smtClean="0">
                <a:latin typeface="Arial" panose="020B0604020202020204" pitchFamily="34" charset="0"/>
                <a:cs typeface="Arial" panose="020B0604020202020204" pitchFamily="34" charset="0"/>
              </a:rPr>
              <a:t>TIME</a:t>
            </a:r>
            <a:endParaRPr lang="en-US" sz="3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66521" y="2000984"/>
            <a:ext cx="1603633" cy="1603633"/>
          </a:xfrm>
          <a:prstGeom prst="rect">
            <a:avLst/>
          </a:prstGeom>
        </p:spPr>
      </p:pic>
      <p:sp>
        <p:nvSpPr>
          <p:cNvPr id="9" name="Content Placeholder 2">
            <a:extLst>
              <a:ext uri="{FF2B5EF4-FFF2-40B4-BE49-F238E27FC236}">
                <a16:creationId xmlns:a16="http://schemas.microsoft.com/office/drawing/2014/main" id="{7B000743-4AB3-4C7E-B25D-1164D9826015}"/>
              </a:ext>
            </a:extLst>
          </p:cNvPr>
          <p:cNvSpPr txBox="1">
            <a:spLocks/>
          </p:cNvSpPr>
          <p:nvPr/>
        </p:nvSpPr>
        <p:spPr bwMode="auto">
          <a:xfrm>
            <a:off x="3257550" y="1417635"/>
            <a:ext cx="2590800" cy="58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4D963D"/>
              </a:buClr>
              <a:buChar char="•"/>
              <a:defRPr sz="2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1pPr>
            <a:lvl2pPr marL="742950" indent="-285750" algn="l" rtl="0" eaLnBrk="0" fontAlgn="base" hangingPunct="0">
              <a:spcBef>
                <a:spcPct val="20000"/>
              </a:spcBef>
              <a:spcAft>
                <a:spcPct val="0"/>
              </a:spcAft>
              <a:buClr>
                <a:srgbClr val="4D963D"/>
              </a:buClr>
              <a:buChar char="–"/>
              <a:defRPr sz="24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2pPr>
            <a:lvl3pPr marL="11430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3pPr>
            <a:lvl4pPr marL="1600200" indent="-228600" algn="l" rtl="0" eaLnBrk="0" fontAlgn="base" hangingPunct="0">
              <a:spcBef>
                <a:spcPct val="20000"/>
              </a:spcBef>
              <a:spcAft>
                <a:spcPct val="0"/>
              </a:spcAft>
              <a:buClr>
                <a:srgbClr val="4D963D"/>
              </a:buClr>
              <a:buChar char="–"/>
              <a:defRPr sz="1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4pPr>
            <a:lvl5pPr marL="2057400" indent="-228600" algn="l" rtl="0" eaLnBrk="0" fontAlgn="base" hangingPunct="0">
              <a:spcBef>
                <a:spcPct val="20000"/>
              </a:spcBef>
              <a:spcAft>
                <a:spcPct val="0"/>
              </a:spcAft>
              <a:buClr>
                <a:srgbClr val="4D963D"/>
              </a:buClr>
              <a:buChar char="»"/>
              <a:defRPr sz="1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5pPr>
            <a:lvl6pPr marL="2514600" indent="-228600" algn="l" rtl="0" fontAlgn="base">
              <a:spcBef>
                <a:spcPct val="20000"/>
              </a:spcBef>
              <a:spcAft>
                <a:spcPct val="0"/>
              </a:spcAft>
              <a:buClr>
                <a:srgbClr val="99CC00"/>
              </a:buClr>
              <a:buChar char="»"/>
              <a:defRPr sz="1800">
                <a:solidFill>
                  <a:schemeClr val="bg1"/>
                </a:solidFill>
                <a:latin typeface="+mn-lt"/>
              </a:defRPr>
            </a:lvl6pPr>
            <a:lvl7pPr marL="2971800" indent="-228600" algn="l" rtl="0" fontAlgn="base">
              <a:spcBef>
                <a:spcPct val="20000"/>
              </a:spcBef>
              <a:spcAft>
                <a:spcPct val="0"/>
              </a:spcAft>
              <a:buClr>
                <a:srgbClr val="99CC00"/>
              </a:buClr>
              <a:buChar char="»"/>
              <a:defRPr sz="1800">
                <a:solidFill>
                  <a:schemeClr val="bg1"/>
                </a:solidFill>
                <a:latin typeface="+mn-lt"/>
              </a:defRPr>
            </a:lvl7pPr>
            <a:lvl8pPr marL="3429000" indent="-228600" algn="l" rtl="0" fontAlgn="base">
              <a:spcBef>
                <a:spcPct val="20000"/>
              </a:spcBef>
              <a:spcAft>
                <a:spcPct val="0"/>
              </a:spcAft>
              <a:buClr>
                <a:srgbClr val="99CC00"/>
              </a:buClr>
              <a:buChar char="»"/>
              <a:defRPr sz="1800">
                <a:solidFill>
                  <a:schemeClr val="bg1"/>
                </a:solidFill>
                <a:latin typeface="+mn-lt"/>
              </a:defRPr>
            </a:lvl8pPr>
            <a:lvl9pPr marL="3886200" indent="-228600" algn="l" rtl="0" fontAlgn="base">
              <a:spcBef>
                <a:spcPct val="20000"/>
              </a:spcBef>
              <a:spcAft>
                <a:spcPct val="0"/>
              </a:spcAft>
              <a:buClr>
                <a:srgbClr val="99CC00"/>
              </a:buClr>
              <a:buChar char="»"/>
              <a:defRPr sz="1800">
                <a:solidFill>
                  <a:schemeClr val="bg1"/>
                </a:solidFill>
                <a:latin typeface="+mn-lt"/>
              </a:defRPr>
            </a:lvl9pPr>
          </a:lstStyle>
          <a:p>
            <a:pPr marL="0" indent="0" algn="ctr">
              <a:buFontTx/>
              <a:buNone/>
            </a:pPr>
            <a:r>
              <a:rPr lang="en-US" sz="3200" kern="0" dirty="0" smtClean="0">
                <a:latin typeface="Arial" panose="020B0604020202020204" pitchFamily="34" charset="0"/>
                <a:cs typeface="Arial" panose="020B0604020202020204" pitchFamily="34" charset="0"/>
              </a:rPr>
              <a:t>DISTANCE</a:t>
            </a:r>
            <a:endParaRPr lang="en-US" sz="3200" kern="0" dirty="0" smtClean="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B000743-4AB3-4C7E-B25D-1164D9826015}"/>
              </a:ext>
            </a:extLst>
          </p:cNvPr>
          <p:cNvSpPr>
            <a:spLocks noGrp="1"/>
          </p:cNvSpPr>
          <p:nvPr>
            <p:ph sz="half" idx="1"/>
          </p:nvPr>
        </p:nvSpPr>
        <p:spPr>
          <a:xfrm>
            <a:off x="6096828" y="1417637"/>
            <a:ext cx="2570922" cy="583347"/>
          </a:xfrm>
        </p:spPr>
        <p:txBody>
          <a:bodyPr/>
          <a:lstStyle/>
          <a:p>
            <a:pPr marL="0" indent="0" algn="ctr">
              <a:buNone/>
            </a:pPr>
            <a:r>
              <a:rPr lang="en-US" sz="3200" dirty="0" smtClean="0">
                <a:latin typeface="Arial" panose="020B0604020202020204" pitchFamily="34" charset="0"/>
                <a:cs typeface="Arial" panose="020B0604020202020204" pitchFamily="34" charset="0"/>
              </a:rPr>
              <a:t>SHIELDING</a:t>
            </a:r>
            <a:endParaRPr lang="en-US" sz="32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0" b="99087" l="2597" r="96970">
                        <a14:foregroundMark x1="57576" y1="37900" x2="68398" y2="40183"/>
                        <a14:foregroundMark x1="79654" y1="65297" x2="81385" y2="62557"/>
                      </a14:backgroundRemoval>
                    </a14:imgEffect>
                  </a14:imgLayer>
                </a14:imgProps>
              </a:ext>
            </a:extLst>
          </a:blip>
          <a:stretch>
            <a:fillRect/>
          </a:stretch>
        </p:blipFill>
        <p:spPr>
          <a:xfrm>
            <a:off x="3741993" y="2038230"/>
            <a:ext cx="1625167" cy="1540743"/>
          </a:xfrm>
          <a:prstGeom prst="rect">
            <a:avLst/>
          </a:prstGeom>
        </p:spPr>
      </p:pic>
      <p:pic>
        <p:nvPicPr>
          <p:cNvPr id="15" name="Picture 14"/>
          <p:cNvPicPr>
            <a:picLocks noChangeAspect="1"/>
          </p:cNvPicPr>
          <p:nvPr/>
        </p:nvPicPr>
        <p:blipFill>
          <a:blip r:embed="rId7"/>
          <a:stretch>
            <a:fillRect/>
          </a:stretch>
        </p:blipFill>
        <p:spPr>
          <a:xfrm>
            <a:off x="6760443" y="2000984"/>
            <a:ext cx="1243692" cy="1804572"/>
          </a:xfrm>
          <a:prstGeom prst="rect">
            <a:avLst/>
          </a:prstGeom>
        </p:spPr>
      </p:pic>
      <p:sp>
        <p:nvSpPr>
          <p:cNvPr id="2" name="TextBox 1"/>
          <p:cNvSpPr txBox="1"/>
          <p:nvPr/>
        </p:nvSpPr>
        <p:spPr>
          <a:xfrm>
            <a:off x="499872" y="3676401"/>
            <a:ext cx="2724150" cy="923330"/>
          </a:xfrm>
          <a:prstGeom prst="rect">
            <a:avLst/>
          </a:prstGeom>
          <a:noFill/>
        </p:spPr>
        <p:txBody>
          <a:bodyPr wrap="square" rtlCol="0">
            <a:spAutoFit/>
          </a:bodyPr>
          <a:lstStyle/>
          <a:p>
            <a:pPr marL="0" indent="0" algn="ctr">
              <a:buNone/>
            </a:pPr>
            <a:r>
              <a:rPr lang="en-US" dirty="0">
                <a:solidFill>
                  <a:srgbClr val="99CC00"/>
                </a:solidFill>
                <a:latin typeface="Arial" panose="020B0604020202020204" pitchFamily="34" charset="0"/>
                <a:cs typeface="Arial" panose="020B0604020202020204" pitchFamily="34" charset="0"/>
              </a:rPr>
              <a:t>Less time spent near source = less radiation </a:t>
            </a:r>
            <a:r>
              <a:rPr lang="en-US" dirty="0" smtClean="0">
                <a:solidFill>
                  <a:srgbClr val="99CC00"/>
                </a:solidFill>
                <a:latin typeface="Arial" panose="020B0604020202020204" pitchFamily="34" charset="0"/>
                <a:cs typeface="Arial" panose="020B0604020202020204" pitchFamily="34" charset="0"/>
              </a:rPr>
              <a:t>received</a:t>
            </a:r>
            <a:endParaRPr lang="en-US" dirty="0">
              <a:solidFill>
                <a:srgbClr val="99CC00"/>
              </a:solidFill>
              <a:latin typeface="Arial" panose="020B0604020202020204" pitchFamily="34" charset="0"/>
              <a:cs typeface="Arial" panose="020B0604020202020204" pitchFamily="34" charset="0"/>
            </a:endParaRPr>
          </a:p>
        </p:txBody>
      </p:sp>
      <p:sp>
        <p:nvSpPr>
          <p:cNvPr id="3" name="TextBox 2"/>
          <p:cNvSpPr txBox="1"/>
          <p:nvPr/>
        </p:nvSpPr>
        <p:spPr>
          <a:xfrm>
            <a:off x="630936" y="4627771"/>
            <a:ext cx="2462022" cy="1600438"/>
          </a:xfrm>
          <a:prstGeom prst="rect">
            <a:avLst/>
          </a:prstGeom>
          <a:noFill/>
        </p:spPr>
        <p:txBody>
          <a:bodyPr wrap="square" rtlCol="0">
            <a:spAutoFit/>
          </a:bodyPr>
          <a:lstStyle/>
          <a:p>
            <a:pPr marL="0" indent="0" algn="ctr">
              <a:buNone/>
            </a:pPr>
            <a:r>
              <a:rPr lang="en-US" sz="1600" dirty="0">
                <a:solidFill>
                  <a:schemeClr val="bg1"/>
                </a:solidFill>
                <a:latin typeface="Arial" panose="020B0604020202020204" pitchFamily="34" charset="0"/>
                <a:cs typeface="Arial" panose="020B0604020202020204" pitchFamily="34" charset="0"/>
              </a:rPr>
              <a:t>Time Examples: </a:t>
            </a:r>
          </a:p>
          <a:p>
            <a:pPr marL="0" indent="0" algn="ctr">
              <a:buNone/>
            </a:pPr>
            <a:r>
              <a:rPr lang="en-US" sz="1600" dirty="0">
                <a:solidFill>
                  <a:schemeClr val="bg1"/>
                </a:solidFill>
                <a:latin typeface="Arial" panose="020B0604020202020204" pitchFamily="34" charset="0"/>
                <a:cs typeface="Arial" panose="020B0604020202020204" pitchFamily="34" charset="0"/>
              </a:rPr>
              <a:t>Limit </a:t>
            </a:r>
            <a:r>
              <a:rPr lang="en-US" sz="1600" dirty="0" smtClean="0">
                <a:solidFill>
                  <a:schemeClr val="bg1"/>
                </a:solidFill>
                <a:latin typeface="Arial" panose="020B0604020202020204" pitchFamily="34" charset="0"/>
                <a:cs typeface="Arial" panose="020B0604020202020204" pitchFamily="34" charset="0"/>
              </a:rPr>
              <a:t>the time you’re near the radiation source to </a:t>
            </a:r>
            <a:r>
              <a:rPr lang="en-US" sz="1600" dirty="0">
                <a:solidFill>
                  <a:schemeClr val="bg1"/>
                </a:solidFill>
                <a:latin typeface="Arial" panose="020B0604020202020204" pitchFamily="34" charset="0"/>
                <a:cs typeface="Arial" panose="020B0604020202020204" pitchFamily="34" charset="0"/>
              </a:rPr>
              <a:t>only the time required to perform job.</a:t>
            </a:r>
          </a:p>
          <a:p>
            <a:endParaRPr lang="en-US" dirty="0"/>
          </a:p>
        </p:txBody>
      </p:sp>
      <p:sp>
        <p:nvSpPr>
          <p:cNvPr id="5" name="TextBox 4"/>
          <p:cNvSpPr txBox="1"/>
          <p:nvPr/>
        </p:nvSpPr>
        <p:spPr>
          <a:xfrm>
            <a:off x="3300288" y="3676401"/>
            <a:ext cx="2744028" cy="923330"/>
          </a:xfrm>
          <a:prstGeom prst="rect">
            <a:avLst/>
          </a:prstGeom>
          <a:noFill/>
        </p:spPr>
        <p:txBody>
          <a:bodyPr wrap="square" rtlCol="0">
            <a:spAutoFit/>
          </a:bodyPr>
          <a:lstStyle/>
          <a:p>
            <a:pPr marL="0" indent="0" algn="ctr">
              <a:buNone/>
            </a:pPr>
            <a:r>
              <a:rPr lang="en-US" dirty="0">
                <a:solidFill>
                  <a:srgbClr val="99CC00"/>
                </a:solidFill>
                <a:latin typeface="Arial" panose="020B0604020202020204" pitchFamily="34" charset="0"/>
                <a:cs typeface="Arial" panose="020B0604020202020204" pitchFamily="34" charset="0"/>
              </a:rPr>
              <a:t>Greater distance from the source = less radiation </a:t>
            </a:r>
            <a:r>
              <a:rPr lang="en-US" dirty="0" smtClean="0">
                <a:solidFill>
                  <a:srgbClr val="99CC00"/>
                </a:solidFill>
                <a:latin typeface="Arial" panose="020B0604020202020204" pitchFamily="34" charset="0"/>
                <a:cs typeface="Arial" panose="020B0604020202020204" pitchFamily="34" charset="0"/>
              </a:rPr>
              <a:t>received</a:t>
            </a:r>
            <a:endParaRPr lang="en-US" dirty="0">
              <a:solidFill>
                <a:srgbClr val="99CC00"/>
              </a:solidFill>
              <a:latin typeface="Arial" panose="020B0604020202020204" pitchFamily="34" charset="0"/>
              <a:cs typeface="Arial" panose="020B0604020202020204" pitchFamily="34" charset="0"/>
            </a:endParaRPr>
          </a:p>
        </p:txBody>
      </p:sp>
      <p:sp>
        <p:nvSpPr>
          <p:cNvPr id="7" name="TextBox 6"/>
          <p:cNvSpPr txBox="1"/>
          <p:nvPr/>
        </p:nvSpPr>
        <p:spPr>
          <a:xfrm>
            <a:off x="3300288" y="4835604"/>
            <a:ext cx="2839278" cy="1107996"/>
          </a:xfrm>
          <a:prstGeom prst="rect">
            <a:avLst/>
          </a:prstGeom>
          <a:noFill/>
        </p:spPr>
        <p:txBody>
          <a:bodyPr wrap="square" rtlCol="0">
            <a:spAutoFit/>
          </a:bodyPr>
          <a:lstStyle/>
          <a:p>
            <a:pPr marL="0" indent="0" algn="ctr">
              <a:buFontTx/>
              <a:buNone/>
            </a:pPr>
            <a:r>
              <a:rPr lang="en-US" sz="1600" kern="0" dirty="0">
                <a:solidFill>
                  <a:schemeClr val="bg1"/>
                </a:solidFill>
                <a:latin typeface="Arial" panose="020B0604020202020204" pitchFamily="34" charset="0"/>
                <a:cs typeface="Arial" panose="020B0604020202020204" pitchFamily="34" charset="0"/>
              </a:rPr>
              <a:t>Distance Examples: </a:t>
            </a:r>
          </a:p>
          <a:p>
            <a:pPr marL="0" indent="0" algn="ctr">
              <a:buFontTx/>
              <a:buNone/>
            </a:pPr>
            <a:r>
              <a:rPr lang="en-US" sz="1600" kern="0" dirty="0">
                <a:solidFill>
                  <a:schemeClr val="bg1"/>
                </a:solidFill>
                <a:latin typeface="Arial" panose="020B0604020202020204" pitchFamily="34" charset="0"/>
                <a:cs typeface="Arial" panose="020B0604020202020204" pitchFamily="34" charset="0"/>
              </a:rPr>
              <a:t>Low dose waiting areas not near the radiation source.</a:t>
            </a:r>
          </a:p>
          <a:p>
            <a:endParaRPr lang="en-US" dirty="0"/>
          </a:p>
        </p:txBody>
      </p:sp>
      <p:sp>
        <p:nvSpPr>
          <p:cNvPr id="8" name="TextBox 7"/>
          <p:cNvSpPr txBox="1"/>
          <p:nvPr/>
        </p:nvSpPr>
        <p:spPr>
          <a:xfrm>
            <a:off x="6096828" y="3676401"/>
            <a:ext cx="2419350" cy="923330"/>
          </a:xfrm>
          <a:prstGeom prst="rect">
            <a:avLst/>
          </a:prstGeom>
          <a:noFill/>
        </p:spPr>
        <p:txBody>
          <a:bodyPr wrap="square" rtlCol="0">
            <a:spAutoFit/>
          </a:bodyPr>
          <a:lstStyle/>
          <a:p>
            <a:pPr marL="0" indent="0" algn="ctr">
              <a:buNone/>
            </a:pPr>
            <a:r>
              <a:rPr lang="en-US" dirty="0">
                <a:solidFill>
                  <a:srgbClr val="99CC00"/>
                </a:solidFill>
                <a:latin typeface="Arial" panose="020B0604020202020204" pitchFamily="34" charset="0"/>
                <a:cs typeface="Arial" panose="020B0604020202020204" pitchFamily="34" charset="0"/>
              </a:rPr>
              <a:t>Use protective shielding = less radiation </a:t>
            </a:r>
            <a:r>
              <a:rPr lang="en-US" dirty="0" smtClean="0">
                <a:solidFill>
                  <a:srgbClr val="99CC00"/>
                </a:solidFill>
                <a:latin typeface="Arial" panose="020B0604020202020204" pitchFamily="34" charset="0"/>
                <a:cs typeface="Arial" panose="020B0604020202020204" pitchFamily="34" charset="0"/>
              </a:rPr>
              <a:t>received</a:t>
            </a:r>
            <a:endParaRPr lang="en-US" dirty="0">
              <a:solidFill>
                <a:srgbClr val="99CC00"/>
              </a:solidFill>
              <a:latin typeface="Arial" panose="020B0604020202020204" pitchFamily="34" charset="0"/>
              <a:cs typeface="Arial" panose="020B0604020202020204" pitchFamily="34" charset="0"/>
            </a:endParaRPr>
          </a:p>
        </p:txBody>
      </p:sp>
      <p:sp>
        <p:nvSpPr>
          <p:cNvPr id="10" name="TextBox 9"/>
          <p:cNvSpPr txBox="1"/>
          <p:nvPr/>
        </p:nvSpPr>
        <p:spPr>
          <a:xfrm>
            <a:off x="6272088" y="4997103"/>
            <a:ext cx="2191578" cy="861774"/>
          </a:xfrm>
          <a:prstGeom prst="rect">
            <a:avLst/>
          </a:prstGeom>
          <a:noFill/>
        </p:spPr>
        <p:txBody>
          <a:bodyPr wrap="square" rtlCol="0">
            <a:spAutoFit/>
          </a:bodyPr>
          <a:lstStyle/>
          <a:p>
            <a:pPr marL="0" indent="0" algn="ctr">
              <a:buNone/>
            </a:pPr>
            <a:r>
              <a:rPr lang="en-US" sz="1600" dirty="0">
                <a:solidFill>
                  <a:schemeClr val="bg1"/>
                </a:solidFill>
                <a:latin typeface="Arial" panose="020B0604020202020204" pitchFamily="34" charset="0"/>
                <a:cs typeface="Arial" panose="020B0604020202020204" pitchFamily="34" charset="0"/>
              </a:rPr>
              <a:t>Shield Examples: </a:t>
            </a:r>
          </a:p>
          <a:p>
            <a:pPr marL="0" indent="0" algn="ctr">
              <a:buNone/>
            </a:pPr>
            <a:r>
              <a:rPr lang="en-US" sz="1600" dirty="0">
                <a:solidFill>
                  <a:schemeClr val="bg1"/>
                </a:solidFill>
                <a:latin typeface="Arial" panose="020B0604020202020204" pitchFamily="34" charset="0"/>
                <a:cs typeface="Arial" panose="020B0604020202020204" pitchFamily="34" charset="0"/>
              </a:rPr>
              <a:t>Lead, concrete, water</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par>
                                <p:cTn id="30" presetID="21"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1" grpId="0" build="p"/>
      <p:bldP spid="2" grpId="0"/>
      <p:bldP spid="3" grpId="0"/>
      <p:bldP spid="5"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CC00"/>
                </a:solidFill>
              </a:rPr>
              <a:t>RP Activity</a:t>
            </a:r>
            <a:endParaRPr lang="en-US" dirty="0">
              <a:solidFill>
                <a:srgbClr val="99CC00"/>
              </a:solidFill>
            </a:endParaRPr>
          </a:p>
        </p:txBody>
      </p:sp>
      <p:sp>
        <p:nvSpPr>
          <p:cNvPr id="3" name="Content Placeholder 2"/>
          <p:cNvSpPr>
            <a:spLocks noGrp="1"/>
          </p:cNvSpPr>
          <p:nvPr>
            <p:ph sz="half" idx="1"/>
          </p:nvPr>
        </p:nvSpPr>
        <p:spPr>
          <a:xfrm>
            <a:off x="467139" y="1616765"/>
            <a:ext cx="4038600" cy="3124200"/>
          </a:xfrm>
        </p:spPr>
        <p:txBody>
          <a:bodyPr/>
          <a:lstStyle/>
          <a:p>
            <a:pPr marL="0" indent="0" algn="ctr">
              <a:buNone/>
            </a:pPr>
            <a:r>
              <a:rPr lang="en-US" dirty="0" smtClean="0"/>
              <a:t>If you were going to the </a:t>
            </a:r>
            <a:r>
              <a:rPr lang="en-US" dirty="0" smtClean="0"/>
              <a:t>beach, </a:t>
            </a:r>
            <a:r>
              <a:rPr lang="en-US" dirty="0" smtClean="0"/>
              <a:t>how would you keep yourself from getting radiation from the sun (aka sunburn)?</a:t>
            </a:r>
            <a:endParaRPr lang="en-US" dirty="0"/>
          </a:p>
        </p:txBody>
      </p:sp>
      <p:pic>
        <p:nvPicPr>
          <p:cNvPr id="9" name="Content Placeholder 8"/>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4785837" y="1405945"/>
            <a:ext cx="3326932" cy="2616836"/>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161" y1="35144" x2="50311" y2="59744"/>
                        <a14:foregroundMark x1="14286" y1="60383" x2="83851" y2="39936"/>
                        <a14:foregroundMark x1="75776" y1="68051" x2="50311" y2="26837"/>
                        <a14:foregroundMark x1="36646" y1="68690" x2="82609" y2="46645"/>
                        <a14:foregroundMark x1="7453" y1="45367" x2="83851" y2="46006"/>
                        <a14:foregroundMark x1="72671" y1="38339" x2="62112" y2="32268"/>
                      </a14:backgroundRemoval>
                    </a14:imgEffect>
                  </a14:imgLayer>
                </a14:imgProps>
              </a:ext>
            </a:extLst>
          </a:blip>
          <a:stretch>
            <a:fillRect/>
          </a:stretch>
        </p:blipFill>
        <p:spPr>
          <a:xfrm>
            <a:off x="1196350" y="4012842"/>
            <a:ext cx="744715" cy="1447800"/>
          </a:xfrm>
          <a:prstGeom prst="rect">
            <a:avLst/>
          </a:prstGeom>
        </p:spPr>
      </p:pic>
      <p:sp>
        <p:nvSpPr>
          <p:cNvPr id="12" name="TextBox 11"/>
          <p:cNvSpPr txBox="1"/>
          <p:nvPr/>
        </p:nvSpPr>
        <p:spPr>
          <a:xfrm>
            <a:off x="1677293" y="4954862"/>
            <a:ext cx="990600" cy="369332"/>
          </a:xfrm>
          <a:prstGeom prst="rect">
            <a:avLst/>
          </a:prstGeom>
          <a:noFill/>
        </p:spPr>
        <p:txBody>
          <a:bodyPr wrap="square" rtlCol="0">
            <a:spAutoFit/>
          </a:bodyPr>
          <a:lstStyle/>
          <a:p>
            <a:r>
              <a:rPr lang="en-US" dirty="0" smtClean="0">
                <a:solidFill>
                  <a:schemeClr val="bg1"/>
                </a:solidFill>
              </a:rPr>
              <a:t>TIME</a:t>
            </a:r>
            <a:endParaRPr lang="en-US" dirty="0">
              <a:solidFill>
                <a:schemeClr val="bg1"/>
              </a:solidFill>
            </a:endParaRP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7563" y1="29245" x2="43697" y2="75943"/>
                      </a14:backgroundRemoval>
                    </a14:imgEffect>
                  </a14:imgLayer>
                </a14:imgProps>
              </a:ext>
            </a:extLst>
          </a:blip>
          <a:stretch>
            <a:fillRect/>
          </a:stretch>
        </p:blipFill>
        <p:spPr>
          <a:xfrm>
            <a:off x="2871485" y="4076086"/>
            <a:ext cx="1175064" cy="1046696"/>
          </a:xfrm>
          <a:prstGeom prst="rect">
            <a:avLst/>
          </a:prstGeom>
        </p:spPr>
      </p:pic>
      <p:sp>
        <p:nvSpPr>
          <p:cNvPr id="14" name="TextBox 13"/>
          <p:cNvSpPr txBox="1"/>
          <p:nvPr/>
        </p:nvSpPr>
        <p:spPr>
          <a:xfrm>
            <a:off x="3603791" y="4322852"/>
            <a:ext cx="1386010" cy="369332"/>
          </a:xfrm>
          <a:prstGeom prst="rect">
            <a:avLst/>
          </a:prstGeom>
          <a:noFill/>
        </p:spPr>
        <p:txBody>
          <a:bodyPr wrap="square" rtlCol="0">
            <a:spAutoFit/>
          </a:bodyPr>
          <a:lstStyle/>
          <a:p>
            <a:r>
              <a:rPr lang="en-US" dirty="0" smtClean="0">
                <a:solidFill>
                  <a:schemeClr val="bg1"/>
                </a:solidFill>
              </a:rPr>
              <a:t>DISTANCE</a:t>
            </a:r>
            <a:endParaRPr lang="en-US" dirty="0">
              <a:solidFill>
                <a:schemeClr val="bg1"/>
              </a:solidFill>
            </a:endParaRPr>
          </a:p>
        </p:txBody>
      </p:sp>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9754" y1="40291" x2="63934" y2="82039"/>
                        <a14:foregroundMark x1="36066" y1="88835" x2="78279" y2="78641"/>
                        <a14:foregroundMark x1="20902" y1="94175" x2="36885" y2="95146"/>
                        <a14:foregroundMark x1="78279" y1="83981" x2="91803" y2="98544"/>
                        <a14:foregroundMark x1="73770" y1="95146" x2="89754" y2="83010"/>
                        <a14:foregroundMark x1="63934" y1="95146" x2="83197" y2="99515"/>
                        <a14:foregroundMark x1="59426" y1="92233" x2="60246" y2="99515"/>
                        <a14:foregroundMark x1="38525" y1="94175" x2="20492" y2="99515"/>
                        <a14:foregroundMark x1="10246" y1="96602" x2="24590" y2="98544"/>
                        <a14:foregroundMark x1="12295" y1="97573" x2="30328" y2="90777"/>
                        <a14:foregroundMark x1="18033" y1="9223" x2="19672" y2="5825"/>
                      </a14:backgroundRemoval>
                    </a14:imgEffect>
                  </a14:imgLayer>
                </a14:imgProps>
              </a:ext>
            </a:extLst>
          </a:blip>
          <a:stretch>
            <a:fillRect/>
          </a:stretch>
        </p:blipFill>
        <p:spPr>
          <a:xfrm>
            <a:off x="5234950" y="4573694"/>
            <a:ext cx="1374914" cy="1160788"/>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3828" y1="20332" x2="957" y2="24481"/>
                        <a14:foregroundMark x1="73684" y1="43154" x2="92344" y2="29461"/>
                        <a14:foregroundMark x1="54545" y1="90041" x2="58373" y2="97925"/>
                        <a14:foregroundMark x1="42105" y1="91286" x2="41148" y2="99170"/>
                        <a14:foregroundMark x1="7656" y1="27801" x2="15311" y2="33610"/>
                      </a14:backgroundRemoval>
                    </a14:imgEffect>
                  </a14:imgLayer>
                </a14:imgProps>
              </a:ext>
            </a:extLst>
          </a:blip>
          <a:stretch>
            <a:fillRect/>
          </a:stretch>
        </p:blipFill>
        <p:spPr>
          <a:xfrm>
            <a:off x="5963469" y="4678228"/>
            <a:ext cx="797443" cy="919540"/>
          </a:xfrm>
          <a:prstGeom prst="rect">
            <a:avLst/>
          </a:prstGeom>
        </p:spPr>
      </p:pic>
      <p:sp>
        <p:nvSpPr>
          <p:cNvPr id="18" name="TextBox 17"/>
          <p:cNvSpPr txBox="1"/>
          <p:nvPr/>
        </p:nvSpPr>
        <p:spPr>
          <a:xfrm>
            <a:off x="6665503" y="5108826"/>
            <a:ext cx="1629383" cy="369332"/>
          </a:xfrm>
          <a:prstGeom prst="rect">
            <a:avLst/>
          </a:prstGeom>
          <a:noFill/>
        </p:spPr>
        <p:txBody>
          <a:bodyPr wrap="square" rtlCol="0">
            <a:spAutoFit/>
          </a:bodyPr>
          <a:lstStyle/>
          <a:p>
            <a:r>
              <a:rPr lang="en-US" dirty="0" smtClean="0">
                <a:solidFill>
                  <a:schemeClr val="bg1"/>
                </a:solidFill>
              </a:rPr>
              <a:t>SHIELDING</a:t>
            </a:r>
            <a:endParaRPr lang="en-US" dirty="0">
              <a:solidFill>
                <a:schemeClr val="bg1"/>
              </a:solidFill>
            </a:endParaRPr>
          </a:p>
        </p:txBody>
      </p:sp>
    </p:spTree>
    <p:extLst>
      <p:ext uri="{BB962C8B-B14F-4D97-AF65-F5344CB8AC3E}">
        <p14:creationId xmlns:p14="http://schemas.microsoft.com/office/powerpoint/2010/main" val="4798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311101"/>
            <a:ext cx="8229600" cy="774260"/>
          </a:xfrm>
        </p:spPr>
        <p:txBody>
          <a:bodyPr/>
          <a:lstStyle/>
          <a:p>
            <a:pPr eaLnBrk="1" hangingPunct="1">
              <a:defRPr/>
            </a:pPr>
            <a:r>
              <a:rPr lang="en-US" altLang="en-US" dirty="0">
                <a:solidFill>
                  <a:srgbClr val="99CC00"/>
                </a:solidFill>
                <a:latin typeface="Arial" panose="020B0604020202020204" pitchFamily="34" charset="0"/>
                <a:ea typeface="+mj-ea"/>
                <a:cs typeface="Arial" panose="020B0604020202020204" pitchFamily="34" charset="0"/>
              </a:rPr>
              <a:t>What did we learn?</a:t>
            </a:r>
          </a:p>
        </p:txBody>
      </p:sp>
      <p:sp>
        <p:nvSpPr>
          <p:cNvPr id="4" name="Content Placeholder 2">
            <a:extLst>
              <a:ext uri="{FF2B5EF4-FFF2-40B4-BE49-F238E27FC236}">
                <a16:creationId xmlns:a16="http://schemas.microsoft.com/office/drawing/2014/main" id="{7B000743-4AB3-4C7E-B25D-1164D9826015}"/>
              </a:ext>
            </a:extLst>
          </p:cNvPr>
          <p:cNvSpPr>
            <a:spLocks noGrp="1"/>
          </p:cNvSpPr>
          <p:nvPr>
            <p:ph idx="1"/>
          </p:nvPr>
        </p:nvSpPr>
        <p:spPr>
          <a:xfrm>
            <a:off x="151046" y="1155260"/>
            <a:ext cx="8839200" cy="4343400"/>
          </a:xfrm>
        </p:spPr>
        <p:txBody>
          <a:bodyPr/>
          <a:lstStyle/>
          <a:p>
            <a:pPr eaLnBrk="1" hangingPunct="1">
              <a:buFont typeface="+mj-lt"/>
              <a:buAutoNum type="arabicPeriod"/>
            </a:pPr>
            <a:r>
              <a:rPr lang="en-US" sz="1600" dirty="0" smtClean="0">
                <a:latin typeface="Arial" panose="020B0604020202020204" pitchFamily="34" charset="0"/>
                <a:cs typeface="Arial" panose="020B0604020202020204" pitchFamily="34" charset="0"/>
              </a:rPr>
              <a:t>Nuclear Power Plants make electricity using </a:t>
            </a:r>
            <a:r>
              <a:rPr lang="en-US" sz="1600" u="sng" dirty="0" smtClean="0">
                <a:latin typeface="Arial" panose="020B0604020202020204" pitchFamily="34" charset="0"/>
                <a:cs typeface="Arial" panose="020B0604020202020204" pitchFamily="34" charset="0"/>
              </a:rPr>
              <a:t>F______</a:t>
            </a:r>
            <a:r>
              <a:rPr lang="en-US" sz="1600" dirty="0" smtClean="0">
                <a:latin typeface="Arial" panose="020B0604020202020204" pitchFamily="34" charset="0"/>
                <a:cs typeface="Arial" panose="020B0604020202020204" pitchFamily="34" charset="0"/>
              </a:rPr>
              <a:t>. </a:t>
            </a:r>
          </a:p>
          <a:p>
            <a:pPr eaLnBrk="1" hangingPunct="1">
              <a:buFont typeface="+mj-lt"/>
              <a:buAutoNum type="arabicPeriod"/>
            </a:pPr>
            <a:r>
              <a:rPr lang="en-US" sz="1600" dirty="0" smtClean="0">
                <a:latin typeface="Arial" panose="020B0604020202020204" pitchFamily="34" charset="0"/>
                <a:cs typeface="Arial" panose="020B0604020202020204" pitchFamily="34" charset="0"/>
              </a:rPr>
              <a:t>Fission is when a neutron smashes into an </a:t>
            </a:r>
            <a:r>
              <a:rPr lang="en-US" sz="1600" u="sng" dirty="0" smtClean="0">
                <a:latin typeface="Arial" panose="020B0604020202020204" pitchFamily="34" charset="0"/>
                <a:cs typeface="Arial" panose="020B0604020202020204" pitchFamily="34" charset="0"/>
              </a:rPr>
              <a:t>a</a:t>
            </a:r>
            <a:r>
              <a:rPr lang="en-US" sz="1600" dirty="0" smtClean="0">
                <a:latin typeface="Arial" panose="020B0604020202020204" pitchFamily="34" charset="0"/>
                <a:cs typeface="Arial" panose="020B0604020202020204" pitchFamily="34" charset="0"/>
              </a:rPr>
              <a:t>___ causing it to split releasing </a:t>
            </a:r>
            <a:r>
              <a:rPr lang="en-US" sz="1600" u="sng" dirty="0" smtClean="0">
                <a:latin typeface="Arial" panose="020B0604020202020204" pitchFamily="34" charset="0"/>
                <a:cs typeface="Arial" panose="020B0604020202020204" pitchFamily="34" charset="0"/>
              </a:rPr>
              <a:t>h</a:t>
            </a:r>
            <a:r>
              <a:rPr lang="en-US" sz="1600" dirty="0" smtClean="0">
                <a:latin typeface="Arial" panose="020B0604020202020204" pitchFamily="34" charset="0"/>
                <a:cs typeface="Arial" panose="020B0604020202020204" pitchFamily="34" charset="0"/>
              </a:rPr>
              <a:t>___ and more neutrons. This creates a </a:t>
            </a:r>
            <a:r>
              <a:rPr lang="en-US" sz="1600" u="sng" dirty="0" smtClean="0">
                <a:latin typeface="Arial" panose="020B0604020202020204" pitchFamily="34" charset="0"/>
                <a:cs typeface="Arial" panose="020B0604020202020204" pitchFamily="34" charset="0"/>
              </a:rPr>
              <a:t>c____</a:t>
            </a:r>
            <a:r>
              <a:rPr lang="en-US" sz="1600" dirty="0" smtClean="0">
                <a:latin typeface="Arial" panose="020B0604020202020204" pitchFamily="34" charset="0"/>
                <a:cs typeface="Arial" panose="020B0604020202020204" pitchFamily="34" charset="0"/>
              </a:rPr>
              <a:t> </a:t>
            </a:r>
            <a:r>
              <a:rPr lang="en-US" sz="1600" u="sng" dirty="0" smtClean="0">
                <a:latin typeface="Arial" panose="020B0604020202020204" pitchFamily="34" charset="0"/>
                <a:cs typeface="Arial" panose="020B0604020202020204" pitchFamily="34" charset="0"/>
              </a:rPr>
              <a:t>r_______.</a:t>
            </a:r>
            <a:endParaRPr lang="en-US" sz="1600" dirty="0" smtClean="0">
              <a:latin typeface="Arial" panose="020B0604020202020204" pitchFamily="34" charset="0"/>
              <a:cs typeface="Arial" panose="020B0604020202020204" pitchFamily="34" charset="0"/>
            </a:endParaRPr>
          </a:p>
          <a:p>
            <a:pPr eaLnBrk="1" hangingPunct="1">
              <a:buFont typeface="+mj-lt"/>
              <a:buAutoNum type="arabicPeriod"/>
            </a:pPr>
            <a:r>
              <a:rPr lang="en-US" sz="1600" dirty="0" smtClean="0">
                <a:latin typeface="Arial" panose="020B0604020202020204" pitchFamily="34" charset="0"/>
                <a:cs typeface="Arial" panose="020B0604020202020204" pitchFamily="34" charset="0"/>
              </a:rPr>
              <a:t>Nuclear Power Plants use the radioactive atom </a:t>
            </a:r>
            <a:r>
              <a:rPr lang="en-US" sz="1600" u="sng" dirty="0" smtClean="0">
                <a:latin typeface="Arial" panose="020B0604020202020204" pitchFamily="34" charset="0"/>
                <a:cs typeface="Arial" panose="020B0604020202020204" pitchFamily="34" charset="0"/>
              </a:rPr>
              <a:t>U</a:t>
            </a:r>
            <a:r>
              <a:rPr lang="en-US" sz="1600" u="sng" dirty="0" smtClean="0">
                <a:latin typeface="Arial" panose="020B0604020202020204" pitchFamily="34" charset="0"/>
                <a:cs typeface="Arial" panose="020B0604020202020204" pitchFamily="34" charset="0"/>
              </a:rPr>
              <a:t>______</a:t>
            </a:r>
            <a:endParaRPr lang="en-US" sz="1600" u="sng" dirty="0" smtClean="0">
              <a:latin typeface="Arial" panose="020B0604020202020204" pitchFamily="34" charset="0"/>
              <a:cs typeface="Arial" panose="020B0604020202020204" pitchFamily="34" charset="0"/>
            </a:endParaRPr>
          </a:p>
          <a:p>
            <a:pPr eaLnBrk="1" hangingPunct="1">
              <a:buFont typeface="+mj-lt"/>
              <a:buAutoNum type="arabicPeriod"/>
            </a:pPr>
            <a:r>
              <a:rPr lang="en-US" sz="1600" dirty="0" smtClean="0">
                <a:latin typeface="Arial" panose="020B0604020202020204" pitchFamily="34" charset="0"/>
                <a:cs typeface="Arial" panose="020B0604020202020204" pitchFamily="34" charset="0"/>
              </a:rPr>
              <a:t>Electricity is made when the steam created by fission turns a </a:t>
            </a:r>
            <a:r>
              <a:rPr lang="en-US" sz="1600" u="sng" dirty="0" smtClean="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______ which is attached to an electric </a:t>
            </a:r>
            <a:r>
              <a:rPr lang="en-US" sz="1600" u="sng" dirty="0" smtClean="0">
                <a:latin typeface="Arial" panose="020B0604020202020204" pitchFamily="34" charset="0"/>
                <a:cs typeface="Arial" panose="020B0604020202020204" pitchFamily="34" charset="0"/>
              </a:rPr>
              <a:t>g________</a:t>
            </a:r>
            <a:r>
              <a:rPr lang="en-US" sz="1600" dirty="0" smtClean="0">
                <a:latin typeface="Arial" panose="020B0604020202020204" pitchFamily="34" charset="0"/>
                <a:cs typeface="Arial" panose="020B0604020202020204" pitchFamily="34" charset="0"/>
              </a:rPr>
              <a:t>.</a:t>
            </a:r>
          </a:p>
          <a:p>
            <a:pPr eaLnBrk="1" hangingPunct="1">
              <a:buFont typeface="+mj-lt"/>
              <a:buAutoNum type="arabicPeriod"/>
            </a:pPr>
            <a:r>
              <a:rPr lang="en-US" sz="1600" dirty="0" smtClean="0">
                <a:latin typeface="Arial" panose="020B0604020202020204" pitchFamily="34" charset="0"/>
                <a:cs typeface="Arial" panose="020B0604020202020204" pitchFamily="34" charset="0"/>
              </a:rPr>
              <a:t>Effects from </a:t>
            </a:r>
            <a:r>
              <a:rPr lang="en-US" sz="1600" dirty="0" smtClean="0">
                <a:latin typeface="Arial" panose="020B0604020202020204" pitchFamily="34" charset="0"/>
                <a:cs typeface="Arial" panose="020B0604020202020204" pitchFamily="34" charset="0"/>
              </a:rPr>
              <a:t>the fission </a:t>
            </a:r>
            <a:r>
              <a:rPr lang="en-US" sz="1600" dirty="0" smtClean="0">
                <a:latin typeface="Arial" panose="020B0604020202020204" pitchFamily="34" charset="0"/>
                <a:cs typeface="Arial" panose="020B0604020202020204" pitchFamily="34" charset="0"/>
              </a:rPr>
              <a:t>process </a:t>
            </a:r>
            <a:r>
              <a:rPr lang="en-US" sz="1600" u="sng" dirty="0" smtClean="0">
                <a:latin typeface="Arial" panose="020B0604020202020204" pitchFamily="34" charset="0"/>
                <a:cs typeface="Arial" panose="020B0604020202020204" pitchFamily="34" charset="0"/>
              </a:rPr>
              <a:t>r</a:t>
            </a:r>
            <a:r>
              <a:rPr lang="en-US" sz="1600" dirty="0" smtClean="0">
                <a:latin typeface="Arial" panose="020B0604020202020204" pitchFamily="34" charset="0"/>
                <a:cs typeface="Arial" panose="020B0604020202020204" pitchFamily="34" charset="0"/>
              </a:rPr>
              <a:t>________. </a:t>
            </a:r>
          </a:p>
          <a:p>
            <a:pPr eaLnBrk="1" hangingPunct="1">
              <a:buFont typeface="+mj-lt"/>
              <a:buAutoNum type="arabicPeriod"/>
            </a:pPr>
            <a:r>
              <a:rPr lang="en-US" sz="1600" dirty="0" smtClean="0">
                <a:latin typeface="Arial" panose="020B0604020202020204" pitchFamily="34" charset="0"/>
                <a:cs typeface="Arial" panose="020B0604020202020204" pitchFamily="34" charset="0"/>
              </a:rPr>
              <a:t>Radiation is </a:t>
            </a:r>
            <a:r>
              <a:rPr lang="en-US" sz="1600" u="sng" dirty="0" smtClean="0">
                <a:latin typeface="Arial" panose="020B0604020202020204" pitchFamily="34" charset="0"/>
                <a:cs typeface="Arial" panose="020B0604020202020204" pitchFamily="34" charset="0"/>
              </a:rPr>
              <a:t>e</a:t>
            </a:r>
            <a:r>
              <a:rPr lang="en-US" sz="1600" dirty="0" smtClean="0">
                <a:latin typeface="Arial" panose="020B0604020202020204" pitchFamily="34" charset="0"/>
                <a:cs typeface="Arial" panose="020B0604020202020204" pitchFamily="34" charset="0"/>
              </a:rPr>
              <a:t>_____ traveling in waves. </a:t>
            </a:r>
            <a:r>
              <a:rPr lang="en-US" sz="1200" dirty="0" smtClean="0">
                <a:latin typeface="Arial" panose="020B0604020202020204" pitchFamily="34" charset="0"/>
                <a:cs typeface="Arial" panose="020B0604020202020204" pitchFamily="34" charset="0"/>
              </a:rPr>
              <a:t>(like heat waves or </a:t>
            </a:r>
            <a:r>
              <a:rPr lang="en-US" sz="1200" dirty="0" err="1" smtClean="0">
                <a:latin typeface="Arial" panose="020B0604020202020204" pitchFamily="34" charset="0"/>
                <a:cs typeface="Arial" panose="020B0604020202020204" pitchFamily="34" charset="0"/>
              </a:rPr>
              <a:t>xrays</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eaLnBrk="1" hangingPunct="1">
              <a:buFont typeface="+mj-lt"/>
              <a:buAutoNum type="arabicPeriod"/>
            </a:pPr>
            <a:r>
              <a:rPr lang="en-US" sz="1600" dirty="0">
                <a:latin typeface="Arial" panose="020B0604020202020204" pitchFamily="34" charset="0"/>
                <a:cs typeface="Arial" panose="020B0604020202020204" pitchFamily="34" charset="0"/>
              </a:rPr>
              <a:t>Radiation </a:t>
            </a:r>
            <a:r>
              <a:rPr lang="en-US" sz="1600" dirty="0" smtClean="0">
                <a:latin typeface="Arial" panose="020B0604020202020204" pitchFamily="34" charset="0"/>
                <a:cs typeface="Arial" panose="020B0604020202020204" pitchFamily="34" charset="0"/>
              </a:rPr>
              <a:t>that occurs </a:t>
            </a:r>
            <a:r>
              <a:rPr lang="en-US" sz="1600" dirty="0" smtClean="0">
                <a:latin typeface="Arial" panose="020B0604020202020204" pitchFamily="34" charset="0"/>
                <a:cs typeface="Arial" panose="020B0604020202020204" pitchFamily="34" charset="0"/>
              </a:rPr>
              <a:t>naturally and is all around </a:t>
            </a:r>
            <a:r>
              <a:rPr lang="en-US" sz="1600" dirty="0" smtClean="0">
                <a:latin typeface="Arial" panose="020B0604020202020204" pitchFamily="34" charset="0"/>
                <a:cs typeface="Arial" panose="020B0604020202020204" pitchFamily="34" charset="0"/>
              </a:rPr>
              <a:t>us </a:t>
            </a:r>
            <a:r>
              <a:rPr lang="en-US" sz="1600" dirty="0" smtClean="0">
                <a:latin typeface="Arial" panose="020B0604020202020204" pitchFamily="34" charset="0"/>
                <a:cs typeface="Arial" panose="020B0604020202020204" pitchFamily="34" charset="0"/>
              </a:rPr>
              <a:t>is called </a:t>
            </a:r>
            <a:r>
              <a:rPr lang="en-US" sz="1600" u="sng" dirty="0" smtClean="0">
                <a:latin typeface="Arial" panose="020B0604020202020204" pitchFamily="34" charset="0"/>
                <a:cs typeface="Arial" panose="020B0604020202020204" pitchFamily="34" charset="0"/>
              </a:rPr>
              <a:t>b</a:t>
            </a:r>
            <a:r>
              <a:rPr lang="en-US" sz="1600" dirty="0" smtClean="0">
                <a:latin typeface="Arial" panose="020B0604020202020204" pitchFamily="34" charset="0"/>
                <a:cs typeface="Arial" panose="020B0604020202020204" pitchFamily="34" charset="0"/>
              </a:rPr>
              <a:t>________ </a:t>
            </a:r>
            <a:r>
              <a:rPr lang="en-US" sz="1600" u="sng" dirty="0" smtClean="0">
                <a:latin typeface="Arial" panose="020B0604020202020204" pitchFamily="34" charset="0"/>
                <a:cs typeface="Arial" panose="020B0604020202020204" pitchFamily="34" charset="0"/>
              </a:rPr>
              <a:t>r</a:t>
            </a:r>
            <a:r>
              <a:rPr lang="en-US" sz="1600" dirty="0" smtClean="0">
                <a:latin typeface="Arial" panose="020B0604020202020204" pitchFamily="34" charset="0"/>
                <a:cs typeface="Arial" panose="020B0604020202020204" pitchFamily="34" charset="0"/>
              </a:rPr>
              <a:t>________.</a:t>
            </a:r>
            <a:endParaRPr lang="en-US" sz="1600" dirty="0">
              <a:latin typeface="Arial" panose="020B0604020202020204" pitchFamily="34" charset="0"/>
              <a:cs typeface="Arial" panose="020B0604020202020204" pitchFamily="34" charset="0"/>
            </a:endParaRPr>
          </a:p>
          <a:p>
            <a:pPr eaLnBrk="1" hangingPunct="1">
              <a:buFont typeface="+mj-lt"/>
              <a:buAutoNum type="arabicPeriod"/>
            </a:pPr>
            <a:r>
              <a:rPr lang="en-US" sz="1600" dirty="0" smtClean="0">
                <a:latin typeface="Arial" panose="020B0604020202020204" pitchFamily="34" charset="0"/>
                <a:cs typeface="Arial" panose="020B0604020202020204" pitchFamily="34" charset="0"/>
              </a:rPr>
              <a:t>Radiation sources include: C_____ (sun &amp; stars), T_________ (earth/ground), and I_______ (in all living things). </a:t>
            </a:r>
          </a:p>
          <a:p>
            <a:pPr eaLnBrk="1" hangingPunct="1">
              <a:buFont typeface="+mj-lt"/>
              <a:buAutoNum type="arabicPeriod"/>
            </a:pPr>
            <a:r>
              <a:rPr lang="en-US" sz="1600" dirty="0" smtClean="0">
                <a:latin typeface="Arial" panose="020B0604020202020204" pitchFamily="34" charset="0"/>
                <a:cs typeface="Arial" panose="020B0604020202020204" pitchFamily="34" charset="0"/>
              </a:rPr>
              <a:t>Radiation is measured in </a:t>
            </a:r>
            <a:r>
              <a:rPr lang="en-US" sz="1600" u="sng" dirty="0" smtClean="0">
                <a:latin typeface="Arial" panose="020B0604020202020204" pitchFamily="34" charset="0"/>
                <a:cs typeface="Arial" panose="020B0604020202020204" pitchFamily="34" charset="0"/>
              </a:rPr>
              <a:t>m</a:t>
            </a:r>
            <a:r>
              <a:rPr lang="en-US" sz="1600" dirty="0" smtClean="0">
                <a:latin typeface="Arial" panose="020B0604020202020204" pitchFamily="34" charset="0"/>
                <a:cs typeface="Arial" panose="020B0604020202020204" pitchFamily="34" charset="0"/>
              </a:rPr>
              <a:t>_______ (</a:t>
            </a:r>
            <a:r>
              <a:rPr lang="en-US" sz="1600" dirty="0" err="1" smtClean="0">
                <a:latin typeface="Arial" panose="020B0604020202020204" pitchFamily="34" charset="0"/>
                <a:cs typeface="Arial" panose="020B0604020202020204" pitchFamily="34" charset="0"/>
              </a:rPr>
              <a:t>mrems</a:t>
            </a:r>
            <a:r>
              <a:rPr lang="en-US" sz="1600" dirty="0" smtClean="0">
                <a:latin typeface="Arial" panose="020B0604020202020204" pitchFamily="34" charset="0"/>
                <a:cs typeface="Arial" panose="020B0604020202020204" pitchFamily="34" charset="0"/>
              </a:rPr>
              <a:t>) using a </a:t>
            </a:r>
            <a:r>
              <a:rPr lang="en-US" sz="1600" u="sng" dirty="0" smtClean="0">
                <a:latin typeface="Arial" panose="020B0604020202020204" pitchFamily="34" charset="0"/>
                <a:cs typeface="Arial" panose="020B0604020202020204" pitchFamily="34" charset="0"/>
              </a:rPr>
              <a:t>d</a:t>
            </a:r>
            <a:r>
              <a:rPr lang="en-US" sz="1600" dirty="0" smtClean="0">
                <a:latin typeface="Arial" panose="020B0604020202020204" pitchFamily="34" charset="0"/>
                <a:cs typeface="Arial" panose="020B0604020202020204" pitchFamily="34" charset="0"/>
              </a:rPr>
              <a:t>________.</a:t>
            </a:r>
          </a:p>
          <a:p>
            <a:pPr eaLnBrk="1" hangingPunct="1">
              <a:buFont typeface="+mj-lt"/>
              <a:buAutoNum type="arabicPeriod"/>
            </a:pPr>
            <a:r>
              <a:rPr lang="en-US" sz="1600" dirty="0" smtClean="0">
                <a:latin typeface="Arial" panose="020B0604020202020204" pitchFamily="34" charset="0"/>
                <a:cs typeface="Arial" panose="020B0604020202020204" pitchFamily="34" charset="0"/>
              </a:rPr>
              <a:t>The average America receives </a:t>
            </a:r>
            <a:r>
              <a:rPr lang="en-US" sz="1600" u="sng" dirty="0" smtClean="0">
                <a:latin typeface="Arial" panose="020B0604020202020204" pitchFamily="34" charset="0"/>
                <a:cs typeface="Arial" panose="020B0604020202020204" pitchFamily="34" charset="0"/>
              </a:rPr>
              <a:t>6__</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mrems</a:t>
            </a:r>
            <a:r>
              <a:rPr lang="en-US" sz="1600" dirty="0" smtClean="0">
                <a:latin typeface="Arial" panose="020B0604020202020204" pitchFamily="34" charset="0"/>
                <a:cs typeface="Arial" panose="020B0604020202020204" pitchFamily="34" charset="0"/>
              </a:rPr>
              <a:t> of radiation exposure per year. </a:t>
            </a:r>
            <a:r>
              <a:rPr lang="en-US" sz="1200" dirty="0" smtClean="0">
                <a:latin typeface="Arial" panose="020B0604020202020204" pitchFamily="34" charset="0"/>
                <a:cs typeface="Arial" panose="020B0604020202020204" pitchFamily="34" charset="0"/>
              </a:rPr>
              <a:t>(300 </a:t>
            </a:r>
            <a:r>
              <a:rPr lang="en-US" sz="1200" dirty="0" err="1" smtClean="0">
                <a:latin typeface="Arial" panose="020B0604020202020204" pitchFamily="34" charset="0"/>
                <a:cs typeface="Arial" panose="020B0604020202020204" pitchFamily="34" charset="0"/>
              </a:rPr>
              <a:t>mrems</a:t>
            </a:r>
            <a:r>
              <a:rPr lang="en-US" sz="1200" dirty="0" smtClean="0">
                <a:latin typeface="Arial" panose="020B0604020202020204" pitchFamily="34" charset="0"/>
                <a:cs typeface="Arial" panose="020B0604020202020204" pitchFamily="34" charset="0"/>
              </a:rPr>
              <a:t> from background radiation</a:t>
            </a:r>
            <a:r>
              <a:rPr lang="en-US" sz="1200"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eaLnBrk="1" hangingPunct="1">
              <a:buFont typeface="+mj-lt"/>
              <a:buAutoNum type="arabicPeriod"/>
            </a:pPr>
            <a:r>
              <a:rPr lang="en-US" sz="1600" dirty="0" smtClean="0">
                <a:latin typeface="Arial" panose="020B0604020202020204" pitchFamily="34" charset="0"/>
                <a:cs typeface="Arial" panose="020B0604020202020204" pitchFamily="34" charset="0"/>
              </a:rPr>
              <a:t>Nuclear Workers use </a:t>
            </a:r>
            <a:r>
              <a:rPr lang="en-US" sz="1600" u="sng" dirty="0" smtClean="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___, </a:t>
            </a:r>
            <a:r>
              <a:rPr lang="en-US" sz="1600" dirty="0" smtClean="0">
                <a:latin typeface="Arial" panose="020B0604020202020204" pitchFamily="34" charset="0"/>
                <a:cs typeface="Arial" panose="020B0604020202020204" pitchFamily="34" charset="0"/>
              </a:rPr>
              <a:t>d_______, </a:t>
            </a:r>
            <a:r>
              <a:rPr lang="en-US" sz="1600" dirty="0" smtClean="0">
                <a:latin typeface="Arial" panose="020B0604020202020204" pitchFamily="34" charset="0"/>
                <a:cs typeface="Arial" panose="020B0604020202020204" pitchFamily="34" charset="0"/>
              </a:rPr>
              <a:t>and </a:t>
            </a:r>
            <a:r>
              <a:rPr lang="en-US" sz="1600" u="sng" dirty="0" smtClean="0">
                <a:latin typeface="Arial" panose="020B0604020202020204" pitchFamily="34" charset="0"/>
                <a:cs typeface="Arial" panose="020B0604020202020204" pitchFamily="34" charset="0"/>
              </a:rPr>
              <a:t>s</a:t>
            </a:r>
            <a:r>
              <a:rPr lang="en-US" sz="1600" dirty="0" smtClean="0">
                <a:latin typeface="Arial" panose="020B0604020202020204" pitchFamily="34" charset="0"/>
                <a:cs typeface="Arial" panose="020B0604020202020204" pitchFamily="34" charset="0"/>
              </a:rPr>
              <a:t>________ to protect themselves </a:t>
            </a:r>
            <a:r>
              <a:rPr lang="en-US" sz="1600" dirty="0" smtClean="0">
                <a:latin typeface="Arial" panose="020B0604020202020204" pitchFamily="34" charset="0"/>
                <a:cs typeface="Arial" panose="020B0604020202020204" pitchFamily="34" charset="0"/>
              </a:rPr>
              <a:t>from </a:t>
            </a:r>
            <a:r>
              <a:rPr lang="en-US" sz="1600" dirty="0" smtClean="0">
                <a:latin typeface="Arial" panose="020B0604020202020204" pitchFamily="34" charset="0"/>
                <a:cs typeface="Arial" panose="020B0604020202020204" pitchFamily="34" charset="0"/>
              </a:rPr>
              <a:t>radiation.  </a:t>
            </a:r>
            <a:endParaRPr lang="en-US" sz="1600" dirty="0">
              <a:latin typeface="Arial" panose="020B0604020202020204" pitchFamily="34" charset="0"/>
              <a:cs typeface="Arial" panose="020B0604020202020204" pitchFamily="34" charset="0"/>
            </a:endParaRPr>
          </a:p>
        </p:txBody>
      </p:sp>
      <p:sp>
        <p:nvSpPr>
          <p:cNvPr id="2" name="TextBox 1"/>
          <p:cNvSpPr txBox="1"/>
          <p:nvPr/>
        </p:nvSpPr>
        <p:spPr>
          <a:xfrm>
            <a:off x="4648200" y="1155260"/>
            <a:ext cx="914400" cy="307777"/>
          </a:xfrm>
          <a:prstGeom prst="rect">
            <a:avLst/>
          </a:prstGeom>
          <a:noFill/>
        </p:spPr>
        <p:txBody>
          <a:bodyPr wrap="square" rtlCol="0">
            <a:spAutoFit/>
          </a:bodyPr>
          <a:lstStyle/>
          <a:p>
            <a:r>
              <a:rPr lang="en-US" sz="1400" dirty="0" err="1" smtClean="0">
                <a:solidFill>
                  <a:schemeClr val="bg1"/>
                </a:solidFill>
              </a:rPr>
              <a:t>ission</a:t>
            </a:r>
            <a:endParaRPr lang="en-US" sz="1400" dirty="0">
              <a:solidFill>
                <a:schemeClr val="bg1"/>
              </a:solidFill>
            </a:endParaRPr>
          </a:p>
        </p:txBody>
      </p:sp>
      <p:sp>
        <p:nvSpPr>
          <p:cNvPr id="9" name="TextBox 8"/>
          <p:cNvSpPr txBox="1"/>
          <p:nvPr/>
        </p:nvSpPr>
        <p:spPr>
          <a:xfrm>
            <a:off x="4494446" y="1463037"/>
            <a:ext cx="533400" cy="307777"/>
          </a:xfrm>
          <a:prstGeom prst="rect">
            <a:avLst/>
          </a:prstGeom>
          <a:noFill/>
        </p:spPr>
        <p:txBody>
          <a:bodyPr wrap="square" rtlCol="0">
            <a:spAutoFit/>
          </a:bodyPr>
          <a:lstStyle/>
          <a:p>
            <a:r>
              <a:rPr lang="en-US" sz="1400" dirty="0" smtClean="0">
                <a:solidFill>
                  <a:schemeClr val="bg1"/>
                </a:solidFill>
              </a:rPr>
              <a:t>tom</a:t>
            </a:r>
            <a:endParaRPr lang="en-US" sz="1400" dirty="0">
              <a:solidFill>
                <a:schemeClr val="bg1"/>
              </a:solidFill>
            </a:endParaRPr>
          </a:p>
        </p:txBody>
      </p:sp>
      <p:sp>
        <p:nvSpPr>
          <p:cNvPr id="10" name="TextBox 9"/>
          <p:cNvSpPr txBox="1"/>
          <p:nvPr/>
        </p:nvSpPr>
        <p:spPr>
          <a:xfrm>
            <a:off x="7466246" y="1468117"/>
            <a:ext cx="457200" cy="307777"/>
          </a:xfrm>
          <a:prstGeom prst="rect">
            <a:avLst/>
          </a:prstGeom>
          <a:noFill/>
        </p:spPr>
        <p:txBody>
          <a:bodyPr wrap="square" rtlCol="0">
            <a:spAutoFit/>
          </a:bodyPr>
          <a:lstStyle/>
          <a:p>
            <a:r>
              <a:rPr lang="en-US" sz="1400" dirty="0" smtClean="0">
                <a:solidFill>
                  <a:schemeClr val="bg1"/>
                </a:solidFill>
              </a:rPr>
              <a:t>eat</a:t>
            </a:r>
            <a:endParaRPr lang="en-US" sz="1400" dirty="0">
              <a:solidFill>
                <a:schemeClr val="bg1"/>
              </a:solidFill>
            </a:endParaRPr>
          </a:p>
        </p:txBody>
      </p:sp>
      <p:sp>
        <p:nvSpPr>
          <p:cNvPr id="11" name="TextBox 10"/>
          <p:cNvSpPr txBox="1"/>
          <p:nvPr/>
        </p:nvSpPr>
        <p:spPr>
          <a:xfrm>
            <a:off x="2833286" y="1628923"/>
            <a:ext cx="594360" cy="307777"/>
          </a:xfrm>
          <a:prstGeom prst="rect">
            <a:avLst/>
          </a:prstGeom>
          <a:noFill/>
        </p:spPr>
        <p:txBody>
          <a:bodyPr wrap="square" rtlCol="0">
            <a:spAutoFit/>
          </a:bodyPr>
          <a:lstStyle/>
          <a:p>
            <a:r>
              <a:rPr lang="en-US" sz="1400" dirty="0" err="1" smtClean="0">
                <a:solidFill>
                  <a:schemeClr val="bg1"/>
                </a:solidFill>
              </a:rPr>
              <a:t>hain</a:t>
            </a:r>
            <a:endParaRPr lang="en-US" sz="1400" dirty="0">
              <a:solidFill>
                <a:schemeClr val="bg1"/>
              </a:solidFill>
            </a:endParaRPr>
          </a:p>
        </p:txBody>
      </p:sp>
      <p:sp>
        <p:nvSpPr>
          <p:cNvPr id="12" name="TextBox 11"/>
          <p:cNvSpPr txBox="1"/>
          <p:nvPr/>
        </p:nvSpPr>
        <p:spPr>
          <a:xfrm>
            <a:off x="3444240" y="1644163"/>
            <a:ext cx="821606" cy="307777"/>
          </a:xfrm>
          <a:prstGeom prst="rect">
            <a:avLst/>
          </a:prstGeom>
          <a:noFill/>
        </p:spPr>
        <p:txBody>
          <a:bodyPr wrap="square" rtlCol="0">
            <a:spAutoFit/>
          </a:bodyPr>
          <a:lstStyle/>
          <a:p>
            <a:r>
              <a:rPr lang="en-US" sz="1400" dirty="0" err="1" smtClean="0">
                <a:solidFill>
                  <a:schemeClr val="bg1"/>
                </a:solidFill>
              </a:rPr>
              <a:t>eaction</a:t>
            </a:r>
            <a:endParaRPr lang="en-US" sz="1400" dirty="0">
              <a:solidFill>
                <a:schemeClr val="bg1"/>
              </a:solidFill>
            </a:endParaRPr>
          </a:p>
        </p:txBody>
      </p:sp>
      <p:sp>
        <p:nvSpPr>
          <p:cNvPr id="13" name="TextBox 12"/>
          <p:cNvSpPr txBox="1"/>
          <p:nvPr/>
        </p:nvSpPr>
        <p:spPr>
          <a:xfrm>
            <a:off x="4951646" y="1951940"/>
            <a:ext cx="762000" cy="307777"/>
          </a:xfrm>
          <a:prstGeom prst="rect">
            <a:avLst/>
          </a:prstGeom>
          <a:noFill/>
        </p:spPr>
        <p:txBody>
          <a:bodyPr wrap="square" rtlCol="0">
            <a:spAutoFit/>
          </a:bodyPr>
          <a:lstStyle/>
          <a:p>
            <a:r>
              <a:rPr lang="en-US" sz="1400" dirty="0" err="1" smtClean="0">
                <a:solidFill>
                  <a:schemeClr val="bg1"/>
                </a:solidFill>
              </a:rPr>
              <a:t>ranium</a:t>
            </a:r>
            <a:endParaRPr lang="en-US" sz="1400" dirty="0">
              <a:solidFill>
                <a:schemeClr val="bg1"/>
              </a:solidFill>
            </a:endParaRPr>
          </a:p>
        </p:txBody>
      </p:sp>
      <p:sp>
        <p:nvSpPr>
          <p:cNvPr id="15" name="TextBox 14"/>
          <p:cNvSpPr txBox="1"/>
          <p:nvPr/>
        </p:nvSpPr>
        <p:spPr>
          <a:xfrm>
            <a:off x="6094646" y="2259717"/>
            <a:ext cx="914400" cy="307777"/>
          </a:xfrm>
          <a:prstGeom prst="rect">
            <a:avLst/>
          </a:prstGeom>
          <a:noFill/>
        </p:spPr>
        <p:txBody>
          <a:bodyPr wrap="square" rtlCol="0">
            <a:spAutoFit/>
          </a:bodyPr>
          <a:lstStyle/>
          <a:p>
            <a:r>
              <a:rPr lang="en-US" sz="1400" dirty="0" err="1" smtClean="0">
                <a:solidFill>
                  <a:schemeClr val="bg1"/>
                </a:solidFill>
              </a:rPr>
              <a:t>urbine</a:t>
            </a:r>
            <a:endParaRPr lang="en-US" sz="1400" dirty="0">
              <a:solidFill>
                <a:schemeClr val="bg1"/>
              </a:solidFill>
            </a:endParaRPr>
          </a:p>
        </p:txBody>
      </p:sp>
      <p:sp>
        <p:nvSpPr>
          <p:cNvPr id="16" name="TextBox 15"/>
          <p:cNvSpPr txBox="1"/>
          <p:nvPr/>
        </p:nvSpPr>
        <p:spPr>
          <a:xfrm>
            <a:off x="1675046" y="2560660"/>
            <a:ext cx="914400" cy="307777"/>
          </a:xfrm>
          <a:prstGeom prst="rect">
            <a:avLst/>
          </a:prstGeom>
          <a:noFill/>
        </p:spPr>
        <p:txBody>
          <a:bodyPr wrap="square" rtlCol="0">
            <a:spAutoFit/>
          </a:bodyPr>
          <a:lstStyle/>
          <a:p>
            <a:r>
              <a:rPr lang="en-US" sz="1400" dirty="0" err="1" smtClean="0">
                <a:solidFill>
                  <a:schemeClr val="bg1"/>
                </a:solidFill>
              </a:rPr>
              <a:t>enerator</a:t>
            </a:r>
            <a:endParaRPr lang="en-US" sz="1400" dirty="0">
              <a:solidFill>
                <a:schemeClr val="bg1"/>
              </a:solidFill>
            </a:endParaRPr>
          </a:p>
        </p:txBody>
      </p:sp>
      <p:sp>
        <p:nvSpPr>
          <p:cNvPr id="17" name="TextBox 16"/>
          <p:cNvSpPr txBox="1"/>
          <p:nvPr/>
        </p:nvSpPr>
        <p:spPr>
          <a:xfrm>
            <a:off x="3531074" y="2790667"/>
            <a:ext cx="914400" cy="307777"/>
          </a:xfrm>
          <a:prstGeom prst="rect">
            <a:avLst/>
          </a:prstGeom>
          <a:noFill/>
        </p:spPr>
        <p:txBody>
          <a:bodyPr wrap="square" rtlCol="0">
            <a:spAutoFit/>
          </a:bodyPr>
          <a:lstStyle/>
          <a:p>
            <a:r>
              <a:rPr lang="en-US" sz="1400" dirty="0" err="1" smtClean="0">
                <a:solidFill>
                  <a:schemeClr val="bg1"/>
                </a:solidFill>
              </a:rPr>
              <a:t>adiation</a:t>
            </a:r>
            <a:endParaRPr lang="en-US" sz="1400" dirty="0">
              <a:solidFill>
                <a:schemeClr val="bg1"/>
              </a:solidFill>
            </a:endParaRPr>
          </a:p>
        </p:txBody>
      </p:sp>
      <p:sp>
        <p:nvSpPr>
          <p:cNvPr id="18" name="TextBox 17"/>
          <p:cNvSpPr txBox="1"/>
          <p:nvPr/>
        </p:nvSpPr>
        <p:spPr>
          <a:xfrm>
            <a:off x="1777323" y="3131117"/>
            <a:ext cx="914400" cy="307777"/>
          </a:xfrm>
          <a:prstGeom prst="rect">
            <a:avLst/>
          </a:prstGeom>
          <a:noFill/>
        </p:spPr>
        <p:txBody>
          <a:bodyPr wrap="square" rtlCol="0">
            <a:spAutoFit/>
          </a:bodyPr>
          <a:lstStyle/>
          <a:p>
            <a:r>
              <a:rPr lang="en-US" sz="1400" dirty="0" err="1" smtClean="0">
                <a:solidFill>
                  <a:schemeClr val="bg1"/>
                </a:solidFill>
              </a:rPr>
              <a:t>nergy</a:t>
            </a:r>
            <a:endParaRPr lang="en-US" sz="1400" dirty="0">
              <a:solidFill>
                <a:schemeClr val="bg1"/>
              </a:solidFill>
            </a:endParaRPr>
          </a:p>
        </p:txBody>
      </p:sp>
      <p:sp>
        <p:nvSpPr>
          <p:cNvPr id="19" name="TextBox 18"/>
          <p:cNvSpPr txBox="1"/>
          <p:nvPr/>
        </p:nvSpPr>
        <p:spPr>
          <a:xfrm>
            <a:off x="6094646" y="3375734"/>
            <a:ext cx="1146726" cy="307777"/>
          </a:xfrm>
          <a:prstGeom prst="rect">
            <a:avLst/>
          </a:prstGeom>
          <a:noFill/>
        </p:spPr>
        <p:txBody>
          <a:bodyPr wrap="square" rtlCol="0">
            <a:spAutoFit/>
          </a:bodyPr>
          <a:lstStyle/>
          <a:p>
            <a:r>
              <a:rPr lang="en-US" sz="1400" dirty="0" err="1" smtClean="0">
                <a:solidFill>
                  <a:schemeClr val="bg1"/>
                </a:solidFill>
              </a:rPr>
              <a:t>ackground</a:t>
            </a:r>
            <a:endParaRPr lang="en-US" sz="1400" dirty="0">
              <a:solidFill>
                <a:schemeClr val="bg1"/>
              </a:solidFill>
            </a:endParaRPr>
          </a:p>
        </p:txBody>
      </p:sp>
      <p:sp>
        <p:nvSpPr>
          <p:cNvPr id="20" name="TextBox 19"/>
          <p:cNvSpPr txBox="1"/>
          <p:nvPr/>
        </p:nvSpPr>
        <p:spPr>
          <a:xfrm>
            <a:off x="7161446" y="3362082"/>
            <a:ext cx="914400" cy="307777"/>
          </a:xfrm>
          <a:prstGeom prst="rect">
            <a:avLst/>
          </a:prstGeom>
          <a:noFill/>
        </p:spPr>
        <p:txBody>
          <a:bodyPr wrap="square" rtlCol="0">
            <a:spAutoFit/>
          </a:bodyPr>
          <a:lstStyle/>
          <a:p>
            <a:r>
              <a:rPr lang="en-US" sz="1400" dirty="0" err="1" smtClean="0">
                <a:solidFill>
                  <a:schemeClr val="bg1"/>
                </a:solidFill>
              </a:rPr>
              <a:t>adiation</a:t>
            </a:r>
            <a:endParaRPr lang="en-US" sz="1400" dirty="0">
              <a:solidFill>
                <a:schemeClr val="bg1"/>
              </a:solidFill>
            </a:endParaRPr>
          </a:p>
        </p:txBody>
      </p:sp>
      <p:sp>
        <p:nvSpPr>
          <p:cNvPr id="21" name="TextBox 20"/>
          <p:cNvSpPr txBox="1"/>
          <p:nvPr/>
        </p:nvSpPr>
        <p:spPr>
          <a:xfrm>
            <a:off x="3130466" y="3669859"/>
            <a:ext cx="914400" cy="307777"/>
          </a:xfrm>
          <a:prstGeom prst="rect">
            <a:avLst/>
          </a:prstGeom>
          <a:noFill/>
        </p:spPr>
        <p:txBody>
          <a:bodyPr wrap="square" rtlCol="0">
            <a:spAutoFit/>
          </a:bodyPr>
          <a:lstStyle/>
          <a:p>
            <a:r>
              <a:rPr lang="en-US" sz="1400" dirty="0" smtClean="0">
                <a:solidFill>
                  <a:schemeClr val="bg1"/>
                </a:solidFill>
              </a:rPr>
              <a:t>osmic</a:t>
            </a:r>
            <a:endParaRPr lang="en-US" sz="1400" dirty="0">
              <a:solidFill>
                <a:schemeClr val="bg1"/>
              </a:solidFill>
            </a:endParaRPr>
          </a:p>
        </p:txBody>
      </p:sp>
      <p:sp>
        <p:nvSpPr>
          <p:cNvPr id="22" name="TextBox 21"/>
          <p:cNvSpPr txBox="1"/>
          <p:nvPr/>
        </p:nvSpPr>
        <p:spPr>
          <a:xfrm>
            <a:off x="5142146" y="3707469"/>
            <a:ext cx="1143000" cy="307777"/>
          </a:xfrm>
          <a:prstGeom prst="rect">
            <a:avLst/>
          </a:prstGeom>
          <a:noFill/>
        </p:spPr>
        <p:txBody>
          <a:bodyPr wrap="square" rtlCol="0">
            <a:spAutoFit/>
          </a:bodyPr>
          <a:lstStyle/>
          <a:p>
            <a:r>
              <a:rPr lang="en-US" sz="1400" dirty="0" err="1" smtClean="0">
                <a:solidFill>
                  <a:schemeClr val="bg1"/>
                </a:solidFill>
              </a:rPr>
              <a:t>erresterial</a:t>
            </a:r>
            <a:endParaRPr lang="en-US" sz="1400" dirty="0">
              <a:solidFill>
                <a:schemeClr val="bg1"/>
              </a:solidFill>
            </a:endParaRPr>
          </a:p>
        </p:txBody>
      </p:sp>
      <p:sp>
        <p:nvSpPr>
          <p:cNvPr id="23" name="TextBox 22"/>
          <p:cNvSpPr txBox="1"/>
          <p:nvPr/>
        </p:nvSpPr>
        <p:spPr>
          <a:xfrm>
            <a:off x="8075846" y="3669859"/>
            <a:ext cx="914400" cy="307777"/>
          </a:xfrm>
          <a:prstGeom prst="rect">
            <a:avLst/>
          </a:prstGeom>
          <a:noFill/>
        </p:spPr>
        <p:txBody>
          <a:bodyPr wrap="square" rtlCol="0">
            <a:spAutoFit/>
          </a:bodyPr>
          <a:lstStyle/>
          <a:p>
            <a:r>
              <a:rPr lang="en-US" sz="1400" dirty="0" err="1" smtClean="0">
                <a:solidFill>
                  <a:schemeClr val="bg1"/>
                </a:solidFill>
              </a:rPr>
              <a:t>nternal</a:t>
            </a:r>
            <a:endParaRPr lang="en-US" sz="1400" dirty="0">
              <a:solidFill>
                <a:schemeClr val="bg1"/>
              </a:solidFill>
            </a:endParaRPr>
          </a:p>
        </p:txBody>
      </p:sp>
      <p:sp>
        <p:nvSpPr>
          <p:cNvPr id="24" name="TextBox 23"/>
          <p:cNvSpPr txBox="1"/>
          <p:nvPr/>
        </p:nvSpPr>
        <p:spPr>
          <a:xfrm>
            <a:off x="3064448" y="4158376"/>
            <a:ext cx="914400" cy="307777"/>
          </a:xfrm>
          <a:prstGeom prst="rect">
            <a:avLst/>
          </a:prstGeom>
          <a:noFill/>
        </p:spPr>
        <p:txBody>
          <a:bodyPr wrap="square" rtlCol="0">
            <a:spAutoFit/>
          </a:bodyPr>
          <a:lstStyle/>
          <a:p>
            <a:r>
              <a:rPr lang="en-US" sz="1400" dirty="0" err="1" smtClean="0">
                <a:solidFill>
                  <a:schemeClr val="bg1"/>
                </a:solidFill>
              </a:rPr>
              <a:t>illirems</a:t>
            </a:r>
            <a:endParaRPr lang="en-US" sz="1400" dirty="0">
              <a:solidFill>
                <a:schemeClr val="bg1"/>
              </a:solidFill>
            </a:endParaRPr>
          </a:p>
        </p:txBody>
      </p:sp>
      <p:sp>
        <p:nvSpPr>
          <p:cNvPr id="25" name="TextBox 24"/>
          <p:cNvSpPr txBox="1"/>
          <p:nvPr/>
        </p:nvSpPr>
        <p:spPr>
          <a:xfrm>
            <a:off x="5462900" y="4183974"/>
            <a:ext cx="914400" cy="307777"/>
          </a:xfrm>
          <a:prstGeom prst="rect">
            <a:avLst/>
          </a:prstGeom>
          <a:noFill/>
        </p:spPr>
        <p:txBody>
          <a:bodyPr wrap="square" rtlCol="0">
            <a:spAutoFit/>
          </a:bodyPr>
          <a:lstStyle/>
          <a:p>
            <a:r>
              <a:rPr lang="en-US" sz="1400" dirty="0" err="1" smtClean="0">
                <a:solidFill>
                  <a:schemeClr val="bg1"/>
                </a:solidFill>
              </a:rPr>
              <a:t>osimeter</a:t>
            </a:r>
            <a:endParaRPr lang="en-US" sz="1400" dirty="0">
              <a:solidFill>
                <a:schemeClr val="bg1"/>
              </a:solidFill>
            </a:endParaRPr>
          </a:p>
        </p:txBody>
      </p:sp>
      <p:sp>
        <p:nvSpPr>
          <p:cNvPr id="26" name="TextBox 25"/>
          <p:cNvSpPr txBox="1"/>
          <p:nvPr/>
        </p:nvSpPr>
        <p:spPr>
          <a:xfrm>
            <a:off x="3427646" y="4529012"/>
            <a:ext cx="457200"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29" name="TextBox 28"/>
          <p:cNvSpPr txBox="1"/>
          <p:nvPr/>
        </p:nvSpPr>
        <p:spPr>
          <a:xfrm>
            <a:off x="2578693" y="4967269"/>
            <a:ext cx="509186" cy="307777"/>
          </a:xfrm>
          <a:prstGeom prst="rect">
            <a:avLst/>
          </a:prstGeom>
          <a:noFill/>
        </p:spPr>
        <p:txBody>
          <a:bodyPr wrap="square" rtlCol="0">
            <a:spAutoFit/>
          </a:bodyPr>
          <a:lstStyle/>
          <a:p>
            <a:r>
              <a:rPr lang="en-US" sz="1400" dirty="0" err="1" smtClean="0">
                <a:solidFill>
                  <a:schemeClr val="bg1"/>
                </a:solidFill>
              </a:rPr>
              <a:t>ime</a:t>
            </a:r>
            <a:endParaRPr lang="en-US" sz="1400" dirty="0">
              <a:solidFill>
                <a:schemeClr val="bg1"/>
              </a:solidFill>
            </a:endParaRPr>
          </a:p>
        </p:txBody>
      </p:sp>
      <p:sp>
        <p:nvSpPr>
          <p:cNvPr id="30" name="TextBox 29"/>
          <p:cNvSpPr txBox="1"/>
          <p:nvPr/>
        </p:nvSpPr>
        <p:spPr>
          <a:xfrm>
            <a:off x="4510361" y="5001332"/>
            <a:ext cx="914400" cy="307777"/>
          </a:xfrm>
          <a:prstGeom prst="rect">
            <a:avLst/>
          </a:prstGeom>
          <a:noFill/>
        </p:spPr>
        <p:txBody>
          <a:bodyPr wrap="square" rtlCol="0">
            <a:spAutoFit/>
          </a:bodyPr>
          <a:lstStyle/>
          <a:p>
            <a:r>
              <a:rPr lang="en-US" sz="1400" dirty="0" err="1" smtClean="0">
                <a:solidFill>
                  <a:schemeClr val="bg1"/>
                </a:solidFill>
              </a:rPr>
              <a:t>hielding</a:t>
            </a:r>
            <a:endParaRPr lang="en-US" sz="1400" dirty="0">
              <a:solidFill>
                <a:schemeClr val="bg1"/>
              </a:solidFill>
            </a:endParaRPr>
          </a:p>
        </p:txBody>
      </p:sp>
      <p:sp>
        <p:nvSpPr>
          <p:cNvPr id="31" name="TextBox 30"/>
          <p:cNvSpPr txBox="1"/>
          <p:nvPr/>
        </p:nvSpPr>
        <p:spPr>
          <a:xfrm>
            <a:off x="3161229" y="4967269"/>
            <a:ext cx="914400" cy="307777"/>
          </a:xfrm>
          <a:prstGeom prst="rect">
            <a:avLst/>
          </a:prstGeom>
          <a:noFill/>
        </p:spPr>
        <p:txBody>
          <a:bodyPr wrap="square" rtlCol="0">
            <a:spAutoFit/>
          </a:bodyPr>
          <a:lstStyle/>
          <a:p>
            <a:r>
              <a:rPr lang="en-US" sz="1400" dirty="0" err="1" smtClean="0">
                <a:solidFill>
                  <a:schemeClr val="bg1"/>
                </a:solidFill>
              </a:rPr>
              <a:t>istance</a:t>
            </a:r>
            <a:endParaRPr lang="en-US" sz="1400" dirty="0">
              <a:solidFill>
                <a:schemeClr val="bg1"/>
              </a:solidFill>
            </a:endParaRPr>
          </a:p>
        </p:txBody>
      </p:sp>
    </p:spTree>
    <p:extLst>
      <p:ext uri="{BB962C8B-B14F-4D97-AF65-F5344CB8AC3E}">
        <p14:creationId xmlns:p14="http://schemas.microsoft.com/office/powerpoint/2010/main" val="16096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1000"/>
                                        <p:tgtEl>
                                          <p:spTgt spid="4">
                                            <p:txEl>
                                              <p:pRg st="2" end="2"/>
                                            </p:txEl>
                                          </p:spTgt>
                                        </p:tgtEl>
                                      </p:cBhvr>
                                    </p:animEffect>
                                    <p:anim calcmode="lin" valueType="num">
                                      <p:cBhvr>
                                        <p:cTn id="4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fade">
                                      <p:cBhvr>
                                        <p:cTn id="55" dur="1000"/>
                                        <p:tgtEl>
                                          <p:spTgt spid="4">
                                            <p:txEl>
                                              <p:pRg st="3" end="3"/>
                                            </p:txEl>
                                          </p:spTgt>
                                        </p:tgtEl>
                                      </p:cBhvr>
                                    </p:animEffect>
                                    <p:anim calcmode="lin" valueType="num">
                                      <p:cBhvr>
                                        <p:cTn id="5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1000"/>
                                        <p:tgtEl>
                                          <p:spTgt spid="4">
                                            <p:txEl>
                                              <p:pRg st="4" end="4"/>
                                            </p:txEl>
                                          </p:spTgt>
                                        </p:tgtEl>
                                      </p:cBhvr>
                                    </p:animEffect>
                                    <p:anim calcmode="lin" valueType="num">
                                      <p:cBhvr>
                                        <p:cTn id="7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1000"/>
                                        <p:tgtEl>
                                          <p:spTgt spid="4">
                                            <p:txEl>
                                              <p:pRg st="5" end="5"/>
                                            </p:txEl>
                                          </p:spTgt>
                                        </p:tgtEl>
                                      </p:cBhvr>
                                    </p:animEffect>
                                    <p:anim calcmode="lin" valueType="num">
                                      <p:cBhvr>
                                        <p:cTn id="8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animEffect transition="in" filter="fade">
                                      <p:cBhvr>
                                        <p:cTn id="96" dur="1000"/>
                                        <p:tgtEl>
                                          <p:spTgt spid="4">
                                            <p:txEl>
                                              <p:pRg st="6" end="6"/>
                                            </p:txEl>
                                          </p:spTgt>
                                        </p:tgtEl>
                                      </p:cBhvr>
                                    </p:animEffect>
                                    <p:anim calcmode="lin" valueType="num">
                                      <p:cBhvr>
                                        <p:cTn id="9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500"/>
                                        <p:tgtEl>
                                          <p:spTgt spid="20"/>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4">
                                            <p:txEl>
                                              <p:pRg st="7" end="7"/>
                                            </p:txEl>
                                          </p:spTgt>
                                        </p:tgtEl>
                                        <p:attrNameLst>
                                          <p:attrName>style.visibility</p:attrName>
                                        </p:attrNameLst>
                                      </p:cBhvr>
                                      <p:to>
                                        <p:strVal val="visible"/>
                                      </p:to>
                                    </p:set>
                                    <p:animEffect transition="in" filter="fade">
                                      <p:cBhvr>
                                        <p:cTn id="111" dur="1000"/>
                                        <p:tgtEl>
                                          <p:spTgt spid="4">
                                            <p:txEl>
                                              <p:pRg st="7" end="7"/>
                                            </p:txEl>
                                          </p:spTgt>
                                        </p:tgtEl>
                                      </p:cBhvr>
                                    </p:animEffect>
                                    <p:anim calcmode="lin" valueType="num">
                                      <p:cBhvr>
                                        <p:cTn id="11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fade">
                                      <p:cBhvr>
                                        <p:cTn id="118" dur="500"/>
                                        <p:tgtEl>
                                          <p:spTgt spid="2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4">
                                            <p:txEl>
                                              <p:pRg st="8" end="8"/>
                                            </p:txEl>
                                          </p:spTgt>
                                        </p:tgtEl>
                                        <p:attrNameLst>
                                          <p:attrName>style.visibility</p:attrName>
                                        </p:attrNameLst>
                                      </p:cBhvr>
                                      <p:to>
                                        <p:strVal val="visible"/>
                                      </p:to>
                                    </p:set>
                                    <p:animEffect transition="in" filter="fade">
                                      <p:cBhvr>
                                        <p:cTn id="133" dur="1000"/>
                                        <p:tgtEl>
                                          <p:spTgt spid="4">
                                            <p:txEl>
                                              <p:pRg st="8" end="8"/>
                                            </p:txEl>
                                          </p:spTgt>
                                        </p:tgtEl>
                                      </p:cBhvr>
                                    </p:animEffect>
                                    <p:anim calcmode="lin" valueType="num">
                                      <p:cBhvr>
                                        <p:cTn id="13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3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4">
                                            <p:txEl>
                                              <p:pRg st="9" end="9"/>
                                            </p:txEl>
                                          </p:spTgt>
                                        </p:tgtEl>
                                        <p:attrNameLst>
                                          <p:attrName>style.visibility</p:attrName>
                                        </p:attrNameLst>
                                      </p:cBhvr>
                                      <p:to>
                                        <p:strVal val="visible"/>
                                      </p:to>
                                    </p:set>
                                    <p:animEffect transition="in" filter="fade">
                                      <p:cBhvr>
                                        <p:cTn id="150" dur="1000"/>
                                        <p:tgtEl>
                                          <p:spTgt spid="4">
                                            <p:txEl>
                                              <p:pRg st="9" end="9"/>
                                            </p:txEl>
                                          </p:spTgt>
                                        </p:tgtEl>
                                      </p:cBhvr>
                                    </p:animEffect>
                                    <p:anim calcmode="lin" valueType="num">
                                      <p:cBhvr>
                                        <p:cTn id="15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5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6"/>
                                        </p:tgtEl>
                                        <p:attrNameLst>
                                          <p:attrName>style.visibility</p:attrName>
                                        </p:attrNameLst>
                                      </p:cBhvr>
                                      <p:to>
                                        <p:strVal val="visible"/>
                                      </p:to>
                                    </p:set>
                                    <p:animEffect transition="in" filter="fade">
                                      <p:cBhvr>
                                        <p:cTn id="157" dur="500"/>
                                        <p:tgtEl>
                                          <p:spTgt spid="26"/>
                                        </p:tgtEl>
                                      </p:cBhvr>
                                    </p:animEffect>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nodeType="clickEffect">
                                  <p:stCondLst>
                                    <p:cond delay="0"/>
                                  </p:stCondLst>
                                  <p:childTnLst>
                                    <p:set>
                                      <p:cBhvr>
                                        <p:cTn id="161" dur="1" fill="hold">
                                          <p:stCondLst>
                                            <p:cond delay="0"/>
                                          </p:stCondLst>
                                        </p:cTn>
                                        <p:tgtEl>
                                          <p:spTgt spid="4">
                                            <p:txEl>
                                              <p:pRg st="10" end="10"/>
                                            </p:txEl>
                                          </p:spTgt>
                                        </p:tgtEl>
                                        <p:attrNameLst>
                                          <p:attrName>style.visibility</p:attrName>
                                        </p:attrNameLst>
                                      </p:cBhvr>
                                      <p:to>
                                        <p:strVal val="visible"/>
                                      </p:to>
                                    </p:set>
                                    <p:animEffect transition="in" filter="fade">
                                      <p:cBhvr>
                                        <p:cTn id="162" dur="1000"/>
                                        <p:tgtEl>
                                          <p:spTgt spid="4">
                                            <p:txEl>
                                              <p:pRg st="10" end="10"/>
                                            </p:txEl>
                                          </p:spTgt>
                                        </p:tgtEl>
                                      </p:cBhvr>
                                    </p:animEffect>
                                    <p:anim calcmode="lin" valueType="num">
                                      <p:cBhvr>
                                        <p:cTn id="16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6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29"/>
                                        </p:tgtEl>
                                        <p:attrNameLst>
                                          <p:attrName>style.visibility</p:attrName>
                                        </p:attrNameLst>
                                      </p:cBhvr>
                                      <p:to>
                                        <p:strVal val="visible"/>
                                      </p:to>
                                    </p:set>
                                    <p:animEffect transition="in" filter="fade">
                                      <p:cBhvr>
                                        <p:cTn id="169" dur="500"/>
                                        <p:tgtEl>
                                          <p:spTgt spid="29"/>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30"/>
                                        </p:tgtEl>
                                        <p:attrNameLst>
                                          <p:attrName>style.visibility</p:attrName>
                                        </p:attrNameLst>
                                      </p:cBhvr>
                                      <p:to>
                                        <p:strVal val="visible"/>
                                      </p:to>
                                    </p:set>
                                    <p:animEffect transition="in" filter="fade">
                                      <p:cBhvr>
                                        <p:cTn id="1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21" l="379" r="100000"/>
                    </a14:imgEffect>
                  </a14:imgLayer>
                </a14:imgProps>
              </a:ext>
              <a:ext uri="{28A0092B-C50C-407E-A947-70E740481C1C}">
                <a14:useLocalDpi xmlns:a14="http://schemas.microsoft.com/office/drawing/2010/main" val="0"/>
              </a:ext>
            </a:extLst>
          </a:blip>
          <a:srcRect/>
          <a:stretch>
            <a:fillRect/>
          </a:stretch>
        </p:blipFill>
        <p:spPr bwMode="auto">
          <a:xfrm>
            <a:off x="4050811" y="1752309"/>
            <a:ext cx="2474935" cy="2474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3081" y1="45700" x2="18314" y2="53808"/>
                        <a14:foregroundMark x1="5233" y1="58722" x2="13372" y2="51597"/>
                        <a14:foregroundMark x1="43023" y1="30467" x2="46802" y2="33661"/>
                        <a14:foregroundMark x1="50000" y1="30958" x2="52616" y2="31941"/>
                        <a14:foregroundMark x1="79651" y1="32187" x2="91860" y2="31204"/>
                        <a14:foregroundMark x1="83140" y1="32678" x2="88372" y2="36609"/>
                        <a14:foregroundMark x1="18895" y1="4177" x2="26744" y2="9091"/>
                        <a14:foregroundMark x1="12500" y1="58477" x2="18895" y2="54791"/>
                        <a14:foregroundMark x1="89826" y1="32187" x2="96802" y2="33661"/>
                        <a14:foregroundMark x1="43895" y1="46437" x2="53488" y2="44717"/>
                      </a14:backgroundRemoval>
                    </a14:imgEffect>
                  </a14:imgLayer>
                </a14:imgProps>
              </a:ext>
              <a:ext uri="{28A0092B-C50C-407E-A947-70E740481C1C}">
                <a14:useLocalDpi xmlns:a14="http://schemas.microsoft.com/office/drawing/2010/main" val="0"/>
              </a:ext>
            </a:extLst>
          </a:blip>
          <a:srcRect/>
          <a:stretch>
            <a:fillRect/>
          </a:stretch>
        </p:blipFill>
        <p:spPr bwMode="auto">
          <a:xfrm>
            <a:off x="6520580" y="135693"/>
            <a:ext cx="2437404" cy="2883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3235" y1="22741" x2="12745" y2="60058"/>
                        <a14:foregroundMark x1="2451" y1="46647" x2="21569" y2="52187"/>
                        <a14:foregroundMark x1="87745" y1="20700" x2="87010" y2="60641"/>
                        <a14:foregroundMark x1="77206" y1="45190" x2="80147" y2="55394"/>
                        <a14:foregroundMark x1="38235" y1="63557" x2="63725" y2="62391"/>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501712"/>
            <a:ext cx="3886200" cy="3267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20990299">
            <a:off x="385755" y="1585847"/>
            <a:ext cx="5033136" cy="1831728"/>
          </a:xfrm>
          <a:prstGeom prst="rect">
            <a:avLst/>
          </a:prstGeom>
          <a:noFill/>
        </p:spPr>
        <p:txBody>
          <a:bodyPr wrap="none" lIns="91440" tIns="45720" rIns="91440" bIns="45720">
            <a:prstTxWarp prst="textArchUp">
              <a:avLst/>
            </a:prstTxWarp>
            <a:spAutoFit/>
          </a:bodyPr>
          <a:lstStyle/>
          <a:p>
            <a:pPr algn="ctr"/>
            <a:r>
              <a:rPr lang="en-US" sz="5400" b="1" dirty="0" err="1" smtClean="0">
                <a:ln w="10541" cmpd="sng">
                  <a:solidFill>
                    <a:schemeClr val="accent1">
                      <a:shade val="88000"/>
                      <a:satMod val="110000"/>
                    </a:schemeClr>
                  </a:solidFill>
                  <a:prstDash val="solid"/>
                </a:ln>
                <a:solidFill>
                  <a:schemeClr val="accent1">
                    <a:lumMod val="75000"/>
                  </a:schemeClr>
                </a:solidFill>
              </a:rPr>
              <a:t>RADiation</a:t>
            </a:r>
            <a:r>
              <a:rPr lang="en-US" sz="5400" b="1" dirty="0" smtClean="0">
                <a:ln w="10541" cmpd="sng">
                  <a:solidFill>
                    <a:schemeClr val="accent1">
                      <a:shade val="88000"/>
                      <a:satMod val="110000"/>
                    </a:schemeClr>
                  </a:solidFill>
                  <a:prstDash val="solid"/>
                </a:ln>
                <a:solidFill>
                  <a:schemeClr val="accent1">
                    <a:lumMod val="75000"/>
                  </a:schemeClr>
                </a:solidFill>
              </a:rPr>
              <a:t> is</a:t>
            </a:r>
          </a:p>
          <a:p>
            <a:pPr algn="ctr"/>
            <a:r>
              <a:rPr lang="en-US" sz="5400" b="1" dirty="0" smtClean="0">
                <a:ln w="10541" cmpd="sng">
                  <a:solidFill>
                    <a:schemeClr val="accent1">
                      <a:shade val="88000"/>
                      <a:satMod val="110000"/>
                    </a:schemeClr>
                  </a:solidFill>
                  <a:prstDash val="solid"/>
                </a:ln>
                <a:solidFill>
                  <a:schemeClr val="accent1">
                    <a:lumMod val="75000"/>
                  </a:schemeClr>
                </a:solidFill>
              </a:rPr>
              <a:t>totally RAD</a:t>
            </a:r>
            <a:endParaRPr lang="en-US" sz="5400" b="1" cap="none" spc="0" dirty="0" smtClean="0">
              <a:ln w="10541" cmpd="sng">
                <a:solidFill>
                  <a:schemeClr val="accent1">
                    <a:shade val="88000"/>
                    <a:satMod val="110000"/>
                  </a:schemeClr>
                </a:solidFill>
                <a:prstDash val="solid"/>
              </a:ln>
              <a:solidFill>
                <a:schemeClr val="accent1">
                  <a:lumMod val="75000"/>
                </a:schemeClr>
              </a:solidFill>
              <a:effectLst/>
            </a:endParaRPr>
          </a:p>
        </p:txBody>
      </p:sp>
      <p:sp>
        <p:nvSpPr>
          <p:cNvPr id="7" name="Rectangle 6"/>
          <p:cNvSpPr/>
          <p:nvPr/>
        </p:nvSpPr>
        <p:spPr>
          <a:xfrm>
            <a:off x="4457581" y="4724400"/>
            <a:ext cx="4563830" cy="1323439"/>
          </a:xfrm>
          <a:prstGeom prst="rect">
            <a:avLst/>
          </a:prstGeom>
          <a:no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It’s all around you and me!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72477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0D7EB-00A4-451F-9749-59FC028675EA}"/>
              </a:ext>
            </a:extLst>
          </p:cNvPr>
          <p:cNvSpPr>
            <a:spLocks noGrp="1"/>
          </p:cNvSpPr>
          <p:nvPr>
            <p:ph type="title"/>
          </p:nvPr>
        </p:nvSpPr>
        <p:spPr>
          <a:xfrm>
            <a:off x="2142343" y="3875"/>
            <a:ext cx="4742481" cy="2068569"/>
          </a:xfrm>
        </p:spPr>
        <p:txBody>
          <a:bodyPr/>
          <a:lstStyle/>
          <a:p>
            <a:pPr eaLnBrk="1" hangingPunct="1">
              <a:defRPr/>
            </a:pPr>
            <a:r>
              <a:rPr lang="en-US" altLang="en-US" sz="4800" dirty="0" smtClean="0">
                <a:solidFill>
                  <a:srgbClr val="99CC00"/>
                </a:solidFill>
                <a:latin typeface="Arial" panose="020B0604020202020204" pitchFamily="34" charset="0"/>
                <a:ea typeface="+mj-ea"/>
                <a:cs typeface="Arial" panose="020B0604020202020204" pitchFamily="34" charset="0"/>
              </a:rPr>
              <a:t>Nuclear Energy</a:t>
            </a:r>
            <a:br>
              <a:rPr lang="en-US" altLang="en-US" sz="4800" dirty="0" smtClean="0">
                <a:solidFill>
                  <a:srgbClr val="99CC00"/>
                </a:solidFill>
                <a:latin typeface="Arial" panose="020B0604020202020204" pitchFamily="34" charset="0"/>
                <a:ea typeface="+mj-ea"/>
                <a:cs typeface="Arial" panose="020B0604020202020204" pitchFamily="34" charset="0"/>
              </a:rPr>
            </a:br>
            <a:r>
              <a:rPr lang="en-US" altLang="en-US" sz="4800" dirty="0" smtClean="0">
                <a:solidFill>
                  <a:srgbClr val="99CC00"/>
                </a:solidFill>
                <a:latin typeface="Arial" panose="020B0604020202020204" pitchFamily="34" charset="0"/>
                <a:ea typeface="+mj-ea"/>
                <a:cs typeface="Arial" panose="020B0604020202020204" pitchFamily="34" charset="0"/>
              </a:rPr>
              <a:t>is RAD!</a:t>
            </a:r>
            <a:endParaRPr lang="en-US" altLang="en-US" sz="4800" dirty="0">
              <a:solidFill>
                <a:srgbClr val="99CC00"/>
              </a:solidFill>
              <a:latin typeface="Arial" panose="020B0604020202020204" pitchFamily="34" charset="0"/>
              <a:ea typeface="+mj-ea"/>
              <a:cs typeface="Arial" panose="020B0604020202020204" pitchFamily="34" charset="0"/>
            </a:endParaRPr>
          </a:p>
        </p:txBody>
      </p:sp>
      <p:pic>
        <p:nvPicPr>
          <p:cNvPr id="15" name="Picture 10" descr="http://neofronteras.com/wp-content/photos/central_fi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783" y="1882594"/>
            <a:ext cx="4564091" cy="2866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128206">
            <a:off x="519091" y="3445697"/>
            <a:ext cx="2096133" cy="23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128206">
            <a:off x="6528777" y="3979098"/>
            <a:ext cx="2096133" cy="23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90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50799"/>
            <a:ext cx="8229600" cy="1143000"/>
          </a:xfrm>
        </p:spPr>
        <p:txBody>
          <a:bodyPr/>
          <a:lstStyle/>
          <a:p>
            <a:pPr eaLnBrk="1" hangingPunct="1">
              <a:defRPr/>
            </a:pPr>
            <a:r>
              <a:rPr lang="en-US" altLang="en-US" dirty="0">
                <a:solidFill>
                  <a:srgbClr val="99CC00"/>
                </a:solidFill>
                <a:latin typeface="Arial" panose="020B0604020202020204" pitchFamily="34" charset="0"/>
                <a:ea typeface="+mj-ea"/>
                <a:cs typeface="Arial" panose="020B0604020202020204" pitchFamily="34" charset="0"/>
              </a:rPr>
              <a:t>2017 Drawing Contest</a:t>
            </a:r>
          </a:p>
        </p:txBody>
      </p:sp>
      <p:sp>
        <p:nvSpPr>
          <p:cNvPr id="4" name="Content Placeholder 2"/>
          <p:cNvSpPr txBox="1">
            <a:spLocks/>
          </p:cNvSpPr>
          <p:nvPr/>
        </p:nvSpPr>
        <p:spPr>
          <a:xfrm>
            <a:off x="457200" y="1219200"/>
            <a:ext cx="8305800" cy="4800600"/>
          </a:xfrm>
          <a:prstGeom prst="rect">
            <a:avLst/>
          </a:prstGeom>
        </p:spPr>
        <p:txBody>
          <a:bodyPr>
            <a:noAutofit/>
          </a:bodyPr>
          <a:lstStyle>
            <a:lvl1pPr marL="342900" indent="-342900" algn="l" rtl="0" eaLnBrk="0" fontAlgn="base" hangingPunct="0">
              <a:spcBef>
                <a:spcPct val="20000"/>
              </a:spcBef>
              <a:spcAft>
                <a:spcPct val="0"/>
              </a:spcAft>
              <a:buClr>
                <a:srgbClr val="4D963D"/>
              </a:buClr>
              <a:buChar char="•"/>
              <a:defRPr sz="32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1pPr>
            <a:lvl2pPr marL="742950" indent="-285750" algn="l" rtl="0" eaLnBrk="0" fontAlgn="base" hangingPunct="0">
              <a:spcBef>
                <a:spcPct val="20000"/>
              </a:spcBef>
              <a:spcAft>
                <a:spcPct val="0"/>
              </a:spcAft>
              <a:buClr>
                <a:srgbClr val="4D963D"/>
              </a:buClr>
              <a:buChar char="–"/>
              <a:defRPr sz="2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2pPr>
            <a:lvl3pPr marL="1143000" indent="-228600" algn="l" rtl="0" eaLnBrk="0" fontAlgn="base" hangingPunct="0">
              <a:spcBef>
                <a:spcPct val="20000"/>
              </a:spcBef>
              <a:spcAft>
                <a:spcPct val="0"/>
              </a:spcAft>
              <a:buClr>
                <a:srgbClr val="4D963D"/>
              </a:buClr>
              <a:buChar char="•"/>
              <a:defRPr sz="24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3pPr>
            <a:lvl4pPr marL="16002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4pPr>
            <a:lvl5pPr marL="20574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5pPr>
            <a:lvl6pPr marL="2514600" indent="-228600" algn="l" rtl="0" fontAlgn="base">
              <a:spcBef>
                <a:spcPct val="20000"/>
              </a:spcBef>
              <a:spcAft>
                <a:spcPct val="0"/>
              </a:spcAft>
              <a:buClr>
                <a:srgbClr val="99CC00"/>
              </a:buClr>
              <a:buChar char="»"/>
              <a:defRPr sz="2000">
                <a:solidFill>
                  <a:schemeClr val="bg1"/>
                </a:solidFill>
                <a:latin typeface="+mn-lt"/>
              </a:defRPr>
            </a:lvl6pPr>
            <a:lvl7pPr marL="2971800" indent="-228600" algn="l" rtl="0" fontAlgn="base">
              <a:spcBef>
                <a:spcPct val="20000"/>
              </a:spcBef>
              <a:spcAft>
                <a:spcPct val="0"/>
              </a:spcAft>
              <a:buClr>
                <a:srgbClr val="99CC00"/>
              </a:buClr>
              <a:buChar char="»"/>
              <a:defRPr sz="2000">
                <a:solidFill>
                  <a:schemeClr val="bg1"/>
                </a:solidFill>
                <a:latin typeface="+mn-lt"/>
              </a:defRPr>
            </a:lvl7pPr>
            <a:lvl8pPr marL="3429000" indent="-228600" algn="l" rtl="0" fontAlgn="base">
              <a:spcBef>
                <a:spcPct val="20000"/>
              </a:spcBef>
              <a:spcAft>
                <a:spcPct val="0"/>
              </a:spcAft>
              <a:buClr>
                <a:srgbClr val="99CC00"/>
              </a:buClr>
              <a:buChar char="»"/>
              <a:defRPr sz="2000">
                <a:solidFill>
                  <a:schemeClr val="bg1"/>
                </a:solidFill>
                <a:latin typeface="+mn-lt"/>
              </a:defRPr>
            </a:lvl8pPr>
            <a:lvl9pPr marL="3886200" indent="-228600" algn="l" rtl="0" fontAlgn="base">
              <a:spcBef>
                <a:spcPct val="20000"/>
              </a:spcBef>
              <a:spcAft>
                <a:spcPct val="0"/>
              </a:spcAft>
              <a:buClr>
                <a:srgbClr val="99CC00"/>
              </a:buClr>
              <a:buChar char="»"/>
              <a:defRPr sz="2000">
                <a:solidFill>
                  <a:schemeClr val="bg1"/>
                </a:solidFill>
                <a:latin typeface="+mn-lt"/>
              </a:defRPr>
            </a:lvl9pPr>
          </a:lstStyle>
          <a:p>
            <a:pPr marL="0" indent="0" algn="ctr">
              <a:buNone/>
              <a:defRPr/>
            </a:pPr>
            <a:r>
              <a:rPr lang="en-US" b="1" dirty="0" smtClean="0">
                <a:latin typeface="Arial" panose="020B0604020202020204" pitchFamily="34" charset="0"/>
                <a:cs typeface="Arial" panose="020B0604020202020204" pitchFamily="34" charset="0"/>
              </a:rPr>
              <a:t>Theme: </a:t>
            </a:r>
            <a:r>
              <a:rPr lang="en-US" b="1" dirty="0" err="1" smtClean="0">
                <a:latin typeface="Arial" panose="020B0604020202020204" pitchFamily="34" charset="0"/>
                <a:cs typeface="Arial" panose="020B0604020202020204" pitchFamily="34" charset="0"/>
              </a:rPr>
              <a:t>RADiation</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is RAD</a:t>
            </a:r>
            <a:r>
              <a:rPr lang="en-US" b="1" dirty="0" smtClean="0">
                <a:latin typeface="Arial" panose="020B0604020202020204" pitchFamily="34" charset="0"/>
                <a:cs typeface="Arial" panose="020B0604020202020204" pitchFamily="34" charset="0"/>
              </a:rPr>
              <a:t>!</a:t>
            </a:r>
          </a:p>
          <a:p>
            <a:pPr marL="457200" lvl="1" indent="0">
              <a:buNone/>
              <a:defRPr/>
            </a:pPr>
            <a:endParaRPr lang="en-US" sz="1100" b="1" i="1" dirty="0" smtClean="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8 ½ x 11” sheet of </a:t>
            </a:r>
            <a:r>
              <a:rPr lang="en-US" sz="2400" b="1" dirty="0" smtClean="0">
                <a:latin typeface="Arial" panose="020B0604020202020204" pitchFamily="34" charset="0"/>
                <a:cs typeface="Arial" panose="020B0604020202020204" pitchFamily="34" charset="0"/>
              </a:rPr>
              <a:t>paper</a:t>
            </a:r>
          </a:p>
          <a:p>
            <a:pPr>
              <a:defRPr/>
            </a:pPr>
            <a:r>
              <a:rPr lang="en-US" sz="2400" b="1" dirty="0" smtClean="0">
                <a:latin typeface="Arial" panose="020B0604020202020204" pitchFamily="34" charset="0"/>
                <a:cs typeface="Arial" panose="020B0604020202020204" pitchFamily="34" charset="0"/>
              </a:rPr>
              <a:t>Draw </a:t>
            </a:r>
            <a:r>
              <a:rPr lang="en-US" sz="2400" b="1" dirty="0" smtClean="0">
                <a:latin typeface="Arial" panose="020B0604020202020204" pitchFamily="34" charset="0"/>
                <a:cs typeface="Arial" panose="020B0604020202020204" pitchFamily="34" charset="0"/>
              </a:rPr>
              <a:t>what you think makes </a:t>
            </a:r>
            <a:r>
              <a:rPr lang="en-US" sz="2400" b="1" dirty="0" err="1" smtClean="0">
                <a:latin typeface="Arial" panose="020B0604020202020204" pitchFamily="34" charset="0"/>
                <a:cs typeface="Arial" panose="020B0604020202020204" pitchFamily="34" charset="0"/>
              </a:rPr>
              <a:t>RADiation</a:t>
            </a:r>
            <a:r>
              <a:rPr lang="en-US" sz="2400" b="1" dirty="0" smtClean="0">
                <a:latin typeface="Arial" panose="020B0604020202020204" pitchFamily="34" charset="0"/>
                <a:cs typeface="Arial" panose="020B0604020202020204" pitchFamily="34" charset="0"/>
              </a:rPr>
              <a:t> RAD!</a:t>
            </a:r>
          </a:p>
          <a:p>
            <a:pPr>
              <a:defRPr/>
            </a:pPr>
            <a:endParaRPr lang="en-US" sz="1600" b="1" dirty="0">
              <a:latin typeface="Arial" panose="020B0604020202020204" pitchFamily="34" charset="0"/>
              <a:cs typeface="Arial" panose="020B0604020202020204" pitchFamily="34" charset="0"/>
            </a:endParaRPr>
          </a:p>
          <a:p>
            <a:pPr>
              <a:defRPr/>
            </a:pPr>
            <a:r>
              <a:rPr lang="en-US" sz="2400" b="1" dirty="0" smtClean="0">
                <a:latin typeface="Arial" panose="020B0604020202020204" pitchFamily="34" charset="0"/>
                <a:cs typeface="Arial" panose="020B0604020202020204" pitchFamily="34" charset="0"/>
              </a:rPr>
              <a:t>On </a:t>
            </a:r>
            <a:r>
              <a:rPr lang="en-US" sz="2400" b="1" dirty="0">
                <a:latin typeface="Arial" panose="020B0604020202020204" pitchFamily="34" charset="0"/>
                <a:cs typeface="Arial" panose="020B0604020202020204" pitchFamily="34" charset="0"/>
              </a:rPr>
              <a:t>the BACK of the drawing, write:</a:t>
            </a:r>
          </a:p>
          <a:p>
            <a:pPr lvl="1">
              <a:defRPr/>
            </a:pPr>
            <a:r>
              <a:rPr lang="en-US" sz="2400" b="1" dirty="0">
                <a:latin typeface="Arial" panose="020B0604020202020204" pitchFamily="34" charset="0"/>
                <a:cs typeface="Arial" panose="020B0604020202020204" pitchFamily="34" charset="0"/>
              </a:rPr>
              <a:t>Your name</a:t>
            </a:r>
          </a:p>
          <a:p>
            <a:pPr lvl="1">
              <a:defRPr/>
            </a:pPr>
            <a:r>
              <a:rPr lang="en-US" sz="2400" b="1" dirty="0">
                <a:latin typeface="Arial" panose="020B0604020202020204" pitchFamily="34" charset="0"/>
                <a:cs typeface="Arial" panose="020B0604020202020204" pitchFamily="34" charset="0"/>
              </a:rPr>
              <a:t>Your age &amp; grade</a:t>
            </a:r>
          </a:p>
          <a:p>
            <a:pPr lvl="1">
              <a:defRPr/>
            </a:pPr>
            <a:r>
              <a:rPr lang="en-US" sz="2400" b="1" dirty="0">
                <a:latin typeface="Arial" panose="020B0604020202020204" pitchFamily="34" charset="0"/>
                <a:cs typeface="Arial" panose="020B0604020202020204" pitchFamily="34" charset="0"/>
              </a:rPr>
              <a:t>T shirt size</a:t>
            </a:r>
          </a:p>
          <a:p>
            <a:pPr lvl="1">
              <a:defRPr/>
            </a:pPr>
            <a:r>
              <a:rPr lang="en-US" sz="2400" b="1" dirty="0">
                <a:latin typeface="Arial" panose="020B0604020202020204" pitchFamily="34" charset="0"/>
                <a:cs typeface="Arial" panose="020B0604020202020204" pitchFamily="34" charset="0"/>
              </a:rPr>
              <a:t>Your school &amp; teacher’s </a:t>
            </a:r>
            <a:r>
              <a:rPr lang="en-US" sz="2400" b="1" dirty="0" smtClean="0">
                <a:latin typeface="Arial" panose="020B0604020202020204" pitchFamily="34" charset="0"/>
                <a:cs typeface="Arial" panose="020B0604020202020204" pitchFamily="34" charset="0"/>
              </a:rPr>
              <a:t>name</a:t>
            </a:r>
          </a:p>
          <a:p>
            <a:pPr lvl="1">
              <a:defRPr/>
            </a:pPr>
            <a:endParaRPr lang="en-US" sz="12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Drawings due 3/8/18</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540D7EB-00A4-451F-9749-59FC028675EA}"/>
              </a:ext>
            </a:extLst>
          </p:cNvPr>
          <p:cNvSpPr>
            <a:spLocks noGrp="1"/>
          </p:cNvSpPr>
          <p:nvPr>
            <p:ph type="title"/>
          </p:nvPr>
        </p:nvSpPr>
        <p:spPr>
          <a:xfrm>
            <a:off x="32273" y="4312500"/>
            <a:ext cx="2667000" cy="1143000"/>
          </a:xfrm>
        </p:spPr>
        <p:txBody>
          <a:bodyPr/>
          <a:lstStyle/>
          <a:p>
            <a:pPr eaLnBrk="1" hangingPunct="1">
              <a:defRPr/>
            </a:pPr>
            <a:r>
              <a:rPr lang="en-US" altLang="en-US" sz="3200" dirty="0">
                <a:solidFill>
                  <a:srgbClr val="99CC00"/>
                </a:solidFill>
                <a:latin typeface="Arial" panose="020B0604020202020204" pitchFamily="34" charset="0"/>
                <a:ea typeface="+mj-ea"/>
                <a:cs typeface="Arial" panose="020B0604020202020204" pitchFamily="34" charset="0"/>
              </a:rPr>
              <a:t>Questions?</a:t>
            </a:r>
          </a:p>
        </p:txBody>
      </p:sp>
      <p:pic>
        <p:nvPicPr>
          <p:cNvPr id="9" name="Picture 1">
            <a:extLst>
              <a:ext uri="{FF2B5EF4-FFF2-40B4-BE49-F238E27FC236}">
                <a16:creationId xmlns:a16="http://schemas.microsoft.com/office/drawing/2014/main" id="{A000862B-D186-4205-ACD4-BA32ADDC1E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06" y="304800"/>
            <a:ext cx="2663194" cy="344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xelon East - Tom Avram">
            <a:extLst>
              <a:ext uri="{FF2B5EF4-FFF2-40B4-BE49-F238E27FC236}">
                <a16:creationId xmlns:a16="http://schemas.microsoft.com/office/drawing/2014/main" id="{17C39C9F-27C6-4D9A-B9EA-116656C9E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110544"/>
            <a:ext cx="2743200" cy="35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2B80BF44-BC24-48E3-A997-3D7E2B25D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592" b="22153"/>
          <a:stretch>
            <a:fillRect/>
          </a:stretch>
        </p:blipFill>
        <p:spPr bwMode="auto">
          <a:xfrm>
            <a:off x="3276600" y="230406"/>
            <a:ext cx="5673973"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065CADCC-C95F-4FB5-AC44-54BDBDDA16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76600"/>
            <a:ext cx="3048000" cy="303654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uclear fu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7" descr="\\nam\wsfolders\DATA\NAM\ALLang\Documents\NAYGN for Amanda\Continental Drawing Contest\20160312_124622.jpg">
            <a:extLst>
              <a:ext uri="{FF2B5EF4-FFF2-40B4-BE49-F238E27FC236}">
                <a16:creationId xmlns:a16="http://schemas.microsoft.com/office/drawing/2014/main" id="{3E239A41-B54E-4CE8-9002-A270B9692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98" t="16196" r="16367" b="19312"/>
          <a:stretch>
            <a:fillRect/>
          </a:stretch>
        </p:blipFill>
        <p:spPr bwMode="auto">
          <a:xfrm>
            <a:off x="1066800" y="762000"/>
            <a:ext cx="6866651" cy="320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FFACAAC-DF0E-49E5-9AEB-9D7586EEF0C5}"/>
              </a:ext>
            </a:extLst>
          </p:cNvPr>
          <p:cNvSpPr/>
          <p:nvPr/>
        </p:nvSpPr>
        <p:spPr>
          <a:xfrm>
            <a:off x="3429000" y="4495800"/>
            <a:ext cx="2454519"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Prizes!</a:t>
            </a:r>
          </a:p>
        </p:txBody>
      </p:sp>
    </p:spTree>
    <p:extLst>
      <p:ext uri="{BB962C8B-B14F-4D97-AF65-F5344CB8AC3E}">
        <p14:creationId xmlns:p14="http://schemas.microsoft.com/office/powerpoint/2010/main" val="868494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943100" y="1417638"/>
            <a:ext cx="5257800" cy="1699670"/>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p:txBody>
          <a:bodyPr/>
          <a:lstStyle/>
          <a:p>
            <a:pPr eaLnBrk="1" hangingPunct="1">
              <a:defRPr/>
            </a:pPr>
            <a:r>
              <a:rPr lang="en-US" dirty="0">
                <a:solidFill>
                  <a:srgbClr val="99CC00"/>
                </a:solidFill>
                <a:latin typeface="Arial" panose="020B0604020202020204" pitchFamily="34" charset="0"/>
                <a:ea typeface="+mj-ea"/>
                <a:cs typeface="Arial" panose="020B0604020202020204" pitchFamily="34" charset="0"/>
              </a:rPr>
              <a:t>What is nuclear </a:t>
            </a:r>
            <a:r>
              <a:rPr lang="en-US" dirty="0" smtClean="0">
                <a:solidFill>
                  <a:srgbClr val="99CC00"/>
                </a:solidFill>
                <a:latin typeface="Arial" panose="020B0604020202020204" pitchFamily="34" charset="0"/>
                <a:ea typeface="+mj-ea"/>
                <a:cs typeface="Arial" panose="020B0604020202020204" pitchFamily="34" charset="0"/>
              </a:rPr>
              <a:t>energy production?</a:t>
            </a:r>
            <a:endParaRPr lang="en-US" dirty="0">
              <a:solidFill>
                <a:srgbClr val="99CC00"/>
              </a:solidFill>
              <a:latin typeface="Arial" panose="020B0604020202020204" pitchFamily="34" charset="0"/>
              <a:ea typeface="+mj-ea"/>
              <a:cs typeface="Arial" panose="020B0604020202020204" pitchFamily="34" charset="0"/>
            </a:endParaRPr>
          </a:p>
        </p:txBody>
      </p:sp>
      <p:pic>
        <p:nvPicPr>
          <p:cNvPr id="9" name="Picture 9" descr="Cartoon figure asking 'What is Nuclear Energy?'"/>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a:xfrm>
            <a:off x="2133600" y="2739859"/>
            <a:ext cx="1470904" cy="1268021"/>
          </a:xfrm>
        </p:spPr>
      </p:pic>
      <p:sp>
        <p:nvSpPr>
          <p:cNvPr id="4100" name="TextBox 2"/>
          <p:cNvSpPr txBox="1">
            <a:spLocks noChangeArrowheads="1"/>
          </p:cNvSpPr>
          <p:nvPr/>
        </p:nvSpPr>
        <p:spPr bwMode="auto">
          <a:xfrm>
            <a:off x="2696441" y="1674200"/>
            <a:ext cx="37511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4D963D"/>
              </a:buClr>
              <a:buChar char="•"/>
              <a:defRPr sz="3200">
                <a:solidFill>
                  <a:schemeClr val="bg1"/>
                </a:solidFill>
                <a:latin typeface="Calibri" pitchFamily="34" charset="0"/>
                <a:ea typeface="ＭＳ Ｐゴシック" pitchFamily="34" charset="-128"/>
                <a:cs typeface="Calibri" pitchFamily="34" charset="0"/>
              </a:defRPr>
            </a:lvl1pPr>
            <a:lvl2pPr marL="742950" indent="-285750" eaLnBrk="0" hangingPunct="0">
              <a:spcBef>
                <a:spcPct val="20000"/>
              </a:spcBef>
              <a:buClr>
                <a:srgbClr val="4D963D"/>
              </a:buClr>
              <a:buChar char="–"/>
              <a:defRPr sz="2800">
                <a:solidFill>
                  <a:schemeClr val="bg1"/>
                </a:solidFill>
                <a:latin typeface="Calibri" pitchFamily="34" charset="0"/>
                <a:ea typeface="ＭＳ Ｐゴシック" pitchFamily="34" charset="-128"/>
                <a:cs typeface="Calibri" pitchFamily="34" charset="0"/>
              </a:defRPr>
            </a:lvl2pPr>
            <a:lvl3pPr marL="1143000" indent="-228600" eaLnBrk="0" hangingPunct="0">
              <a:spcBef>
                <a:spcPct val="20000"/>
              </a:spcBef>
              <a:buClr>
                <a:srgbClr val="4D963D"/>
              </a:buClr>
              <a:buChar char="•"/>
              <a:defRPr sz="2400">
                <a:solidFill>
                  <a:schemeClr val="bg1"/>
                </a:solidFill>
                <a:latin typeface="Calibri" pitchFamily="34" charset="0"/>
                <a:ea typeface="ＭＳ Ｐゴシック" pitchFamily="34" charset="-128"/>
                <a:cs typeface="Calibri" pitchFamily="34" charset="0"/>
              </a:defRPr>
            </a:lvl3pPr>
            <a:lvl4pPr marL="16002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4pPr>
            <a:lvl5pPr marL="20574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5pPr>
            <a:lvl6pPr marL="25146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6pPr>
            <a:lvl7pPr marL="29718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7pPr>
            <a:lvl8pPr marL="34290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8pPr>
            <a:lvl9pPr marL="38862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9pPr>
          </a:lstStyle>
          <a:p>
            <a:pPr algn="ctr" eaLnBrk="1" hangingPunct="1">
              <a:spcBef>
                <a:spcPct val="0"/>
              </a:spcBef>
              <a:buClrTx/>
              <a:buFontTx/>
              <a:buNone/>
            </a:pPr>
            <a:r>
              <a:rPr lang="en-US" altLang="en-US" sz="3600" dirty="0">
                <a:solidFill>
                  <a:srgbClr val="4D963D"/>
                </a:solidFill>
                <a:latin typeface="Arial" charset="0"/>
              </a:rPr>
              <a:t>Using </a:t>
            </a:r>
            <a:r>
              <a:rPr lang="en-US" altLang="en-US" sz="3600" b="1" dirty="0">
                <a:solidFill>
                  <a:srgbClr val="4D963D"/>
                </a:solidFill>
                <a:latin typeface="Arial" charset="0"/>
              </a:rPr>
              <a:t>atoms</a:t>
            </a:r>
            <a:r>
              <a:rPr lang="en-US" altLang="en-US" sz="3600" dirty="0">
                <a:solidFill>
                  <a:srgbClr val="4D963D"/>
                </a:solidFill>
                <a:latin typeface="Arial" charset="0"/>
              </a:rPr>
              <a:t> to make electricity</a:t>
            </a:r>
          </a:p>
        </p:txBody>
      </p:sp>
      <p:pic>
        <p:nvPicPr>
          <p:cNvPr id="410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81600" y="4210275"/>
            <a:ext cx="15906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600" y="4475587"/>
            <a:ext cx="803510" cy="126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Content Placeholder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574" y="4266934"/>
            <a:ext cx="4261846" cy="168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500"/>
                                        <p:tgtEl>
                                          <p:spTgt spid="4103"/>
                                        </p:tgtEl>
                                      </p:cBhvr>
                                    </p:animEffect>
                                  </p:childTnLst>
                                </p:cTn>
                              </p:par>
                              <p:par>
                                <p:cTn id="11" presetID="10"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fade">
                                      <p:cBhvr>
                                        <p:cTn id="13" dur="500"/>
                                        <p:tgtEl>
                                          <p:spTgt spid="4102"/>
                                        </p:tgtEl>
                                      </p:cBhvr>
                                    </p:animEffect>
                                  </p:childTnLst>
                                </p:cTn>
                              </p:par>
                              <p:par>
                                <p:cTn id="14" presetID="10" presetClass="entr" presetSubtype="0" fill="hold" nodeType="with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fade">
                                      <p:cBhvr>
                                        <p:cTn id="16"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4804" y="2967149"/>
            <a:ext cx="2413155" cy="2452077"/>
          </a:xfrm>
          <a:prstGeom prst="rect">
            <a:avLst/>
          </a:prstGeom>
          <a:ln>
            <a:noFill/>
          </a:ln>
          <a:effectLst>
            <a:outerShdw blurRad="292100" dist="139700" dir="2700000" algn="tl" rotWithShape="0">
              <a:srgbClr val="333333">
                <a:alpha val="65000"/>
              </a:srgbClr>
            </a:outerShdw>
          </a:effectLst>
        </p:spPr>
      </p:pic>
      <p:sp>
        <p:nvSpPr>
          <p:cNvPr id="5122" name="Title 1"/>
          <p:cNvSpPr>
            <a:spLocks noGrp="1"/>
          </p:cNvSpPr>
          <p:nvPr>
            <p:ph type="title"/>
          </p:nvPr>
        </p:nvSpPr>
        <p:spPr/>
        <p:txBody>
          <a:bodyPr/>
          <a:lstStyle/>
          <a:p>
            <a:pPr eaLnBrk="1" hangingPunct="1">
              <a:defRPr/>
            </a:pPr>
            <a:r>
              <a:rPr lang="en-US" altLang="en-US" dirty="0">
                <a:solidFill>
                  <a:srgbClr val="99CC00"/>
                </a:solidFill>
                <a:latin typeface="Arial" panose="020B0604020202020204" pitchFamily="34" charset="0"/>
                <a:ea typeface="+mj-ea"/>
                <a:cs typeface="Arial" panose="020B0604020202020204" pitchFamily="34" charset="0"/>
              </a:rPr>
              <a:t>What is an atom?</a:t>
            </a:r>
          </a:p>
        </p:txBody>
      </p:sp>
      <p:sp>
        <p:nvSpPr>
          <p:cNvPr id="5123" name="TextBox 1"/>
          <p:cNvSpPr txBox="1">
            <a:spLocks noChangeArrowheads="1"/>
          </p:cNvSpPr>
          <p:nvPr/>
        </p:nvSpPr>
        <p:spPr bwMode="auto">
          <a:xfrm>
            <a:off x="457200" y="1205395"/>
            <a:ext cx="78636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4D963D"/>
              </a:buClr>
              <a:buChar char="•"/>
              <a:defRPr sz="3200">
                <a:solidFill>
                  <a:schemeClr val="bg1"/>
                </a:solidFill>
                <a:latin typeface="Calibri" pitchFamily="34" charset="0"/>
                <a:ea typeface="ＭＳ Ｐゴシック" pitchFamily="34" charset="-128"/>
                <a:cs typeface="Calibri" pitchFamily="34" charset="0"/>
              </a:defRPr>
            </a:lvl1pPr>
            <a:lvl2pPr marL="742950" indent="-285750" eaLnBrk="0" hangingPunct="0">
              <a:spcBef>
                <a:spcPct val="20000"/>
              </a:spcBef>
              <a:buClr>
                <a:srgbClr val="4D963D"/>
              </a:buClr>
              <a:buChar char="–"/>
              <a:defRPr sz="2800">
                <a:solidFill>
                  <a:schemeClr val="bg1"/>
                </a:solidFill>
                <a:latin typeface="Calibri" pitchFamily="34" charset="0"/>
                <a:ea typeface="ＭＳ Ｐゴシック" pitchFamily="34" charset="-128"/>
                <a:cs typeface="Calibri" pitchFamily="34" charset="0"/>
              </a:defRPr>
            </a:lvl2pPr>
            <a:lvl3pPr marL="1143000" indent="-228600" eaLnBrk="0" hangingPunct="0">
              <a:spcBef>
                <a:spcPct val="20000"/>
              </a:spcBef>
              <a:buClr>
                <a:srgbClr val="4D963D"/>
              </a:buClr>
              <a:buChar char="•"/>
              <a:defRPr sz="2400">
                <a:solidFill>
                  <a:schemeClr val="bg1"/>
                </a:solidFill>
                <a:latin typeface="Calibri" pitchFamily="34" charset="0"/>
                <a:ea typeface="ＭＳ Ｐゴシック" pitchFamily="34" charset="-128"/>
                <a:cs typeface="Calibri" pitchFamily="34" charset="0"/>
              </a:defRPr>
            </a:lvl3pPr>
            <a:lvl4pPr marL="16002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4pPr>
            <a:lvl5pPr marL="2057400" indent="-228600" eaLnBrk="0" hangingPunct="0">
              <a:spcBef>
                <a:spcPct val="20000"/>
              </a:spcBef>
              <a:buClr>
                <a:srgbClr val="4D963D"/>
              </a:buClr>
              <a:buChar char="»"/>
              <a:defRPr sz="2000">
                <a:solidFill>
                  <a:schemeClr val="bg1"/>
                </a:solidFill>
                <a:latin typeface="Calibri" pitchFamily="34" charset="0"/>
                <a:ea typeface="ＭＳ Ｐゴシック" pitchFamily="34" charset="-128"/>
                <a:cs typeface="Calibri" pitchFamily="34" charset="0"/>
              </a:defRPr>
            </a:lvl5pPr>
            <a:lvl6pPr marL="25146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6pPr>
            <a:lvl7pPr marL="29718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7pPr>
            <a:lvl8pPr marL="34290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8pPr>
            <a:lvl9pPr marL="3886200" indent="-228600" eaLnBrk="0" fontAlgn="base" hangingPunct="0">
              <a:spcBef>
                <a:spcPct val="20000"/>
              </a:spcBef>
              <a:spcAft>
                <a:spcPct val="0"/>
              </a:spcAft>
              <a:buClr>
                <a:srgbClr val="4D963D"/>
              </a:buClr>
              <a:buChar char="»"/>
              <a:defRPr sz="2000">
                <a:solidFill>
                  <a:schemeClr val="bg1"/>
                </a:solidFill>
                <a:latin typeface="Calibri" pitchFamily="34" charset="0"/>
                <a:ea typeface="ＭＳ Ｐゴシック" pitchFamily="34" charset="-128"/>
                <a:cs typeface="Calibri" pitchFamily="34" charset="0"/>
              </a:defRPr>
            </a:lvl9pPr>
          </a:lstStyle>
          <a:p>
            <a:pPr algn="ctr" eaLnBrk="1" hangingPunct="1">
              <a:spcBef>
                <a:spcPct val="0"/>
              </a:spcBef>
              <a:buClrTx/>
              <a:buFontTx/>
              <a:buNone/>
            </a:pPr>
            <a:r>
              <a:rPr lang="en-US" altLang="en-US" sz="2400" b="1" dirty="0" smtClean="0">
                <a:latin typeface="Arial" charset="0"/>
              </a:rPr>
              <a:t>Atoms are extremely </a:t>
            </a:r>
            <a:r>
              <a:rPr lang="en-US" altLang="en-US" sz="2400" b="1" dirty="0">
                <a:latin typeface="Arial" charset="0"/>
              </a:rPr>
              <a:t>small and </a:t>
            </a:r>
            <a:r>
              <a:rPr lang="en-US" altLang="en-US" sz="2400" b="1" dirty="0" smtClean="0">
                <a:latin typeface="Arial" charset="0"/>
              </a:rPr>
              <a:t>are </a:t>
            </a:r>
            <a:r>
              <a:rPr lang="en-US" altLang="en-US" sz="2400" b="1" dirty="0">
                <a:latin typeface="Arial" charset="0"/>
              </a:rPr>
              <a:t>the building block </a:t>
            </a:r>
            <a:r>
              <a:rPr lang="en-US" altLang="en-US" sz="2400" b="1" dirty="0" smtClean="0">
                <a:latin typeface="Arial" charset="0"/>
              </a:rPr>
              <a:t>of everything </a:t>
            </a:r>
            <a:r>
              <a:rPr lang="en-US" altLang="en-US" sz="2400" b="1" dirty="0">
                <a:latin typeface="Arial" charset="0"/>
              </a:rPr>
              <a:t>around you!</a:t>
            </a:r>
          </a:p>
        </p:txBody>
      </p:sp>
      <p:pic>
        <p:nvPicPr>
          <p:cNvPr id="18" name="Picture 2" descr="A drawing of a Lithium atom. In the middle is the nucleus, which in this case has four neutrons (blue) and three protons (red). Orbiting it are its three electrons.">
            <a:hlinkClick r:id="rId4" tooltip="A drawing of a Lithium atom. In the middle is the nucleus, which in this case has four neutrons (blue) and three protons (red). Orbiting it are its three electrons."/>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1886" y="4359966"/>
            <a:ext cx="826477" cy="94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6172439" y="5279138"/>
            <a:ext cx="1031883" cy="1031883"/>
          </a:xfrm>
          <a:prstGeom prst="rect">
            <a:avLst/>
          </a:prstGeom>
        </p:spPr>
      </p:pic>
      <p:sp>
        <p:nvSpPr>
          <p:cNvPr id="8" name="TextBox 7"/>
          <p:cNvSpPr txBox="1"/>
          <p:nvPr/>
        </p:nvSpPr>
        <p:spPr>
          <a:xfrm>
            <a:off x="4950514" y="4717375"/>
            <a:ext cx="3304636" cy="584775"/>
          </a:xfrm>
          <a:prstGeom prst="rect">
            <a:avLst/>
          </a:prstGeom>
          <a:noFill/>
        </p:spPr>
        <p:txBody>
          <a:bodyPr wrap="square" rtlCol="0">
            <a:spAutoFit/>
          </a:bodyPr>
          <a:lstStyle/>
          <a:p>
            <a:pPr algn="ctr"/>
            <a:r>
              <a:rPr lang="en-US" sz="1600" dirty="0" smtClean="0">
                <a:solidFill>
                  <a:schemeClr val="bg1"/>
                </a:solidFill>
              </a:rPr>
              <a:t>Nuclear power plants use the </a:t>
            </a:r>
            <a:r>
              <a:rPr lang="en-US" sz="1600" dirty="0" smtClean="0">
                <a:solidFill>
                  <a:schemeClr val="bg1"/>
                </a:solidFill>
              </a:rPr>
              <a:t>radioactive atom Uranium</a:t>
            </a:r>
            <a:endParaRPr lang="en-US" sz="1600" dirty="0">
              <a:solidFill>
                <a:schemeClr val="bg1"/>
              </a:solidFill>
            </a:endParaRPr>
          </a:p>
        </p:txBody>
      </p:sp>
      <p:pic>
        <p:nvPicPr>
          <p:cNvPr id="9" name="Picture 11" descr="http://www.1decision1day.com/wp-content/uploads/2013/05/Red-Ant.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2" b="100000" l="0" r="99667"/>
                    </a14:imgEffect>
                  </a14:imgLayer>
                </a14:imgProps>
              </a:ext>
              <a:ext uri="{28A0092B-C50C-407E-A947-70E740481C1C}">
                <a14:useLocalDpi xmlns:a14="http://schemas.microsoft.com/office/drawing/2010/main" val="0"/>
              </a:ext>
            </a:extLst>
          </a:blip>
          <a:srcRect/>
          <a:stretch>
            <a:fillRect/>
          </a:stretch>
        </p:blipFill>
        <p:spPr bwMode="auto">
          <a:xfrm rot="21119745">
            <a:off x="2658536" y="5088885"/>
            <a:ext cx="1251638" cy="1057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381000" y="2348214"/>
            <a:ext cx="1066800" cy="1062059"/>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1269" y="2286000"/>
            <a:ext cx="4248166" cy="238692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3">
            <a:extLst>
              <a:ext uri="{BEBA8EAE-BF5A-486C-A8C5-ECC9F3942E4B}">
                <a14:imgProps xmlns:a14="http://schemas.microsoft.com/office/drawing/2010/main">
                  <a14:imgLayer r:embed="rId14">
                    <a14:imgEffect>
                      <a14:backgroundRemoval t="9140" b="100000" l="0" r="98162">
                        <a14:backgroundMark x1="3676" y1="46774" x2="6618" y2="83871"/>
                        <a14:backgroundMark x1="12868" y1="86559" x2="16912" y2="88710"/>
                      </a14:backgroundRemoval>
                    </a14:imgEffect>
                  </a14:imgLayer>
                </a14:imgProps>
              </a:ext>
            </a:extLst>
          </a:blip>
          <a:stretch>
            <a:fillRect/>
          </a:stretch>
        </p:blipFill>
        <p:spPr>
          <a:xfrm>
            <a:off x="4290668" y="5210924"/>
            <a:ext cx="1448619" cy="9906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backgroundRemoval t="5357" b="89732" l="9778" r="89778"/>
                    </a14:imgEffect>
                  </a14:imgLayer>
                </a14:imgProps>
              </a:ext>
            </a:extLst>
          </a:blip>
          <a:stretch>
            <a:fillRect/>
          </a:stretch>
        </p:blipFill>
        <p:spPr>
          <a:xfrm>
            <a:off x="61136" y="3100534"/>
            <a:ext cx="863209" cy="859372"/>
          </a:xfrm>
          <a:prstGeom prst="rect">
            <a:avLst/>
          </a:prstGeom>
        </p:spPr>
      </p:pic>
      <p:pic>
        <p:nvPicPr>
          <p:cNvPr id="16" name="Picture 2" descr="A drawing of a Lithium atom. In the middle is the nucleus, which in this case has four neutrons (blue) and three protons (red). Orbiting it are its three electrons.">
            <a:hlinkClick r:id="rId4" tooltip="A drawing of a Lithium atom. In the middle is the nucleus, which in this case has four neutrons (blue) and three protons (red). Orbiting it are its three electrons."/>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5432134"/>
            <a:ext cx="826477" cy="94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backgroundRemoval t="9778" b="91111" l="0" r="100000"/>
                    </a14:imgEffect>
                  </a14:imgLayer>
                </a14:imgProps>
              </a:ext>
            </a:extLst>
          </a:blip>
          <a:stretch>
            <a:fillRect/>
          </a:stretch>
        </p:blipFill>
        <p:spPr>
          <a:xfrm>
            <a:off x="2292408" y="2514600"/>
            <a:ext cx="895673" cy="895673"/>
          </a:xfrm>
          <a:prstGeom prst="rect">
            <a:avLst/>
          </a:prstGeom>
        </p:spPr>
      </p:pic>
      <p:pic>
        <p:nvPicPr>
          <p:cNvPr id="19" name="Picture 18"/>
          <p:cNvPicPr>
            <a:picLocks noChangeAspect="1"/>
          </p:cNvPicPr>
          <p:nvPr/>
        </p:nvPicPr>
        <p:blipFill>
          <a:blip r:embed="rId15">
            <a:extLst>
              <a:ext uri="{BEBA8EAE-BF5A-486C-A8C5-ECC9F3942E4B}">
                <a14:imgProps xmlns:a14="http://schemas.microsoft.com/office/drawing/2010/main">
                  <a14:imgLayer r:embed="rId16">
                    <a14:imgEffect>
                      <a14:backgroundRemoval t="5357" b="89732" l="9778" r="89778"/>
                    </a14:imgEffect>
                  </a14:imgLayer>
                </a14:imgProps>
              </a:ext>
            </a:extLst>
          </a:blip>
          <a:stretch>
            <a:fillRect/>
          </a:stretch>
        </p:blipFill>
        <p:spPr>
          <a:xfrm>
            <a:off x="1222297" y="2191553"/>
            <a:ext cx="863209" cy="859372"/>
          </a:xfrm>
          <a:prstGeom prst="rect">
            <a:avLst/>
          </a:prstGeom>
        </p:spPr>
      </p:pic>
      <p:pic>
        <p:nvPicPr>
          <p:cNvPr id="2" name="Picture 1"/>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Lst>
          </a:blip>
          <a:stretch>
            <a:fillRect/>
          </a:stretch>
        </p:blipFill>
        <p:spPr>
          <a:xfrm>
            <a:off x="7772400" y="4219662"/>
            <a:ext cx="1371600" cy="21649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CC00"/>
                </a:solidFill>
                <a:latin typeface="Arial" panose="020B0604020202020204" pitchFamily="34" charset="0"/>
                <a:cs typeface="Arial" panose="020B0604020202020204" pitchFamily="34" charset="0"/>
              </a:rPr>
              <a:t>Atoms have a lot of energy</a:t>
            </a:r>
            <a:endParaRPr lang="en-US" dirty="0">
              <a:solidFill>
                <a:srgbClr val="99CC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52600"/>
            <a:ext cx="3124200" cy="3124200"/>
          </a:xfrm>
          <a:prstGeom prst="rect">
            <a:avLst/>
          </a:prstGeom>
        </p:spPr>
      </p:pic>
      <p:sp>
        <p:nvSpPr>
          <p:cNvPr id="4" name="Rectangle 3"/>
          <p:cNvSpPr/>
          <p:nvPr/>
        </p:nvSpPr>
        <p:spPr>
          <a:xfrm>
            <a:off x="4119792" y="2529870"/>
            <a:ext cx="904415" cy="1569660"/>
          </a:xfrm>
          <a:prstGeom prst="rect">
            <a:avLst/>
          </a:prstGeom>
          <a:noFill/>
        </p:spPr>
        <p:txBody>
          <a:bodyPr wrap="none" lIns="91440" tIns="45720" rIns="91440" bIns="45720">
            <a:spAutoFit/>
          </a:bodyPr>
          <a:lstStyle/>
          <a:p>
            <a:pPr algn="ctr"/>
            <a:r>
              <a:rPr lang="en-US" sz="9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855" b="89744" l="0" r="89302"/>
                    </a14:imgEffect>
                  </a14:imgLayer>
                </a14:imgProps>
              </a:ext>
            </a:extLst>
          </a:blip>
          <a:stretch>
            <a:fillRect/>
          </a:stretch>
        </p:blipFill>
        <p:spPr>
          <a:xfrm>
            <a:off x="5257800" y="2057400"/>
            <a:ext cx="3080564" cy="3352800"/>
          </a:xfrm>
          <a:prstGeom prst="rect">
            <a:avLst/>
          </a:prstGeom>
        </p:spPr>
      </p:pic>
    </p:spTree>
    <p:extLst>
      <p:ext uri="{BB962C8B-B14F-4D97-AF65-F5344CB8AC3E}">
        <p14:creationId xmlns:p14="http://schemas.microsoft.com/office/powerpoint/2010/main" val="921595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CC00"/>
                </a:solidFill>
                <a:latin typeface="Arial" panose="020B0604020202020204" pitchFamily="34" charset="0"/>
                <a:cs typeface="Arial" panose="020B0604020202020204" pitchFamily="34" charset="0"/>
              </a:rPr>
              <a:t>What is Fission?</a:t>
            </a:r>
            <a:endParaRPr lang="en-US" dirty="0">
              <a:solidFill>
                <a:srgbClr val="99CC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628775" y="1417638"/>
            <a:ext cx="5886450" cy="4495800"/>
          </a:xfrm>
          <a:prstGeom prst="rect">
            <a:avLst/>
          </a:prstGeom>
        </p:spPr>
      </p:pic>
      <p:sp>
        <p:nvSpPr>
          <p:cNvPr id="6" name="TextBox 5"/>
          <p:cNvSpPr txBox="1"/>
          <p:nvPr/>
        </p:nvSpPr>
        <p:spPr>
          <a:xfrm>
            <a:off x="2286000" y="1716622"/>
            <a:ext cx="1066800" cy="369332"/>
          </a:xfrm>
          <a:prstGeom prst="rect">
            <a:avLst/>
          </a:prstGeom>
          <a:noFill/>
        </p:spPr>
        <p:txBody>
          <a:bodyPr wrap="square" rtlCol="0">
            <a:spAutoFit/>
          </a:bodyPr>
          <a:lstStyle/>
          <a:p>
            <a:r>
              <a:rPr lang="en-US" dirty="0" smtClean="0"/>
              <a:t>Neutron</a:t>
            </a:r>
            <a:endParaRPr lang="en-US" dirty="0"/>
          </a:p>
        </p:txBody>
      </p:sp>
      <p:sp>
        <p:nvSpPr>
          <p:cNvPr id="7" name="TextBox 6"/>
          <p:cNvSpPr txBox="1"/>
          <p:nvPr/>
        </p:nvSpPr>
        <p:spPr>
          <a:xfrm>
            <a:off x="2133600" y="2865566"/>
            <a:ext cx="1524000" cy="646331"/>
          </a:xfrm>
          <a:prstGeom prst="rect">
            <a:avLst/>
          </a:prstGeom>
          <a:noFill/>
        </p:spPr>
        <p:txBody>
          <a:bodyPr wrap="square" rtlCol="0">
            <a:spAutoFit/>
          </a:bodyPr>
          <a:lstStyle/>
          <a:p>
            <a:pPr algn="ctr"/>
            <a:r>
              <a:rPr lang="en-US" dirty="0" smtClean="0"/>
              <a:t>Uranium 235 Atom</a:t>
            </a:r>
            <a:endParaRPr lang="en-US" dirty="0"/>
          </a:p>
        </p:txBody>
      </p:sp>
      <p:sp>
        <p:nvSpPr>
          <p:cNvPr id="8" name="TextBox 7"/>
          <p:cNvSpPr txBox="1"/>
          <p:nvPr/>
        </p:nvSpPr>
        <p:spPr>
          <a:xfrm>
            <a:off x="4800600" y="3886200"/>
            <a:ext cx="838200" cy="369332"/>
          </a:xfrm>
          <a:prstGeom prst="rect">
            <a:avLst/>
          </a:prstGeom>
          <a:noFill/>
        </p:spPr>
        <p:txBody>
          <a:bodyPr wrap="square" rtlCol="0">
            <a:spAutoFit/>
          </a:bodyPr>
          <a:lstStyle/>
          <a:p>
            <a:r>
              <a:rPr lang="en-US" dirty="0" smtClean="0"/>
              <a:t>Heat</a:t>
            </a:r>
            <a:endParaRPr lang="en-US" dirty="0"/>
          </a:p>
        </p:txBody>
      </p:sp>
      <p:sp>
        <p:nvSpPr>
          <p:cNvPr id="9" name="TextBox 8"/>
          <p:cNvSpPr txBox="1"/>
          <p:nvPr/>
        </p:nvSpPr>
        <p:spPr>
          <a:xfrm>
            <a:off x="5867400" y="4572000"/>
            <a:ext cx="1190625" cy="369332"/>
          </a:xfrm>
          <a:prstGeom prst="rect">
            <a:avLst/>
          </a:prstGeom>
          <a:noFill/>
        </p:spPr>
        <p:txBody>
          <a:bodyPr wrap="square" rtlCol="0">
            <a:spAutoFit/>
          </a:bodyPr>
          <a:lstStyle/>
          <a:p>
            <a:r>
              <a:rPr lang="en-US" dirty="0" smtClean="0"/>
              <a:t>Neutrons</a:t>
            </a:r>
            <a:endParaRPr lang="en-US" dirty="0"/>
          </a:p>
        </p:txBody>
      </p:sp>
    </p:spTree>
    <p:extLst>
      <p:ext uri="{BB962C8B-B14F-4D97-AF65-F5344CB8AC3E}">
        <p14:creationId xmlns:p14="http://schemas.microsoft.com/office/powerpoint/2010/main" val="310097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2" name="Picture 1035" descr="npo000028"/>
          <p:cNvPicPr>
            <a:picLocks noChangeAspect="1" noChangeArrowheads="1"/>
          </p:cNvPicPr>
          <p:nvPr/>
        </p:nvPicPr>
        <p:blipFill>
          <a:blip r:embed="rId3" cstate="print"/>
          <a:srcRect/>
          <a:stretch>
            <a:fillRect/>
          </a:stretch>
        </p:blipFill>
        <p:spPr bwMode="auto">
          <a:xfrm>
            <a:off x="377687" y="1600200"/>
            <a:ext cx="8305800" cy="3611563"/>
          </a:xfrm>
          <a:prstGeom prst="rect">
            <a:avLst/>
          </a:prstGeom>
          <a:noFill/>
          <a:ln w="9525" algn="ctr">
            <a:noFill/>
            <a:miter lim="800000"/>
            <a:headEnd/>
            <a:tailEnd/>
          </a:ln>
          <a:effectLst/>
        </p:spPr>
      </p:pic>
      <p:sp>
        <p:nvSpPr>
          <p:cNvPr id="12300" name="Text Box 12"/>
          <p:cNvSpPr txBox="1">
            <a:spLocks noChangeArrowheads="1"/>
          </p:cNvSpPr>
          <p:nvPr/>
        </p:nvSpPr>
        <p:spPr bwMode="auto">
          <a:xfrm>
            <a:off x="0" y="4891088"/>
            <a:ext cx="9144000" cy="641350"/>
          </a:xfrm>
          <a:prstGeom prst="rect">
            <a:avLst/>
          </a:prstGeom>
          <a:noFill/>
          <a:ln w="9525">
            <a:noFill/>
            <a:miter lim="800000"/>
            <a:headEnd/>
            <a:tailEnd/>
          </a:ln>
          <a:effectLst/>
        </p:spPr>
        <p:txBody>
          <a:bodyPr/>
          <a:lstStyle/>
          <a:p>
            <a:pPr algn="ctr">
              <a:spcBef>
                <a:spcPct val="50000"/>
              </a:spcBef>
            </a:pPr>
            <a:r>
              <a:rPr lang="en-US" sz="3600" b="1" dirty="0">
                <a:solidFill>
                  <a:srgbClr val="FFFF00"/>
                </a:solidFill>
                <a:latin typeface="Arial" panose="020B0604020202020204" pitchFamily="34" charset="0"/>
                <a:cs typeface="Arial" panose="020B0604020202020204" pitchFamily="34" charset="0"/>
              </a:rPr>
              <a:t>Before</a:t>
            </a:r>
          </a:p>
        </p:txBody>
      </p:sp>
      <p:sp>
        <p:nvSpPr>
          <p:cNvPr id="7" name="TextBox 6"/>
          <p:cNvSpPr txBox="1"/>
          <p:nvPr/>
        </p:nvSpPr>
        <p:spPr>
          <a:xfrm>
            <a:off x="5257800" y="4415522"/>
            <a:ext cx="1524000" cy="646331"/>
          </a:xfrm>
          <a:prstGeom prst="rect">
            <a:avLst/>
          </a:prstGeom>
          <a:noFill/>
        </p:spPr>
        <p:txBody>
          <a:bodyPr wrap="square" rtlCol="0">
            <a:spAutoFit/>
          </a:bodyPr>
          <a:lstStyle/>
          <a:p>
            <a:pPr algn="ctr"/>
            <a:r>
              <a:rPr lang="en-US" dirty="0" smtClean="0">
                <a:solidFill>
                  <a:schemeClr val="bg1"/>
                </a:solidFill>
              </a:rPr>
              <a:t>Uranium 235 Atom</a:t>
            </a:r>
            <a:endParaRPr lang="en-US" dirty="0">
              <a:solidFill>
                <a:schemeClr val="bg1"/>
              </a:solidFill>
            </a:endParaRPr>
          </a:p>
        </p:txBody>
      </p:sp>
      <p:sp>
        <p:nvSpPr>
          <p:cNvPr id="8" name="TextBox 7"/>
          <p:cNvSpPr txBox="1"/>
          <p:nvPr/>
        </p:nvSpPr>
        <p:spPr>
          <a:xfrm>
            <a:off x="3450535" y="3352800"/>
            <a:ext cx="1066800" cy="369332"/>
          </a:xfrm>
          <a:prstGeom prst="rect">
            <a:avLst/>
          </a:prstGeom>
          <a:noFill/>
        </p:spPr>
        <p:txBody>
          <a:bodyPr wrap="square" rtlCol="0">
            <a:spAutoFit/>
          </a:bodyPr>
          <a:lstStyle/>
          <a:p>
            <a:r>
              <a:rPr lang="en-US" dirty="0" smtClean="0">
                <a:solidFill>
                  <a:schemeClr val="bg1"/>
                </a:solidFill>
              </a:rPr>
              <a:t>Neutron</a:t>
            </a:r>
            <a:endParaRPr lang="en-US" dirty="0">
              <a:solidFill>
                <a:schemeClr val="bg1"/>
              </a:solidFill>
            </a:endParaRPr>
          </a:p>
        </p:txBody>
      </p:sp>
    </p:spTree>
    <p:extLst>
      <p:ext uri="{BB962C8B-B14F-4D97-AF65-F5344CB8AC3E}">
        <p14:creationId xmlns:p14="http://schemas.microsoft.com/office/powerpoint/2010/main" val="2395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6" descr="npo00002a"/>
          <p:cNvPicPr>
            <a:picLocks noChangeAspect="1" noChangeArrowheads="1"/>
          </p:cNvPicPr>
          <p:nvPr/>
        </p:nvPicPr>
        <p:blipFill>
          <a:blip r:embed="rId3" cstate="print"/>
          <a:srcRect/>
          <a:stretch>
            <a:fillRect/>
          </a:stretch>
        </p:blipFill>
        <p:spPr bwMode="auto">
          <a:xfrm>
            <a:off x="342900" y="699514"/>
            <a:ext cx="8458200" cy="5212336"/>
          </a:xfrm>
          <a:prstGeom prst="rect">
            <a:avLst/>
          </a:prstGeom>
          <a:noFill/>
          <a:ln w="9525" algn="ctr">
            <a:noFill/>
            <a:miter lim="800000"/>
            <a:headEnd/>
            <a:tailEnd/>
          </a:ln>
          <a:effectLst/>
        </p:spPr>
      </p:pic>
      <p:sp>
        <p:nvSpPr>
          <p:cNvPr id="6152" name="Text Box 8"/>
          <p:cNvSpPr txBox="1">
            <a:spLocks noChangeArrowheads="1"/>
          </p:cNvSpPr>
          <p:nvPr/>
        </p:nvSpPr>
        <p:spPr bwMode="auto">
          <a:xfrm>
            <a:off x="0" y="5911850"/>
            <a:ext cx="9144000" cy="641350"/>
          </a:xfrm>
          <a:prstGeom prst="rect">
            <a:avLst/>
          </a:prstGeom>
          <a:noFill/>
          <a:ln w="9525">
            <a:noFill/>
            <a:miter lim="800000"/>
            <a:headEnd/>
            <a:tailEnd/>
          </a:ln>
          <a:effectLst/>
        </p:spPr>
        <p:txBody>
          <a:bodyPr/>
          <a:lstStyle/>
          <a:p>
            <a:pPr algn="ctr">
              <a:spcBef>
                <a:spcPct val="50000"/>
              </a:spcBef>
            </a:pPr>
            <a:r>
              <a:rPr lang="en-US" sz="3600" b="1" dirty="0">
                <a:solidFill>
                  <a:srgbClr val="FFFF00"/>
                </a:solidFill>
                <a:latin typeface="Arial" panose="020B0604020202020204" pitchFamily="34" charset="0"/>
                <a:cs typeface="Arial" panose="020B0604020202020204" pitchFamily="34" charset="0"/>
              </a:rPr>
              <a:t>After</a:t>
            </a:r>
          </a:p>
        </p:txBody>
      </p:sp>
      <p:sp>
        <p:nvSpPr>
          <p:cNvPr id="6" name="Rectangle 10"/>
          <p:cNvSpPr txBox="1">
            <a:spLocks noChangeArrowheads="1"/>
          </p:cNvSpPr>
          <p:nvPr/>
        </p:nvSpPr>
        <p:spPr bwMode="auto">
          <a:xfrm>
            <a:off x="342900" y="81355"/>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4D963D"/>
              </a:buClr>
              <a:buChar char="•"/>
              <a:defRPr sz="32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1pPr>
            <a:lvl2pPr marL="742950" indent="-285750" algn="l" rtl="0" eaLnBrk="0" fontAlgn="base" hangingPunct="0">
              <a:spcBef>
                <a:spcPct val="20000"/>
              </a:spcBef>
              <a:spcAft>
                <a:spcPct val="0"/>
              </a:spcAft>
              <a:buClr>
                <a:srgbClr val="4D963D"/>
              </a:buClr>
              <a:buChar char="–"/>
              <a:defRPr sz="28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2pPr>
            <a:lvl3pPr marL="1143000" indent="-228600" algn="l" rtl="0" eaLnBrk="0" fontAlgn="base" hangingPunct="0">
              <a:spcBef>
                <a:spcPct val="20000"/>
              </a:spcBef>
              <a:spcAft>
                <a:spcPct val="0"/>
              </a:spcAft>
              <a:buClr>
                <a:srgbClr val="4D963D"/>
              </a:buClr>
              <a:buChar char="•"/>
              <a:defRPr sz="24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3pPr>
            <a:lvl4pPr marL="16002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4pPr>
            <a:lvl5pPr marL="2057400" indent="-228600" algn="l" rtl="0" eaLnBrk="0" fontAlgn="base" hangingPunct="0">
              <a:spcBef>
                <a:spcPct val="20000"/>
              </a:spcBef>
              <a:spcAft>
                <a:spcPct val="0"/>
              </a:spcAft>
              <a:buClr>
                <a:srgbClr val="4D963D"/>
              </a:buClr>
              <a:buChar char="»"/>
              <a:defRPr sz="2000">
                <a:solidFill>
                  <a:schemeClr val="bg1"/>
                </a:solidFill>
                <a:effectLst>
                  <a:outerShdw blurRad="50800" dist="38100" dir="2700000" algn="tl" rotWithShape="0">
                    <a:prstClr val="black">
                      <a:alpha val="40000"/>
                    </a:prstClr>
                  </a:outerShdw>
                </a:effectLst>
                <a:latin typeface="Calibri"/>
                <a:ea typeface="ＭＳ Ｐゴシック" charset="0"/>
                <a:cs typeface="Calibri"/>
              </a:defRPr>
            </a:lvl5pPr>
            <a:lvl6pPr marL="2514600" indent="-228600" algn="l" rtl="0" fontAlgn="base">
              <a:spcBef>
                <a:spcPct val="20000"/>
              </a:spcBef>
              <a:spcAft>
                <a:spcPct val="0"/>
              </a:spcAft>
              <a:buClr>
                <a:srgbClr val="99CC00"/>
              </a:buClr>
              <a:buChar char="»"/>
              <a:defRPr sz="2000">
                <a:solidFill>
                  <a:schemeClr val="bg1"/>
                </a:solidFill>
                <a:latin typeface="+mn-lt"/>
              </a:defRPr>
            </a:lvl6pPr>
            <a:lvl7pPr marL="2971800" indent="-228600" algn="l" rtl="0" fontAlgn="base">
              <a:spcBef>
                <a:spcPct val="20000"/>
              </a:spcBef>
              <a:spcAft>
                <a:spcPct val="0"/>
              </a:spcAft>
              <a:buClr>
                <a:srgbClr val="99CC00"/>
              </a:buClr>
              <a:buChar char="»"/>
              <a:defRPr sz="2000">
                <a:solidFill>
                  <a:schemeClr val="bg1"/>
                </a:solidFill>
                <a:latin typeface="+mn-lt"/>
              </a:defRPr>
            </a:lvl7pPr>
            <a:lvl8pPr marL="3429000" indent="-228600" algn="l" rtl="0" fontAlgn="base">
              <a:spcBef>
                <a:spcPct val="20000"/>
              </a:spcBef>
              <a:spcAft>
                <a:spcPct val="0"/>
              </a:spcAft>
              <a:buClr>
                <a:srgbClr val="99CC00"/>
              </a:buClr>
              <a:buChar char="»"/>
              <a:defRPr sz="2000">
                <a:solidFill>
                  <a:schemeClr val="bg1"/>
                </a:solidFill>
                <a:latin typeface="+mn-lt"/>
              </a:defRPr>
            </a:lvl8pPr>
            <a:lvl9pPr marL="3886200" indent="-228600" algn="l" rtl="0" fontAlgn="base">
              <a:spcBef>
                <a:spcPct val="20000"/>
              </a:spcBef>
              <a:spcAft>
                <a:spcPct val="0"/>
              </a:spcAft>
              <a:buClr>
                <a:srgbClr val="99CC00"/>
              </a:buClr>
              <a:buChar char="»"/>
              <a:defRPr sz="2000">
                <a:solidFill>
                  <a:schemeClr val="bg1"/>
                </a:solidFill>
                <a:latin typeface="+mn-lt"/>
              </a:defRPr>
            </a:lvl9pPr>
          </a:lstStyle>
          <a:p>
            <a:pPr marL="0" indent="0">
              <a:buFontTx/>
              <a:buNone/>
            </a:pPr>
            <a:endParaRPr lang="en-US" kern="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5181600" y="2919785"/>
            <a:ext cx="1066800" cy="369332"/>
          </a:xfrm>
          <a:prstGeom prst="rect">
            <a:avLst/>
          </a:prstGeom>
          <a:noFill/>
        </p:spPr>
        <p:txBody>
          <a:bodyPr wrap="square" rtlCol="0">
            <a:spAutoFit/>
          </a:bodyPr>
          <a:lstStyle/>
          <a:p>
            <a:r>
              <a:rPr lang="en-US" dirty="0" smtClean="0">
                <a:solidFill>
                  <a:schemeClr val="bg1"/>
                </a:solidFill>
              </a:rPr>
              <a:t>Neutron</a:t>
            </a:r>
            <a:endParaRPr lang="en-US" dirty="0">
              <a:solidFill>
                <a:schemeClr val="bg1"/>
              </a:solidFill>
            </a:endParaRPr>
          </a:p>
        </p:txBody>
      </p:sp>
      <p:sp>
        <p:nvSpPr>
          <p:cNvPr id="8" name="TextBox 7"/>
          <p:cNvSpPr txBox="1"/>
          <p:nvPr/>
        </p:nvSpPr>
        <p:spPr>
          <a:xfrm>
            <a:off x="4953000" y="3810000"/>
            <a:ext cx="1066800" cy="369332"/>
          </a:xfrm>
          <a:prstGeom prst="rect">
            <a:avLst/>
          </a:prstGeom>
          <a:noFill/>
        </p:spPr>
        <p:txBody>
          <a:bodyPr wrap="square" rtlCol="0">
            <a:spAutoFit/>
          </a:bodyPr>
          <a:lstStyle/>
          <a:p>
            <a:r>
              <a:rPr lang="en-US" dirty="0" smtClean="0">
                <a:solidFill>
                  <a:schemeClr val="bg1"/>
                </a:solidFill>
              </a:rPr>
              <a:t>Neutron</a:t>
            </a:r>
            <a:endParaRPr lang="en-US" dirty="0">
              <a:solidFill>
                <a:schemeClr val="bg1"/>
              </a:solidFill>
            </a:endParaRPr>
          </a:p>
        </p:txBody>
      </p:sp>
      <p:sp>
        <p:nvSpPr>
          <p:cNvPr id="9" name="TextBox 8"/>
          <p:cNvSpPr txBox="1"/>
          <p:nvPr/>
        </p:nvSpPr>
        <p:spPr>
          <a:xfrm>
            <a:off x="5867400" y="1708150"/>
            <a:ext cx="1066800" cy="369332"/>
          </a:xfrm>
          <a:prstGeom prst="rect">
            <a:avLst/>
          </a:prstGeom>
          <a:noFill/>
        </p:spPr>
        <p:txBody>
          <a:bodyPr wrap="square" rtlCol="0">
            <a:spAutoFit/>
          </a:bodyPr>
          <a:lstStyle/>
          <a:p>
            <a:r>
              <a:rPr lang="en-US" dirty="0" smtClean="0">
                <a:solidFill>
                  <a:schemeClr val="bg1"/>
                </a:solidFill>
              </a:rPr>
              <a:t>Neutron</a:t>
            </a:r>
            <a:endParaRPr lang="en-US" dirty="0">
              <a:solidFill>
                <a:schemeClr val="bg1"/>
              </a:solidFill>
            </a:endParaRPr>
          </a:p>
        </p:txBody>
      </p:sp>
      <p:sp>
        <p:nvSpPr>
          <p:cNvPr id="10" name="TextBox 9"/>
          <p:cNvSpPr txBox="1"/>
          <p:nvPr/>
        </p:nvSpPr>
        <p:spPr>
          <a:xfrm>
            <a:off x="2667000" y="4924359"/>
            <a:ext cx="762000" cy="369332"/>
          </a:xfrm>
          <a:prstGeom prst="rect">
            <a:avLst/>
          </a:prstGeom>
          <a:noFill/>
        </p:spPr>
        <p:txBody>
          <a:bodyPr wrap="square" rtlCol="0">
            <a:spAutoFit/>
          </a:bodyPr>
          <a:lstStyle/>
          <a:p>
            <a:r>
              <a:rPr lang="en-US" dirty="0" smtClean="0">
                <a:solidFill>
                  <a:schemeClr val="bg1"/>
                </a:solidFill>
              </a:rPr>
              <a:t>Heat</a:t>
            </a:r>
            <a:endParaRPr lang="en-US" dirty="0">
              <a:solidFill>
                <a:schemeClr val="bg1"/>
              </a:solidFill>
            </a:endParaRPr>
          </a:p>
        </p:txBody>
      </p:sp>
      <p:sp>
        <p:nvSpPr>
          <p:cNvPr id="11" name="TextBox 10"/>
          <p:cNvSpPr txBox="1"/>
          <p:nvPr/>
        </p:nvSpPr>
        <p:spPr>
          <a:xfrm>
            <a:off x="2676939" y="1032547"/>
            <a:ext cx="762000" cy="369332"/>
          </a:xfrm>
          <a:prstGeom prst="rect">
            <a:avLst/>
          </a:prstGeom>
          <a:noFill/>
        </p:spPr>
        <p:txBody>
          <a:bodyPr wrap="square" rtlCol="0">
            <a:spAutoFit/>
          </a:bodyPr>
          <a:lstStyle/>
          <a:p>
            <a:r>
              <a:rPr lang="en-US" dirty="0" smtClean="0">
                <a:solidFill>
                  <a:schemeClr val="bg1"/>
                </a:solidFill>
              </a:rPr>
              <a:t>Heat</a:t>
            </a:r>
            <a:endParaRPr lang="en-US" dirty="0">
              <a:solidFill>
                <a:schemeClr val="bg1"/>
              </a:solidFill>
            </a:endParaRPr>
          </a:p>
        </p:txBody>
      </p:sp>
      <p:sp>
        <p:nvSpPr>
          <p:cNvPr id="12" name="TextBox 11"/>
          <p:cNvSpPr txBox="1"/>
          <p:nvPr/>
        </p:nvSpPr>
        <p:spPr>
          <a:xfrm>
            <a:off x="4114800" y="4398875"/>
            <a:ext cx="762000" cy="369332"/>
          </a:xfrm>
          <a:prstGeom prst="rect">
            <a:avLst/>
          </a:prstGeom>
          <a:noFill/>
        </p:spPr>
        <p:txBody>
          <a:bodyPr wrap="square" rtlCol="0">
            <a:spAutoFit/>
          </a:bodyPr>
          <a:lstStyle/>
          <a:p>
            <a:r>
              <a:rPr lang="en-US" dirty="0" smtClean="0">
                <a:solidFill>
                  <a:schemeClr val="bg1"/>
                </a:solidFill>
              </a:rPr>
              <a:t>Heat</a:t>
            </a:r>
            <a:endParaRPr lang="en-US" dirty="0">
              <a:solidFill>
                <a:schemeClr val="bg1"/>
              </a:solidFill>
            </a:endParaRPr>
          </a:p>
        </p:txBody>
      </p:sp>
      <p:sp>
        <p:nvSpPr>
          <p:cNvPr id="13" name="TextBox 12"/>
          <p:cNvSpPr txBox="1"/>
          <p:nvPr/>
        </p:nvSpPr>
        <p:spPr>
          <a:xfrm>
            <a:off x="4187687" y="1553037"/>
            <a:ext cx="762000" cy="369332"/>
          </a:xfrm>
          <a:prstGeom prst="rect">
            <a:avLst/>
          </a:prstGeom>
          <a:noFill/>
        </p:spPr>
        <p:txBody>
          <a:bodyPr wrap="square" rtlCol="0">
            <a:spAutoFit/>
          </a:bodyPr>
          <a:lstStyle/>
          <a:p>
            <a:r>
              <a:rPr lang="en-US" dirty="0" smtClean="0">
                <a:solidFill>
                  <a:schemeClr val="bg1"/>
                </a:solidFill>
              </a:rPr>
              <a:t>Heat</a:t>
            </a:r>
            <a:endParaRPr lang="en-US" dirty="0">
              <a:solidFill>
                <a:schemeClr val="bg1"/>
              </a:solidFill>
            </a:endParaRPr>
          </a:p>
        </p:txBody>
      </p:sp>
      <p:sp>
        <p:nvSpPr>
          <p:cNvPr id="14" name="TextBox 13"/>
          <p:cNvSpPr txBox="1"/>
          <p:nvPr/>
        </p:nvSpPr>
        <p:spPr>
          <a:xfrm>
            <a:off x="609600" y="2785504"/>
            <a:ext cx="1066800" cy="369332"/>
          </a:xfrm>
          <a:prstGeom prst="rect">
            <a:avLst/>
          </a:prstGeom>
          <a:noFill/>
        </p:spPr>
        <p:txBody>
          <a:bodyPr wrap="square" rtlCol="0">
            <a:spAutoFit/>
          </a:bodyPr>
          <a:lstStyle/>
          <a:p>
            <a:r>
              <a:rPr lang="en-US" dirty="0" smtClean="0">
                <a:solidFill>
                  <a:schemeClr val="bg1"/>
                </a:solidFill>
              </a:rPr>
              <a:t>Neutron</a:t>
            </a:r>
            <a:endParaRPr lang="en-US" dirty="0">
              <a:solidFill>
                <a:schemeClr val="bg1"/>
              </a:solidFill>
            </a:endParaRPr>
          </a:p>
        </p:txBody>
      </p:sp>
      <p:sp>
        <p:nvSpPr>
          <p:cNvPr id="15" name="TextBox 14"/>
          <p:cNvSpPr txBox="1"/>
          <p:nvPr/>
        </p:nvSpPr>
        <p:spPr>
          <a:xfrm>
            <a:off x="1524000" y="3671500"/>
            <a:ext cx="1524000" cy="646331"/>
          </a:xfrm>
          <a:prstGeom prst="rect">
            <a:avLst/>
          </a:prstGeom>
          <a:noFill/>
        </p:spPr>
        <p:txBody>
          <a:bodyPr wrap="square" rtlCol="0">
            <a:spAutoFit/>
          </a:bodyPr>
          <a:lstStyle/>
          <a:p>
            <a:pPr algn="ctr"/>
            <a:r>
              <a:rPr lang="en-US" dirty="0" smtClean="0">
                <a:solidFill>
                  <a:schemeClr val="bg1"/>
                </a:solidFill>
              </a:rPr>
              <a:t>Uranium 235 Atom</a:t>
            </a:r>
            <a:endParaRPr lang="en-US" dirty="0">
              <a:solidFill>
                <a:schemeClr val="bg1"/>
              </a:solidFill>
            </a:endParaRPr>
          </a:p>
        </p:txBody>
      </p:sp>
      <p:sp>
        <p:nvSpPr>
          <p:cNvPr id="16" name="TextBox 15"/>
          <p:cNvSpPr txBox="1"/>
          <p:nvPr/>
        </p:nvSpPr>
        <p:spPr>
          <a:xfrm>
            <a:off x="6553200" y="3752544"/>
            <a:ext cx="1524000" cy="523220"/>
          </a:xfrm>
          <a:prstGeom prst="rect">
            <a:avLst/>
          </a:prstGeom>
          <a:noFill/>
        </p:spPr>
        <p:txBody>
          <a:bodyPr wrap="square" rtlCol="0">
            <a:spAutoFit/>
          </a:bodyPr>
          <a:lstStyle/>
          <a:p>
            <a:pPr algn="ctr"/>
            <a:r>
              <a:rPr lang="en-US" sz="1400" dirty="0" smtClean="0">
                <a:solidFill>
                  <a:schemeClr val="bg1"/>
                </a:solidFill>
              </a:rPr>
              <a:t>Uranium 235 Atom</a:t>
            </a:r>
            <a:endParaRPr lang="en-US" sz="1400" dirty="0">
              <a:solidFill>
                <a:schemeClr val="bg1"/>
              </a:solidFill>
            </a:endParaRPr>
          </a:p>
        </p:txBody>
      </p:sp>
      <p:sp>
        <p:nvSpPr>
          <p:cNvPr id="17" name="TextBox 16"/>
          <p:cNvSpPr txBox="1"/>
          <p:nvPr/>
        </p:nvSpPr>
        <p:spPr>
          <a:xfrm>
            <a:off x="6400800" y="5109025"/>
            <a:ext cx="1524000" cy="523220"/>
          </a:xfrm>
          <a:prstGeom prst="rect">
            <a:avLst/>
          </a:prstGeom>
          <a:noFill/>
        </p:spPr>
        <p:txBody>
          <a:bodyPr wrap="square" rtlCol="0">
            <a:spAutoFit/>
          </a:bodyPr>
          <a:lstStyle/>
          <a:p>
            <a:pPr algn="ctr"/>
            <a:r>
              <a:rPr lang="en-US" sz="1400" dirty="0" smtClean="0">
                <a:solidFill>
                  <a:schemeClr val="bg1"/>
                </a:solidFill>
              </a:rPr>
              <a:t>Uranium 235 Atom</a:t>
            </a:r>
            <a:endParaRPr lang="en-US" sz="1400" dirty="0">
              <a:solidFill>
                <a:schemeClr val="bg1"/>
              </a:solidFill>
            </a:endParaRPr>
          </a:p>
        </p:txBody>
      </p:sp>
      <p:sp>
        <p:nvSpPr>
          <p:cNvPr id="18" name="TextBox 17"/>
          <p:cNvSpPr txBox="1"/>
          <p:nvPr/>
        </p:nvSpPr>
        <p:spPr>
          <a:xfrm>
            <a:off x="6596270" y="805190"/>
            <a:ext cx="1524000" cy="523220"/>
          </a:xfrm>
          <a:prstGeom prst="rect">
            <a:avLst/>
          </a:prstGeom>
          <a:noFill/>
        </p:spPr>
        <p:txBody>
          <a:bodyPr wrap="square" rtlCol="0">
            <a:spAutoFit/>
          </a:bodyPr>
          <a:lstStyle/>
          <a:p>
            <a:pPr algn="ctr"/>
            <a:r>
              <a:rPr lang="en-US" sz="1400" dirty="0" smtClean="0">
                <a:solidFill>
                  <a:schemeClr val="bg1"/>
                </a:solidFill>
              </a:rPr>
              <a:t>Uranium 235 Atom</a:t>
            </a:r>
            <a:endParaRPr lang="en-US" sz="1400" dirty="0">
              <a:solidFill>
                <a:schemeClr val="bg1"/>
              </a:solidFill>
            </a:endParaRPr>
          </a:p>
        </p:txBody>
      </p:sp>
    </p:spTree>
    <p:extLst>
      <p:ext uri="{BB962C8B-B14F-4D97-AF65-F5344CB8AC3E}">
        <p14:creationId xmlns:p14="http://schemas.microsoft.com/office/powerpoint/2010/main" val="266154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7YQT6BCuAE"/>
          <p:cNvPicPr>
            <a:picLocks noRot="1" noChangeAspect="1"/>
          </p:cNvPicPr>
          <p:nvPr>
            <a:videoFile r:link="rId1"/>
          </p:nvPr>
        </p:nvPicPr>
        <p:blipFill>
          <a:blip r:embed="rId4"/>
          <a:stretch>
            <a:fillRect/>
          </a:stretch>
        </p:blipFill>
        <p:spPr>
          <a:xfrm>
            <a:off x="825173" y="1417638"/>
            <a:ext cx="7493653" cy="4525962"/>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sz="3600" dirty="0" smtClean="0">
                <a:solidFill>
                  <a:srgbClr val="99CC00"/>
                </a:solidFill>
                <a:latin typeface="Arial" panose="020B0604020202020204" pitchFamily="34" charset="0"/>
                <a:cs typeface="Arial" panose="020B0604020202020204" pitchFamily="34" charset="0"/>
              </a:rPr>
              <a:t>Nuclear Chain Reaction Demonstration</a:t>
            </a:r>
            <a:endParaRPr lang="en-US" sz="3600" dirty="0">
              <a:solidFill>
                <a:srgbClr val="99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5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ListForm</Display>
  <Edit>ListForm</Edit>
  <New>ListForm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Folder" ma:contentTypeID="0x012000175CE008BCA42A468C81D772D5083395" ma:contentTypeVersion="0" ma:contentTypeDescription="Create a new folder." ma:contentTypeScope="" ma:versionID="ba31a69ad72915fa136801f2549f17ea">
  <xsd:schema xmlns:xsd="http://www.w3.org/2001/XMLSchema" xmlns:xs="http://www.w3.org/2001/XMLSchema" xmlns:p="http://schemas.microsoft.com/office/2006/metadata/properties" xmlns:ns1="http://schemas.microsoft.com/sharepoint/v3" targetNamespace="http://schemas.microsoft.com/office/2006/metadata/properties" ma:root="true" ma:fieldsID="ba7e97febcdc823e6f29eb69cd9a4895" ns1:_="">
    <xsd:import namespace="http://schemas.microsoft.com/sharepoint/v3"/>
    <xsd:element name="properties">
      <xsd:complexType>
        <xsd:sequence>
          <xsd:element name="documentManagement">
            <xsd:complexType>
              <xsd:all>
                <xsd:element ref="ns1:ItemChildCount" minOccurs="0"/>
                <xsd:element ref="ns1:FolderChild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temChildCount" ma:index="3" nillable="true" ma:displayName="Item Child Count" ma:hidden="true" ma:list="Docs" ma:internalName="ItemChildCount" ma:readOnly="true" ma:showField="ItemChildCount">
      <xsd:simpleType>
        <xsd:restriction base="dms:Lookup"/>
      </xsd:simpleType>
    </xsd:element>
    <xsd:element name="FolderChildCount" ma:index="4" nillable="true" ma:displayName="Folder Child Count" ma:hidden="true" ma:list="Docs" ma:internalName="FolderChildCount" ma:readOnly="true" ma:showField="FolderChildCount">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317EC0-03A8-4A55-9250-7372AE054900}">
  <ds:schemaRefs>
    <ds:schemaRef ds:uri="http://schemas.microsoft.com/sharepoint/v3/contenttype/forms"/>
  </ds:schemaRefs>
</ds:datastoreItem>
</file>

<file path=customXml/itemProps2.xml><?xml version="1.0" encoding="utf-8"?>
<ds:datastoreItem xmlns:ds="http://schemas.openxmlformats.org/officeDocument/2006/customXml" ds:itemID="{83749409-385D-422D-BCF0-24E9A83EF756}">
  <ds:schemaRefs>
    <ds:schemaRef ds:uri="http://purl.org/dc/elements/1.1/"/>
    <ds:schemaRef ds:uri="http://schemas.openxmlformats.org/package/2006/metadata/core-properties"/>
    <ds:schemaRef ds:uri="http://schemas.microsoft.com/office/2006/documentManagement/types"/>
    <ds:schemaRef ds:uri="http://purl.org/dc/terms/"/>
    <ds:schemaRef ds:uri="http://purl.org/dc/dcmitype/"/>
    <ds:schemaRef ds:uri="http://schemas.microsoft.com/sharepoint/v3"/>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BE5F110-A474-4CBE-B0ED-3FE4EC644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14501</TotalTime>
  <Words>2447</Words>
  <Application>Microsoft Office PowerPoint</Application>
  <PresentationFormat>On-screen Show (4:3)</PresentationFormat>
  <Paragraphs>276</Paragraphs>
  <Slides>27</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ＭＳ Ｐゴシック</vt:lpstr>
      <vt:lpstr>Arial</vt:lpstr>
      <vt:lpstr>Calibri</vt:lpstr>
      <vt:lpstr>Tahoma</vt:lpstr>
      <vt:lpstr>Times New Roman</vt:lpstr>
      <vt:lpstr>Wingdings</vt:lpstr>
      <vt:lpstr>Default Design</vt:lpstr>
      <vt:lpstr>  Introduce Yourself Here Name, Company  RADiation is RAD!</vt:lpstr>
      <vt:lpstr>What do you use electricity for?</vt:lpstr>
      <vt:lpstr>What is nuclear energy production?</vt:lpstr>
      <vt:lpstr>What is an atom?</vt:lpstr>
      <vt:lpstr>Atoms have a lot of energy</vt:lpstr>
      <vt:lpstr>What is Fission?</vt:lpstr>
      <vt:lpstr>PowerPoint Presentation</vt:lpstr>
      <vt:lpstr>PowerPoint Presentation</vt:lpstr>
      <vt:lpstr>Nuclear Chain Reaction Demonstration</vt:lpstr>
      <vt:lpstr>Turbines</vt:lpstr>
      <vt:lpstr>Basic Nuclear Power Plant</vt:lpstr>
      <vt:lpstr>What is Radiation? </vt:lpstr>
      <vt:lpstr>We live in a radioactive world!</vt:lpstr>
      <vt:lpstr>Some radiation occurs in food! </vt:lpstr>
      <vt:lpstr>Some radiation is man-made</vt:lpstr>
      <vt:lpstr>Radiation Exposure Q&amp;A</vt:lpstr>
      <vt:lpstr>Personal Annual Radiation Dose</vt:lpstr>
      <vt:lpstr>Personal Annual Radiation Dose</vt:lpstr>
      <vt:lpstr>Personal Annual Radiation Dose</vt:lpstr>
      <vt:lpstr>Radiation Protection</vt:lpstr>
      <vt:lpstr>RP Activity</vt:lpstr>
      <vt:lpstr>What did we learn?</vt:lpstr>
      <vt:lpstr>PowerPoint Presentation</vt:lpstr>
      <vt:lpstr>Nuclear Energy is RAD!</vt:lpstr>
      <vt:lpstr>2017 Drawing Contest</vt:lpstr>
      <vt:lpstr>Questions?</vt:lpstr>
      <vt:lpstr>PowerPoint Presentation</vt:lpstr>
    </vt:vector>
  </TitlesOfParts>
  <Company>Nuclear Energy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Calvin Haden</dc:creator>
  <cp:lastModifiedBy>Guyberson Ashlie</cp:lastModifiedBy>
  <cp:revision>248</cp:revision>
  <dcterms:created xsi:type="dcterms:W3CDTF">2008-03-14T18:59:45Z</dcterms:created>
  <dcterms:modified xsi:type="dcterms:W3CDTF">2017-11-21T21:09:54Z</dcterms:modified>
</cp:coreProperties>
</file>