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02" r:id="rId6"/>
    <p:sldId id="301" r:id="rId7"/>
    <p:sldId id="303" r:id="rId8"/>
    <p:sldId id="314" r:id="rId9"/>
    <p:sldId id="257" r:id="rId10"/>
    <p:sldId id="297" r:id="rId11"/>
    <p:sldId id="295" r:id="rId12"/>
    <p:sldId id="304" r:id="rId13"/>
    <p:sldId id="259" r:id="rId14"/>
    <p:sldId id="307" r:id="rId15"/>
    <p:sldId id="313" r:id="rId16"/>
    <p:sldId id="315" r:id="rId17"/>
    <p:sldId id="316" r:id="rId18"/>
    <p:sldId id="318" r:id="rId19"/>
    <p:sldId id="312" r:id="rId20"/>
    <p:sldId id="30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4C953C"/>
    <a:srgbClr val="4D963D"/>
    <a:srgbClr val="367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58" autoAdjust="0"/>
  </p:normalViewPr>
  <p:slideViewPr>
    <p:cSldViewPr>
      <p:cViewPr varScale="1">
        <p:scale>
          <a:sx n="79" d="100"/>
          <a:sy n="79" d="100"/>
        </p:scale>
        <p:origin x="25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6E6771-A945-46E8-B527-2233D43885D7}" type="datetimeFigureOut">
              <a:rPr lang="en-US"/>
              <a:pPr>
                <a:defRPr/>
              </a:pPr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078DB6-BD48-4126-8599-39E6D6CB0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is…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American Young Generation in Nuclear is an organization of young professionals in the nuclear industry.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we are here to discuss our 2023 drawing contest theme: “What would you [nuclear] power?”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3A4B0-541E-4CB0-921A-0A0E49486D5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Nuclear power plants are powering-up something great. What could you do with 1GW of clean nuclear energy?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E24A-CD1F-4CA5-8139-8B2B2938BD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2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10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56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16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7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2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2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Solar, nuclear, and wind are all carbon free ways to make electricity!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carbon dioxide coming out of a coal plant, it can heat up our planet.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Really?  Nuclear?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The cloud coming out of a nuclear plant is not like the cloud coming out of a coal plant.</a:t>
            </a:r>
          </a:p>
          <a:p>
            <a:r>
              <a:rPr lang="en-US" dirty="0"/>
              <a:t>The cloud out of a nuclear plant is just steam – it’s just water!  Nuclear is a carbon free source of electricity.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Weather = day to day</a:t>
            </a:r>
          </a:p>
          <a:p>
            <a:r>
              <a:rPr lang="en-US" altLang="en-US" dirty="0"/>
              <a:t>Climate = long term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</a:t>
            </a:r>
            <a:r>
              <a:rPr lang="en-US" baseline="0" dirty="0"/>
              <a:t> the world changed drastically?  Many animals might become extinct!</a:t>
            </a:r>
          </a:p>
          <a:p>
            <a:r>
              <a:rPr lang="en-US" baseline="0" dirty="0"/>
              <a:t>Sad polar bear.</a:t>
            </a:r>
          </a:p>
          <a:p>
            <a:r>
              <a:rPr lang="en-US" baseline="0" dirty="0"/>
              <a:t>Sad penguin.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9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other reasons climate change would be very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4E0241-6798-4283-928F-D3DBF9BB227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1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2057400"/>
          </a:xfrm>
        </p:spPr>
        <p:txBody>
          <a:bodyPr/>
          <a:lstStyle>
            <a:lvl1pPr algn="ctr"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343400"/>
            <a:ext cx="7696200" cy="14478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5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6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1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67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6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4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5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16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3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24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»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istsresource.org/studies/environment/nuclear-power-paris-climate-research/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oh-barcelona/5345983782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mularace.it/formula-1-gp-gran-bretagna-fp3-dominio-ferrari-con-charles-leclerc-leader/" TargetMode="External"/><Relationship Id="rId5" Type="http://schemas.openxmlformats.org/officeDocument/2006/relationships/image" Target="../media/image27.jpg"/><Relationship Id="rId4" Type="http://schemas.openxmlformats.org/officeDocument/2006/relationships/hyperlink" Target="https://journalistsresource.org/studies/environment/nuclear-power-paris-climate-researc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panoramic-view-of-lighted-city-at-night-802599/" TargetMode="Externa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istsresource.org/studies/environment/nuclear-power-paris-climate-research/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www.flickr.com/photos/versageek/366365982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3429000"/>
          </a:xfrm>
        </p:spPr>
        <p:txBody>
          <a:bodyPr/>
          <a:lstStyle/>
          <a:p>
            <a:pPr eaLnBrk="1" hangingPunct="1">
              <a:defRPr/>
            </a:pPr>
            <a:br>
              <a:rPr lang="en-US" sz="3500" dirty="0">
                <a:ea typeface="+mj-ea"/>
              </a:rPr>
            </a:br>
            <a:r>
              <a:rPr lang="en-US" sz="3200" dirty="0">
                <a:ea typeface="+mj-ea"/>
              </a:rPr>
              <a:t>Introduce Yourself Here</a:t>
            </a:r>
            <a:br>
              <a:rPr lang="en-US" sz="3200" dirty="0">
                <a:ea typeface="+mj-ea"/>
              </a:rPr>
            </a:br>
            <a:r>
              <a:rPr lang="en-US" sz="3200" dirty="0">
                <a:ea typeface="+mj-ea"/>
              </a:rPr>
              <a:t>Name, Company</a:t>
            </a:r>
            <a:br>
              <a:rPr lang="en-US" dirty="0">
                <a:ea typeface="+mj-ea"/>
              </a:rPr>
            </a:b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“What would you [nuclear] power?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7C9E8-F817-4882-AB2E-140257561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1620790"/>
            <a:ext cx="7886700" cy="665210"/>
          </a:xfrm>
        </p:spPr>
        <p:txBody>
          <a:bodyPr/>
          <a:lstStyle/>
          <a:p>
            <a:r>
              <a:rPr lang="en-US" sz="2400" dirty="0"/>
              <a:t>A single nuclear power plant produces as much energy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Solar panels at the National Renewable Energy Lab with mountains in the background. ">
            <a:extLst>
              <a:ext uri="{FF2B5EF4-FFF2-40B4-BE49-F238E27FC236}">
                <a16:creationId xmlns:a16="http://schemas.microsoft.com/office/drawing/2014/main" id="{13E3A173-DC97-82CD-67B0-3C0E7418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9" y="2271571"/>
            <a:ext cx="2757632" cy="183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CB07F1A-3341-452C-0861-5ECCD0C118A3}"/>
              </a:ext>
            </a:extLst>
          </p:cNvPr>
          <p:cNvSpPr txBox="1">
            <a:spLocks/>
          </p:cNvSpPr>
          <p:nvPr/>
        </p:nvSpPr>
        <p:spPr>
          <a:xfrm>
            <a:off x="699304" y="4045811"/>
            <a:ext cx="2198740" cy="11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6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457200" marR="0" lvl="1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914400" marR="0" lvl="2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2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371600" marR="0" lvl="3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1828800" marR="0" lvl="4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286000" marR="0" lvl="5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2743200" marR="0" lvl="6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200400" marR="0" lvl="7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3657600" marR="0" lvl="8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3 Million Solar Panels!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490CD5A-FF73-3281-93EA-24B344D6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88" y="3191343"/>
            <a:ext cx="2762682" cy="1839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DA5FF2-8147-676B-FFCF-A04C7D3F8494}"/>
              </a:ext>
            </a:extLst>
          </p:cNvPr>
          <p:cNvSpPr txBox="1">
            <a:spLocks/>
          </p:cNvSpPr>
          <p:nvPr/>
        </p:nvSpPr>
        <p:spPr>
          <a:xfrm>
            <a:off x="3286259" y="4992282"/>
            <a:ext cx="3152099" cy="84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6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457200" marR="0" lvl="1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914400" marR="0" lvl="2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2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371600" marR="0" lvl="3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1828800" marR="0" lvl="4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286000" marR="0" lvl="5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2743200" marR="0" lvl="6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200400" marR="0" lvl="7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3657600" marR="0" lvl="8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333 Wind Turbines!</a:t>
            </a:r>
          </a:p>
          <a:p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6A9442-A4DB-D51E-9E60-233A82ADA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317" y="2286000"/>
            <a:ext cx="2754727" cy="18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4B8BC5-89BC-9015-DD1A-C46608F31A65}"/>
              </a:ext>
            </a:extLst>
          </p:cNvPr>
          <p:cNvSpPr txBox="1">
            <a:spLocks/>
          </p:cNvSpPr>
          <p:nvPr/>
        </p:nvSpPr>
        <p:spPr>
          <a:xfrm>
            <a:off x="6781801" y="3962400"/>
            <a:ext cx="1828800" cy="127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6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457200" marR="0" lvl="1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914400" marR="0" lvl="2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2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371600" marR="0" lvl="3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1828800" marR="0" lvl="4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286000" marR="0" lvl="5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2743200" marR="0" lvl="6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200400" marR="0" lvl="7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3657600" marR="0" lvl="8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100 Million Lightbulbs!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76A431-21DD-44F2-A4CC-8B9031E8124B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rgbClr val="99CC00"/>
                </a:solidFill>
                <a:ea typeface="+mj-ea"/>
              </a:rPr>
              <a:t>How much power is a nuclear power plant?</a:t>
            </a:r>
          </a:p>
        </p:txBody>
      </p:sp>
    </p:spTree>
    <p:extLst>
      <p:ext uri="{BB962C8B-B14F-4D97-AF65-F5344CB8AC3E}">
        <p14:creationId xmlns:p14="http://schemas.microsoft.com/office/powerpoint/2010/main" val="3672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uclear f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5BFACCB-2C59-410C-9827-887E0118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57400"/>
            <a:ext cx="3571891" cy="2220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B547611-C664-4E19-AC0E-B076638946FC}"/>
              </a:ext>
            </a:extLst>
          </p:cNvPr>
          <p:cNvSpPr txBox="1">
            <a:spLocks/>
          </p:cNvSpPr>
          <p:nvPr/>
        </p:nvSpPr>
        <p:spPr>
          <a:xfrm>
            <a:off x="943232" y="4258870"/>
            <a:ext cx="2535861" cy="57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6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457200" marR="0" lvl="1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914400" marR="0" lvl="2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2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371600" marR="0" lvl="3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1828800" marR="0" lvl="4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286000" marR="0" lvl="5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2743200" marR="0" lvl="6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200400" marR="0" lvl="7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3657600" marR="0" lvl="8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 Million Horses!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23FA896-A4E7-45A6-84BF-2A1880AA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09" y="1300907"/>
            <a:ext cx="4030178" cy="1941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EF6AACF-9709-45C8-9960-5E8AFDEB6E7E}"/>
              </a:ext>
            </a:extLst>
          </p:cNvPr>
          <p:cNvSpPr txBox="1">
            <a:spLocks/>
          </p:cNvSpPr>
          <p:nvPr/>
        </p:nvSpPr>
        <p:spPr>
          <a:xfrm>
            <a:off x="5029200" y="3200400"/>
            <a:ext cx="2667000" cy="36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6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457200" marR="0" lvl="1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914400" marR="0" lvl="2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2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371600" marR="0" lvl="3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1828800" marR="0" lvl="4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286000" marR="0" lvl="5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2743200" marR="0" lvl="6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200400" marR="0" lvl="7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3657600" marR="0" lvl="8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2,000 Corvettes!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75DDF-1445-4A4E-8FE2-0BA1881CEDBF}"/>
              </a:ext>
            </a:extLst>
          </p:cNvPr>
          <p:cNvSpPr txBox="1">
            <a:spLocks/>
          </p:cNvSpPr>
          <p:nvPr/>
        </p:nvSpPr>
        <p:spPr bwMode="auto">
          <a:xfrm>
            <a:off x="155575" y="27788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rgbClr val="99CC00"/>
                </a:solidFill>
                <a:ea typeface="+mj-ea"/>
              </a:rPr>
              <a:t>How much power is a nuclear power plant?</a:t>
            </a:r>
          </a:p>
        </p:txBody>
      </p:sp>
      <p:pic>
        <p:nvPicPr>
          <p:cNvPr id="12" name="Picture 11" descr="An elephant with its trunk up&#10;&#10;Description automatically generated with low confidence">
            <a:extLst>
              <a:ext uri="{FF2B5EF4-FFF2-40B4-BE49-F238E27FC236}">
                <a16:creationId xmlns:a16="http://schemas.microsoft.com/office/drawing/2014/main" id="{341F6C8A-C252-4020-9A24-851412740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23" y="3780536"/>
            <a:ext cx="4045977" cy="227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A2AC32B-3D91-4F6C-97CE-1BE8789E7BDA}"/>
              </a:ext>
            </a:extLst>
          </p:cNvPr>
          <p:cNvSpPr txBox="1">
            <a:spLocks/>
          </p:cNvSpPr>
          <p:nvPr/>
        </p:nvSpPr>
        <p:spPr>
          <a:xfrm>
            <a:off x="4853368" y="5969770"/>
            <a:ext cx="3349462" cy="59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6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457200" marR="0" lvl="1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914400" marR="0" lvl="2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None/>
              <a:defRPr sz="12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371600" marR="0" lvl="3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1828800" marR="0" lvl="4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286000" marR="0" lvl="5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2743200" marR="0" lvl="6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200400" marR="0" lvl="7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3657600" marR="0" lvl="8" indent="0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None/>
              <a:defRPr sz="1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100,000 Elephants!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659444B-82A2-4682-8ADB-2BF8A246F27D}"/>
              </a:ext>
            </a:extLst>
          </p:cNvPr>
          <p:cNvSpPr txBox="1">
            <a:spLocks/>
          </p:cNvSpPr>
          <p:nvPr/>
        </p:nvSpPr>
        <p:spPr>
          <a:xfrm>
            <a:off x="1676400" y="780274"/>
            <a:ext cx="7886700" cy="5206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A single nuclear power plant produces as much energy as:</a:t>
            </a:r>
          </a:p>
        </p:txBody>
      </p:sp>
    </p:spTree>
    <p:extLst>
      <p:ext uri="{BB962C8B-B14F-4D97-AF65-F5344CB8AC3E}">
        <p14:creationId xmlns:p14="http://schemas.microsoft.com/office/powerpoint/2010/main" val="17205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BAD301-C1E4-4E84-977C-96295FEAD3D0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rgbClr val="99CC00"/>
                </a:solidFill>
                <a:ea typeface="+mj-ea"/>
              </a:rPr>
              <a:t>That is a lot of electricity! </a:t>
            </a:r>
            <a:br>
              <a:rPr lang="en-US" altLang="en-US" sz="4000" kern="0" dirty="0">
                <a:solidFill>
                  <a:srgbClr val="99CC00"/>
                </a:solidFill>
                <a:ea typeface="+mj-ea"/>
              </a:rPr>
            </a:br>
            <a:r>
              <a:rPr lang="en-US" altLang="en-US" sz="4000" kern="0" dirty="0">
                <a:solidFill>
                  <a:srgbClr val="99CC00"/>
                </a:solidFill>
                <a:ea typeface="+mj-ea"/>
              </a:rPr>
              <a:t>What would you power with it?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7CD9C4-F8AC-44B8-95D7-6C937E8E2FB9}"/>
              </a:ext>
            </a:extLst>
          </p:cNvPr>
          <p:cNvSpPr txBox="1">
            <a:spLocks/>
          </p:cNvSpPr>
          <p:nvPr/>
        </p:nvSpPr>
        <p:spPr>
          <a:xfrm>
            <a:off x="4445961" y="2362200"/>
            <a:ext cx="4760646" cy="6903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>
                <a:ln w="6600">
                  <a:solidFill>
                    <a:srgbClr val="99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Powering up a big boat!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914B9F3-AE87-42EE-8A1A-28B8D4C60CDB}"/>
              </a:ext>
            </a:extLst>
          </p:cNvPr>
          <p:cNvSpPr txBox="1">
            <a:spLocks/>
          </p:cNvSpPr>
          <p:nvPr/>
        </p:nvSpPr>
        <p:spPr>
          <a:xfrm>
            <a:off x="457200" y="1519428"/>
            <a:ext cx="57150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You could draw a nuclear power plant…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4" name="Picture 3" descr="A large ship in the water&#10;&#10;Description automatically generated with low confidence">
            <a:extLst>
              <a:ext uri="{FF2B5EF4-FFF2-40B4-BE49-F238E27FC236}">
                <a16:creationId xmlns:a16="http://schemas.microsoft.com/office/drawing/2014/main" id="{22F6A4AC-1442-4806-9154-FF41D1122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86" y="2997390"/>
            <a:ext cx="5334000" cy="299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08C6AACF-94E3-41CA-A00E-B8FB91A0F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701" y="2064835"/>
            <a:ext cx="3901440" cy="259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71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914B9F3-AE87-42EE-8A1A-28B8D4C60CDB}"/>
              </a:ext>
            </a:extLst>
          </p:cNvPr>
          <p:cNvSpPr txBox="1">
            <a:spLocks/>
          </p:cNvSpPr>
          <p:nvPr/>
        </p:nvSpPr>
        <p:spPr>
          <a:xfrm>
            <a:off x="3886200" y="404808"/>
            <a:ext cx="57150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Or maybe your nuclear power plant is…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10" name="Picture 9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08C6AACF-94E3-41CA-A00E-B8FB91A0F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78859" y="1011195"/>
            <a:ext cx="3901440" cy="259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red race car on a track&#10;&#10;Description automatically generated">
            <a:extLst>
              <a:ext uri="{FF2B5EF4-FFF2-40B4-BE49-F238E27FC236}">
                <a16:creationId xmlns:a16="http://schemas.microsoft.com/office/drawing/2014/main" id="{F8AED1B8-77C9-4882-9812-F20CB7EFD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61414" y="2311167"/>
            <a:ext cx="3903728" cy="259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D9780E-780B-49BC-B1CD-3CF30960CC00}"/>
              </a:ext>
            </a:extLst>
          </p:cNvPr>
          <p:cNvSpPr txBox="1">
            <a:spLocks/>
          </p:cNvSpPr>
          <p:nvPr/>
        </p:nvSpPr>
        <p:spPr>
          <a:xfrm>
            <a:off x="363702" y="1620795"/>
            <a:ext cx="3901440" cy="6903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>
                <a:ln w="6600">
                  <a:solidFill>
                    <a:srgbClr val="99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Powering a racecar!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12" name="Picture 11" descr="A group of race cars on a track&#10;&#10;Description automatically generated with medium confidence">
            <a:extLst>
              <a:ext uri="{FF2B5EF4-FFF2-40B4-BE49-F238E27FC236}">
                <a16:creationId xmlns:a16="http://schemas.microsoft.com/office/drawing/2014/main" id="{5B474DC5-DEF4-42B6-89C9-79D3F8E3F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600" y="1843087"/>
            <a:ext cx="47625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591922F-DEE8-4D5E-B1F2-96925E8FABFB}"/>
              </a:ext>
            </a:extLst>
          </p:cNvPr>
          <p:cNvSpPr txBox="1">
            <a:spLocks/>
          </p:cNvSpPr>
          <p:nvPr/>
        </p:nvSpPr>
        <p:spPr>
          <a:xfrm>
            <a:off x="2057400" y="5077020"/>
            <a:ext cx="3901440" cy="6903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>
                <a:ln w="6600">
                  <a:solidFill>
                    <a:srgbClr val="99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 a lot of racecars!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22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914B9F3-AE87-42EE-8A1A-28B8D4C60CDB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44196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Your nuclear power plant could…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E801-DAA6-44E7-8D2E-343F351D4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7"/>
          <a:stretch/>
        </p:blipFill>
        <p:spPr>
          <a:xfrm>
            <a:off x="457200" y="685800"/>
            <a:ext cx="3404286" cy="281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city at night&#10;&#10;Description automatically generated with low confidence">
            <a:extLst>
              <a:ext uri="{FF2B5EF4-FFF2-40B4-BE49-F238E27FC236}">
                <a16:creationId xmlns:a16="http://schemas.microsoft.com/office/drawing/2014/main" id="{E4FA4131-A519-4CC6-BDE2-5CDAAB9E4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71800" y="2241768"/>
            <a:ext cx="5948737" cy="3951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725F8AD-E61B-4359-9B5C-3EE8E9AC60AA}"/>
              </a:ext>
            </a:extLst>
          </p:cNvPr>
          <p:cNvSpPr txBox="1">
            <a:spLocks/>
          </p:cNvSpPr>
          <p:nvPr/>
        </p:nvSpPr>
        <p:spPr>
          <a:xfrm>
            <a:off x="4343400" y="1551396"/>
            <a:ext cx="3901440" cy="6903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>
                <a:ln w="6600">
                  <a:solidFill>
                    <a:srgbClr val="99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Light up a whole city!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42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ky, grass, outdoor&#10;&#10;Description automatically generated">
            <a:extLst>
              <a:ext uri="{FF2B5EF4-FFF2-40B4-BE49-F238E27FC236}">
                <a16:creationId xmlns:a16="http://schemas.microsoft.com/office/drawing/2014/main" id="{162B34C1-42DF-492F-AD01-77E3460CE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4181856" y="2362200"/>
            <a:ext cx="3566160" cy="1701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914B9F3-AE87-42EE-8A1A-28B8D4C60CDB}"/>
              </a:ext>
            </a:extLst>
          </p:cNvPr>
          <p:cNvSpPr txBox="1">
            <a:spLocks/>
          </p:cNvSpPr>
          <p:nvPr/>
        </p:nvSpPr>
        <p:spPr>
          <a:xfrm>
            <a:off x="609600" y="533399"/>
            <a:ext cx="7315200" cy="9300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kern="0" dirty="0"/>
              <a:t>What will </a:t>
            </a:r>
            <a:r>
              <a:rPr lang="en-US" sz="3600" b="1" u="sng" kern="0" dirty="0">
                <a:solidFill>
                  <a:srgbClr val="99CC00"/>
                </a:solidFill>
                <a:effectLst/>
              </a:rPr>
              <a:t>YOU</a:t>
            </a:r>
            <a:r>
              <a:rPr lang="en-US" sz="3600" kern="0" dirty="0"/>
              <a:t> nuclear power?</a:t>
            </a:r>
            <a:endParaRPr lang="en-US" sz="4400" kern="0" dirty="0"/>
          </a:p>
          <a:p>
            <a:endParaRPr lang="en-US" kern="0" dirty="0"/>
          </a:p>
        </p:txBody>
      </p:sp>
      <p:pic>
        <p:nvPicPr>
          <p:cNvPr id="10" name="Picture 9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08C6AACF-94E3-41CA-A00E-B8FB91A0F3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4800" y="1597152"/>
            <a:ext cx="3901440" cy="259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5899447-E85D-4BFA-8C8E-3319D518F7AE}"/>
              </a:ext>
            </a:extLst>
          </p:cNvPr>
          <p:cNvSpPr txBox="1">
            <a:spLocks/>
          </p:cNvSpPr>
          <p:nvPr/>
        </p:nvSpPr>
        <p:spPr>
          <a:xfrm>
            <a:off x="7181088" y="1062228"/>
            <a:ext cx="1676400" cy="25999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6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239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99CC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99CC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9B68FDD-6543-41AD-AE4D-4813A8F36FDB}"/>
              </a:ext>
            </a:extLst>
          </p:cNvPr>
          <p:cNvSpPr txBox="1">
            <a:spLocks/>
          </p:cNvSpPr>
          <p:nvPr/>
        </p:nvSpPr>
        <p:spPr>
          <a:xfrm>
            <a:off x="914400" y="4421124"/>
            <a:ext cx="8266176" cy="13127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kern="0" dirty="0"/>
              <a:t>Draw your nuclear power plant powering up something </a:t>
            </a:r>
            <a:r>
              <a:rPr lang="en-US" sz="3600" b="1" kern="0" dirty="0"/>
              <a:t>big</a:t>
            </a:r>
            <a:r>
              <a:rPr lang="en-US" sz="3600" kern="0" dirty="0"/>
              <a:t>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1262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nam\wsfolders\DATA\NAM\ALLang\Documents\NAYGN for Amanda\Continental Drawing Contest\20160312_124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6196" r="16367" b="19312"/>
          <a:stretch>
            <a:fillRect/>
          </a:stretch>
        </p:blipFill>
        <p:spPr bwMode="auto">
          <a:xfrm>
            <a:off x="1219200" y="574672"/>
            <a:ext cx="6866651" cy="3209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1452" y="3886200"/>
            <a:ext cx="268214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Prizes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268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32273" y="43125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Questions?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6" y="304800"/>
            <a:ext cx="2663194" cy="34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Exelon East - Tom Av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10544"/>
            <a:ext cx="2743200" cy="35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b="22153"/>
          <a:stretch>
            <a:fillRect/>
          </a:stretch>
        </p:blipFill>
        <p:spPr bwMode="auto">
          <a:xfrm>
            <a:off x="3276600" y="230406"/>
            <a:ext cx="567397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048000" cy="30365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6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4114800" cy="424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CLEAN </a:t>
            </a:r>
            <a:r>
              <a:rPr lang="en-US" dirty="0"/>
              <a:t>ways to make electricity</a:t>
            </a:r>
          </a:p>
        </p:txBody>
      </p:sp>
      <p:sp>
        <p:nvSpPr>
          <p:cNvPr id="5" name="Rectangle 4"/>
          <p:cNvSpPr/>
          <p:nvPr/>
        </p:nvSpPr>
        <p:spPr>
          <a:xfrm rot="16844961">
            <a:off x="2677377" y="3861017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</a:p>
        </p:txBody>
      </p:sp>
      <p:sp>
        <p:nvSpPr>
          <p:cNvPr id="6" name="Rectangle 5"/>
          <p:cNvSpPr/>
          <p:nvPr/>
        </p:nvSpPr>
        <p:spPr>
          <a:xfrm rot="879447">
            <a:off x="3829664" y="2838772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7" name="Rectangle 6"/>
          <p:cNvSpPr/>
          <p:nvPr/>
        </p:nvSpPr>
        <p:spPr>
          <a:xfrm rot="17938247">
            <a:off x="5013057" y="4300174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85892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Coal Plant</a:t>
            </a:r>
          </a:p>
        </p:txBody>
      </p:sp>
      <p:pic>
        <p:nvPicPr>
          <p:cNvPr id="4" name="Picture 6" descr="http://ww2.mpt.org/station_relation/Shattered%20Sky/1283847403_COAL_PLANT_DU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02405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Down Arrow 5"/>
          <p:cNvSpPr/>
          <p:nvPr/>
        </p:nvSpPr>
        <p:spPr>
          <a:xfrm rot="17240644">
            <a:off x="-55653" y="2960889"/>
            <a:ext cx="3879900" cy="1411352"/>
          </a:xfrm>
          <a:prstGeom prst="curvedDownArrow">
            <a:avLst>
              <a:gd name="adj1" fmla="val 28738"/>
              <a:gd name="adj2" fmla="val 47628"/>
              <a:gd name="adj3" fmla="val 3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267013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417593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Nuclear</a:t>
            </a:r>
          </a:p>
        </p:txBody>
      </p:sp>
      <p:sp>
        <p:nvSpPr>
          <p:cNvPr id="4" name="Rectangle 3"/>
          <p:cNvSpPr/>
          <p:nvPr/>
        </p:nvSpPr>
        <p:spPr>
          <a:xfrm rot="974270">
            <a:off x="6342349" y="913737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3" y="1676400"/>
            <a:ext cx="5832847" cy="388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rved Down Arrow 6"/>
          <p:cNvSpPr/>
          <p:nvPr/>
        </p:nvSpPr>
        <p:spPr>
          <a:xfrm rot="17209238">
            <a:off x="816756" y="2881805"/>
            <a:ext cx="4414106" cy="1713738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756" y="5548543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4445" y="4831350"/>
            <a:ext cx="3419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6705600" y="4234282"/>
            <a:ext cx="2057400" cy="2209800"/>
          </a:xfrm>
          <a:prstGeom prst="noSmoking">
            <a:avLst>
              <a:gd name="adj" fmla="val 3758"/>
            </a:avLst>
          </a:prstGeom>
          <a:solidFill>
            <a:srgbClr val="C00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How does a nuclear power plant work?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06388" y="2039226"/>
            <a:ext cx="2817813" cy="1905000"/>
            <a:chOff x="251" y="1440"/>
            <a:chExt cx="1775" cy="12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258" y="1728"/>
              <a:ext cx="672" cy="9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96" y="2073"/>
              <a:ext cx="591" cy="525"/>
            </a:xfrm>
            <a:custGeom>
              <a:avLst/>
              <a:gdLst>
                <a:gd name="T0" fmla="*/ 271 w 591"/>
                <a:gd name="T1" fmla="*/ 525 h 525"/>
                <a:gd name="T2" fmla="*/ 175 w 591"/>
                <a:gd name="T3" fmla="*/ 486 h 525"/>
                <a:gd name="T4" fmla="*/ 64 w 591"/>
                <a:gd name="T5" fmla="*/ 354 h 525"/>
                <a:gd name="T6" fmla="*/ 7 w 591"/>
                <a:gd name="T7" fmla="*/ 174 h 525"/>
                <a:gd name="T8" fmla="*/ 22 w 591"/>
                <a:gd name="T9" fmla="*/ 39 h 525"/>
                <a:gd name="T10" fmla="*/ 79 w 591"/>
                <a:gd name="T11" fmla="*/ 126 h 525"/>
                <a:gd name="T12" fmla="*/ 127 w 591"/>
                <a:gd name="T13" fmla="*/ 87 h 525"/>
                <a:gd name="T14" fmla="*/ 172 w 591"/>
                <a:gd name="T15" fmla="*/ 129 h 525"/>
                <a:gd name="T16" fmla="*/ 196 w 591"/>
                <a:gd name="T17" fmla="*/ 81 h 525"/>
                <a:gd name="T18" fmla="*/ 230 w 591"/>
                <a:gd name="T19" fmla="*/ 117 h 525"/>
                <a:gd name="T20" fmla="*/ 250 w 591"/>
                <a:gd name="T21" fmla="*/ 81 h 525"/>
                <a:gd name="T22" fmla="*/ 262 w 591"/>
                <a:gd name="T23" fmla="*/ 111 h 525"/>
                <a:gd name="T24" fmla="*/ 301 w 591"/>
                <a:gd name="T25" fmla="*/ 87 h 525"/>
                <a:gd name="T26" fmla="*/ 352 w 591"/>
                <a:gd name="T27" fmla="*/ 120 h 525"/>
                <a:gd name="T28" fmla="*/ 406 w 591"/>
                <a:gd name="T29" fmla="*/ 81 h 525"/>
                <a:gd name="T30" fmla="*/ 460 w 591"/>
                <a:gd name="T31" fmla="*/ 108 h 525"/>
                <a:gd name="T32" fmla="*/ 502 w 591"/>
                <a:gd name="T33" fmla="*/ 78 h 525"/>
                <a:gd name="T34" fmla="*/ 529 w 591"/>
                <a:gd name="T35" fmla="*/ 108 h 525"/>
                <a:gd name="T36" fmla="*/ 586 w 591"/>
                <a:gd name="T37" fmla="*/ 33 h 525"/>
                <a:gd name="T38" fmla="*/ 559 w 591"/>
                <a:gd name="T39" fmla="*/ 309 h 525"/>
                <a:gd name="T40" fmla="*/ 430 w 591"/>
                <a:gd name="T41" fmla="*/ 477 h 525"/>
                <a:gd name="T42" fmla="*/ 304 w 591"/>
                <a:gd name="T4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1" h="525">
                  <a:moveTo>
                    <a:pt x="271" y="525"/>
                  </a:moveTo>
                  <a:cubicBezTo>
                    <a:pt x="255" y="519"/>
                    <a:pt x="210" y="515"/>
                    <a:pt x="175" y="486"/>
                  </a:cubicBezTo>
                  <a:cubicBezTo>
                    <a:pt x="140" y="457"/>
                    <a:pt x="92" y="406"/>
                    <a:pt x="64" y="354"/>
                  </a:cubicBezTo>
                  <a:cubicBezTo>
                    <a:pt x="36" y="302"/>
                    <a:pt x="14" y="227"/>
                    <a:pt x="7" y="174"/>
                  </a:cubicBezTo>
                  <a:cubicBezTo>
                    <a:pt x="0" y="121"/>
                    <a:pt x="10" y="47"/>
                    <a:pt x="22" y="39"/>
                  </a:cubicBezTo>
                  <a:cubicBezTo>
                    <a:pt x="34" y="31"/>
                    <a:pt x="62" y="118"/>
                    <a:pt x="79" y="126"/>
                  </a:cubicBezTo>
                  <a:cubicBezTo>
                    <a:pt x="96" y="134"/>
                    <a:pt x="112" y="87"/>
                    <a:pt x="127" y="87"/>
                  </a:cubicBezTo>
                  <a:cubicBezTo>
                    <a:pt x="142" y="87"/>
                    <a:pt x="161" y="130"/>
                    <a:pt x="172" y="129"/>
                  </a:cubicBezTo>
                  <a:cubicBezTo>
                    <a:pt x="183" y="128"/>
                    <a:pt x="186" y="83"/>
                    <a:pt x="196" y="81"/>
                  </a:cubicBezTo>
                  <a:cubicBezTo>
                    <a:pt x="206" y="79"/>
                    <a:pt x="221" y="117"/>
                    <a:pt x="230" y="117"/>
                  </a:cubicBezTo>
                  <a:cubicBezTo>
                    <a:pt x="239" y="117"/>
                    <a:pt x="245" y="82"/>
                    <a:pt x="250" y="81"/>
                  </a:cubicBezTo>
                  <a:cubicBezTo>
                    <a:pt x="255" y="80"/>
                    <a:pt x="254" y="110"/>
                    <a:pt x="262" y="111"/>
                  </a:cubicBezTo>
                  <a:cubicBezTo>
                    <a:pt x="270" y="112"/>
                    <a:pt x="286" y="85"/>
                    <a:pt x="301" y="87"/>
                  </a:cubicBezTo>
                  <a:cubicBezTo>
                    <a:pt x="316" y="89"/>
                    <a:pt x="335" y="121"/>
                    <a:pt x="352" y="120"/>
                  </a:cubicBezTo>
                  <a:cubicBezTo>
                    <a:pt x="369" y="119"/>
                    <a:pt x="388" y="83"/>
                    <a:pt x="406" y="81"/>
                  </a:cubicBezTo>
                  <a:cubicBezTo>
                    <a:pt x="424" y="79"/>
                    <a:pt x="444" y="109"/>
                    <a:pt x="460" y="108"/>
                  </a:cubicBezTo>
                  <a:cubicBezTo>
                    <a:pt x="476" y="107"/>
                    <a:pt x="491" y="78"/>
                    <a:pt x="502" y="78"/>
                  </a:cubicBezTo>
                  <a:cubicBezTo>
                    <a:pt x="513" y="78"/>
                    <a:pt x="515" y="115"/>
                    <a:pt x="529" y="108"/>
                  </a:cubicBezTo>
                  <a:cubicBezTo>
                    <a:pt x="543" y="101"/>
                    <a:pt x="581" y="0"/>
                    <a:pt x="586" y="33"/>
                  </a:cubicBezTo>
                  <a:cubicBezTo>
                    <a:pt x="591" y="66"/>
                    <a:pt x="585" y="235"/>
                    <a:pt x="559" y="309"/>
                  </a:cubicBezTo>
                  <a:cubicBezTo>
                    <a:pt x="533" y="383"/>
                    <a:pt x="472" y="441"/>
                    <a:pt x="430" y="477"/>
                  </a:cubicBezTo>
                  <a:cubicBezTo>
                    <a:pt x="388" y="513"/>
                    <a:pt x="330" y="515"/>
                    <a:pt x="304" y="525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54" y="1968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90" y="206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46" y="1920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642" y="1872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46" y="182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46" y="2016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51" y="2016"/>
              <a:ext cx="10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chemeClr val="bg1"/>
                  </a:solidFill>
                </a:rPr>
                <a:t>Water is boiled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124200" y="1505826"/>
            <a:ext cx="5318125" cy="3667125"/>
            <a:chOff x="2026" y="1104"/>
            <a:chExt cx="3350" cy="2310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322" y="1830"/>
              <a:ext cx="816" cy="1584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10" y="2264"/>
              <a:ext cx="1766" cy="8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3562" y="2016"/>
              <a:ext cx="410" cy="576"/>
              <a:chOff x="334" y="3263"/>
              <a:chExt cx="410" cy="576"/>
            </a:xfrm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 rot="5400000">
                <a:off x="396" y="3491"/>
                <a:ext cx="576" cy="120"/>
              </a:xfrm>
              <a:custGeom>
                <a:avLst/>
                <a:gdLst>
                  <a:gd name="G0" fmla="+- 1586 0 0"/>
                  <a:gd name="G1" fmla="+- 21600 0 1586"/>
                  <a:gd name="G2" fmla="*/ 1586 1 2"/>
                  <a:gd name="G3" fmla="+- 21600 0 G2"/>
                  <a:gd name="G4" fmla="+/ 1586 21600 2"/>
                  <a:gd name="G5" fmla="+/ G1 0 2"/>
                  <a:gd name="G6" fmla="*/ 21600 21600 1586"/>
                  <a:gd name="G7" fmla="*/ G6 1 2"/>
                  <a:gd name="G8" fmla="+- 21600 0 G7"/>
                  <a:gd name="G9" fmla="*/ 21600 1 2"/>
                  <a:gd name="G10" fmla="+- 1586 0 G9"/>
                  <a:gd name="G11" fmla="?: G10 G8 0"/>
                  <a:gd name="G12" fmla="?: G10 G7 21600"/>
                  <a:gd name="T0" fmla="*/ 20807 w 21600"/>
                  <a:gd name="T1" fmla="*/ 10800 h 21600"/>
                  <a:gd name="T2" fmla="*/ 10800 w 21600"/>
                  <a:gd name="T3" fmla="*/ 21600 h 21600"/>
                  <a:gd name="T4" fmla="*/ 793 w 21600"/>
                  <a:gd name="T5" fmla="*/ 10800 h 21600"/>
                  <a:gd name="T6" fmla="*/ 10800 w 21600"/>
                  <a:gd name="T7" fmla="*/ 0 h 21600"/>
                  <a:gd name="T8" fmla="*/ 2593 w 21600"/>
                  <a:gd name="T9" fmla="*/ 2593 h 21600"/>
                  <a:gd name="T10" fmla="*/ 19007 w 21600"/>
                  <a:gd name="T11" fmla="*/ 1900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86" y="21600"/>
                    </a:lnTo>
                    <a:lnTo>
                      <a:pt x="200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1"/>
              <p:cNvSpPr>
                <a:spLocks noChangeArrowheads="1"/>
              </p:cNvSpPr>
              <p:nvPr/>
            </p:nvSpPr>
            <p:spPr bwMode="auto">
              <a:xfrm rot="5400000">
                <a:off x="316" y="3491"/>
                <a:ext cx="412" cy="120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 rot="5400000">
                <a:off x="241" y="3507"/>
                <a:ext cx="274" cy="87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4234" y="2112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234" y="2592"/>
              <a:ext cx="576" cy="4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330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698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7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314" y="110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chemeClr val="bg1"/>
                  </a:solidFill>
                </a:rPr>
                <a:t>Steam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506" y="2160"/>
              <a:ext cx="10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chemeClr val="bg1"/>
                  </a:solidFill>
                </a:rPr>
                <a:t>Turbine (Fan)</a:t>
              </a: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345" y="2820"/>
              <a:ext cx="763" cy="590"/>
            </a:xfrm>
            <a:custGeom>
              <a:avLst/>
              <a:gdLst>
                <a:gd name="T0" fmla="*/ 375 w 763"/>
                <a:gd name="T1" fmla="*/ 551 h 590"/>
                <a:gd name="T2" fmla="*/ 60 w 763"/>
                <a:gd name="T3" fmla="*/ 560 h 590"/>
                <a:gd name="T4" fmla="*/ 15 w 763"/>
                <a:gd name="T5" fmla="*/ 554 h 590"/>
                <a:gd name="T6" fmla="*/ 12 w 763"/>
                <a:gd name="T7" fmla="*/ 509 h 590"/>
                <a:gd name="T8" fmla="*/ 18 w 763"/>
                <a:gd name="T9" fmla="*/ 68 h 590"/>
                <a:gd name="T10" fmla="*/ 93 w 763"/>
                <a:gd name="T11" fmla="*/ 101 h 590"/>
                <a:gd name="T12" fmla="*/ 156 w 763"/>
                <a:gd name="T13" fmla="*/ 65 h 590"/>
                <a:gd name="T14" fmla="*/ 239 w 763"/>
                <a:gd name="T15" fmla="*/ 110 h 590"/>
                <a:gd name="T16" fmla="*/ 267 w 763"/>
                <a:gd name="T17" fmla="*/ 80 h 590"/>
                <a:gd name="T18" fmla="*/ 294 w 763"/>
                <a:gd name="T19" fmla="*/ 101 h 590"/>
                <a:gd name="T20" fmla="*/ 327 w 763"/>
                <a:gd name="T21" fmla="*/ 86 h 590"/>
                <a:gd name="T22" fmla="*/ 340 w 763"/>
                <a:gd name="T23" fmla="*/ 57 h 590"/>
                <a:gd name="T24" fmla="*/ 402 w 763"/>
                <a:gd name="T25" fmla="*/ 95 h 590"/>
                <a:gd name="T26" fmla="*/ 456 w 763"/>
                <a:gd name="T27" fmla="*/ 59 h 590"/>
                <a:gd name="T28" fmla="*/ 522 w 763"/>
                <a:gd name="T29" fmla="*/ 95 h 590"/>
                <a:gd name="T30" fmla="*/ 576 w 763"/>
                <a:gd name="T31" fmla="*/ 56 h 590"/>
                <a:gd name="T32" fmla="*/ 654 w 763"/>
                <a:gd name="T33" fmla="*/ 89 h 590"/>
                <a:gd name="T34" fmla="*/ 711 w 763"/>
                <a:gd name="T35" fmla="*/ 41 h 590"/>
                <a:gd name="T36" fmla="*/ 744 w 763"/>
                <a:gd name="T37" fmla="*/ 77 h 590"/>
                <a:gd name="T38" fmla="*/ 750 w 763"/>
                <a:gd name="T39" fmla="*/ 500 h 590"/>
                <a:gd name="T40" fmla="*/ 753 w 763"/>
                <a:gd name="T41" fmla="*/ 545 h 590"/>
                <a:gd name="T42" fmla="*/ 693 w 763"/>
                <a:gd name="T43" fmla="*/ 554 h 590"/>
                <a:gd name="T44" fmla="*/ 393 w 763"/>
                <a:gd name="T45" fmla="*/ 55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3" h="590">
                  <a:moveTo>
                    <a:pt x="375" y="551"/>
                  </a:moveTo>
                  <a:cubicBezTo>
                    <a:pt x="323" y="552"/>
                    <a:pt x="120" y="559"/>
                    <a:pt x="60" y="560"/>
                  </a:cubicBezTo>
                  <a:cubicBezTo>
                    <a:pt x="0" y="561"/>
                    <a:pt x="23" y="563"/>
                    <a:pt x="15" y="554"/>
                  </a:cubicBezTo>
                  <a:cubicBezTo>
                    <a:pt x="7" y="545"/>
                    <a:pt x="11" y="590"/>
                    <a:pt x="12" y="509"/>
                  </a:cubicBezTo>
                  <a:cubicBezTo>
                    <a:pt x="13" y="428"/>
                    <a:pt x="5" y="136"/>
                    <a:pt x="18" y="68"/>
                  </a:cubicBezTo>
                  <a:cubicBezTo>
                    <a:pt x="31" y="0"/>
                    <a:pt x="70" y="101"/>
                    <a:pt x="93" y="101"/>
                  </a:cubicBezTo>
                  <a:cubicBezTo>
                    <a:pt x="116" y="101"/>
                    <a:pt x="132" y="63"/>
                    <a:pt x="156" y="65"/>
                  </a:cubicBezTo>
                  <a:cubicBezTo>
                    <a:pt x="180" y="67"/>
                    <a:pt x="221" y="108"/>
                    <a:pt x="239" y="110"/>
                  </a:cubicBezTo>
                  <a:cubicBezTo>
                    <a:pt x="257" y="112"/>
                    <a:pt x="258" y="81"/>
                    <a:pt x="267" y="80"/>
                  </a:cubicBezTo>
                  <a:cubicBezTo>
                    <a:pt x="276" y="79"/>
                    <a:pt x="284" y="100"/>
                    <a:pt x="294" y="101"/>
                  </a:cubicBezTo>
                  <a:cubicBezTo>
                    <a:pt x="304" y="102"/>
                    <a:pt x="319" y="93"/>
                    <a:pt x="327" y="86"/>
                  </a:cubicBezTo>
                  <a:cubicBezTo>
                    <a:pt x="335" y="79"/>
                    <a:pt x="328" y="56"/>
                    <a:pt x="340" y="57"/>
                  </a:cubicBezTo>
                  <a:cubicBezTo>
                    <a:pt x="352" y="58"/>
                    <a:pt x="383" y="95"/>
                    <a:pt x="402" y="95"/>
                  </a:cubicBezTo>
                  <a:cubicBezTo>
                    <a:pt x="421" y="95"/>
                    <a:pt x="436" y="59"/>
                    <a:pt x="456" y="59"/>
                  </a:cubicBezTo>
                  <a:cubicBezTo>
                    <a:pt x="476" y="59"/>
                    <a:pt x="502" y="95"/>
                    <a:pt x="522" y="95"/>
                  </a:cubicBezTo>
                  <a:cubicBezTo>
                    <a:pt x="542" y="95"/>
                    <a:pt x="554" y="57"/>
                    <a:pt x="576" y="56"/>
                  </a:cubicBezTo>
                  <a:cubicBezTo>
                    <a:pt x="598" y="55"/>
                    <a:pt x="631" y="91"/>
                    <a:pt x="654" y="89"/>
                  </a:cubicBezTo>
                  <a:cubicBezTo>
                    <a:pt x="677" y="87"/>
                    <a:pt x="696" y="43"/>
                    <a:pt x="711" y="41"/>
                  </a:cubicBezTo>
                  <a:cubicBezTo>
                    <a:pt x="726" y="39"/>
                    <a:pt x="738" y="1"/>
                    <a:pt x="744" y="77"/>
                  </a:cubicBezTo>
                  <a:cubicBezTo>
                    <a:pt x="750" y="153"/>
                    <a:pt x="749" y="422"/>
                    <a:pt x="750" y="500"/>
                  </a:cubicBezTo>
                  <a:cubicBezTo>
                    <a:pt x="751" y="578"/>
                    <a:pt x="763" y="536"/>
                    <a:pt x="753" y="545"/>
                  </a:cubicBezTo>
                  <a:cubicBezTo>
                    <a:pt x="743" y="554"/>
                    <a:pt x="753" y="553"/>
                    <a:pt x="693" y="554"/>
                  </a:cubicBezTo>
                  <a:cubicBezTo>
                    <a:pt x="633" y="555"/>
                    <a:pt x="455" y="554"/>
                    <a:pt x="393" y="554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184" y="1583"/>
              <a:ext cx="110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chemeClr val="bg1"/>
                  </a:solidFill>
                </a:rPr>
                <a:t>Generator (Motor)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315200" y="2953627"/>
            <a:ext cx="1752600" cy="1757363"/>
            <a:chOff x="4666" y="2016"/>
            <a:chExt cx="1104" cy="1107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flipH="1">
              <a:off x="5146" y="2016"/>
              <a:ext cx="432" cy="720"/>
            </a:xfrm>
            <a:prstGeom prst="lightningBol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4666" y="2832"/>
              <a:ext cx="11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chemeClr val="bg1"/>
                  </a:solidFill>
                </a:rPr>
                <a:t>Electricity</a:t>
              </a:r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668588" y="4179176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i="0" dirty="0"/>
              <a:t> </a:t>
            </a:r>
            <a:r>
              <a:rPr lang="en-US" altLang="en-US" sz="2400" b="1" i="0" dirty="0">
                <a:solidFill>
                  <a:schemeClr val="bg1"/>
                </a:solidFill>
              </a:rPr>
              <a:t>Heat</a:t>
            </a:r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 rot="16200000">
            <a:off x="2170113" y="4212514"/>
            <a:ext cx="414337" cy="293687"/>
          </a:xfrm>
          <a:custGeom>
            <a:avLst/>
            <a:gdLst>
              <a:gd name="T0" fmla="*/ 43 w 122"/>
              <a:gd name="T1" fmla="*/ 0 h 185"/>
              <a:gd name="T2" fmla="*/ 43 w 122"/>
              <a:gd name="T3" fmla="*/ 34 h 185"/>
              <a:gd name="T4" fmla="*/ 0 w 122"/>
              <a:gd name="T5" fmla="*/ 34 h 185"/>
              <a:gd name="T6" fmla="*/ 0 w 122"/>
              <a:gd name="T7" fmla="*/ 150 h 185"/>
              <a:gd name="T8" fmla="*/ 43 w 122"/>
              <a:gd name="T9" fmla="*/ 150 h 185"/>
              <a:gd name="T10" fmla="*/ 43 w 122"/>
              <a:gd name="T11" fmla="*/ 185 h 185"/>
              <a:gd name="T12" fmla="*/ 122 w 122"/>
              <a:gd name="T13" fmla="*/ 92 h 185"/>
              <a:gd name="T14" fmla="*/ 43 w 122"/>
              <a:gd name="T1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85">
                <a:moveTo>
                  <a:pt x="43" y="0"/>
                </a:moveTo>
                <a:lnTo>
                  <a:pt x="43" y="34"/>
                </a:lnTo>
                <a:lnTo>
                  <a:pt x="0" y="34"/>
                </a:lnTo>
                <a:lnTo>
                  <a:pt x="0" y="150"/>
                </a:lnTo>
                <a:lnTo>
                  <a:pt x="43" y="150"/>
                </a:lnTo>
                <a:lnTo>
                  <a:pt x="43" y="185"/>
                </a:lnTo>
                <a:lnTo>
                  <a:pt x="122" y="92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1774825" y="4731626"/>
            <a:ext cx="1646238" cy="939800"/>
            <a:chOff x="2032" y="3664"/>
            <a:chExt cx="821" cy="480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2211" y="3710"/>
              <a:ext cx="335" cy="434"/>
              <a:chOff x="1344" y="1920"/>
              <a:chExt cx="2064" cy="2400"/>
            </a:xfrm>
          </p:grpSpPr>
          <p:pic>
            <p:nvPicPr>
              <p:cNvPr id="56" name="Picture 41" descr="uran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2" descr="fission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3" descr="fissio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44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60" name="AutoShape 45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2032" y="3840"/>
              <a:ext cx="179" cy="51"/>
              <a:chOff x="240" y="2496"/>
              <a:chExt cx="1104" cy="280"/>
            </a:xfrm>
          </p:grpSpPr>
          <p:sp>
            <p:nvSpPr>
              <p:cNvPr id="54" name="AutoShape 47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5" name="Picture 48" descr="neutro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49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388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0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3979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1" descr="neutr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823"/>
              <a:ext cx="50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2468" y="3832"/>
              <a:ext cx="308" cy="26"/>
            </a:xfrm>
            <a:prstGeom prst="rightArrow">
              <a:avLst>
                <a:gd name="adj1" fmla="val 65620"/>
                <a:gd name="adj2" fmla="val 12071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 rot="862388">
              <a:off x="2445" y="3936"/>
              <a:ext cx="307" cy="26"/>
            </a:xfrm>
            <a:prstGeom prst="rightArrow">
              <a:avLst>
                <a:gd name="adj1" fmla="val 65620"/>
                <a:gd name="adj2" fmla="val 12031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4"/>
            <p:cNvSpPr>
              <a:spLocks noChangeArrowheads="1"/>
            </p:cNvSpPr>
            <p:nvPr/>
          </p:nvSpPr>
          <p:spPr bwMode="auto">
            <a:xfrm rot="373968">
              <a:off x="2468" y="3875"/>
              <a:ext cx="172" cy="26"/>
            </a:xfrm>
            <a:prstGeom prst="rightArrow">
              <a:avLst>
                <a:gd name="adj1" fmla="val 61454"/>
                <a:gd name="adj2" fmla="val 96474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55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366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6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" y="4011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57"/>
            <p:cNvSpPr>
              <a:spLocks noChangeArrowheads="1"/>
            </p:cNvSpPr>
            <p:nvPr/>
          </p:nvSpPr>
          <p:spPr bwMode="auto">
            <a:xfrm>
              <a:off x="2163" y="4020"/>
              <a:ext cx="77" cy="26"/>
            </a:xfrm>
            <a:prstGeom prst="rightArrow">
              <a:avLst>
                <a:gd name="adj1" fmla="val 50000"/>
                <a:gd name="adj2" fmla="val 7403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8"/>
            <p:cNvSpPr>
              <a:spLocks noChangeArrowheads="1"/>
            </p:cNvSpPr>
            <p:nvPr/>
          </p:nvSpPr>
          <p:spPr bwMode="auto">
            <a:xfrm>
              <a:off x="2139" y="3681"/>
              <a:ext cx="94" cy="26"/>
            </a:xfrm>
            <a:prstGeom prst="rightArrow">
              <a:avLst>
                <a:gd name="adj1" fmla="val 50000"/>
                <a:gd name="adj2" fmla="val 9038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3246438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is climate change?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8AD8AD5-2B30-4499-85F3-9334F271B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8" y="708819"/>
            <a:ext cx="5440362" cy="5440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Why is climate change bad?</a:t>
            </a:r>
          </a:p>
        </p:txBody>
      </p:sp>
      <p:pic>
        <p:nvPicPr>
          <p:cNvPr id="4098" name="Picture 2" descr="https://s3.amazonaws.com/images.seroundtable.com/google-sad-penguin-13357899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08819" cy="17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1295400"/>
            <a:ext cx="59436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4.bp.blogspot.com/_8kDUTRj1VUo/S9s02lHk6BI/AAAAAAAAAH0/hKbbniX018I/s1600/PolarBear_icon_260x26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8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" y="1082420"/>
            <a:ext cx="19811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8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3.epa.gov/climatechange/kids/images/scientists-clues-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52400"/>
            <a:ext cx="8467725" cy="55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4384" y="5676900"/>
            <a:ext cx="475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29545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2023 Drawing Contest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2883" y="1259607"/>
            <a:ext cx="6629400" cy="4854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dirty="0">
                <a:cs typeface="Arial" pitchFamily="34" charset="0"/>
              </a:rPr>
              <a:t>Theme: </a:t>
            </a:r>
            <a:br>
              <a:rPr lang="en-US" sz="2800" b="1" dirty="0">
                <a:cs typeface="Arial" pitchFamily="34" charset="0"/>
              </a:rPr>
            </a:br>
            <a:r>
              <a:rPr lang="en-US" sz="2800" b="1" dirty="0">
                <a:solidFill>
                  <a:srgbClr val="99CC00"/>
                </a:solidFill>
                <a:cs typeface="Arial" pitchFamily="34" charset="0"/>
              </a:rPr>
              <a:t>“What would you [nuclear] power?”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8 ½ x 11” sheet of paper</a:t>
            </a:r>
          </a:p>
          <a:p>
            <a:pPr>
              <a:defRPr/>
            </a:pPr>
            <a:r>
              <a:rPr lang="en-US" sz="2800" b="1" dirty="0">
                <a:cs typeface="Arial" pitchFamily="34" charset="0"/>
              </a:rPr>
              <a:t>On the BACK of the drawing, write: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Name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Age and Grade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T-shirt size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School and Teacher’s Name</a:t>
            </a:r>
          </a:p>
          <a:p>
            <a:pPr>
              <a:defRPr/>
            </a:pPr>
            <a:r>
              <a:rPr lang="en-US" sz="2800" b="1" dirty="0">
                <a:cs typeface="Arial" pitchFamily="34" charset="0"/>
              </a:rPr>
              <a:t>Drawings due 3/31/2023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90" y="1283991"/>
            <a:ext cx="2162175" cy="275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1" y="3352800"/>
            <a:ext cx="1846636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7" descr="http://naygn.org/wp-content/uploads/2014/12/Callaway-Ray-Beez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788156" cy="215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02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175CE008BCA42A468C81D772D5083395" ma:contentTypeVersion="0" ma:contentTypeDescription="Create a new folder." ma:contentTypeScope="" ma:versionID="ba31a69ad72915fa136801f2549f17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a7e97febcdc823e6f29eb69cd9a48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E5F110-A474-4CBE-B0ED-3FE4EC644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317EC0-03A8-4A55-9250-7372AE054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49409-385D-422D-BCF0-24E9A83EF756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12986</TotalTime>
  <Words>472</Words>
  <Application>Microsoft Office PowerPoint</Application>
  <PresentationFormat>On-screen Show (4:3)</PresentationFormat>
  <Paragraphs>94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News Cycle</vt:lpstr>
      <vt:lpstr>Symbol</vt:lpstr>
      <vt:lpstr>Tahoma</vt:lpstr>
      <vt:lpstr>Times New Roman</vt:lpstr>
      <vt:lpstr>Default Design</vt:lpstr>
      <vt:lpstr> Introduce Yourself Here Name, Company  “What would you [nuclear] power?</vt:lpstr>
      <vt:lpstr>Did you know?</vt:lpstr>
      <vt:lpstr>Coal Plant</vt:lpstr>
      <vt:lpstr>Nuclear</vt:lpstr>
      <vt:lpstr>How does a nuclear power plant work?</vt:lpstr>
      <vt:lpstr>What is climate change?</vt:lpstr>
      <vt:lpstr>Why is climate change bad?</vt:lpstr>
      <vt:lpstr>PowerPoint Presentation</vt:lpstr>
      <vt:lpstr>2023 Drawing Contest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Nuclear Energy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 Haden</dc:creator>
  <cp:lastModifiedBy>Michel, Ryan A</cp:lastModifiedBy>
  <cp:revision>119</cp:revision>
  <dcterms:created xsi:type="dcterms:W3CDTF">2008-03-14T18:59:45Z</dcterms:created>
  <dcterms:modified xsi:type="dcterms:W3CDTF">2023-01-11T20:36:33Z</dcterms:modified>
</cp:coreProperties>
</file>