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80" r:id="rId4"/>
    <p:sldId id="292" r:id="rId5"/>
    <p:sldId id="289" r:id="rId6"/>
    <p:sldId id="288" r:id="rId7"/>
    <p:sldId id="297" r:id="rId8"/>
    <p:sldId id="298" r:id="rId9"/>
    <p:sldId id="293" r:id="rId10"/>
    <p:sldId id="295" r:id="rId11"/>
    <p:sldId id="294" r:id="rId12"/>
    <p:sldId id="296" r:id="rId13"/>
    <p:sldId id="299" r:id="rId14"/>
    <p:sldId id="290" r:id="rId15"/>
    <p:sldId id="263" r:id="rId16"/>
    <p:sldId id="29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4" d="100"/>
          <a:sy n="64" d="100"/>
        </p:scale>
        <p:origin x="13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325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533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397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345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39129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3433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10202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534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2600" y="6084417"/>
            <a:ext cx="1763630" cy="713957"/>
          </a:xfrm>
          <a:prstGeom prst="rect">
            <a:avLst/>
          </a:prstGeom>
        </p:spPr>
      </p:pic>
    </p:spTree>
    <p:extLst>
      <p:ext uri="{BB962C8B-B14F-4D97-AF65-F5344CB8AC3E}">
        <p14:creationId xmlns:p14="http://schemas.microsoft.com/office/powerpoint/2010/main" val="277288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364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53543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063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605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47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93365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395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957347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Canada@naygn.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ei.org/conferences/nuclear-energy-assembl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governmentoutreach@naygn.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essica.Gauthier@unb.ca" TargetMode="External"/><Relationship Id="rId2" Type="http://schemas.openxmlformats.org/officeDocument/2006/relationships/hyperlink" Target="mailto:jflood1@unb.ca"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mailto:engagement@naygn.org" TargetMode="External"/><Relationship Id="rId2" Type="http://schemas.openxmlformats.org/officeDocument/2006/relationships/hyperlink" Target="mailto:communications@naygn.org" TargetMode="External"/><Relationship Id="rId1" Type="http://schemas.openxmlformats.org/officeDocument/2006/relationships/slideLayout" Target="../slideLayouts/slideLayout2.xml"/><Relationship Id="rId5" Type="http://schemas.openxmlformats.org/officeDocument/2006/relationships/hyperlink" Target="mailto:Canada@naygn.org" TargetMode="External"/><Relationship Id="rId4" Type="http://schemas.openxmlformats.org/officeDocument/2006/relationships/hyperlink" Target="mailto:USA@naygn.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anada@naygn.org" TargetMode="External"/><Relationship Id="rId2" Type="http://schemas.openxmlformats.org/officeDocument/2006/relationships/hyperlink" Target="https://naygn.org/local-chapters/metrics/"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USA@naygn.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aygn.org/past-award-winners/" TargetMode="External"/><Relationship Id="rId2" Type="http://schemas.openxmlformats.org/officeDocument/2006/relationships/hyperlink" Target="https://www.surveymonkey.com/r/NAYGN_Q1_Excellence_Award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naygn.org/2020-elec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Ashley.lawrence@duke-energ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ygn.org/wp-content/uploads/2020/02/Introduction_Letter_Template.docx" TargetMode="External"/><Relationship Id="rId2" Type="http://schemas.openxmlformats.org/officeDocument/2006/relationships/hyperlink" Target="https://naygn.org/wp-content/uploads/2020/03/2020-NAYGN-Drawing-Contest-PowerPoint_rev1.pptx" TargetMode="External"/><Relationship Id="rId1" Type="http://schemas.openxmlformats.org/officeDocument/2006/relationships/slideLayout" Target="../slideLayouts/slideLayout2.xml"/><Relationship Id="rId6" Type="http://schemas.openxmlformats.org/officeDocument/2006/relationships/hyperlink" Target="https://naygn.org/committees/public-information/student-education/" TargetMode="External"/><Relationship Id="rId5" Type="http://schemas.openxmlformats.org/officeDocument/2006/relationships/hyperlink" Target="https://naygn.org/wp-content/uploads/2020/02/Waiver.docx" TargetMode="External"/><Relationship Id="rId4" Type="http://schemas.openxmlformats.org/officeDocument/2006/relationships/hyperlink" Target="https://naygn.org/wp-content/uploads/2020/02/2020_Drawing_Contest_Submission_Form.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854" y="3142662"/>
            <a:ext cx="7184572" cy="1646302"/>
          </a:xfrm>
        </p:spPr>
        <p:txBody>
          <a:bodyPr/>
          <a:lstStyle/>
          <a:p>
            <a:pPr algn="ctr"/>
            <a:r>
              <a:rPr lang="en-US" dirty="0"/>
              <a:t>March 2020 Local Chapter Lead Meeting</a:t>
            </a:r>
            <a:endParaRPr lang="en-CA" dirty="0"/>
          </a:p>
        </p:txBody>
      </p:sp>
      <p:sp>
        <p:nvSpPr>
          <p:cNvPr id="3" name="Subtitle 2"/>
          <p:cNvSpPr>
            <a:spLocks noGrp="1"/>
          </p:cNvSpPr>
          <p:nvPr>
            <p:ph type="subTitle" idx="1"/>
          </p:nvPr>
        </p:nvSpPr>
        <p:spPr>
          <a:xfrm>
            <a:off x="1041782" y="4788964"/>
            <a:ext cx="5826719" cy="1096899"/>
          </a:xfrm>
        </p:spPr>
        <p:txBody>
          <a:bodyPr>
            <a:normAutofit lnSpcReduction="10000"/>
          </a:bodyPr>
          <a:lstStyle/>
          <a:p>
            <a:pPr algn="ctr"/>
            <a:r>
              <a:rPr lang="en-US" dirty="0"/>
              <a:t>Matthew Mairinger, Canadian Operating Officer</a:t>
            </a:r>
          </a:p>
          <a:p>
            <a:pPr algn="ctr"/>
            <a:r>
              <a:rPr lang="en-US" dirty="0">
                <a:hlinkClick r:id="rId2"/>
              </a:rPr>
              <a:t>Canada@naygn.org</a:t>
            </a:r>
            <a:endParaRPr lang="en-US" dirty="0"/>
          </a:p>
          <a:p>
            <a:pPr algn="ctr"/>
            <a:r>
              <a:rPr lang="en-US" dirty="0"/>
              <a:t>March 17</a:t>
            </a:r>
            <a:r>
              <a:rPr lang="en-US" baseline="30000" dirty="0"/>
              <a:t>th</a:t>
            </a:r>
            <a:r>
              <a:rPr lang="en-US" dirty="0"/>
              <a:t>, 2020</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316" y="374887"/>
            <a:ext cx="4803648" cy="1944624"/>
          </a:xfrm>
          <a:prstGeom prst="rect">
            <a:avLst/>
          </a:prstGeom>
        </p:spPr>
      </p:pic>
    </p:spTree>
    <p:extLst>
      <p:ext uri="{BB962C8B-B14F-4D97-AF65-F5344CB8AC3E}">
        <p14:creationId xmlns:p14="http://schemas.microsoft.com/office/powerpoint/2010/main" val="246198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 Conference – Corona Virus</a:t>
            </a:r>
            <a:endParaRPr lang="en-CA" dirty="0"/>
          </a:p>
        </p:txBody>
      </p:sp>
      <p:sp>
        <p:nvSpPr>
          <p:cNvPr id="3" name="Content Placeholder 2"/>
          <p:cNvSpPr>
            <a:spLocks noGrp="1"/>
          </p:cNvSpPr>
          <p:nvPr>
            <p:ph idx="1"/>
          </p:nvPr>
        </p:nvSpPr>
        <p:spPr/>
        <p:txBody>
          <a:bodyPr>
            <a:normAutofit fontScale="92500" lnSpcReduction="10000"/>
          </a:bodyPr>
          <a:lstStyle/>
          <a:p>
            <a:r>
              <a:rPr lang="en-US" dirty="0"/>
              <a:t>Register here </a:t>
            </a:r>
            <a:r>
              <a:rPr lang="en-US" u="sng" dirty="0">
                <a:hlinkClick r:id="rId2"/>
              </a:rPr>
              <a:t>https://www.nei.org/conferences/nuclear-energy-assembly/</a:t>
            </a:r>
            <a:r>
              <a:rPr lang="en-US" dirty="0"/>
              <a:t> </a:t>
            </a:r>
            <a:endParaRPr lang="en-CA" dirty="0"/>
          </a:p>
          <a:p>
            <a:pPr marL="0" indent="0">
              <a:buNone/>
            </a:pPr>
            <a:r>
              <a:rPr lang="en-US" dirty="0"/>
              <a:t>“NEI is taking the COVID-19 virus and concerns around its impact seriously. At this time, NEI is proceeding with nuclear energy assembly (NEA) conference. Where possible, we are providing attendees with alternatives to in-person participation (e.g., webinars, teleconference lines). We continue to monitor the situation and will reassess our decision as new information becomes available. Every attempt will be made to inform conference or meeting attendees with changes to our position as early as possible.</a:t>
            </a:r>
          </a:p>
          <a:p>
            <a:pPr marL="0" indent="0">
              <a:buNone/>
            </a:pPr>
            <a:r>
              <a:rPr lang="en-US" dirty="0"/>
              <a:t>Please exercise your best judgement in determining whether to attend the conference or meeting and follow guidance from the CDC for maintaining your own health and the health of others.”</a:t>
            </a:r>
            <a:endParaRPr lang="en-CA" dirty="0"/>
          </a:p>
        </p:txBody>
      </p:sp>
    </p:spTree>
    <p:extLst>
      <p:ext uri="{BB962C8B-B14F-4D97-AF65-F5344CB8AC3E}">
        <p14:creationId xmlns:p14="http://schemas.microsoft.com/office/powerpoint/2010/main" val="189221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 Conference – LCL Symposium (May 19</a:t>
            </a:r>
            <a:r>
              <a:rPr lang="en-US" baseline="30000" dirty="0"/>
              <a:t>th</a:t>
            </a:r>
            <a:r>
              <a:rPr lang="en-US" dirty="0"/>
              <a:t>)</a:t>
            </a:r>
            <a:endParaRPr lang="en-CA" dirty="0"/>
          </a:p>
        </p:txBody>
      </p:sp>
      <p:sp>
        <p:nvSpPr>
          <p:cNvPr id="3" name="Content Placeholder 2"/>
          <p:cNvSpPr>
            <a:spLocks noGrp="1"/>
          </p:cNvSpPr>
          <p:nvPr>
            <p:ph idx="1"/>
          </p:nvPr>
        </p:nvSpPr>
        <p:spPr/>
        <p:txBody>
          <a:bodyPr>
            <a:normAutofit/>
          </a:bodyPr>
          <a:lstStyle/>
          <a:p>
            <a:r>
              <a:rPr lang="en-US" b="1" u="sng" dirty="0"/>
              <a:t>LCLs please plan to arrive Monday night. We will be running an NAYGN LCL Symposium on Tuesday at 8am</a:t>
            </a:r>
          </a:p>
          <a:p>
            <a:endParaRPr lang="en-US" b="1" u="sng" dirty="0"/>
          </a:p>
          <a:p>
            <a:r>
              <a:rPr lang="en-US" dirty="0"/>
              <a:t>08:00-08:30: Region Leads meeting</a:t>
            </a:r>
            <a:endParaRPr lang="en-CA" dirty="0"/>
          </a:p>
          <a:p>
            <a:r>
              <a:rPr lang="en-US" dirty="0"/>
              <a:t>08:30-10:00: emotional intelligence workshop </a:t>
            </a:r>
          </a:p>
          <a:p>
            <a:r>
              <a:rPr lang="en-US" dirty="0"/>
              <a:t>10:00-11:00: LCL Meeting </a:t>
            </a:r>
            <a:endParaRPr lang="en-CA" dirty="0"/>
          </a:p>
          <a:p>
            <a:r>
              <a:rPr lang="en-US" dirty="0"/>
              <a:t>11:00 – 11:15 break</a:t>
            </a:r>
            <a:endParaRPr lang="en-CA" dirty="0"/>
          </a:p>
          <a:p>
            <a:r>
              <a:rPr lang="en-US" dirty="0"/>
              <a:t>11:15 – 11:45 best practices</a:t>
            </a:r>
            <a:endParaRPr lang="en-CA" dirty="0"/>
          </a:p>
          <a:p>
            <a:r>
              <a:rPr lang="en-US" dirty="0"/>
              <a:t>11:45 – 12:30 Public speaking/presentation skills workshop </a:t>
            </a:r>
            <a:endParaRPr lang="en-CA" b="1" u="sng" dirty="0"/>
          </a:p>
        </p:txBody>
      </p:sp>
    </p:spTree>
    <p:extLst>
      <p:ext uri="{BB962C8B-B14F-4D97-AF65-F5344CB8AC3E}">
        <p14:creationId xmlns:p14="http://schemas.microsoft.com/office/powerpoint/2010/main" val="30290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 Conference – Hill Visit</a:t>
            </a:r>
            <a:endParaRPr lang="en-CA" dirty="0"/>
          </a:p>
        </p:txBody>
      </p:sp>
      <p:sp>
        <p:nvSpPr>
          <p:cNvPr id="3" name="Content Placeholder 2"/>
          <p:cNvSpPr>
            <a:spLocks noGrp="1"/>
          </p:cNvSpPr>
          <p:nvPr>
            <p:ph idx="1"/>
          </p:nvPr>
        </p:nvSpPr>
        <p:spPr/>
        <p:txBody>
          <a:bodyPr/>
          <a:lstStyle/>
          <a:p>
            <a:r>
              <a:rPr lang="en-US" dirty="0"/>
              <a:t>Any NAYGN members that will be in Washington, DC on Tuesday, May 19 are encouraged to participate in Capitol Hill outreach to inform and educate policymakers.  To arrange a meeting with your representative and receive government outreach training, please email </a:t>
            </a:r>
            <a:r>
              <a:rPr lang="en-US" u="sng" dirty="0">
                <a:hlinkClick r:id="rId2"/>
              </a:rPr>
              <a:t>governmentoutreach@naygn.org</a:t>
            </a:r>
            <a:r>
              <a:rPr lang="en-US" dirty="0"/>
              <a:t> by April 24.  </a:t>
            </a:r>
            <a:endParaRPr lang="en-CA" dirty="0"/>
          </a:p>
        </p:txBody>
      </p:sp>
    </p:spTree>
    <p:extLst>
      <p:ext uri="{BB962C8B-B14F-4D97-AF65-F5344CB8AC3E}">
        <p14:creationId xmlns:p14="http://schemas.microsoft.com/office/powerpoint/2010/main" val="40377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IYNC Conference </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7916" y="2627727"/>
            <a:ext cx="2911077" cy="3881437"/>
          </a:xfrm>
        </p:spPr>
      </p:pic>
      <p:sp>
        <p:nvSpPr>
          <p:cNvPr id="6" name="Content Placeholder 2"/>
          <p:cNvSpPr txBox="1">
            <a:spLocks/>
          </p:cNvSpPr>
          <p:nvPr/>
        </p:nvSpPr>
        <p:spPr>
          <a:xfrm>
            <a:off x="609599" y="1474790"/>
            <a:ext cx="634771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NAYGN was awarded the best YG group IN THE WORLD at the IYNC Conference in Sydney in March 2020.</a:t>
            </a:r>
          </a:p>
          <a:p>
            <a:r>
              <a:rPr lang="en-US" dirty="0" smtClean="0"/>
              <a:t>More details will be out soon!  </a:t>
            </a:r>
            <a:endParaRPr lang="en-CA" dirty="0"/>
          </a:p>
        </p:txBody>
      </p:sp>
    </p:spTree>
    <p:extLst>
      <p:ext uri="{BB962C8B-B14F-4D97-AF65-F5344CB8AC3E}">
        <p14:creationId xmlns:p14="http://schemas.microsoft.com/office/powerpoint/2010/main" val="38256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Newest NAYGN Chapter!</a:t>
            </a:r>
            <a:endParaRPr lang="en-CA" dirty="0"/>
          </a:p>
        </p:txBody>
      </p:sp>
      <p:sp>
        <p:nvSpPr>
          <p:cNvPr id="3" name="Content Placeholder 2"/>
          <p:cNvSpPr>
            <a:spLocks noGrp="1"/>
          </p:cNvSpPr>
          <p:nvPr>
            <p:ph idx="1"/>
          </p:nvPr>
        </p:nvSpPr>
        <p:spPr/>
        <p:txBody>
          <a:bodyPr/>
          <a:lstStyle/>
          <a:p>
            <a:r>
              <a:rPr lang="en-US" dirty="0"/>
              <a:t>Welcome to the University of New Brunswick NAYGN chapter</a:t>
            </a:r>
          </a:p>
          <a:p>
            <a:r>
              <a:rPr lang="en-CA" u="sng" dirty="0">
                <a:hlinkClick r:id="rId2"/>
              </a:rPr>
              <a:t>John Flood</a:t>
            </a:r>
            <a:r>
              <a:rPr lang="en-CA" dirty="0"/>
              <a:t> and </a:t>
            </a:r>
            <a:r>
              <a:rPr lang="en-CA" u="sng" dirty="0">
                <a:hlinkClick r:id="rId3"/>
              </a:rPr>
              <a:t>Jessica A. Gauthier</a:t>
            </a:r>
            <a:r>
              <a:rPr lang="en-CA" dirty="0"/>
              <a:t> are the LCLs</a:t>
            </a:r>
          </a:p>
        </p:txBody>
      </p:sp>
      <p:pic>
        <p:nvPicPr>
          <p:cNvPr id="4" name="Picture 3"/>
          <p:cNvPicPr/>
          <p:nvPr/>
        </p:nvPicPr>
        <p:blipFill>
          <a:blip r:embed="rId4"/>
          <a:stretch>
            <a:fillRect/>
          </a:stretch>
        </p:blipFill>
        <p:spPr>
          <a:xfrm>
            <a:off x="4782238" y="3221051"/>
            <a:ext cx="3810000" cy="2495550"/>
          </a:xfrm>
          <a:prstGeom prst="rect">
            <a:avLst/>
          </a:prstGeom>
        </p:spPr>
      </p:pic>
      <p:pic>
        <p:nvPicPr>
          <p:cNvPr id="5" name="Picture 4" descr="John Floo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458" y="3221051"/>
            <a:ext cx="2057400" cy="2057400"/>
          </a:xfrm>
          <a:prstGeom prst="rect">
            <a:avLst/>
          </a:prstGeom>
          <a:noFill/>
          <a:ln>
            <a:noFill/>
          </a:ln>
        </p:spPr>
      </p:pic>
      <p:pic>
        <p:nvPicPr>
          <p:cNvPr id="6" name="Picture 5" descr="Jessica Gauthier"/>
          <p:cNvPicPr/>
          <p:nvPr/>
        </p:nvPicPr>
        <p:blipFill rotWithShape="1">
          <a:blip r:embed="rId6">
            <a:extLst>
              <a:ext uri="{28A0092B-C50C-407E-A947-70E740481C1C}">
                <a14:useLocalDpi xmlns:a14="http://schemas.microsoft.com/office/drawing/2010/main" val="0"/>
              </a:ext>
            </a:extLst>
          </a:blip>
          <a:srcRect l="18982" r="21297"/>
          <a:stretch/>
        </p:blipFill>
        <p:spPr bwMode="auto">
          <a:xfrm>
            <a:off x="3224685" y="3221051"/>
            <a:ext cx="1228725" cy="2057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337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&amp; Best Practices</a:t>
            </a:r>
            <a:endParaRPr lang="en-CA" dirty="0"/>
          </a:p>
        </p:txBody>
      </p:sp>
      <p:sp>
        <p:nvSpPr>
          <p:cNvPr id="5" name="Content Placeholder 2"/>
          <p:cNvSpPr>
            <a:spLocks noGrp="1"/>
          </p:cNvSpPr>
          <p:nvPr>
            <p:ph idx="1"/>
          </p:nvPr>
        </p:nvSpPr>
        <p:spPr>
          <a:xfrm>
            <a:off x="609599" y="2160590"/>
            <a:ext cx="6347714" cy="3880773"/>
          </a:xfrm>
        </p:spPr>
        <p:txBody>
          <a:bodyPr/>
          <a:lstStyle/>
          <a:p>
            <a:r>
              <a:rPr lang="en-US" dirty="0"/>
              <a:t>Had a great event? Is your chapter up to something cool?</a:t>
            </a:r>
          </a:p>
          <a:p>
            <a:r>
              <a:rPr lang="en-US" dirty="0"/>
              <a:t>Submit an event summary and pictures to </a:t>
            </a:r>
            <a:r>
              <a:rPr lang="en-US" dirty="0">
                <a:hlinkClick r:id="rId2"/>
              </a:rPr>
              <a:t>communications@naygn.org</a:t>
            </a:r>
            <a:r>
              <a:rPr lang="en-US" dirty="0"/>
              <a:t> to be featured in the Go Nuke article.</a:t>
            </a:r>
          </a:p>
          <a:p>
            <a:r>
              <a:rPr lang="en-US" dirty="0"/>
              <a:t>And/or </a:t>
            </a:r>
            <a:r>
              <a:rPr lang="en-US" dirty="0">
                <a:hlinkClick r:id="rId3"/>
              </a:rPr>
              <a:t>engagement@naygn.org</a:t>
            </a:r>
            <a:r>
              <a:rPr lang="en-US" dirty="0"/>
              <a:t> to have </a:t>
            </a:r>
          </a:p>
          <a:p>
            <a:r>
              <a:rPr lang="en-US" dirty="0"/>
              <a:t>And/or to </a:t>
            </a:r>
            <a:r>
              <a:rPr lang="en-US" dirty="0">
                <a:hlinkClick r:id="rId4"/>
              </a:rPr>
              <a:t>USA@naygn.org</a:t>
            </a:r>
            <a:r>
              <a:rPr lang="en-US" dirty="0"/>
              <a:t> and </a:t>
            </a:r>
            <a:r>
              <a:rPr lang="en-US" dirty="0">
                <a:hlinkClick r:id="rId5"/>
              </a:rPr>
              <a:t>Canada@naygn.org</a:t>
            </a:r>
            <a:r>
              <a:rPr lang="en-US" dirty="0"/>
              <a:t> to be shared on the next LCL call.</a:t>
            </a:r>
            <a:endParaRPr lang="en-CA" dirty="0"/>
          </a:p>
          <a:p>
            <a:endParaRPr lang="en-CA" dirty="0"/>
          </a:p>
        </p:txBody>
      </p:sp>
    </p:spTree>
    <p:extLst>
      <p:ext uri="{BB962C8B-B14F-4D97-AF65-F5344CB8AC3E}">
        <p14:creationId xmlns:p14="http://schemas.microsoft.com/office/powerpoint/2010/main" val="151865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Discussion with NAYGN President </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349293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endParaRPr lang="en-CA" dirty="0"/>
          </a:p>
        </p:txBody>
      </p:sp>
      <p:sp>
        <p:nvSpPr>
          <p:cNvPr id="3" name="Content Placeholder 2"/>
          <p:cNvSpPr>
            <a:spLocks noGrp="1"/>
          </p:cNvSpPr>
          <p:nvPr>
            <p:ph idx="1"/>
          </p:nvPr>
        </p:nvSpPr>
        <p:spPr/>
        <p:txBody>
          <a:bodyPr/>
          <a:lstStyle/>
          <a:p>
            <a:r>
              <a:rPr lang="en-US" dirty="0"/>
              <a:t>Metrics – new year but the same process</a:t>
            </a:r>
          </a:p>
          <a:p>
            <a:r>
              <a:rPr lang="en-US" dirty="0"/>
              <a:t>2020 Q1 Excellence Awards</a:t>
            </a:r>
          </a:p>
          <a:p>
            <a:r>
              <a:rPr lang="en-US" dirty="0"/>
              <a:t>NAYGN Board of Directors – Vote!</a:t>
            </a:r>
          </a:p>
          <a:p>
            <a:r>
              <a:rPr lang="en-US" dirty="0"/>
              <a:t>PI Update – Drawing Contest</a:t>
            </a:r>
          </a:p>
          <a:p>
            <a:r>
              <a:rPr lang="en-US" dirty="0"/>
              <a:t>PD Update – NEA Conference</a:t>
            </a:r>
          </a:p>
          <a:p>
            <a:r>
              <a:rPr lang="en-US" dirty="0"/>
              <a:t>IYNC Conference – NAYGN is da best</a:t>
            </a:r>
          </a:p>
          <a:p>
            <a:r>
              <a:rPr lang="en-US" dirty="0"/>
              <a:t>Newest NAYGN Chapter - UNB</a:t>
            </a:r>
          </a:p>
          <a:p>
            <a:r>
              <a:rPr lang="en-US" dirty="0"/>
              <a:t>Open discussion with NAYGN President</a:t>
            </a:r>
            <a:endParaRPr lang="en-CA" dirty="0"/>
          </a:p>
        </p:txBody>
      </p:sp>
    </p:spTree>
    <p:extLst>
      <p:ext uri="{BB962C8B-B14F-4D97-AF65-F5344CB8AC3E}">
        <p14:creationId xmlns:p14="http://schemas.microsoft.com/office/powerpoint/2010/main" val="375301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Metrics</a:t>
            </a:r>
            <a:endParaRPr lang="en-CA" dirty="0"/>
          </a:p>
        </p:txBody>
      </p:sp>
      <p:sp>
        <p:nvSpPr>
          <p:cNvPr id="3" name="Content Placeholder 2"/>
          <p:cNvSpPr>
            <a:spLocks noGrp="1"/>
          </p:cNvSpPr>
          <p:nvPr>
            <p:ph idx="1"/>
          </p:nvPr>
        </p:nvSpPr>
        <p:spPr>
          <a:xfrm>
            <a:off x="609599" y="1270000"/>
            <a:ext cx="6870855" cy="4590250"/>
          </a:xfrm>
        </p:spPr>
        <p:txBody>
          <a:bodyPr/>
          <a:lstStyle/>
          <a:p>
            <a:r>
              <a:rPr lang="en-US" dirty="0">
                <a:hlinkClick r:id="rId2"/>
              </a:rPr>
              <a:t>https://naygn.org/local-chapters/metrics/</a:t>
            </a:r>
            <a:endParaRPr lang="en-US" dirty="0"/>
          </a:p>
          <a:p>
            <a:r>
              <a:rPr lang="en-US" dirty="0"/>
              <a:t>Please submit 2020 metrics as they happen so we don’t always have a backlog in December/January </a:t>
            </a:r>
            <a:r>
              <a:rPr lang="en-US" dirty="0">
                <a:sym typeface="Wingdings" panose="05000000000000000000" pitchFamily="2" charset="2"/>
              </a:rPr>
              <a:t></a:t>
            </a:r>
          </a:p>
          <a:p>
            <a:r>
              <a:rPr lang="en-US" dirty="0">
                <a:sym typeface="Wingdings" panose="05000000000000000000" pitchFamily="2" charset="2"/>
              </a:rPr>
              <a:t>Any questions/concerns (i.e. if you need to edit a submission, if your chapter doesn’t appear, etc.) email </a:t>
            </a:r>
            <a:r>
              <a:rPr lang="en-US" dirty="0">
                <a:sym typeface="Wingdings" panose="05000000000000000000" pitchFamily="2" charset="2"/>
                <a:hlinkClick r:id="rId3"/>
              </a:rPr>
              <a:t>Canada@naygn.org</a:t>
            </a:r>
            <a:r>
              <a:rPr lang="en-US" dirty="0">
                <a:sym typeface="Wingdings" panose="05000000000000000000" pitchFamily="2" charset="2"/>
              </a:rPr>
              <a:t> or </a:t>
            </a:r>
            <a:r>
              <a:rPr lang="en-US" dirty="0">
                <a:sym typeface="Wingdings" panose="05000000000000000000" pitchFamily="2" charset="2"/>
                <a:hlinkClick r:id="rId4"/>
              </a:rPr>
              <a:t>USA@naygn.org</a:t>
            </a:r>
            <a:r>
              <a:rPr lang="en-US" dirty="0">
                <a:sym typeface="Wingdings" panose="05000000000000000000" pitchFamily="2" charset="2"/>
              </a:rPr>
              <a:t> and we will fix it!</a:t>
            </a:r>
          </a:p>
          <a:p>
            <a:r>
              <a:rPr lang="en-US" dirty="0">
                <a:sym typeface="Wingdings" panose="05000000000000000000" pitchFamily="2" charset="2"/>
              </a:rPr>
              <a:t>2019 totals are below, look at how beautiful it is!</a:t>
            </a:r>
          </a:p>
          <a:p>
            <a:endParaRPr lang="en-US" dirty="0">
              <a:sym typeface="Wingdings" panose="05000000000000000000" pitchFamily="2" charset="2"/>
            </a:endParaRPr>
          </a:p>
          <a:p>
            <a:endParaRPr lang="en-CA" dirty="0"/>
          </a:p>
        </p:txBody>
      </p:sp>
      <p:pic>
        <p:nvPicPr>
          <p:cNvPr id="4" name="Picture 3"/>
          <p:cNvPicPr>
            <a:picLocks noChangeAspect="1"/>
          </p:cNvPicPr>
          <p:nvPr/>
        </p:nvPicPr>
        <p:blipFill>
          <a:blip r:embed="rId5"/>
          <a:stretch>
            <a:fillRect/>
          </a:stretch>
        </p:blipFill>
        <p:spPr>
          <a:xfrm>
            <a:off x="351442" y="3746239"/>
            <a:ext cx="6864025" cy="2681790"/>
          </a:xfrm>
          <a:prstGeom prst="rect">
            <a:avLst/>
          </a:prstGeom>
        </p:spPr>
      </p:pic>
    </p:spTree>
    <p:extLst>
      <p:ext uri="{BB962C8B-B14F-4D97-AF65-F5344CB8AC3E}">
        <p14:creationId xmlns:p14="http://schemas.microsoft.com/office/powerpoint/2010/main" val="385092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Metrics</a:t>
            </a:r>
            <a:endParaRPr lang="en-CA" dirty="0"/>
          </a:p>
        </p:txBody>
      </p:sp>
      <p:sp>
        <p:nvSpPr>
          <p:cNvPr id="3" name="Content Placeholder 2"/>
          <p:cNvSpPr>
            <a:spLocks noGrp="1"/>
          </p:cNvSpPr>
          <p:nvPr>
            <p:ph idx="1"/>
          </p:nvPr>
        </p:nvSpPr>
        <p:spPr>
          <a:xfrm>
            <a:off x="609598" y="1270000"/>
            <a:ext cx="6347714" cy="3880773"/>
          </a:xfrm>
        </p:spPr>
        <p:txBody>
          <a:bodyPr/>
          <a:lstStyle/>
          <a:p>
            <a:r>
              <a:rPr lang="en-US" dirty="0" smtClean="0"/>
              <a:t>2020 metrics are now on the website. 2019 metrics have been archived. </a:t>
            </a:r>
            <a:endParaRPr lang="en-CA" dirty="0"/>
          </a:p>
        </p:txBody>
      </p:sp>
      <p:pic>
        <p:nvPicPr>
          <p:cNvPr id="4" name="Picture 3"/>
          <p:cNvPicPr>
            <a:picLocks noChangeAspect="1"/>
          </p:cNvPicPr>
          <p:nvPr/>
        </p:nvPicPr>
        <p:blipFill>
          <a:blip r:embed="rId2"/>
          <a:stretch>
            <a:fillRect/>
          </a:stretch>
        </p:blipFill>
        <p:spPr>
          <a:xfrm>
            <a:off x="313497" y="2291384"/>
            <a:ext cx="8095008" cy="3268171"/>
          </a:xfrm>
          <a:prstGeom prst="rect">
            <a:avLst/>
          </a:prstGeom>
        </p:spPr>
      </p:pic>
    </p:spTree>
    <p:extLst>
      <p:ext uri="{BB962C8B-B14F-4D97-AF65-F5344CB8AC3E}">
        <p14:creationId xmlns:p14="http://schemas.microsoft.com/office/powerpoint/2010/main" val="156527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 Excellence Awards Open</a:t>
            </a:r>
            <a:endParaRPr lang="en-CA" dirty="0"/>
          </a:p>
        </p:txBody>
      </p:sp>
      <p:sp>
        <p:nvSpPr>
          <p:cNvPr id="3" name="Content Placeholder 2"/>
          <p:cNvSpPr>
            <a:spLocks noGrp="1"/>
          </p:cNvSpPr>
          <p:nvPr>
            <p:ph idx="1"/>
          </p:nvPr>
        </p:nvSpPr>
        <p:spPr>
          <a:xfrm>
            <a:off x="239209" y="1425522"/>
            <a:ext cx="7924802" cy="5432478"/>
          </a:xfrm>
        </p:spPr>
        <p:txBody>
          <a:bodyPr>
            <a:normAutofit/>
          </a:bodyPr>
          <a:lstStyle/>
          <a:p>
            <a:r>
              <a:rPr lang="en-US" dirty="0"/>
              <a:t>Nominations for the Q1 Excellence awards are now open </a:t>
            </a:r>
          </a:p>
          <a:p>
            <a:pPr lvl="1"/>
            <a:r>
              <a:rPr lang="en-US" dirty="0"/>
              <a:t>These nominations will be for the time period from January 1 through March 31, 2020</a:t>
            </a:r>
          </a:p>
          <a:p>
            <a:pPr lvl="1"/>
            <a:r>
              <a:rPr lang="en-US" dirty="0"/>
              <a:t>Deadline to submit is </a:t>
            </a:r>
            <a:r>
              <a:rPr lang="en-CA" dirty="0"/>
              <a:t>April 30, 2020.</a:t>
            </a:r>
          </a:p>
          <a:p>
            <a:pPr lvl="1"/>
            <a:r>
              <a:rPr lang="en-US" dirty="0"/>
              <a:t>Nomination link is </a:t>
            </a:r>
            <a:r>
              <a:rPr lang="en-CA" dirty="0"/>
              <a:t> </a:t>
            </a:r>
            <a:r>
              <a:rPr lang="en-CA" u="sng" dirty="0">
                <a:hlinkClick r:id="rId2"/>
              </a:rPr>
              <a:t>https://www.surveymonkey.com/r/NAYGN_Q1_Excellence_Awards</a:t>
            </a:r>
            <a:endParaRPr lang="en-CA" u="sng" dirty="0"/>
          </a:p>
          <a:p>
            <a:pPr lvl="1"/>
            <a:r>
              <a:rPr lang="en-US" dirty="0"/>
              <a:t>Past award winners now appear on the website here: </a:t>
            </a:r>
            <a:r>
              <a:rPr lang="en-US" dirty="0">
                <a:hlinkClick r:id="rId3"/>
              </a:rPr>
              <a:t>https://naygn.org/past-award-winners/</a:t>
            </a:r>
            <a:r>
              <a:rPr lang="en-US" dirty="0"/>
              <a:t> </a:t>
            </a:r>
          </a:p>
          <a:p>
            <a:pPr lvl="1"/>
            <a:r>
              <a:rPr lang="en-US" dirty="0"/>
              <a:t>Recognize your fellow members for their activities supporting NAYGN </a:t>
            </a:r>
          </a:p>
          <a:p>
            <a:pPr marL="0" indent="0">
              <a:buNone/>
            </a:pPr>
            <a:endParaRPr lang="en-US" dirty="0"/>
          </a:p>
          <a:p>
            <a:pPr marL="0" indent="0">
              <a:buNone/>
            </a:pPr>
            <a:endParaRPr lang="en-US" dirty="0"/>
          </a:p>
          <a:p>
            <a:endParaRPr lang="en-CA" dirty="0"/>
          </a:p>
        </p:txBody>
      </p:sp>
    </p:spTree>
    <p:extLst>
      <p:ext uri="{BB962C8B-B14F-4D97-AF65-F5344CB8AC3E}">
        <p14:creationId xmlns:p14="http://schemas.microsoft.com/office/powerpoint/2010/main" val="98329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09" y="609600"/>
            <a:ext cx="7939490" cy="1320800"/>
          </a:xfrm>
        </p:spPr>
        <p:txBody>
          <a:bodyPr/>
          <a:lstStyle/>
          <a:p>
            <a:r>
              <a:rPr lang="en-US" dirty="0"/>
              <a:t>NAYGN Board of Directors </a:t>
            </a:r>
            <a:endParaRPr lang="en-CA" dirty="0"/>
          </a:p>
        </p:txBody>
      </p:sp>
      <p:sp>
        <p:nvSpPr>
          <p:cNvPr id="3" name="Content Placeholder 2"/>
          <p:cNvSpPr>
            <a:spLocks noGrp="1"/>
          </p:cNvSpPr>
          <p:nvPr>
            <p:ph idx="1"/>
          </p:nvPr>
        </p:nvSpPr>
        <p:spPr>
          <a:xfrm>
            <a:off x="239209" y="1270000"/>
            <a:ext cx="7924802" cy="5432478"/>
          </a:xfrm>
        </p:spPr>
        <p:txBody>
          <a:bodyPr>
            <a:normAutofit/>
          </a:bodyPr>
          <a:lstStyle/>
          <a:p>
            <a:r>
              <a:rPr lang="en-US" dirty="0">
                <a:hlinkClick r:id="rId2"/>
              </a:rPr>
              <a:t>https://naygn.org/2020-elections/</a:t>
            </a:r>
            <a:r>
              <a:rPr lang="en-US" dirty="0"/>
              <a:t> voting open until March 25</a:t>
            </a:r>
            <a:r>
              <a:rPr lang="en-US" baseline="30000" dirty="0"/>
              <a:t>th</a:t>
            </a:r>
            <a:r>
              <a:rPr lang="en-US" dirty="0"/>
              <a:t> </a:t>
            </a:r>
          </a:p>
          <a:p>
            <a:r>
              <a:rPr lang="en-US" dirty="0"/>
              <a:t>Vice President </a:t>
            </a:r>
          </a:p>
          <a:p>
            <a:pPr lvl="1"/>
            <a:r>
              <a:rPr lang="en-US" dirty="0"/>
              <a:t>Paul Balik</a:t>
            </a:r>
          </a:p>
          <a:p>
            <a:pPr lvl="1"/>
            <a:r>
              <a:rPr lang="en-US" dirty="0"/>
              <a:t>Monica </a:t>
            </a:r>
            <a:r>
              <a:rPr lang="en-CA" dirty="0"/>
              <a:t>Beistline</a:t>
            </a:r>
          </a:p>
          <a:p>
            <a:pPr lvl="1"/>
            <a:r>
              <a:rPr lang="en-CA" dirty="0"/>
              <a:t>Michael Hayes</a:t>
            </a:r>
          </a:p>
          <a:p>
            <a:r>
              <a:rPr lang="en-US" dirty="0"/>
              <a:t>Professional Development</a:t>
            </a:r>
          </a:p>
          <a:p>
            <a:pPr lvl="1"/>
            <a:r>
              <a:rPr lang="en-CA" dirty="0"/>
              <a:t>Umar </a:t>
            </a:r>
            <a:r>
              <a:rPr lang="en-CA" dirty="0" err="1"/>
              <a:t>Faraz</a:t>
            </a:r>
            <a:endParaRPr lang="en-CA" dirty="0"/>
          </a:p>
          <a:p>
            <a:pPr lvl="1"/>
            <a:r>
              <a:rPr lang="en-CA" dirty="0"/>
              <a:t>Jenny Gourley</a:t>
            </a:r>
          </a:p>
          <a:p>
            <a:r>
              <a:rPr lang="en-US" b="1" dirty="0"/>
              <a:t>Treasurer </a:t>
            </a:r>
          </a:p>
          <a:p>
            <a:pPr lvl="1"/>
            <a:r>
              <a:rPr lang="en-CA" dirty="0"/>
              <a:t>Daniel </a:t>
            </a:r>
            <a:r>
              <a:rPr lang="en-CA" dirty="0" err="1"/>
              <a:t>Deckman</a:t>
            </a:r>
            <a:endParaRPr lang="en-CA" dirty="0"/>
          </a:p>
          <a:p>
            <a:r>
              <a:rPr lang="en-US" b="1" dirty="0"/>
              <a:t>Canadian Affairs </a:t>
            </a:r>
          </a:p>
          <a:p>
            <a:pPr lvl="1"/>
            <a:r>
              <a:rPr lang="en-US" dirty="0"/>
              <a:t>Matthew Mairinger</a:t>
            </a:r>
          </a:p>
          <a:p>
            <a:r>
              <a:rPr lang="en-US" b="1" dirty="0"/>
              <a:t>Bylaw change</a:t>
            </a:r>
          </a:p>
          <a:p>
            <a:pPr lvl="1"/>
            <a:r>
              <a:rPr lang="en-US" dirty="0"/>
              <a:t>Corporation Officers (B6)- Removal of Officer</a:t>
            </a:r>
          </a:p>
          <a:p>
            <a:pPr marL="0" indent="0">
              <a:buNone/>
            </a:pPr>
            <a:endParaRPr lang="en-US" dirty="0"/>
          </a:p>
          <a:p>
            <a:endParaRPr lang="en-CA" dirty="0"/>
          </a:p>
        </p:txBody>
      </p:sp>
    </p:spTree>
    <p:extLst>
      <p:ext uri="{BB962C8B-B14F-4D97-AF65-F5344CB8AC3E}">
        <p14:creationId xmlns:p14="http://schemas.microsoft.com/office/powerpoint/2010/main" val="422971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NAYGN US </a:t>
            </a:r>
            <a:r>
              <a:rPr lang="en-US" dirty="0" smtClean="0"/>
              <a:t>Operating Officer (starting </a:t>
            </a:r>
            <a:r>
              <a:rPr lang="en-US" dirty="0"/>
              <a:t>May 2020)</a:t>
            </a:r>
            <a:endParaRPr lang="en-CA" dirty="0"/>
          </a:p>
        </p:txBody>
      </p:sp>
      <p:sp>
        <p:nvSpPr>
          <p:cNvPr id="3" name="Content Placeholder 2"/>
          <p:cNvSpPr>
            <a:spLocks noGrp="1"/>
          </p:cNvSpPr>
          <p:nvPr>
            <p:ph idx="1"/>
          </p:nvPr>
        </p:nvSpPr>
        <p:spPr/>
        <p:txBody>
          <a:bodyPr/>
          <a:lstStyle/>
          <a:p>
            <a:r>
              <a:rPr lang="en-US" dirty="0"/>
              <a:t>Nick will finish his US </a:t>
            </a:r>
            <a:r>
              <a:rPr lang="en-US" dirty="0" smtClean="0"/>
              <a:t>Operating Officer term on </a:t>
            </a:r>
            <a:r>
              <a:rPr lang="en-US" dirty="0"/>
              <a:t>May 2020. No, he was not fired he has just changed job roles at Dominion and he determined he would not be able to provide NAYGN the time and focus needed for the US Affairs role.</a:t>
            </a:r>
          </a:p>
          <a:p>
            <a:r>
              <a:rPr lang="en-US" dirty="0"/>
              <a:t>Ashley has been voted in by the NAYGN board to fill the remainder of the US </a:t>
            </a:r>
            <a:r>
              <a:rPr lang="en-US" dirty="0" smtClean="0"/>
              <a:t>Operating Officer role until </a:t>
            </a:r>
            <a:r>
              <a:rPr lang="en-US" dirty="0"/>
              <a:t>the position opens in May 2021. This vote was as per the NAYGN bylaws: </a:t>
            </a:r>
          </a:p>
          <a:p>
            <a:pPr lvl="1"/>
            <a:r>
              <a:rPr lang="en-US" dirty="0"/>
              <a:t>“All vacancies among the elected corporate officers shall be filled by election by the Board of Directors for the unexpired term, except that a vacancy in the office of President shall be filled by the Vice President.”</a:t>
            </a:r>
          </a:p>
          <a:p>
            <a:endParaRPr lang="en-US" dirty="0"/>
          </a:p>
        </p:txBody>
      </p:sp>
    </p:spTree>
    <p:extLst>
      <p:ext uri="{BB962C8B-B14F-4D97-AF65-F5344CB8AC3E}">
        <p14:creationId xmlns:p14="http://schemas.microsoft.com/office/powerpoint/2010/main" val="426179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NAYGN US </a:t>
            </a:r>
            <a:r>
              <a:rPr lang="en-US" dirty="0" smtClean="0"/>
              <a:t>Operating Officer (starting </a:t>
            </a:r>
            <a:r>
              <a:rPr lang="en-US" dirty="0"/>
              <a:t>May 2020)</a:t>
            </a:r>
            <a:endParaRPr lang="en-CA" dirty="0"/>
          </a:p>
        </p:txBody>
      </p:sp>
      <p:sp>
        <p:nvSpPr>
          <p:cNvPr id="3" name="Content Placeholder 2"/>
          <p:cNvSpPr>
            <a:spLocks noGrp="1"/>
          </p:cNvSpPr>
          <p:nvPr>
            <p:ph idx="1"/>
          </p:nvPr>
        </p:nvSpPr>
        <p:spPr>
          <a:xfrm>
            <a:off x="428995" y="2151163"/>
            <a:ext cx="6008017" cy="3880773"/>
          </a:xfrm>
        </p:spPr>
        <p:txBody>
          <a:bodyPr/>
          <a:lstStyle/>
          <a:p>
            <a:r>
              <a:rPr lang="en-US" dirty="0"/>
              <a:t>Ashley Lawrence </a:t>
            </a:r>
            <a:r>
              <a:rPr lang="en-US" u="sng" dirty="0">
                <a:hlinkClick r:id="rId2"/>
              </a:rPr>
              <a:t>Ashley.lawrence@duke-energy.com</a:t>
            </a:r>
            <a:r>
              <a:rPr lang="en-US" dirty="0"/>
              <a:t> </a:t>
            </a:r>
            <a:endParaRPr lang="en-CA" dirty="0"/>
          </a:p>
          <a:p>
            <a:r>
              <a:rPr lang="en-US" dirty="0"/>
              <a:t>Senior Scientist in Health Physics at Duke Energy’s Robinson Nuclear Plant. </a:t>
            </a:r>
          </a:p>
          <a:p>
            <a:r>
              <a:rPr lang="en-US" dirty="0"/>
              <a:t>Been an active member of NAYGN since 2011.</a:t>
            </a:r>
          </a:p>
          <a:p>
            <a:r>
              <a:rPr lang="en-US" dirty="0"/>
              <a:t>Served in multiple NAYGN leadership roles at Duke Energy and currently serving the role as Duke Energy Fleet Chapter Lead.</a:t>
            </a:r>
          </a:p>
          <a:p>
            <a:r>
              <a:rPr lang="en-US" dirty="0"/>
              <a:t>Love the mission of NAYGN and look forward to working with the national chapter to continue to make NAYGN a great organization for young nuclear professionals!</a:t>
            </a:r>
          </a:p>
          <a:p>
            <a:endParaRPr lang="en-US" dirty="0"/>
          </a:p>
          <a:p>
            <a:endParaRPr lang="en-CA" dirty="0"/>
          </a:p>
        </p:txBody>
      </p:sp>
      <p:pic>
        <p:nvPicPr>
          <p:cNvPr id="5" name="Picture 4">
            <a:extLst>
              <a:ext uri="{FF2B5EF4-FFF2-40B4-BE49-F238E27FC236}">
                <a16:creationId xmlns:a16="http://schemas.microsoft.com/office/drawing/2014/main" id="{F5DED07B-2535-47C5-8DF3-14A0D29FCC23}"/>
              </a:ext>
            </a:extLst>
          </p:cNvPr>
          <p:cNvPicPr>
            <a:picLocks noChangeAspect="1"/>
          </p:cNvPicPr>
          <p:nvPr/>
        </p:nvPicPr>
        <p:blipFill>
          <a:blip r:embed="rId3"/>
          <a:stretch>
            <a:fillRect/>
          </a:stretch>
        </p:blipFill>
        <p:spPr>
          <a:xfrm>
            <a:off x="6388946" y="2337847"/>
            <a:ext cx="2425410" cy="3115718"/>
          </a:xfrm>
          <a:prstGeom prst="rect">
            <a:avLst/>
          </a:prstGeom>
        </p:spPr>
      </p:pic>
    </p:spTree>
    <p:extLst>
      <p:ext uri="{BB962C8B-B14F-4D97-AF65-F5344CB8AC3E}">
        <p14:creationId xmlns:p14="http://schemas.microsoft.com/office/powerpoint/2010/main" val="4072919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 Update – Drawing Contest</a:t>
            </a:r>
            <a:endParaRPr lang="en-CA" dirty="0"/>
          </a:p>
        </p:txBody>
      </p:sp>
      <p:sp>
        <p:nvSpPr>
          <p:cNvPr id="3" name="Content Placeholder 2"/>
          <p:cNvSpPr>
            <a:spLocks noGrp="1"/>
          </p:cNvSpPr>
          <p:nvPr>
            <p:ph idx="1"/>
          </p:nvPr>
        </p:nvSpPr>
        <p:spPr/>
        <p:txBody>
          <a:bodyPr>
            <a:normAutofit fontScale="92500" lnSpcReduction="10000"/>
          </a:bodyPr>
          <a:lstStyle/>
          <a:p>
            <a:r>
              <a:rPr lang="en-US" b="1" dirty="0"/>
              <a:t>2020: Bringing Nuclear Energy Into Focus</a:t>
            </a:r>
          </a:p>
          <a:p>
            <a:r>
              <a:rPr lang="en-US" dirty="0"/>
              <a:t>Submissions are due by noon on </a:t>
            </a:r>
            <a:r>
              <a:rPr lang="en-US" strike="sngStrike" dirty="0">
                <a:solidFill>
                  <a:srgbClr val="FF0000"/>
                </a:solidFill>
              </a:rPr>
              <a:t>April 3rd</a:t>
            </a:r>
            <a:r>
              <a:rPr lang="en-US" strike="sngStrike" dirty="0" smtClean="0">
                <a:solidFill>
                  <a:srgbClr val="FF0000"/>
                </a:solidFill>
              </a:rPr>
              <a:t>. </a:t>
            </a:r>
            <a:r>
              <a:rPr lang="en-US" dirty="0" smtClean="0">
                <a:solidFill>
                  <a:srgbClr val="FF0000"/>
                </a:solidFill>
              </a:rPr>
              <a:t>May 8</a:t>
            </a:r>
            <a:r>
              <a:rPr lang="en-US" baseline="30000" dirty="0" smtClean="0">
                <a:solidFill>
                  <a:srgbClr val="FF0000"/>
                </a:solidFill>
              </a:rPr>
              <a:t>th</a:t>
            </a:r>
            <a:r>
              <a:rPr lang="en-US" dirty="0" smtClean="0">
                <a:solidFill>
                  <a:srgbClr val="FF0000"/>
                </a:solidFill>
              </a:rPr>
              <a:t> 2020 (COVID-19 may further extend deadline)</a:t>
            </a:r>
            <a:endParaRPr lang="en-US" dirty="0">
              <a:solidFill>
                <a:srgbClr val="FF0000"/>
              </a:solidFill>
            </a:endParaRPr>
          </a:p>
          <a:p>
            <a:r>
              <a:rPr lang="en-US" dirty="0"/>
              <a:t>Students in 4th and 5th grade will use a </a:t>
            </a:r>
            <a:r>
              <a:rPr lang="en-US" b="1" dirty="0"/>
              <a:t>8 ½ x 11”</a:t>
            </a:r>
            <a:r>
              <a:rPr lang="en-US" dirty="0"/>
              <a:t> to draw how nuclear energy will help with energy and environmental needs of the future.</a:t>
            </a:r>
          </a:p>
          <a:p>
            <a:r>
              <a:rPr lang="en-US" dirty="0"/>
              <a:t>When presenting the drawing contest to a classroom, use the following </a:t>
            </a:r>
            <a:r>
              <a:rPr lang="en-US" dirty="0">
                <a:hlinkClick r:id="rId2"/>
              </a:rPr>
              <a:t>presentation</a:t>
            </a:r>
            <a:r>
              <a:rPr lang="en-US" dirty="0"/>
              <a:t> and </a:t>
            </a:r>
            <a:r>
              <a:rPr lang="en-US" dirty="0">
                <a:hlinkClick r:id="rId3"/>
              </a:rPr>
              <a:t>introduction</a:t>
            </a:r>
            <a:r>
              <a:rPr lang="en-US" dirty="0"/>
              <a:t>.</a:t>
            </a:r>
          </a:p>
          <a:p>
            <a:r>
              <a:rPr lang="en-US" dirty="0"/>
              <a:t>For each drawing submitted, attach this </a:t>
            </a:r>
            <a:r>
              <a:rPr lang="en-US" dirty="0">
                <a:hlinkClick r:id="rId4"/>
              </a:rPr>
              <a:t>form</a:t>
            </a:r>
            <a:r>
              <a:rPr lang="en-US" dirty="0"/>
              <a:t> with the student’s information.  Parents of the students participating in the drawing contest need to sign the linked </a:t>
            </a:r>
            <a:r>
              <a:rPr lang="en-US" dirty="0">
                <a:hlinkClick r:id="rId5"/>
              </a:rPr>
              <a:t>waiver</a:t>
            </a:r>
            <a:r>
              <a:rPr lang="en-US" dirty="0"/>
              <a:t>.</a:t>
            </a:r>
          </a:p>
          <a:p>
            <a:r>
              <a:rPr lang="en-US" dirty="0"/>
              <a:t>More information is </a:t>
            </a:r>
            <a:r>
              <a:rPr lang="en-US" dirty="0">
                <a:hlinkClick r:id="rId6"/>
              </a:rPr>
              <a:t>HERE</a:t>
            </a:r>
            <a:r>
              <a:rPr lang="en-US" dirty="0"/>
              <a:t> </a:t>
            </a:r>
            <a:endParaRPr lang="en-CA" dirty="0"/>
          </a:p>
        </p:txBody>
      </p:sp>
    </p:spTree>
    <p:extLst>
      <p:ext uri="{BB962C8B-B14F-4D97-AF65-F5344CB8AC3E}">
        <p14:creationId xmlns:p14="http://schemas.microsoft.com/office/powerpoint/2010/main" val="24775652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3660</TotalTime>
  <Words>944</Words>
  <Application>Microsoft Office PowerPoint</Application>
  <PresentationFormat>On-screen Show (4:3)</PresentationFormat>
  <Paragraphs>87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Trebuchet MS</vt:lpstr>
      <vt:lpstr>Wingdings</vt:lpstr>
      <vt:lpstr>Wingdings 3</vt:lpstr>
      <vt:lpstr>Facet</vt:lpstr>
      <vt:lpstr>March 2020 Local Chapter Lead Meeting</vt:lpstr>
      <vt:lpstr>Agenda</vt:lpstr>
      <vt:lpstr>2020 Metrics</vt:lpstr>
      <vt:lpstr>2020 Metrics</vt:lpstr>
      <vt:lpstr>Q1 Excellence Awards Open</vt:lpstr>
      <vt:lpstr>NAYGN Board of Directors </vt:lpstr>
      <vt:lpstr>New NAYGN US Operating Officer (starting May 2020)</vt:lpstr>
      <vt:lpstr>New NAYGN US Operating Officer (starting May 2020)</vt:lpstr>
      <vt:lpstr>PI Update – Drawing Contest</vt:lpstr>
      <vt:lpstr>NEA Conference – Corona Virus</vt:lpstr>
      <vt:lpstr>NEA Conference – LCL Symposium (May 19th)</vt:lpstr>
      <vt:lpstr>NEA Conference – Hill Visit</vt:lpstr>
      <vt:lpstr>IYNC Conference </vt:lpstr>
      <vt:lpstr>Newest NAYGN Chapter!</vt:lpstr>
      <vt:lpstr>Communications &amp; Best Practices</vt:lpstr>
      <vt:lpstr>Open Discussion with NAYGN President </vt:lpstr>
    </vt:vector>
  </TitlesOfParts>
  <Company>Ontario Power Generation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MAIRINGER Matthew -NUCLEAR</dc:creator>
  <cp:lastModifiedBy>MAIRINGER Matthew -NUCLEAR</cp:lastModifiedBy>
  <cp:revision>68</cp:revision>
  <dcterms:created xsi:type="dcterms:W3CDTF">2019-07-10T11:43:51Z</dcterms:created>
  <dcterms:modified xsi:type="dcterms:W3CDTF">2020-03-17T19:29:39Z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c8383d6-8835-4200-a4fc-1770f5e9c0ac_Enabled">
    <vt:lpwstr>True</vt:lpwstr>
  </property>
  <property fmtid="{D5CDD505-2E9C-101B-9397-08002B2CF9AE}" pid="3" name="MSIP_Label_fc8383d6-8835-4200-a4fc-1770f5e9c0ac_SiteId">
    <vt:lpwstr>962f21cf-93ea-449f-99bf-402e2b2987b2</vt:lpwstr>
  </property>
  <property fmtid="{D5CDD505-2E9C-101B-9397-08002B2CF9AE}" pid="4" name="MSIP_Label_fc8383d6-8835-4200-a4fc-1770f5e9c0ac_Owner">
    <vt:lpwstr>matthew.mairinger@opg.com</vt:lpwstr>
  </property>
  <property fmtid="{D5CDD505-2E9C-101B-9397-08002B2CF9AE}" pid="5" name="MSIP_Label_fc8383d6-8835-4200-a4fc-1770f5e9c0ac_SetDate">
    <vt:lpwstr>2019-07-10T12:28:22.5520845Z</vt:lpwstr>
  </property>
  <property fmtid="{D5CDD505-2E9C-101B-9397-08002B2CF9AE}" pid="6" name="MSIP_Label_fc8383d6-8835-4200-a4fc-1770f5e9c0ac_Name">
    <vt:lpwstr>General</vt:lpwstr>
  </property>
  <property fmtid="{D5CDD505-2E9C-101B-9397-08002B2CF9AE}" pid="7" name="MSIP_Label_fc8383d6-8835-4200-a4fc-1770f5e9c0ac_Application">
    <vt:lpwstr>Microsoft Azure Information Protection</vt:lpwstr>
  </property>
  <property fmtid="{D5CDD505-2E9C-101B-9397-08002B2CF9AE}" pid="8" name="MSIP_Label_fc8383d6-8835-4200-a4fc-1770f5e9c0ac_ActionId">
    <vt:lpwstr>2b6a0135-79f1-46df-ae80-e290f7a0bed7</vt:lpwstr>
  </property>
  <property fmtid="{D5CDD505-2E9C-101B-9397-08002B2CF9AE}" pid="9" name="MSIP_Label_fc8383d6-8835-4200-a4fc-1770f5e9c0ac_Extended_MSFT_Method">
    <vt:lpwstr>Automatic</vt:lpwstr>
  </property>
  <property fmtid="{D5CDD505-2E9C-101B-9397-08002B2CF9AE}" pid="10" name="Sensitivity">
    <vt:lpwstr>General</vt:lpwstr>
  </property>
</Properties>
</file>