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58" r:id="rId4"/>
    <p:sldId id="260" r:id="rId5"/>
    <p:sldId id="259" r:id="rId6"/>
    <p:sldId id="261" r:id="rId7"/>
    <p:sldId id="268" r:id="rId8"/>
    <p:sldId id="262" r:id="rId9"/>
    <p:sldId id="269" r:id="rId10"/>
    <p:sldId id="270" r:id="rId11"/>
    <p:sldId id="271" r:id="rId12"/>
    <p:sldId id="263" r:id="rId13"/>
    <p:sldId id="265" r:id="rId14"/>
    <p:sldId id="266" r:id="rId15"/>
    <p:sldId id="267" r:id="rId16"/>
    <p:sldId id="26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692" autoAdjust="0"/>
  </p:normalViewPr>
  <p:slideViewPr>
    <p:cSldViewPr snapToGrid="0" snapToObjects="1">
      <p:cViewPr varScale="1">
        <p:scale>
          <a:sx n="64" d="100"/>
          <a:sy n="64" d="100"/>
        </p:scale>
        <p:origin x="281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C19EE-4891-2048-B945-31A353614C52}" type="datetimeFigureOut">
              <a:rPr lang="en-US" smtClean="0"/>
              <a:t>6/16/2020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9EDA9-A97E-B140-B791-ABFAD2941DBE}" type="slidenum">
              <a:rPr lang="en-US" smtClean="0"/>
              <a:t>‹#›</a:t>
            </a:fld>
            <a:endParaRPr lang="en-US"/>
          </a:p>
        </p:txBody>
      </p:sp>
    </p:spTree>
    <p:extLst>
      <p:ext uri="{BB962C8B-B14F-4D97-AF65-F5344CB8AC3E}">
        <p14:creationId xmlns:p14="http://schemas.microsoft.com/office/powerpoint/2010/main" val="42715710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mailto:digital@naygn.org?subject=Digital%20Committee%20Opportunity" TargetMode="External"/><Relationship Id="rId3" Type="http://schemas.openxmlformats.org/officeDocument/2006/relationships/hyperlink" Target="mailto:engagement@naygn.org?subject=Engagement%20Committee%20Opportunity" TargetMode="External"/><Relationship Id="rId7" Type="http://schemas.openxmlformats.org/officeDocument/2006/relationships/hyperlink" Target="mailto:publications@naygn.org?subject=Publications%20Committee%20Opportunity"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mailto:socialmedia@naygn.org?subject=Social%20Media%20Committee%20Opportunity" TargetMode="External"/><Relationship Id="rId11" Type="http://schemas.openxmlformats.org/officeDocument/2006/relationships/hyperlink" Target="mailto:governmentoutreach@naygn.org?subject=Government%20Outreach%20Committee%20Opportunity" TargetMode="External"/><Relationship Id="rId5" Type="http://schemas.openxmlformats.org/officeDocument/2006/relationships/hyperlink" Target="mailto:awards@naygn.org?subject=Awards%20Committee%20Opportunity" TargetMode="External"/><Relationship Id="rId10" Type="http://schemas.openxmlformats.org/officeDocument/2006/relationships/hyperlink" Target="mailto:studentoutreach@naygn.org?subject=Student%20Outreach%20Committee%20Opportunity" TargetMode="External"/><Relationship Id="rId4" Type="http://schemas.openxmlformats.org/officeDocument/2006/relationships/hyperlink" Target="mailto:sponsorship@naygn.org?subject=Sponsorship%20Committee%20Opportunity" TargetMode="External"/><Relationship Id="rId9" Type="http://schemas.openxmlformats.org/officeDocument/2006/relationships/hyperlink" Target="mailto:webinar@naygn.org?subject=Webinar%20Committee%20Opportunit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off with Safety.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stop and look around your areas for any potential hazards that would affect you leaving your area safely in case of an emergency. If there are any hazards, please take a moment to eliminate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to get off the call, I’ll be glad to catch you up at a later time.</a:t>
            </a:r>
          </a:p>
          <a:p>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1</a:t>
            </a:fld>
            <a:endParaRPr lang="en-US"/>
          </a:p>
        </p:txBody>
      </p:sp>
    </p:spTree>
    <p:extLst>
      <p:ext uri="{BB962C8B-B14F-4D97-AF65-F5344CB8AC3E}">
        <p14:creationId xmlns:p14="http://schemas.microsoft.com/office/powerpoint/2010/main" val="101676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Amanda/Chris</a:t>
            </a:r>
          </a:p>
        </p:txBody>
      </p:sp>
      <p:sp>
        <p:nvSpPr>
          <p:cNvPr id="4" name="Slide Number Placeholder 3"/>
          <p:cNvSpPr>
            <a:spLocks noGrp="1"/>
          </p:cNvSpPr>
          <p:nvPr>
            <p:ph type="sldNum" sz="quarter" idx="10"/>
          </p:nvPr>
        </p:nvSpPr>
        <p:spPr/>
        <p:txBody>
          <a:bodyPr/>
          <a:lstStyle/>
          <a:p>
            <a:fld id="{0C19EDA9-A97E-B140-B791-ABFAD2941DBE}" type="slidenum">
              <a:rPr lang="en-US" smtClean="0"/>
              <a:t>10</a:t>
            </a:fld>
            <a:endParaRPr lang="en-US"/>
          </a:p>
        </p:txBody>
      </p:sp>
    </p:spTree>
    <p:extLst>
      <p:ext uri="{BB962C8B-B14F-4D97-AF65-F5344CB8AC3E}">
        <p14:creationId xmlns:p14="http://schemas.microsoft.com/office/powerpoint/2010/main" val="68923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next Professional Development book club discussion will be July 21</a:t>
            </a:r>
            <a:r>
              <a:rPr lang="en-US" baseline="30000" dirty="0"/>
              <a:t>st</a:t>
            </a:r>
            <a:r>
              <a:rPr lang="en-US" dirty="0"/>
              <a:t> </a:t>
            </a:r>
          </a:p>
          <a:p>
            <a:pPr marL="171450" indent="-171450">
              <a:buFont typeface="Arial" panose="020B0604020202020204" pitchFamily="34" charset="0"/>
              <a:buChar char="•"/>
            </a:pPr>
            <a:r>
              <a:rPr lang="en-US" dirty="0"/>
              <a:t>The book for the discussion is “Mistakes were made (But Not By Me)” and we’ll discuss chapters 1-3 on the call. </a:t>
            </a:r>
          </a:p>
        </p:txBody>
      </p:sp>
      <p:sp>
        <p:nvSpPr>
          <p:cNvPr id="4" name="Slide Number Placeholder 3"/>
          <p:cNvSpPr>
            <a:spLocks noGrp="1"/>
          </p:cNvSpPr>
          <p:nvPr>
            <p:ph type="sldNum" sz="quarter" idx="10"/>
          </p:nvPr>
        </p:nvSpPr>
        <p:spPr/>
        <p:txBody>
          <a:bodyPr/>
          <a:lstStyle/>
          <a:p>
            <a:fld id="{0C19EDA9-A97E-B140-B791-ABFAD2941DBE}" type="slidenum">
              <a:rPr lang="en-US" smtClean="0"/>
              <a:t>11</a:t>
            </a:fld>
            <a:endParaRPr lang="en-US"/>
          </a:p>
        </p:txBody>
      </p:sp>
    </p:spTree>
    <p:extLst>
      <p:ext uri="{BB962C8B-B14F-4D97-AF65-F5344CB8AC3E}">
        <p14:creationId xmlns:p14="http://schemas.microsoft.com/office/powerpoint/2010/main" val="1735045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wanted to continue to keep these links available to you all as options to keep your organizations active during these times</a:t>
            </a:r>
          </a:p>
          <a:p>
            <a:pPr marL="171450" indent="-171450">
              <a:buFont typeface="Arial" panose="020B0604020202020204" pitchFamily="34" charset="0"/>
              <a:buChar char="•"/>
            </a:pPr>
            <a:r>
              <a:rPr lang="en-US" dirty="0"/>
              <a:t>These public outreach resources are great for those doing virtual summer camps and summer school</a:t>
            </a:r>
          </a:p>
        </p:txBody>
      </p:sp>
      <p:sp>
        <p:nvSpPr>
          <p:cNvPr id="4" name="Slide Number Placeholder 3"/>
          <p:cNvSpPr>
            <a:spLocks noGrp="1"/>
          </p:cNvSpPr>
          <p:nvPr>
            <p:ph type="sldNum" sz="quarter" idx="10"/>
          </p:nvPr>
        </p:nvSpPr>
        <p:spPr/>
        <p:txBody>
          <a:bodyPr/>
          <a:lstStyle/>
          <a:p>
            <a:fld id="{0C19EDA9-A97E-B140-B791-ABFAD2941DBE}" type="slidenum">
              <a:rPr lang="en-US" smtClean="0"/>
              <a:t>12</a:t>
            </a:fld>
            <a:endParaRPr lang="en-US"/>
          </a:p>
        </p:txBody>
      </p:sp>
    </p:spTree>
    <p:extLst>
      <p:ext uri="{BB962C8B-B14F-4D97-AF65-F5344CB8AC3E}">
        <p14:creationId xmlns:p14="http://schemas.microsoft.com/office/powerpoint/2010/main" val="3244262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some way to stay connected with your members with virtual networking events</a:t>
            </a:r>
          </a:p>
        </p:txBody>
      </p:sp>
      <p:sp>
        <p:nvSpPr>
          <p:cNvPr id="4" name="Slide Number Placeholder 3"/>
          <p:cNvSpPr>
            <a:spLocks noGrp="1"/>
          </p:cNvSpPr>
          <p:nvPr>
            <p:ph type="sldNum" sz="quarter" idx="10"/>
          </p:nvPr>
        </p:nvSpPr>
        <p:spPr/>
        <p:txBody>
          <a:bodyPr/>
          <a:lstStyle/>
          <a:p>
            <a:fld id="{0C19EDA9-A97E-B140-B791-ABFAD2941DBE}" type="slidenum">
              <a:rPr lang="en-US" smtClean="0"/>
              <a:t>13</a:t>
            </a:fld>
            <a:endParaRPr lang="en-US"/>
          </a:p>
        </p:txBody>
      </p:sp>
    </p:spTree>
    <p:extLst>
      <p:ext uri="{BB962C8B-B14F-4D97-AF65-F5344CB8AC3E}">
        <p14:creationId xmlns:p14="http://schemas.microsoft.com/office/powerpoint/2010/main" val="3481148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These are great ideas to utilize social media to continue to advocate for nuclear</a:t>
            </a:r>
          </a:p>
          <a:p>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14</a:t>
            </a:fld>
            <a:endParaRPr lang="en-US"/>
          </a:p>
        </p:txBody>
      </p:sp>
    </p:spTree>
    <p:extLst>
      <p:ext uri="{BB962C8B-B14F-4D97-AF65-F5344CB8AC3E}">
        <p14:creationId xmlns:p14="http://schemas.microsoft.com/office/powerpoint/2010/main" val="2600209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great ideas to utilize social media to continue to advocate for nuclear</a:t>
            </a:r>
          </a:p>
        </p:txBody>
      </p:sp>
      <p:sp>
        <p:nvSpPr>
          <p:cNvPr id="4" name="Slide Number Placeholder 3"/>
          <p:cNvSpPr>
            <a:spLocks noGrp="1"/>
          </p:cNvSpPr>
          <p:nvPr>
            <p:ph type="sldNum" sz="quarter" idx="10"/>
          </p:nvPr>
        </p:nvSpPr>
        <p:spPr/>
        <p:txBody>
          <a:bodyPr/>
          <a:lstStyle/>
          <a:p>
            <a:fld id="{0C19EDA9-A97E-B140-B791-ABFAD2941DBE}" type="slidenum">
              <a:rPr lang="en-US" smtClean="0"/>
              <a:t>15</a:t>
            </a:fld>
            <a:endParaRPr lang="en-US"/>
          </a:p>
        </p:txBody>
      </p:sp>
    </p:spTree>
    <p:extLst>
      <p:ext uri="{BB962C8B-B14F-4D97-AF65-F5344CB8AC3E}">
        <p14:creationId xmlns:p14="http://schemas.microsoft.com/office/powerpoint/2010/main" val="3782796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do have one question for the group. Did you all receive NAYGN newsletter that was sent yesterday or recently? If not, please respond in the chat box  let me know or our communications officer, Paul at communications@naygn.org.  We want to make sure that the NAYGN information is reaching all members!</a:t>
            </a:r>
          </a:p>
          <a:p>
            <a:pPr marL="171450" indent="-171450">
              <a:buFont typeface="Arial" panose="020B0604020202020204" pitchFamily="34" charset="0"/>
              <a:buChar char="•"/>
            </a:pPr>
            <a:r>
              <a:rPr lang="en-US" dirty="0"/>
              <a:t>Before we turn it over to our president, Amber, I want to open it up for any questions or comments that you may have.</a:t>
            </a:r>
          </a:p>
          <a:p>
            <a:pPr marL="171450" indent="-171450">
              <a:buFont typeface="Arial" panose="020B0604020202020204" pitchFamily="34" charset="0"/>
              <a:buChar char="•"/>
            </a:pPr>
            <a:r>
              <a:rPr lang="en-US" dirty="0"/>
              <a:t>Ok, over to you Amber.</a:t>
            </a:r>
          </a:p>
        </p:txBody>
      </p:sp>
      <p:sp>
        <p:nvSpPr>
          <p:cNvPr id="4" name="Slide Number Placeholder 3"/>
          <p:cNvSpPr>
            <a:spLocks noGrp="1"/>
          </p:cNvSpPr>
          <p:nvPr>
            <p:ph type="sldNum" sz="quarter" idx="10"/>
          </p:nvPr>
        </p:nvSpPr>
        <p:spPr/>
        <p:txBody>
          <a:bodyPr/>
          <a:lstStyle/>
          <a:p>
            <a:fld id="{0C19EDA9-A97E-B140-B791-ABFAD2941DBE}" type="slidenum">
              <a:rPr lang="en-US" smtClean="0"/>
              <a:t>16</a:t>
            </a:fld>
            <a:endParaRPr lang="en-US"/>
          </a:p>
        </p:txBody>
      </p:sp>
    </p:spTree>
    <p:extLst>
      <p:ext uri="{BB962C8B-B14F-4D97-AF65-F5344CB8AC3E}">
        <p14:creationId xmlns:p14="http://schemas.microsoft.com/office/powerpoint/2010/main" val="323914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2</a:t>
            </a:fld>
            <a:endParaRPr lang="en-US"/>
          </a:p>
        </p:txBody>
      </p:sp>
    </p:spTree>
    <p:extLst>
      <p:ext uri="{BB962C8B-B14F-4D97-AF65-F5344CB8AC3E}">
        <p14:creationId xmlns:p14="http://schemas.microsoft.com/office/powerpoint/2010/main" val="261721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the current metrics for this year.</a:t>
            </a:r>
          </a:p>
          <a:p>
            <a:pPr marL="171450" indent="-171450">
              <a:buFont typeface="Arial" panose="020B0604020202020204" pitchFamily="34" charset="0"/>
              <a:buChar char="•"/>
            </a:pPr>
            <a:r>
              <a:rPr lang="en-US" dirty="0"/>
              <a:t>Please continue to add your metrics as you complete events throughout the year.</a:t>
            </a:r>
          </a:p>
          <a:p>
            <a:pPr marL="171450" indent="-171450">
              <a:buFont typeface="Arial" panose="020B0604020202020204" pitchFamily="34" charset="0"/>
              <a:buChar char="•"/>
            </a:pPr>
            <a:r>
              <a:rPr lang="en-US" dirty="0"/>
              <a:t>Any questions/concerns, please reach out!</a:t>
            </a:r>
          </a:p>
        </p:txBody>
      </p:sp>
      <p:sp>
        <p:nvSpPr>
          <p:cNvPr id="4" name="Slide Number Placeholder 3"/>
          <p:cNvSpPr>
            <a:spLocks noGrp="1"/>
          </p:cNvSpPr>
          <p:nvPr>
            <p:ph type="sldNum" sz="quarter" idx="10"/>
          </p:nvPr>
        </p:nvSpPr>
        <p:spPr/>
        <p:txBody>
          <a:bodyPr/>
          <a:lstStyle/>
          <a:p>
            <a:fld id="{0C19EDA9-A97E-B140-B791-ABFAD2941DBE}" type="slidenum">
              <a:rPr lang="en-US" smtClean="0"/>
              <a:t>3</a:t>
            </a:fld>
            <a:endParaRPr lang="en-US"/>
          </a:p>
        </p:txBody>
      </p:sp>
    </p:spTree>
    <p:extLst>
      <p:ext uri="{BB962C8B-B14F-4D97-AF65-F5344CB8AC3E}">
        <p14:creationId xmlns:p14="http://schemas.microsoft.com/office/powerpoint/2010/main" val="40216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Nominations for Q2 excellence awards are now open.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4</a:t>
            </a:fld>
            <a:endParaRPr lang="en-US"/>
          </a:p>
        </p:txBody>
      </p:sp>
    </p:spTree>
    <p:extLst>
      <p:ext uri="{BB962C8B-B14F-4D97-AF65-F5344CB8AC3E}">
        <p14:creationId xmlns:p14="http://schemas.microsoft.com/office/powerpoint/2010/main" val="44788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had a great virtual RL/LCL symposium last month! Thank you to all that were able to attend.</a:t>
            </a:r>
          </a:p>
          <a:p>
            <a:pPr marL="628650" lvl="1" indent="-171450">
              <a:buFont typeface="Arial" panose="020B0604020202020204" pitchFamily="34" charset="0"/>
              <a:buChar char="•"/>
            </a:pPr>
            <a:r>
              <a:rPr lang="en-US" dirty="0"/>
              <a:t>We were able to discuss past metrics as well as have regional breakout sessions to plan for 2020.</a:t>
            </a:r>
          </a:p>
          <a:p>
            <a:pPr marL="171450" indent="-171450">
              <a:buFont typeface="Arial" panose="020B0604020202020204" pitchFamily="34" charset="0"/>
              <a:buChar char="•"/>
            </a:pPr>
            <a:r>
              <a:rPr lang="en-US" dirty="0"/>
              <a:t>All of the presentations and recordings are now on the NAYGN website under Local Chapter resources.</a:t>
            </a:r>
          </a:p>
          <a:p>
            <a:pPr marL="171450" indent="-171450">
              <a:buFont typeface="Arial" panose="020B0604020202020204" pitchFamily="34" charset="0"/>
              <a:buChar char="•"/>
            </a:pPr>
            <a:r>
              <a:rPr lang="en-US" dirty="0"/>
              <a:t>Please let us know if you have any questions</a:t>
            </a:r>
          </a:p>
        </p:txBody>
      </p:sp>
      <p:sp>
        <p:nvSpPr>
          <p:cNvPr id="4" name="Slide Number Placeholder 3"/>
          <p:cNvSpPr>
            <a:spLocks noGrp="1"/>
          </p:cNvSpPr>
          <p:nvPr>
            <p:ph type="sldNum" sz="quarter" idx="10"/>
          </p:nvPr>
        </p:nvSpPr>
        <p:spPr/>
        <p:txBody>
          <a:bodyPr/>
          <a:lstStyle/>
          <a:p>
            <a:fld id="{0C19EDA9-A97E-B140-B791-ABFAD2941DBE}" type="slidenum">
              <a:rPr lang="en-US" smtClean="0"/>
              <a:t>5</a:t>
            </a:fld>
            <a:endParaRPr lang="en-US"/>
          </a:p>
        </p:txBody>
      </p:sp>
    </p:spTree>
    <p:extLst>
      <p:ext uri="{BB962C8B-B14F-4D97-AF65-F5344CB8AC3E}">
        <p14:creationId xmlns:p14="http://schemas.microsoft.com/office/powerpoint/2010/main" val="315340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are continuing our virtual committee fair and want to share the NAYGN committee opportunities that are available to you and your members.</a:t>
            </a:r>
          </a:p>
          <a:p>
            <a:pPr marL="171450" indent="-171450">
              <a:buFont typeface="Arial" panose="020B0604020202020204" pitchFamily="34" charset="0"/>
              <a:buChar char="•"/>
            </a:pPr>
            <a:r>
              <a:rPr lang="en-US" dirty="0"/>
              <a:t>We have two new committees that being formed. The Diversity and Inclusion committee and the Special virtual Professional Development committee</a:t>
            </a:r>
          </a:p>
          <a:p>
            <a:pPr marL="171450" indent="-171450">
              <a:buFont typeface="Arial" panose="020B0604020202020204" pitchFamily="34" charset="0"/>
              <a:buChar char="•"/>
            </a:pPr>
            <a:r>
              <a:rPr lang="en-US" dirty="0"/>
              <a:t>I’ll ask Lee to talk about the Diversity and Inclusion committee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virtual professional development committee is Responsible for taking content that was developed for the 2020 NAYGN PD Conference converting to virtual content, as well as develop new virtual content to deliver to our members.</a:t>
            </a:r>
          </a:p>
          <a:p>
            <a:pPr marL="171450" indent="-171450">
              <a:buFont typeface="Arial" panose="020B0604020202020204" pitchFamily="34" charset="0"/>
              <a:buChar char="•"/>
            </a:pPr>
            <a:r>
              <a:rPr lang="en-US" dirty="0"/>
              <a:t>Please let Jenny, our PD chair, know by close of business tomorrow by emailing PD@naygn.org</a:t>
            </a:r>
          </a:p>
        </p:txBody>
      </p:sp>
      <p:sp>
        <p:nvSpPr>
          <p:cNvPr id="4" name="Slide Number Placeholder 3"/>
          <p:cNvSpPr>
            <a:spLocks noGrp="1"/>
          </p:cNvSpPr>
          <p:nvPr>
            <p:ph type="sldNum" sz="quarter" idx="10"/>
          </p:nvPr>
        </p:nvSpPr>
        <p:spPr/>
        <p:txBody>
          <a:bodyPr/>
          <a:lstStyle/>
          <a:p>
            <a:fld id="{0C19EDA9-A97E-B140-B791-ABFAD2941DBE}" type="slidenum">
              <a:rPr lang="en-US" smtClean="0"/>
              <a:t>6</a:t>
            </a:fld>
            <a:endParaRPr lang="en-US"/>
          </a:p>
        </p:txBody>
      </p:sp>
    </p:spTree>
    <p:extLst>
      <p:ext uri="{BB962C8B-B14F-4D97-AF65-F5344CB8AC3E}">
        <p14:creationId xmlns:p14="http://schemas.microsoft.com/office/powerpoint/2010/main" val="371125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Engagement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engagement@naygn.org</a:t>
            </a:r>
            <a:r>
              <a:rPr lang="en-US" sz="1200" kern="1200" dirty="0">
                <a:solidFill>
                  <a:schemeClr val="tx1"/>
                </a:solidFill>
                <a:effectLst/>
                <a:latin typeface="+mn-lt"/>
                <a:ea typeface="+mn-ea"/>
                <a:cs typeface="+mn-cs"/>
              </a:rPr>
              <a:t>): Help the Board of Directors by advising and planning exciting new ways to engage our membership.</a:t>
            </a:r>
          </a:p>
          <a:p>
            <a:pPr lvl="0"/>
            <a:r>
              <a:rPr lang="en-US" sz="1200" kern="1200" dirty="0">
                <a:solidFill>
                  <a:schemeClr val="tx1"/>
                </a:solidFill>
                <a:effectLst/>
                <a:latin typeface="+mn-lt"/>
                <a:ea typeface="+mn-ea"/>
                <a:cs typeface="+mn-cs"/>
              </a:rPr>
              <a:t>Contributor</a:t>
            </a:r>
          </a:p>
          <a:p>
            <a:pPr lvl="0"/>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Sponsorship</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sponsorship@naygn.org</a:t>
            </a:r>
            <a:r>
              <a:rPr lang="en-US" sz="1200" kern="1200" dirty="0">
                <a:solidFill>
                  <a:schemeClr val="tx1"/>
                </a:solidFill>
                <a:effectLst/>
                <a:latin typeface="+mn-lt"/>
                <a:ea typeface="+mn-ea"/>
                <a:cs typeface="+mn-cs"/>
              </a:rPr>
              <a:t>): Lead or help expand our reach with new or existing sponsors so that we can continue to lead the young generation.</a:t>
            </a:r>
          </a:p>
          <a:p>
            <a:pPr lvl="0"/>
            <a:r>
              <a:rPr lang="en-US" sz="1200" kern="1200" dirty="0">
                <a:solidFill>
                  <a:schemeClr val="tx1"/>
                </a:solidFill>
                <a:effectLst/>
                <a:latin typeface="+mn-lt"/>
                <a:ea typeface="+mn-ea"/>
                <a:cs typeface="+mn-cs"/>
              </a:rPr>
              <a:t>Committee Chair</a:t>
            </a:r>
          </a:p>
          <a:p>
            <a:pPr lvl="0"/>
            <a:r>
              <a:rPr lang="en-US" sz="1200" kern="1200" dirty="0">
                <a:solidFill>
                  <a:schemeClr val="tx1"/>
                </a:solidFill>
                <a:effectLst/>
                <a:latin typeface="+mn-lt"/>
                <a:ea typeface="+mn-ea"/>
                <a:cs typeface="+mn-cs"/>
              </a:rPr>
              <a:t>Contributor</a:t>
            </a:r>
          </a:p>
          <a:p>
            <a:pPr lvl="0"/>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Awards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5"/>
              </a:rPr>
              <a:t>awards@naygn.org</a:t>
            </a:r>
            <a:r>
              <a:rPr lang="en-US" sz="1200" kern="1200" dirty="0">
                <a:solidFill>
                  <a:schemeClr val="tx1"/>
                </a:solidFill>
                <a:effectLst/>
                <a:latin typeface="+mn-lt"/>
                <a:ea typeface="+mn-ea"/>
                <a:cs typeface="+mn-cs"/>
              </a:rPr>
              <a:t>): Lead or help select our quarterly excellence award and annual award winners.</a:t>
            </a:r>
          </a:p>
          <a:p>
            <a:pPr lvl="0"/>
            <a:r>
              <a:rPr lang="en-US" sz="1200" kern="1200" dirty="0">
                <a:solidFill>
                  <a:schemeClr val="tx1"/>
                </a:solidFill>
                <a:effectLst/>
                <a:latin typeface="+mn-lt"/>
                <a:ea typeface="+mn-ea"/>
                <a:cs typeface="+mn-cs"/>
              </a:rPr>
              <a:t>Contributor</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Social Media</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6"/>
              </a:rPr>
              <a:t>socialmedia@naygn.org</a:t>
            </a:r>
            <a:r>
              <a:rPr lang="en-US" sz="1200" kern="1200" dirty="0">
                <a:solidFill>
                  <a:schemeClr val="tx1"/>
                </a:solidFill>
                <a:effectLst/>
                <a:latin typeface="+mn-lt"/>
                <a:ea typeface="+mn-ea"/>
                <a:cs typeface="+mn-cs"/>
              </a:rPr>
              <a:t>): Take the lead on curating and planning content to be published to our many social media channels (Facebook, Twitter, LinkedIn, Instagram, YouTube, and now </a:t>
            </a:r>
            <a:r>
              <a:rPr lang="en-US" sz="1200" kern="1200" dirty="0" err="1">
                <a:solidFill>
                  <a:schemeClr val="tx1"/>
                </a:solidFill>
                <a:effectLst/>
                <a:latin typeface="+mn-lt"/>
                <a:ea typeface="+mn-ea"/>
                <a:cs typeface="+mn-cs"/>
              </a:rPr>
              <a:t>TikTok</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Committee Chair</a:t>
            </a:r>
          </a:p>
          <a:p>
            <a:pPr lvl="0"/>
            <a:r>
              <a:rPr lang="en-US" sz="1200" kern="1200" dirty="0">
                <a:solidFill>
                  <a:schemeClr val="tx1"/>
                </a:solidFill>
                <a:effectLst/>
                <a:latin typeface="+mn-lt"/>
                <a:ea typeface="+mn-ea"/>
                <a:cs typeface="+mn-cs"/>
              </a:rPr>
              <a:t>Contributor</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Publications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7"/>
              </a:rPr>
              <a:t>publications@naygn.org</a:t>
            </a:r>
            <a:r>
              <a:rPr lang="en-US" sz="1200" kern="1200" dirty="0">
                <a:solidFill>
                  <a:schemeClr val="tx1"/>
                </a:solidFill>
                <a:effectLst/>
                <a:latin typeface="+mn-lt"/>
                <a:ea typeface="+mn-ea"/>
                <a:cs typeface="+mn-cs"/>
              </a:rPr>
              <a:t>): Curate and produce content for our routine newsletters and Go Nuke articles published to our website.</a:t>
            </a:r>
          </a:p>
          <a:p>
            <a:pPr lvl="0"/>
            <a:r>
              <a:rPr lang="en-US" sz="1200" kern="1200" dirty="0">
                <a:solidFill>
                  <a:schemeClr val="tx1"/>
                </a:solidFill>
                <a:effectLst/>
                <a:latin typeface="+mn-lt"/>
                <a:ea typeface="+mn-ea"/>
                <a:cs typeface="+mn-cs"/>
              </a:rPr>
              <a:t>Committee Chair</a:t>
            </a:r>
          </a:p>
          <a:p>
            <a:pPr lvl="0"/>
            <a:r>
              <a:rPr lang="en-US" sz="1200" kern="1200" dirty="0">
                <a:solidFill>
                  <a:schemeClr val="tx1"/>
                </a:solidFill>
                <a:effectLst/>
                <a:latin typeface="+mn-lt"/>
                <a:ea typeface="+mn-ea"/>
                <a:cs typeface="+mn-cs"/>
              </a:rPr>
              <a:t>Contributor</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Digital</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8"/>
              </a:rPr>
              <a:t>digital@naygn.org</a:t>
            </a:r>
            <a:r>
              <a:rPr lang="en-US" sz="1200" kern="1200" dirty="0">
                <a:solidFill>
                  <a:schemeClr val="tx1"/>
                </a:solidFill>
                <a:effectLst/>
                <a:latin typeface="+mn-lt"/>
                <a:ea typeface="+mn-ea"/>
                <a:cs typeface="+mn-cs"/>
              </a:rPr>
              <a:t>): Help maintain and update the NAYGN website by focusing on new technologies and designs.</a:t>
            </a:r>
          </a:p>
          <a:p>
            <a:pPr lvl="0"/>
            <a:r>
              <a:rPr lang="en-US" sz="1200" kern="1200" dirty="0">
                <a:solidFill>
                  <a:schemeClr val="tx1"/>
                </a:solidFill>
                <a:effectLst/>
                <a:latin typeface="+mn-lt"/>
                <a:ea typeface="+mn-ea"/>
                <a:cs typeface="+mn-cs"/>
              </a:rPr>
              <a:t>Committee Chair</a:t>
            </a:r>
          </a:p>
          <a:p>
            <a:pPr lvl="0"/>
            <a:r>
              <a:rPr lang="en-US" sz="1200" kern="1200" dirty="0">
                <a:solidFill>
                  <a:schemeClr val="tx1"/>
                </a:solidFill>
                <a:effectLst/>
                <a:latin typeface="+mn-lt"/>
                <a:ea typeface="+mn-ea"/>
                <a:cs typeface="+mn-cs"/>
              </a:rPr>
              <a:t>Contributor</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Webinar</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9"/>
              </a:rPr>
              <a:t>webinar@naygn.org</a:t>
            </a:r>
            <a:r>
              <a:rPr lang="en-US" sz="1200" kern="1200" dirty="0">
                <a:solidFill>
                  <a:schemeClr val="tx1"/>
                </a:solidFill>
                <a:effectLst/>
                <a:latin typeface="+mn-lt"/>
                <a:ea typeface="+mn-ea"/>
                <a:cs typeface="+mn-cs"/>
              </a:rPr>
              <a:t>): Lead and help plan ways to engage our membership with different digital professional development, networking, and knowledge transfer sessions.</a:t>
            </a:r>
          </a:p>
          <a:p>
            <a:pPr lvl="0"/>
            <a:r>
              <a:rPr lang="en-US" sz="1200" kern="1200" dirty="0">
                <a:solidFill>
                  <a:schemeClr val="tx1"/>
                </a:solidFill>
                <a:effectLst/>
                <a:latin typeface="+mn-lt"/>
                <a:ea typeface="+mn-ea"/>
                <a:cs typeface="+mn-cs"/>
              </a:rPr>
              <a:t>Committee Chair</a:t>
            </a:r>
          </a:p>
          <a:p>
            <a:pPr lvl="0"/>
            <a:r>
              <a:rPr lang="en-US" sz="1200" kern="1200" dirty="0">
                <a:solidFill>
                  <a:schemeClr val="tx1"/>
                </a:solidFill>
                <a:effectLst/>
                <a:latin typeface="+mn-lt"/>
                <a:ea typeface="+mn-ea"/>
                <a:cs typeface="+mn-cs"/>
              </a:rPr>
              <a:t>Contributor</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Student Outreach</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10"/>
              </a:rPr>
              <a:t>studentoutreach@naygn.org</a:t>
            </a:r>
            <a:r>
              <a:rPr lang="en-US" sz="1200" kern="1200" dirty="0">
                <a:solidFill>
                  <a:schemeClr val="tx1"/>
                </a:solidFill>
                <a:effectLst/>
                <a:latin typeface="+mn-lt"/>
                <a:ea typeface="+mn-ea"/>
                <a:cs typeface="+mn-cs"/>
              </a:rPr>
              <a:t>): Work with the Public Information team to plan fun events like Drawing Contest and Essay Contest and create content for classroom visits.</a:t>
            </a:r>
          </a:p>
          <a:p>
            <a:pPr lvl="0"/>
            <a:r>
              <a:rPr lang="en-US" sz="1200" kern="1200" dirty="0">
                <a:solidFill>
                  <a:schemeClr val="tx1"/>
                </a:solidFill>
                <a:effectLst/>
                <a:latin typeface="+mn-lt"/>
                <a:ea typeface="+mn-ea"/>
                <a:cs typeface="+mn-cs"/>
              </a:rPr>
              <a:t>Contributor</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Government Outreach</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1"/>
              </a:rPr>
              <a:t>governmentoutreach@naygn.org</a:t>
            </a:r>
            <a:r>
              <a:rPr lang="en-US" sz="1200" kern="1200" dirty="0">
                <a:solidFill>
                  <a:schemeClr val="tx1"/>
                </a:solidFill>
                <a:effectLst/>
                <a:latin typeface="+mn-lt"/>
                <a:ea typeface="+mn-ea"/>
                <a:cs typeface="+mn-cs"/>
              </a:rPr>
              <a:t>): Work with Public Information team on advocacy opportunities, post card push day, and reaching to state / federal legislators.</a:t>
            </a:r>
          </a:p>
          <a:p>
            <a:pPr lvl="0"/>
            <a:r>
              <a:rPr lang="en-US" sz="1200" kern="1200" dirty="0">
                <a:solidFill>
                  <a:schemeClr val="tx1"/>
                </a:solidFill>
                <a:effectLst/>
                <a:latin typeface="+mn-lt"/>
                <a:ea typeface="+mn-ea"/>
                <a:cs typeface="+mn-cs"/>
              </a:rPr>
              <a:t>Contributor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Professional Development – Create professional development events for the membership (such as the book club and webinar series)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share with your members! Any active NAYGN member can be a committee lead or committee member!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7</a:t>
            </a:fld>
            <a:endParaRPr lang="en-US"/>
          </a:p>
        </p:txBody>
      </p:sp>
    </p:spTree>
    <p:extLst>
      <p:ext uri="{BB962C8B-B14F-4D97-AF65-F5344CB8AC3E}">
        <p14:creationId xmlns:p14="http://schemas.microsoft.com/office/powerpoint/2010/main" val="1459132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Benchmarking committee worked hard to create our 2020 Career Report and it is now released!</a:t>
            </a:r>
          </a:p>
          <a:p>
            <a:pPr marL="171450" indent="-171450">
              <a:buFont typeface="Arial" panose="020B0604020202020204" pitchFamily="34" charset="0"/>
              <a:buChar char="•"/>
            </a:pPr>
            <a:r>
              <a:rPr lang="en-US" dirty="0"/>
              <a:t>This can be used as a benchmarking tool for your organizations so please share with your members and sponsors!</a:t>
            </a:r>
          </a:p>
        </p:txBody>
      </p:sp>
      <p:sp>
        <p:nvSpPr>
          <p:cNvPr id="4" name="Slide Number Placeholder 3"/>
          <p:cNvSpPr>
            <a:spLocks noGrp="1"/>
          </p:cNvSpPr>
          <p:nvPr>
            <p:ph type="sldNum" sz="quarter" idx="10"/>
          </p:nvPr>
        </p:nvSpPr>
        <p:spPr/>
        <p:txBody>
          <a:bodyPr/>
          <a:lstStyle/>
          <a:p>
            <a:fld id="{0C19EDA9-A97E-B140-B791-ABFAD2941DBE}" type="slidenum">
              <a:rPr lang="en-US" smtClean="0"/>
              <a:t>8</a:t>
            </a:fld>
            <a:endParaRPr lang="en-US"/>
          </a:p>
        </p:txBody>
      </p:sp>
    </p:spTree>
    <p:extLst>
      <p:ext uri="{BB962C8B-B14F-4D97-AF65-F5344CB8AC3E}">
        <p14:creationId xmlns:p14="http://schemas.microsoft.com/office/powerpoint/2010/main" val="245400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Amanda/Chris</a:t>
            </a:r>
          </a:p>
        </p:txBody>
      </p:sp>
      <p:sp>
        <p:nvSpPr>
          <p:cNvPr id="4" name="Slide Number Placeholder 3"/>
          <p:cNvSpPr>
            <a:spLocks noGrp="1"/>
          </p:cNvSpPr>
          <p:nvPr>
            <p:ph type="sldNum" sz="quarter" idx="10"/>
          </p:nvPr>
        </p:nvSpPr>
        <p:spPr/>
        <p:txBody>
          <a:bodyPr/>
          <a:lstStyle/>
          <a:p>
            <a:fld id="{0C19EDA9-A97E-B140-B791-ABFAD2941DBE}" type="slidenum">
              <a:rPr lang="en-US" smtClean="0"/>
              <a:t>9</a:t>
            </a:fld>
            <a:endParaRPr lang="en-US"/>
          </a:p>
        </p:txBody>
      </p:sp>
    </p:spTree>
    <p:extLst>
      <p:ext uri="{BB962C8B-B14F-4D97-AF65-F5344CB8AC3E}">
        <p14:creationId xmlns:p14="http://schemas.microsoft.com/office/powerpoint/2010/main" val="265558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249776-F5CE-BC48-B71F-5E476E8DCA81}"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249776-F5CE-BC48-B71F-5E476E8DCA81}"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249776-F5CE-BC48-B71F-5E476E8DCA81}"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249776-F5CE-BC48-B71F-5E476E8DCA81}" type="datetimeFigureOut">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249776-F5CE-BC48-B71F-5E476E8DCA81}" type="datetimeFigureOut">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49776-F5CE-BC48-B71F-5E476E8DCA81}" type="datetimeFigureOut">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249776-F5CE-BC48-B71F-5E476E8DCA81}"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5898A-F157-C247-B63C-DBC402064F3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6249776-F5CE-BC48-B71F-5E476E8DCA81}" type="datetimeFigureOut">
              <a:rPr lang="en-US" smtClean="0"/>
              <a:t>6/16/2020</a:t>
            </a:fld>
            <a:endParaRPr lang="en-US"/>
          </a:p>
        </p:txBody>
      </p:sp>
      <p:sp>
        <p:nvSpPr>
          <p:cNvPr id="9" name="Slide Number Placeholder 8"/>
          <p:cNvSpPr>
            <a:spLocks noGrp="1"/>
          </p:cNvSpPr>
          <p:nvPr>
            <p:ph type="sldNum" sz="quarter" idx="11"/>
          </p:nvPr>
        </p:nvSpPr>
        <p:spPr/>
        <p:txBody>
          <a:bodyPr/>
          <a:lstStyle/>
          <a:p>
            <a:fld id="{EDC5898A-F157-C247-B63C-DBC402064F3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DC5898A-F157-C247-B63C-DBC402064F3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6249776-F5CE-BC48-B71F-5E476E8DCA81}" type="datetimeFigureOut">
              <a:rPr lang="en-US" smtClean="0"/>
              <a:t>6/16/2020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USA@naygn.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mailto:governmentoutreach@naygn.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hyperlink" Target="https://naygn.webex.com/naygn/onstage/g.php?MTID=ef2dd088eb384a8de3ac6c6f0ee8930b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8" Type="http://schemas.openxmlformats.org/officeDocument/2006/relationships/hyperlink" Target="https://www.navigatingnuclear.com/palo-verde-generating-station-vft/" TargetMode="External"/><Relationship Id="rId3" Type="http://schemas.openxmlformats.org/officeDocument/2006/relationships/image" Target="../media/image2.jpg"/><Relationship Id="rId7" Type="http://schemas.openxmlformats.org/officeDocument/2006/relationships/hyperlink" Target="https://www.navigatingnuclear.com/classroom-resources/middle-schoo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navigatingnuclear.com/classroom-resources/high-school/" TargetMode="External"/><Relationship Id="rId11" Type="http://schemas.openxmlformats.org/officeDocument/2006/relationships/hyperlink" Target="https://naygn.org/georges-energy-adventure/" TargetMode="External"/><Relationship Id="rId5" Type="http://schemas.openxmlformats.org/officeDocument/2006/relationships/hyperlink" Target="https://naygn.org/committees/public-information/public-information-library/" TargetMode="External"/><Relationship Id="rId10" Type="http://schemas.openxmlformats.org/officeDocument/2006/relationships/hyperlink" Target="https://naygn.org/committees/public-information/maries-electric-adventure/" TargetMode="External"/><Relationship Id="rId4" Type="http://schemas.openxmlformats.org/officeDocument/2006/relationships/hyperlink" Target="https://naygn.org/naygn-advocacy-starter-kit/" TargetMode="External"/><Relationship Id="rId9" Type="http://schemas.openxmlformats.org/officeDocument/2006/relationships/hyperlink" Target="https://www.navigatingnuclear.com/nuclear-reimagined-vf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pd@naygn.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communications@naygn.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USA@naygn.org" TargetMode="External"/><Relationship Id="rId5" Type="http://schemas.openxmlformats.org/officeDocument/2006/relationships/hyperlink" Target="mailto:Canada@naygn.org" TargetMode="External"/><Relationship Id="rId4" Type="http://schemas.openxmlformats.org/officeDocument/2006/relationships/hyperlink" Target="https://naygn.org/local-chapters/metric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urveymonkey.com/r/Q2ExcellenceAward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naygn.org/past-award-winner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naygn.org/local-chapter-resourc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mailto:USA@naygn.org" TargetMode="External"/><Relationship Id="rId4" Type="http://schemas.openxmlformats.org/officeDocument/2006/relationships/hyperlink" Target="mailto:Canada@naygn.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diversity@naygn.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mailto:PD@naygn.or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mailto:digital@naygn.org" TargetMode="External"/><Relationship Id="rId3" Type="http://schemas.openxmlformats.org/officeDocument/2006/relationships/hyperlink" Target="mailto:engagement@naygn.org" TargetMode="External"/><Relationship Id="rId7" Type="http://schemas.openxmlformats.org/officeDocument/2006/relationships/hyperlink" Target="mailto:publications@naygn.org" TargetMode="External"/><Relationship Id="rId12"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socialmedia@naygn.org" TargetMode="External"/><Relationship Id="rId11" Type="http://schemas.openxmlformats.org/officeDocument/2006/relationships/hyperlink" Target="mailto:pd@naygn.org" TargetMode="External"/><Relationship Id="rId5" Type="http://schemas.openxmlformats.org/officeDocument/2006/relationships/hyperlink" Target="mailto:awards@naygn.org" TargetMode="External"/><Relationship Id="rId10" Type="http://schemas.openxmlformats.org/officeDocument/2006/relationships/hyperlink" Target="mailto:pi@naygn.org" TargetMode="External"/><Relationship Id="rId4" Type="http://schemas.openxmlformats.org/officeDocument/2006/relationships/hyperlink" Target="mailto:treasurer@naygn.org" TargetMode="External"/><Relationship Id="rId9" Type="http://schemas.openxmlformats.org/officeDocument/2006/relationships/hyperlink" Target="mailto:webinar@naygn.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naygn.org/2020-career-report-release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hyperlink" Target="http://naygn.org/committees/public-information/student-educa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mailto:studentoutreach@naygn.org" TargetMode="External"/><Relationship Id="rId4" Type="http://schemas.openxmlformats.org/officeDocument/2006/relationships/hyperlink" Target="https://www.youtube.com/watch?v=eE3jp-ppk7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2020 June Local Chapter Lead Meeting</a:t>
            </a:r>
          </a:p>
        </p:txBody>
      </p:sp>
      <p:sp>
        <p:nvSpPr>
          <p:cNvPr id="3" name="Subtitle 2"/>
          <p:cNvSpPr>
            <a:spLocks noGrp="1"/>
          </p:cNvSpPr>
          <p:nvPr>
            <p:ph type="subTitle" idx="1"/>
          </p:nvPr>
        </p:nvSpPr>
        <p:spPr/>
        <p:txBody>
          <a:bodyPr/>
          <a:lstStyle/>
          <a:p>
            <a:r>
              <a:rPr lang="en-US" dirty="0"/>
              <a:t>Ashley Lawrence, US Operating Officer (</a:t>
            </a:r>
            <a:r>
              <a:rPr lang="en-US" dirty="0">
                <a:hlinkClick r:id="rId3"/>
              </a:rPr>
              <a:t>USA@naygn.org</a:t>
            </a:r>
            <a:r>
              <a:rPr lang="en-US" dirty="0"/>
              <a:t>)</a:t>
            </a:r>
          </a:p>
          <a:p>
            <a:r>
              <a:rPr lang="en-US" dirty="0"/>
              <a:t>June 18, 2020</a:t>
            </a:r>
            <a:endParaRPr lang="en-CA" dirty="0"/>
          </a:p>
          <a:p>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51842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Postcard Push Event</a:t>
            </a:r>
          </a:p>
        </p:txBody>
      </p:sp>
      <p:sp>
        <p:nvSpPr>
          <p:cNvPr id="3" name="Content Placeholder 2"/>
          <p:cNvSpPr>
            <a:spLocks noGrp="1"/>
          </p:cNvSpPr>
          <p:nvPr>
            <p:ph idx="1"/>
          </p:nvPr>
        </p:nvSpPr>
        <p:spPr>
          <a:xfrm>
            <a:off x="457200" y="1682496"/>
            <a:ext cx="7620000" cy="4800600"/>
          </a:xfrm>
        </p:spPr>
        <p:txBody>
          <a:bodyPr>
            <a:normAutofit/>
          </a:bodyPr>
          <a:lstStyle/>
          <a:p>
            <a:r>
              <a:rPr lang="en-US" dirty="0"/>
              <a:t>Postcard Push planning is starting this month.</a:t>
            </a:r>
          </a:p>
          <a:p>
            <a:r>
              <a:rPr lang="en-US" dirty="0"/>
              <a:t>This event will take place in October.</a:t>
            </a:r>
          </a:p>
          <a:p>
            <a:r>
              <a:rPr lang="en-US" dirty="0"/>
              <a:t>Contact </a:t>
            </a:r>
            <a:r>
              <a:rPr lang="en-US" dirty="0">
                <a:hlinkClick r:id="rId3"/>
              </a:rPr>
              <a:t>governmentoutreach@naygn.org</a:t>
            </a:r>
            <a:r>
              <a:rPr lang="en-US" dirty="0"/>
              <a:t> for questions, suggestions, or feedback.</a:t>
            </a:r>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319222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Development Book Club</a:t>
            </a:r>
          </a:p>
        </p:txBody>
      </p:sp>
      <p:sp>
        <p:nvSpPr>
          <p:cNvPr id="3" name="Content Placeholder 2"/>
          <p:cNvSpPr>
            <a:spLocks noGrp="1"/>
          </p:cNvSpPr>
          <p:nvPr>
            <p:ph idx="1"/>
          </p:nvPr>
        </p:nvSpPr>
        <p:spPr>
          <a:xfrm>
            <a:off x="457200" y="1682496"/>
            <a:ext cx="7620000" cy="4800600"/>
          </a:xfrm>
        </p:spPr>
        <p:txBody>
          <a:bodyPr>
            <a:normAutofit/>
          </a:bodyPr>
          <a:lstStyle/>
          <a:p>
            <a:r>
              <a:rPr lang="en-US" dirty="0"/>
              <a:t>July PD Book Club – July 21</a:t>
            </a:r>
            <a:r>
              <a:rPr lang="en-US" baseline="30000" dirty="0"/>
              <a:t>st</a:t>
            </a:r>
            <a:r>
              <a:rPr lang="en-US" dirty="0"/>
              <a:t> at 11:00 EST </a:t>
            </a:r>
          </a:p>
          <a:p>
            <a:r>
              <a:rPr lang="en-US" dirty="0"/>
              <a:t>Book for discussion - “Mistakes Were Made (But Not by Me)”</a:t>
            </a:r>
          </a:p>
          <a:p>
            <a:pPr lvl="1"/>
            <a:r>
              <a:rPr lang="en-US" dirty="0"/>
              <a:t>Chapters 1-3</a:t>
            </a:r>
          </a:p>
          <a:p>
            <a:r>
              <a:rPr lang="en-US" dirty="0"/>
              <a:t>Register for the event </a:t>
            </a:r>
            <a:r>
              <a:rPr lang="en-US" dirty="0">
                <a:hlinkClick r:id="rId3"/>
              </a:rPr>
              <a:t>HERE</a:t>
            </a:r>
            <a:endParaRPr lang="en-US" dirty="0"/>
          </a:p>
          <a:p>
            <a:r>
              <a:rPr lang="en-US" dirty="0"/>
              <a:t>Call Information:</a:t>
            </a:r>
          </a:p>
          <a:p>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pic>
        <p:nvPicPr>
          <p:cNvPr id="7" name="Picture 6">
            <a:extLst>
              <a:ext uri="{FF2B5EF4-FFF2-40B4-BE49-F238E27FC236}">
                <a16:creationId xmlns:a16="http://schemas.microsoft.com/office/drawing/2014/main" id="{664C9A4A-F16F-4D59-9B68-7559095BCDE2}"/>
              </a:ext>
            </a:extLst>
          </p:cNvPr>
          <p:cNvPicPr>
            <a:picLocks noChangeAspect="1"/>
          </p:cNvPicPr>
          <p:nvPr/>
        </p:nvPicPr>
        <p:blipFill>
          <a:blip r:embed="rId5"/>
          <a:stretch>
            <a:fillRect/>
          </a:stretch>
        </p:blipFill>
        <p:spPr>
          <a:xfrm>
            <a:off x="1181382" y="3875958"/>
            <a:ext cx="5976563" cy="1291500"/>
          </a:xfrm>
          <a:prstGeom prst="rect">
            <a:avLst/>
          </a:prstGeom>
        </p:spPr>
      </p:pic>
    </p:spTree>
    <p:extLst>
      <p:ext uri="{BB962C8B-B14F-4D97-AF65-F5344CB8AC3E}">
        <p14:creationId xmlns:p14="http://schemas.microsoft.com/office/powerpoint/2010/main" val="97245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
        <p:nvSpPr>
          <p:cNvPr id="2" name="Title 1"/>
          <p:cNvSpPr>
            <a:spLocks noGrp="1"/>
          </p:cNvSpPr>
          <p:nvPr>
            <p:ph type="title"/>
          </p:nvPr>
        </p:nvSpPr>
        <p:spPr/>
        <p:txBody>
          <a:bodyPr/>
          <a:lstStyle/>
          <a:p>
            <a:r>
              <a:rPr lang="en-US" dirty="0"/>
              <a:t>Keeping your chapters active during COVID-19</a:t>
            </a:r>
          </a:p>
        </p:txBody>
      </p:sp>
      <p:sp>
        <p:nvSpPr>
          <p:cNvPr id="3" name="Content Placeholder 2"/>
          <p:cNvSpPr>
            <a:spLocks noGrp="1"/>
          </p:cNvSpPr>
          <p:nvPr>
            <p:ph idx="1"/>
          </p:nvPr>
        </p:nvSpPr>
        <p:spPr>
          <a:xfrm>
            <a:off x="457200" y="1600200"/>
            <a:ext cx="7620000" cy="4624343"/>
          </a:xfrm>
        </p:spPr>
        <p:txBody>
          <a:bodyPr>
            <a:normAutofit fontScale="92500"/>
          </a:bodyPr>
          <a:lstStyle/>
          <a:p>
            <a:r>
              <a:rPr lang="en-US" dirty="0"/>
              <a:t>Browse the new </a:t>
            </a:r>
            <a:r>
              <a:rPr lang="en-US" dirty="0">
                <a:hlinkClick r:id="rId4"/>
              </a:rPr>
              <a:t>Advocacy Starter Kit</a:t>
            </a:r>
            <a:endParaRPr lang="en-US" dirty="0"/>
          </a:p>
          <a:p>
            <a:r>
              <a:rPr lang="en-US" b="1" dirty="0"/>
              <a:t>Share existing Resources</a:t>
            </a:r>
            <a:r>
              <a:rPr lang="en-US" dirty="0"/>
              <a:t>: Take a second to share some of the below: </a:t>
            </a:r>
          </a:p>
          <a:p>
            <a:pPr lvl="1"/>
            <a:r>
              <a:rPr lang="en-US" dirty="0">
                <a:hlinkClick r:id="rId5"/>
              </a:rPr>
              <a:t>Public information library</a:t>
            </a:r>
            <a:r>
              <a:rPr lang="en-US" dirty="0"/>
              <a:t>: includes teacher workshop presentations ready for teachers to incorporate into their lesson plans. </a:t>
            </a:r>
          </a:p>
          <a:p>
            <a:pPr lvl="1"/>
            <a:r>
              <a:rPr lang="en-US" dirty="0"/>
              <a:t>High school </a:t>
            </a:r>
            <a:r>
              <a:rPr lang="en-US" dirty="0">
                <a:hlinkClick r:id="rId6"/>
              </a:rPr>
              <a:t>curriculum </a:t>
            </a:r>
            <a:endParaRPr lang="en-US" dirty="0"/>
          </a:p>
          <a:p>
            <a:pPr lvl="1"/>
            <a:r>
              <a:rPr lang="en-US" dirty="0"/>
              <a:t>Middle school </a:t>
            </a:r>
            <a:r>
              <a:rPr lang="en-US" dirty="0">
                <a:hlinkClick r:id="rId7"/>
              </a:rPr>
              <a:t>curriculum</a:t>
            </a:r>
            <a:r>
              <a:rPr lang="en-US" dirty="0"/>
              <a:t> </a:t>
            </a:r>
          </a:p>
          <a:p>
            <a:pPr lvl="1"/>
            <a:r>
              <a:rPr lang="en-US" dirty="0"/>
              <a:t>Virtual field trip of a </a:t>
            </a:r>
            <a:r>
              <a:rPr lang="en-US" dirty="0">
                <a:hlinkClick r:id="rId8"/>
              </a:rPr>
              <a:t>nuclear power plant </a:t>
            </a:r>
            <a:endParaRPr lang="en-US" dirty="0"/>
          </a:p>
          <a:p>
            <a:pPr lvl="1"/>
            <a:r>
              <a:rPr lang="en-US" dirty="0"/>
              <a:t>Virtual field trip of a </a:t>
            </a:r>
            <a:r>
              <a:rPr lang="en-US" dirty="0">
                <a:hlinkClick r:id="rId9"/>
              </a:rPr>
              <a:t>national laboratory </a:t>
            </a:r>
            <a:endParaRPr lang="en-US" dirty="0"/>
          </a:p>
          <a:p>
            <a:r>
              <a:rPr lang="en-US" dirty="0">
                <a:hlinkClick r:id="rId10"/>
              </a:rPr>
              <a:t>Marie’s Electric Adventure</a:t>
            </a:r>
            <a:r>
              <a:rPr lang="en-US" dirty="0"/>
              <a:t>: activity guide with science experiments and a free e- book on </a:t>
            </a:r>
            <a:r>
              <a:rPr lang="en-US" dirty="0" err="1"/>
              <a:t>itunes</a:t>
            </a:r>
            <a:r>
              <a:rPr lang="en-US" dirty="0"/>
              <a:t> including audio </a:t>
            </a:r>
          </a:p>
          <a:p>
            <a:r>
              <a:rPr lang="en-US" dirty="0">
                <a:hlinkClick r:id="rId11"/>
              </a:rPr>
              <a:t>George’s Energy Adventure</a:t>
            </a:r>
            <a:r>
              <a:rPr lang="en-US" dirty="0"/>
              <a:t>: activity guide including coloring pages, a free e-book on </a:t>
            </a:r>
            <a:r>
              <a:rPr lang="en-US" dirty="0" err="1"/>
              <a:t>itunes</a:t>
            </a:r>
            <a:r>
              <a:rPr lang="en-US" dirty="0"/>
              <a:t>, and hard copies available via Amazon. </a:t>
            </a:r>
          </a:p>
          <a:p>
            <a:endParaRPr lang="en-US" dirty="0"/>
          </a:p>
        </p:txBody>
      </p:sp>
    </p:spTree>
    <p:extLst>
      <p:ext uri="{BB962C8B-B14F-4D97-AF65-F5344CB8AC3E}">
        <p14:creationId xmlns:p14="http://schemas.microsoft.com/office/powerpoint/2010/main" val="383013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your chapters active during COVID-19</a:t>
            </a:r>
          </a:p>
        </p:txBody>
      </p:sp>
      <p:sp>
        <p:nvSpPr>
          <p:cNvPr id="3" name="Content Placeholder 2"/>
          <p:cNvSpPr>
            <a:spLocks noGrp="1"/>
          </p:cNvSpPr>
          <p:nvPr>
            <p:ph idx="1"/>
          </p:nvPr>
        </p:nvSpPr>
        <p:spPr/>
        <p:txBody>
          <a:bodyPr/>
          <a:lstStyle/>
          <a:p>
            <a:r>
              <a:rPr lang="en-US" dirty="0"/>
              <a:t>We are soliciting ideas for 5 minute ‘nuclear talk’ videos to distribute on our social media platforms. </a:t>
            </a:r>
          </a:p>
          <a:p>
            <a:pPr lvl="1"/>
            <a:r>
              <a:rPr lang="en-US" dirty="0"/>
              <a:t>If you have ideas or would be open to filming a video on a topic –nuclear, chapter or PD related email </a:t>
            </a:r>
            <a:r>
              <a:rPr lang="en-US" dirty="0">
                <a:hlinkClick r:id="rId3"/>
              </a:rPr>
              <a:t>pd@naygn.org</a:t>
            </a:r>
            <a:r>
              <a:rPr lang="en-US" dirty="0"/>
              <a:t>  </a:t>
            </a:r>
          </a:p>
          <a:p>
            <a:r>
              <a:rPr lang="en-US" b="1" dirty="0" err="1"/>
              <a:t>Houseparty</a:t>
            </a:r>
            <a:r>
              <a:rPr lang="en-US" b="1" dirty="0"/>
              <a:t>! </a:t>
            </a:r>
            <a:r>
              <a:rPr lang="en-US" dirty="0"/>
              <a:t>– host virtual “social events” with your members. </a:t>
            </a:r>
          </a:p>
          <a:p>
            <a:r>
              <a:rPr lang="en-US" b="1" dirty="0"/>
              <a:t>Virtual Lunch and Learns </a:t>
            </a:r>
            <a:r>
              <a:rPr lang="en-US" dirty="0"/>
              <a:t>– the majority of our members are working from home. Host a lunch and learn to learn more about the communication tools that are being used and how to effectively use them. </a:t>
            </a:r>
          </a:p>
          <a:p>
            <a:r>
              <a:rPr lang="en-US" b="1" dirty="0"/>
              <a:t>Host Virtual Trivia </a:t>
            </a:r>
            <a:r>
              <a:rPr lang="en-US" dirty="0"/>
              <a:t>Set up a virtual trivia night using </a:t>
            </a:r>
            <a:r>
              <a:rPr lang="en-US" dirty="0" err="1"/>
              <a:t>Kahoot</a:t>
            </a:r>
            <a:r>
              <a:rPr lang="en-US" dirty="0"/>
              <a:t>! (a game-based learning platform). </a:t>
            </a:r>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794600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
        <p:nvSpPr>
          <p:cNvPr id="2" name="Title 1"/>
          <p:cNvSpPr>
            <a:spLocks noGrp="1"/>
          </p:cNvSpPr>
          <p:nvPr>
            <p:ph type="title"/>
          </p:nvPr>
        </p:nvSpPr>
        <p:spPr/>
        <p:txBody>
          <a:bodyPr/>
          <a:lstStyle/>
          <a:p>
            <a:r>
              <a:rPr lang="en-US" dirty="0"/>
              <a:t>Keeping your chapters active during COVID-19</a:t>
            </a:r>
          </a:p>
        </p:txBody>
      </p:sp>
      <p:sp>
        <p:nvSpPr>
          <p:cNvPr id="3" name="Content Placeholder 2"/>
          <p:cNvSpPr>
            <a:spLocks noGrp="1"/>
          </p:cNvSpPr>
          <p:nvPr>
            <p:ph idx="1"/>
          </p:nvPr>
        </p:nvSpPr>
        <p:spPr/>
        <p:txBody>
          <a:bodyPr>
            <a:normAutofit fontScale="92500" lnSpcReduction="20000"/>
          </a:bodyPr>
          <a:lstStyle/>
          <a:p>
            <a:r>
              <a:rPr lang="en-US" b="1" dirty="0"/>
              <a:t>Classroom Visits</a:t>
            </a:r>
            <a:r>
              <a:rPr lang="en-US" dirty="0"/>
              <a:t>: These are still possible! Connect with a teacher for a VIRTUAL classroom visit (remember – teachers are being asked to very rapidly move their curriculum to a virtual environment and I’m sure most would </a:t>
            </a:r>
            <a:r>
              <a:rPr lang="en-US" i="1" dirty="0"/>
              <a:t>love </a:t>
            </a:r>
            <a:r>
              <a:rPr lang="en-US" dirty="0"/>
              <a:t>a guest lecture). Some schools are using Zoom, Google Classroom, or other platforms so be prepared to be flexible and learn something new! </a:t>
            </a:r>
          </a:p>
          <a:p>
            <a:r>
              <a:rPr lang="en-US" b="1" dirty="0"/>
              <a:t>Host a Virtual </a:t>
            </a:r>
            <a:r>
              <a:rPr lang="en-US" b="1" dirty="0" err="1"/>
              <a:t>Hackathon</a:t>
            </a:r>
            <a:r>
              <a:rPr lang="en-US" b="1" dirty="0"/>
              <a:t> </a:t>
            </a:r>
            <a:r>
              <a:rPr lang="en-US" dirty="0"/>
              <a:t>Present a dynamic problem during a virtual classroom visit. Encourage collaborative problem solving (“</a:t>
            </a:r>
            <a:r>
              <a:rPr lang="en-US" dirty="0" err="1"/>
              <a:t>hackathon</a:t>
            </a:r>
            <a:r>
              <a:rPr lang="en-US" dirty="0"/>
              <a:t>” or “design-sprint”) as the students research a solution! </a:t>
            </a:r>
          </a:p>
          <a:p>
            <a:r>
              <a:rPr lang="en-US" b="1" dirty="0"/>
              <a:t>Make a 2 Minute Informative Video </a:t>
            </a:r>
            <a:r>
              <a:rPr lang="en-US" dirty="0"/>
              <a:t>We are looking for more digital content to post on our social media platforms. Take a simple phone video of you explaining a nuclear topic in 2 minutes or less and we will post it! </a:t>
            </a:r>
          </a:p>
          <a:p>
            <a:r>
              <a:rPr lang="en-US" b="1" dirty="0"/>
              <a:t>Call Your Representatives</a:t>
            </a:r>
            <a:r>
              <a:rPr lang="en-US" dirty="0"/>
              <a:t>: In lieu of Hill Day, NAYGN members are encouraged to call their elected officials for a quick chat about the importance of clean, reliable nuclear energy. Especially at a time like this! Nuclear energy is bringing you 20% of all the Netflix you are watching! </a:t>
            </a:r>
          </a:p>
          <a:p>
            <a:endParaRPr lang="en-US" dirty="0"/>
          </a:p>
        </p:txBody>
      </p:sp>
    </p:spTree>
    <p:extLst>
      <p:ext uri="{BB962C8B-B14F-4D97-AF65-F5344CB8AC3E}">
        <p14:creationId xmlns:p14="http://schemas.microsoft.com/office/powerpoint/2010/main" val="1319625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your chapters active during COVID-19</a:t>
            </a:r>
          </a:p>
        </p:txBody>
      </p:sp>
      <p:sp>
        <p:nvSpPr>
          <p:cNvPr id="3" name="Content Placeholder 2"/>
          <p:cNvSpPr>
            <a:spLocks noGrp="1"/>
          </p:cNvSpPr>
          <p:nvPr>
            <p:ph idx="1"/>
          </p:nvPr>
        </p:nvSpPr>
        <p:spPr/>
        <p:txBody>
          <a:bodyPr/>
          <a:lstStyle/>
          <a:p>
            <a:r>
              <a:rPr lang="en-US" b="1" dirty="0"/>
              <a:t>Go Live! </a:t>
            </a:r>
            <a:r>
              <a:rPr lang="en-US" dirty="0"/>
              <a:t>Consider Live Streaming a science experiment or reading a STEM children’s book. If you are interested in reaching a wider audience, contact </a:t>
            </a:r>
            <a:r>
              <a:rPr lang="en-US" dirty="0">
                <a:hlinkClick r:id="rId3"/>
              </a:rPr>
              <a:t>communications@naygn.org</a:t>
            </a:r>
            <a:r>
              <a:rPr lang="en-US" dirty="0"/>
              <a:t> for an opportunity to get set up on the NAYGN Facebook, </a:t>
            </a:r>
            <a:r>
              <a:rPr lang="en-US" dirty="0" err="1"/>
              <a:t>Instagram</a:t>
            </a:r>
            <a:r>
              <a:rPr lang="en-US" dirty="0"/>
              <a:t>, Twitter, or LinkedIn accounts. </a:t>
            </a:r>
          </a:p>
          <a:p>
            <a:r>
              <a:rPr lang="en-US" b="1" dirty="0"/>
              <a:t>Tell Your Story</a:t>
            </a:r>
            <a:r>
              <a:rPr lang="en-US" dirty="0"/>
              <a:t>: Using the template, consider posting what makes you proud to work in nuclear, </a:t>
            </a:r>
            <a:r>
              <a:rPr lang="en-US" i="1" dirty="0"/>
              <a:t>especially now </a:t>
            </a:r>
            <a:r>
              <a:rPr lang="en-US" dirty="0"/>
              <a:t>with #Proud2BeNuclear </a:t>
            </a:r>
          </a:p>
          <a:p>
            <a:r>
              <a:rPr lang="en-US" b="1" dirty="0"/>
              <a:t>Take Advocacy Digital</a:t>
            </a:r>
            <a:r>
              <a:rPr lang="en-US" dirty="0"/>
              <a:t>: Take a few minutes to check out ongoing initiatives with our partner organizations and see if you can help! Generation Atomic &amp; Nuclear Matters are good places to start! </a:t>
            </a:r>
          </a:p>
          <a:p>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1392986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discussion with NAYGN President</a:t>
            </a:r>
          </a:p>
        </p:txBody>
      </p:sp>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77687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a:t>
            </a:r>
          </a:p>
        </p:txBody>
      </p:sp>
      <p:sp>
        <p:nvSpPr>
          <p:cNvPr id="7" name="Content Placeholder 6"/>
          <p:cNvSpPr>
            <a:spLocks noGrp="1"/>
          </p:cNvSpPr>
          <p:nvPr>
            <p:ph idx="1"/>
          </p:nvPr>
        </p:nvSpPr>
        <p:spPr/>
        <p:txBody>
          <a:bodyPr/>
          <a:lstStyle/>
          <a:p>
            <a:pPr marL="285750" indent="-285750">
              <a:buFont typeface="Arial"/>
              <a:buChar char="•"/>
            </a:pPr>
            <a:r>
              <a:rPr lang="en-US" dirty="0"/>
              <a:t>Metrics</a:t>
            </a:r>
          </a:p>
          <a:p>
            <a:pPr marL="285750" indent="-285750">
              <a:buFont typeface="Arial"/>
              <a:buChar char="•"/>
            </a:pPr>
            <a:r>
              <a:rPr lang="en-US" dirty="0"/>
              <a:t>2020 Q2 Excellence Awards</a:t>
            </a:r>
          </a:p>
          <a:p>
            <a:pPr marL="285750" indent="-285750">
              <a:buFont typeface="Arial"/>
              <a:buChar char="•"/>
            </a:pPr>
            <a:r>
              <a:rPr lang="en-US" dirty="0"/>
              <a:t>May LCL Symposium summary</a:t>
            </a:r>
          </a:p>
          <a:p>
            <a:pPr marL="285750" indent="-285750">
              <a:buFont typeface="Arial"/>
              <a:buChar char="•"/>
            </a:pPr>
            <a:r>
              <a:rPr lang="en-US" dirty="0"/>
              <a:t>NAYGN Committee Opportunities</a:t>
            </a:r>
          </a:p>
          <a:p>
            <a:pPr marL="285750" indent="-285750">
              <a:buFont typeface="Arial"/>
              <a:buChar char="•"/>
            </a:pPr>
            <a:r>
              <a:rPr lang="en-US" dirty="0"/>
              <a:t>Career Report</a:t>
            </a:r>
          </a:p>
          <a:p>
            <a:pPr marL="285750" indent="-285750">
              <a:buFont typeface="Arial"/>
              <a:buChar char="•"/>
            </a:pPr>
            <a:r>
              <a:rPr lang="en-US" dirty="0"/>
              <a:t>Public Information Opportunities</a:t>
            </a:r>
          </a:p>
          <a:p>
            <a:pPr marL="285750" indent="-285750">
              <a:buFont typeface="Arial"/>
              <a:buChar char="•"/>
            </a:pPr>
            <a:r>
              <a:rPr lang="en-US" dirty="0"/>
              <a:t>Professional Development Book Club</a:t>
            </a:r>
          </a:p>
          <a:p>
            <a:pPr marL="285750" indent="-285750">
              <a:buFont typeface="Arial"/>
              <a:buChar char="•"/>
            </a:pPr>
            <a:r>
              <a:rPr lang="en-US" dirty="0"/>
              <a:t>Staying Active during COVID-19</a:t>
            </a:r>
          </a:p>
          <a:p>
            <a:pPr marL="285750" indent="-285750">
              <a:buFont typeface="Arial"/>
              <a:buChar char="•"/>
            </a:pPr>
            <a:r>
              <a:rPr lang="en-US" dirty="0"/>
              <a:t>Open discussion</a:t>
            </a:r>
          </a:p>
          <a:p>
            <a:endParaRPr lang="en-US" dirty="0"/>
          </a:p>
        </p:txBody>
      </p:sp>
      <p:pic>
        <p:nvPicPr>
          <p:cNvPr id="8" name="Picture 7"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63970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
        <p:nvSpPr>
          <p:cNvPr id="4" name="Title 3"/>
          <p:cNvSpPr>
            <a:spLocks noGrp="1"/>
          </p:cNvSpPr>
          <p:nvPr>
            <p:ph type="title"/>
          </p:nvPr>
        </p:nvSpPr>
        <p:spPr/>
        <p:txBody>
          <a:bodyPr/>
          <a:lstStyle/>
          <a:p>
            <a:r>
              <a:rPr lang="en-US" dirty="0"/>
              <a:t>2020 Metrics</a:t>
            </a:r>
          </a:p>
        </p:txBody>
      </p:sp>
      <p:sp>
        <p:nvSpPr>
          <p:cNvPr id="5" name="Content Placeholder 4"/>
          <p:cNvSpPr>
            <a:spLocks noGrp="1"/>
          </p:cNvSpPr>
          <p:nvPr>
            <p:ph idx="1"/>
          </p:nvPr>
        </p:nvSpPr>
        <p:spPr/>
        <p:txBody>
          <a:bodyPr/>
          <a:lstStyle/>
          <a:p>
            <a:r>
              <a:rPr lang="en-US" dirty="0"/>
              <a:t> </a:t>
            </a:r>
            <a:r>
              <a:rPr lang="en-US" dirty="0">
                <a:hlinkClick r:id="rId4"/>
              </a:rPr>
              <a:t>https://naygn.org/local-chapters/metrics/</a:t>
            </a:r>
            <a:r>
              <a:rPr lang="en-US" dirty="0"/>
              <a:t> </a:t>
            </a:r>
          </a:p>
          <a:p>
            <a:r>
              <a:rPr lang="en-US" dirty="0"/>
              <a:t>Please submit 2020 metrics as they happen </a:t>
            </a:r>
          </a:p>
          <a:p>
            <a:r>
              <a:rPr lang="en-US" dirty="0"/>
              <a:t>Any questions/concerns (i.e. if you need to edit a submission, if your chapter doesn’t appear, etc.) email </a:t>
            </a:r>
            <a:r>
              <a:rPr lang="en-US" dirty="0">
                <a:hlinkClick r:id="rId5"/>
              </a:rPr>
              <a:t>Canada@naygn.org</a:t>
            </a:r>
            <a:r>
              <a:rPr lang="en-US" dirty="0"/>
              <a:t>  or </a:t>
            </a:r>
            <a:r>
              <a:rPr lang="en-US" dirty="0">
                <a:hlinkClick r:id="rId6"/>
              </a:rPr>
              <a:t>USA@naygn.org</a:t>
            </a:r>
            <a:r>
              <a:rPr lang="en-US" dirty="0"/>
              <a:t> and we will fix it! </a:t>
            </a:r>
          </a:p>
          <a:p>
            <a:endParaRPr lang="en-US" dirty="0"/>
          </a:p>
        </p:txBody>
      </p:sp>
      <p:pic>
        <p:nvPicPr>
          <p:cNvPr id="6" name="Picture 5" descr="June live metric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856" y="3690316"/>
            <a:ext cx="6811102" cy="2710484"/>
          </a:xfrm>
          <a:prstGeom prst="rect">
            <a:avLst/>
          </a:prstGeom>
        </p:spPr>
      </p:pic>
    </p:spTree>
    <p:extLst>
      <p:ext uri="{BB962C8B-B14F-4D97-AF65-F5344CB8AC3E}">
        <p14:creationId xmlns:p14="http://schemas.microsoft.com/office/powerpoint/2010/main" val="129143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Q2 Excellence Awards</a:t>
            </a:r>
          </a:p>
        </p:txBody>
      </p:sp>
      <p:sp>
        <p:nvSpPr>
          <p:cNvPr id="3" name="Content Placeholder 2"/>
          <p:cNvSpPr>
            <a:spLocks noGrp="1"/>
          </p:cNvSpPr>
          <p:nvPr>
            <p:ph idx="1"/>
          </p:nvPr>
        </p:nvSpPr>
        <p:spPr/>
        <p:txBody>
          <a:bodyPr/>
          <a:lstStyle/>
          <a:p>
            <a:r>
              <a:rPr lang="en-US" dirty="0"/>
              <a:t>Nominations for the Q2 Excellence awards are now open </a:t>
            </a:r>
          </a:p>
          <a:p>
            <a:r>
              <a:rPr lang="en-US" dirty="0"/>
              <a:t>These nominations will be for the time period from April 1, 2020 through June 30, 2020</a:t>
            </a:r>
          </a:p>
          <a:p>
            <a:r>
              <a:rPr lang="en-US" dirty="0"/>
              <a:t>Deadline to submit is July 15, 2020. </a:t>
            </a:r>
          </a:p>
          <a:p>
            <a:r>
              <a:rPr lang="en-US" dirty="0"/>
              <a:t>Nomination link is </a:t>
            </a:r>
            <a:r>
              <a:rPr lang="en-US" dirty="0">
                <a:hlinkClick r:id="rId3"/>
              </a:rPr>
              <a:t>https://www.surveymonkey.com/r/Q2ExcellenceAwards</a:t>
            </a:r>
            <a:endParaRPr lang="en-US" dirty="0"/>
          </a:p>
          <a:p>
            <a:r>
              <a:rPr lang="en-US" dirty="0"/>
              <a:t>Past award winners now appear on the website here: </a:t>
            </a:r>
            <a:r>
              <a:rPr lang="en-US" dirty="0">
                <a:hlinkClick r:id="rId4"/>
              </a:rPr>
              <a:t>https://naygn.org/past-award-winners/</a:t>
            </a:r>
            <a:r>
              <a:rPr lang="en-US" dirty="0"/>
              <a:t> </a:t>
            </a:r>
          </a:p>
          <a:p>
            <a:r>
              <a:rPr lang="en-US" dirty="0"/>
              <a:t>Recognize your fellow members for their activities supporting NAYGN!</a:t>
            </a:r>
          </a:p>
          <a:p>
            <a:endParaRPr lang="en-US" dirty="0"/>
          </a:p>
        </p:txBody>
      </p:sp>
      <p:pic>
        <p:nvPicPr>
          <p:cNvPr id="4" name="Picture 3" descr="NAYGN logo colo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36081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LCL Symposium</a:t>
            </a:r>
          </a:p>
        </p:txBody>
      </p:sp>
      <p:sp>
        <p:nvSpPr>
          <p:cNvPr id="3" name="Content Placeholder 2"/>
          <p:cNvSpPr>
            <a:spLocks noGrp="1"/>
          </p:cNvSpPr>
          <p:nvPr>
            <p:ph idx="1"/>
          </p:nvPr>
        </p:nvSpPr>
        <p:spPr/>
        <p:txBody>
          <a:bodyPr/>
          <a:lstStyle/>
          <a:p>
            <a:r>
              <a:rPr lang="en-US" dirty="0"/>
              <a:t>LCL symposium recordings and </a:t>
            </a:r>
            <a:r>
              <a:rPr lang="en-US" dirty="0" err="1"/>
              <a:t>Presentations:</a:t>
            </a:r>
            <a:r>
              <a:rPr lang="en-US" dirty="0" err="1">
                <a:hlinkClick r:id="rId3"/>
              </a:rPr>
              <a:t>https</a:t>
            </a:r>
            <a:r>
              <a:rPr lang="en-US" dirty="0">
                <a:hlinkClick r:id="rId3"/>
              </a:rPr>
              <a:t>://naygn.org/local-chapter-resources/</a:t>
            </a:r>
            <a:r>
              <a:rPr lang="en-US" dirty="0"/>
              <a:t> </a:t>
            </a:r>
          </a:p>
          <a:p>
            <a:r>
              <a:rPr lang="en-US" dirty="0"/>
              <a:t> Please email </a:t>
            </a:r>
            <a:r>
              <a:rPr lang="en-US" dirty="0">
                <a:hlinkClick r:id="rId4"/>
              </a:rPr>
              <a:t>Canada@naygn.org</a:t>
            </a:r>
            <a:r>
              <a:rPr lang="en-US" dirty="0"/>
              <a:t>  or </a:t>
            </a:r>
            <a:r>
              <a:rPr lang="en-US" dirty="0">
                <a:hlinkClick r:id="rId5"/>
              </a:rPr>
              <a:t>USA@naygn.org</a:t>
            </a:r>
            <a:r>
              <a:rPr lang="en-US" dirty="0"/>
              <a:t> with any questions or comments.</a:t>
            </a:r>
          </a:p>
          <a:p>
            <a:endParaRPr lang="en-US" dirty="0"/>
          </a:p>
        </p:txBody>
      </p:sp>
      <p:pic>
        <p:nvPicPr>
          <p:cNvPr id="4" name="Picture 3" descr="NAYGN logo colo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149004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NAYGN Committee Opportunities </a:t>
            </a:r>
          </a:p>
        </p:txBody>
      </p:sp>
      <p:sp>
        <p:nvSpPr>
          <p:cNvPr id="3" name="Content Placeholder 2"/>
          <p:cNvSpPr>
            <a:spLocks noGrp="1"/>
          </p:cNvSpPr>
          <p:nvPr>
            <p:ph idx="1"/>
          </p:nvPr>
        </p:nvSpPr>
        <p:spPr/>
        <p:txBody>
          <a:bodyPr>
            <a:normAutofit lnSpcReduction="10000"/>
          </a:bodyPr>
          <a:lstStyle/>
          <a:p>
            <a:r>
              <a:rPr lang="en-US" dirty="0"/>
              <a:t>Diversity and Inclusion committee </a:t>
            </a:r>
          </a:p>
          <a:p>
            <a:pPr lvl="1"/>
            <a:r>
              <a:rPr lang="en-US" dirty="0"/>
              <a:t>Responsible for reviewing the current state of diversity and inclusion in the NAYGN organization and form actions and initiatives to make NAYGN a more diverse and inclusive organization with increased participation from underrepresented groups within the organization. Additionally, these initiatives should ultimately help NAYGN to be better in addressing systemic racism in our organization, in the nuclear industry, and in the communities we live. </a:t>
            </a:r>
          </a:p>
          <a:p>
            <a:pPr lvl="1"/>
            <a:r>
              <a:rPr lang="en-US" dirty="0"/>
              <a:t>Email </a:t>
            </a:r>
            <a:r>
              <a:rPr lang="en-US" dirty="0">
                <a:hlinkClick r:id="rId3"/>
              </a:rPr>
              <a:t>diversity@naygn.org</a:t>
            </a:r>
            <a:r>
              <a:rPr lang="en-US" dirty="0"/>
              <a:t> </a:t>
            </a:r>
          </a:p>
          <a:p>
            <a:r>
              <a:rPr lang="en-US" dirty="0"/>
              <a:t>Special Virtual Professional Development committee</a:t>
            </a:r>
          </a:p>
          <a:p>
            <a:pPr lvl="1"/>
            <a:r>
              <a:rPr lang="en-US" dirty="0"/>
              <a:t>Responsible for taking content that was developed for the 2020 NAYGN PD Conference, as well as develop new virtual content to deliver to our members.</a:t>
            </a:r>
          </a:p>
          <a:p>
            <a:pPr lvl="1"/>
            <a:r>
              <a:rPr lang="en-US" dirty="0"/>
              <a:t>Email </a:t>
            </a:r>
            <a:r>
              <a:rPr lang="en-US" dirty="0">
                <a:hlinkClick r:id="rId4"/>
              </a:rPr>
              <a:t>PD@naygn.org</a:t>
            </a:r>
            <a:r>
              <a:rPr lang="en-US" dirty="0"/>
              <a:t> </a:t>
            </a:r>
          </a:p>
        </p:txBody>
      </p:sp>
      <p:pic>
        <p:nvPicPr>
          <p:cNvPr id="4" name="Picture 3" descr="NAYGN logo colo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76647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NAYGN Committee Opportunities </a:t>
            </a:r>
          </a:p>
        </p:txBody>
      </p:sp>
      <p:sp>
        <p:nvSpPr>
          <p:cNvPr id="3" name="Content Placeholder 2"/>
          <p:cNvSpPr>
            <a:spLocks noGrp="1"/>
          </p:cNvSpPr>
          <p:nvPr>
            <p:ph idx="1"/>
          </p:nvPr>
        </p:nvSpPr>
        <p:spPr/>
        <p:txBody>
          <a:bodyPr/>
          <a:lstStyle/>
          <a:p>
            <a:r>
              <a:rPr lang="en-US" dirty="0"/>
              <a:t>Other committee opportunities</a:t>
            </a:r>
          </a:p>
          <a:p>
            <a:pPr lvl="1"/>
            <a:r>
              <a:rPr lang="en-US" dirty="0"/>
              <a:t>Engagement Committee </a:t>
            </a:r>
            <a:r>
              <a:rPr lang="mr-IN" dirty="0"/>
              <a:t>–</a:t>
            </a:r>
            <a:r>
              <a:rPr lang="en-US" dirty="0"/>
              <a:t> </a:t>
            </a:r>
            <a:r>
              <a:rPr lang="en-US" dirty="0">
                <a:hlinkClick r:id="rId3"/>
              </a:rPr>
              <a:t>engagement@naygn.org</a:t>
            </a:r>
            <a:r>
              <a:rPr lang="en-US" dirty="0"/>
              <a:t> </a:t>
            </a:r>
          </a:p>
          <a:p>
            <a:pPr lvl="1"/>
            <a:r>
              <a:rPr lang="en-US" dirty="0"/>
              <a:t>Sponsorship Committee </a:t>
            </a:r>
            <a:r>
              <a:rPr lang="mr-IN" dirty="0"/>
              <a:t>–</a:t>
            </a:r>
            <a:r>
              <a:rPr lang="en-US" dirty="0"/>
              <a:t> </a:t>
            </a:r>
            <a:r>
              <a:rPr lang="en-US" dirty="0">
                <a:hlinkClick r:id="rId4"/>
              </a:rPr>
              <a:t>treasurer@naygn.org</a:t>
            </a:r>
            <a:r>
              <a:rPr lang="en-US" dirty="0"/>
              <a:t> </a:t>
            </a:r>
          </a:p>
          <a:p>
            <a:pPr lvl="1"/>
            <a:r>
              <a:rPr lang="en-US" dirty="0"/>
              <a:t>Awards Committee </a:t>
            </a:r>
            <a:r>
              <a:rPr lang="mr-IN" dirty="0"/>
              <a:t>–</a:t>
            </a:r>
            <a:r>
              <a:rPr lang="en-US" dirty="0"/>
              <a:t> </a:t>
            </a:r>
            <a:r>
              <a:rPr lang="en-US" dirty="0">
                <a:hlinkClick r:id="rId5"/>
              </a:rPr>
              <a:t>awards@naygn.org</a:t>
            </a:r>
            <a:r>
              <a:rPr lang="en-US" dirty="0"/>
              <a:t> </a:t>
            </a:r>
          </a:p>
          <a:p>
            <a:pPr lvl="1"/>
            <a:r>
              <a:rPr lang="en-US" dirty="0"/>
              <a:t>Social Media Committee </a:t>
            </a:r>
            <a:r>
              <a:rPr lang="mr-IN" dirty="0"/>
              <a:t>–</a:t>
            </a:r>
            <a:r>
              <a:rPr lang="en-US" dirty="0"/>
              <a:t> </a:t>
            </a:r>
            <a:r>
              <a:rPr lang="en-US" dirty="0">
                <a:hlinkClick r:id="rId6"/>
              </a:rPr>
              <a:t>socialmedia@naygn.org</a:t>
            </a:r>
            <a:r>
              <a:rPr lang="en-US" dirty="0"/>
              <a:t> </a:t>
            </a:r>
          </a:p>
          <a:p>
            <a:pPr lvl="1"/>
            <a:r>
              <a:rPr lang="en-US" dirty="0"/>
              <a:t>Publications Committee </a:t>
            </a:r>
            <a:r>
              <a:rPr lang="mr-IN" dirty="0"/>
              <a:t>–</a:t>
            </a:r>
            <a:r>
              <a:rPr lang="en-US" dirty="0"/>
              <a:t> </a:t>
            </a:r>
            <a:r>
              <a:rPr lang="en-US" dirty="0">
                <a:hlinkClick r:id="rId7"/>
              </a:rPr>
              <a:t>publications@naygn.org</a:t>
            </a:r>
            <a:r>
              <a:rPr lang="en-US" dirty="0"/>
              <a:t> </a:t>
            </a:r>
          </a:p>
          <a:p>
            <a:pPr lvl="1"/>
            <a:r>
              <a:rPr lang="en-US" dirty="0"/>
              <a:t>Digital Committee </a:t>
            </a:r>
            <a:r>
              <a:rPr lang="mr-IN" dirty="0"/>
              <a:t>–</a:t>
            </a:r>
            <a:r>
              <a:rPr lang="en-US" dirty="0"/>
              <a:t> </a:t>
            </a:r>
            <a:r>
              <a:rPr lang="en-US" dirty="0">
                <a:hlinkClick r:id="rId8"/>
              </a:rPr>
              <a:t>digital@naygn.org</a:t>
            </a:r>
            <a:r>
              <a:rPr lang="en-US" dirty="0"/>
              <a:t> </a:t>
            </a:r>
          </a:p>
          <a:p>
            <a:pPr lvl="1"/>
            <a:r>
              <a:rPr lang="en-US" dirty="0"/>
              <a:t>Webinar Committee – </a:t>
            </a:r>
            <a:r>
              <a:rPr lang="en-US" dirty="0">
                <a:hlinkClick r:id="rId9"/>
              </a:rPr>
              <a:t>webinar@naygn.org</a:t>
            </a:r>
            <a:r>
              <a:rPr lang="en-US" dirty="0"/>
              <a:t> </a:t>
            </a:r>
          </a:p>
          <a:p>
            <a:pPr lvl="1"/>
            <a:r>
              <a:rPr lang="en-US" dirty="0"/>
              <a:t>Public Information Committee </a:t>
            </a:r>
            <a:r>
              <a:rPr lang="mr-IN" dirty="0"/>
              <a:t>–</a:t>
            </a:r>
            <a:r>
              <a:rPr lang="en-US" dirty="0"/>
              <a:t> </a:t>
            </a:r>
            <a:r>
              <a:rPr lang="en-US" dirty="0">
                <a:hlinkClick r:id="rId10"/>
              </a:rPr>
              <a:t>pi@naygn.org</a:t>
            </a:r>
            <a:r>
              <a:rPr lang="en-US" dirty="0"/>
              <a:t> </a:t>
            </a:r>
          </a:p>
          <a:p>
            <a:pPr lvl="1"/>
            <a:r>
              <a:rPr lang="en-US" dirty="0"/>
              <a:t>Professional Development Committee </a:t>
            </a:r>
            <a:r>
              <a:rPr lang="mr-IN" dirty="0"/>
              <a:t>–</a:t>
            </a:r>
            <a:r>
              <a:rPr lang="en-US" dirty="0"/>
              <a:t> </a:t>
            </a:r>
            <a:r>
              <a:rPr lang="en-US" dirty="0">
                <a:hlinkClick r:id="rId11"/>
              </a:rPr>
              <a:t>pd@naygn.org</a:t>
            </a:r>
            <a:r>
              <a:rPr lang="en-US" dirty="0"/>
              <a:t> </a:t>
            </a:r>
          </a:p>
        </p:txBody>
      </p:sp>
      <p:pic>
        <p:nvPicPr>
          <p:cNvPr id="4" name="Picture 3" descr="NAYGN logo color.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71038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Career Report</a:t>
            </a:r>
          </a:p>
        </p:txBody>
      </p:sp>
      <p:sp>
        <p:nvSpPr>
          <p:cNvPr id="3" name="Content Placeholder 2"/>
          <p:cNvSpPr>
            <a:spLocks noGrp="1"/>
          </p:cNvSpPr>
          <p:nvPr>
            <p:ph idx="1"/>
          </p:nvPr>
        </p:nvSpPr>
        <p:spPr/>
        <p:txBody>
          <a:bodyPr>
            <a:normAutofit lnSpcReduction="10000"/>
          </a:bodyPr>
          <a:lstStyle/>
          <a:p>
            <a:r>
              <a:rPr lang="en-US" dirty="0"/>
              <a:t>2020 </a:t>
            </a:r>
            <a:r>
              <a:rPr lang="en-US" dirty="0">
                <a:hlinkClick r:id="rId3"/>
              </a:rPr>
              <a:t>Career Report </a:t>
            </a:r>
            <a:r>
              <a:rPr lang="en-US" dirty="0"/>
              <a:t>released</a:t>
            </a:r>
          </a:p>
          <a:p>
            <a:pPr lvl="1"/>
            <a:r>
              <a:rPr lang="en-US" dirty="0"/>
              <a:t>Revealed that young professionals continue to see a career in nuclear as more than a just a job.</a:t>
            </a:r>
          </a:p>
          <a:p>
            <a:pPr lvl="1"/>
            <a:r>
              <a:rPr lang="en-US" dirty="0"/>
              <a:t>Job satisfaction remains high with 87% of those surveyed stating they are satisfied or very satisfied with their job.</a:t>
            </a:r>
          </a:p>
          <a:p>
            <a:pPr lvl="1"/>
            <a:r>
              <a:rPr lang="en-US" dirty="0"/>
              <a:t>The most important aspects of the workplace were cited as compensation/pay, flexibility to balance life and work issues, and paid time off.</a:t>
            </a:r>
          </a:p>
          <a:p>
            <a:pPr lvl="1"/>
            <a:r>
              <a:rPr lang="en-US" dirty="0"/>
              <a:t>NAYGN needs more diversity in our membership. </a:t>
            </a:r>
          </a:p>
          <a:p>
            <a:pPr lvl="1"/>
            <a:r>
              <a:rPr lang="en-US" dirty="0"/>
              <a:t>The current workforce believes in subsequent license renewal as the most impactful to the future of nuclear</a:t>
            </a:r>
          </a:p>
          <a:p>
            <a:pPr lvl="1"/>
            <a:r>
              <a:rPr lang="en-US" dirty="0"/>
              <a:t>The workforce is most interested in in Leadership and Management Training </a:t>
            </a:r>
          </a:p>
          <a:p>
            <a:pPr marL="411480" lvl="1" indent="0">
              <a:buNone/>
            </a:pPr>
            <a:endParaRPr lang="en-US" dirty="0"/>
          </a:p>
          <a:p>
            <a:pPr lvl="1"/>
            <a:r>
              <a:rPr lang="en-US" dirty="0"/>
              <a:t>Please share with your members and sponsors!</a:t>
            </a:r>
          </a:p>
          <a:p>
            <a:pPr lvl="1"/>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4024367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Contest Update</a:t>
            </a:r>
          </a:p>
        </p:txBody>
      </p:sp>
      <p:sp>
        <p:nvSpPr>
          <p:cNvPr id="3" name="Content Placeholder 2"/>
          <p:cNvSpPr>
            <a:spLocks noGrp="1"/>
          </p:cNvSpPr>
          <p:nvPr>
            <p:ph idx="1"/>
          </p:nvPr>
        </p:nvSpPr>
        <p:spPr>
          <a:xfrm>
            <a:off x="457200" y="1682496"/>
            <a:ext cx="7620000" cy="4800600"/>
          </a:xfrm>
        </p:spPr>
        <p:txBody>
          <a:bodyPr>
            <a:normAutofit fontScale="92500" lnSpcReduction="10000"/>
          </a:bodyPr>
          <a:lstStyle/>
          <a:p>
            <a:r>
              <a:rPr lang="en-US" dirty="0"/>
              <a:t>The submission period has been extended to September 20</a:t>
            </a:r>
            <a:r>
              <a:rPr lang="en-US" baseline="30000" dirty="0"/>
              <a:t>th</a:t>
            </a:r>
            <a:endParaRPr lang="en-US" dirty="0"/>
          </a:p>
          <a:p>
            <a:r>
              <a:rPr lang="en-US" dirty="0"/>
              <a:t>Winners will be announced during Nuclear Science Week</a:t>
            </a:r>
          </a:p>
          <a:p>
            <a:r>
              <a:rPr lang="en-US" dirty="0"/>
              <a:t>School districts across USA/Canada are handling returning to classrooms differently, so we have created an easier process to communicate the drawing contest to classrooms</a:t>
            </a:r>
          </a:p>
          <a:p>
            <a:pPr lvl="1"/>
            <a:r>
              <a:rPr lang="en-US" dirty="0"/>
              <a:t>2020 contest description on our </a:t>
            </a:r>
            <a:r>
              <a:rPr lang="en-US" dirty="0">
                <a:hlinkClick r:id="rId3"/>
              </a:rPr>
              <a:t>website</a:t>
            </a:r>
            <a:r>
              <a:rPr lang="en-US" dirty="0"/>
              <a:t> will be revamped (within the week) to accommodate entrants visiting the site rather than NAYGN members</a:t>
            </a:r>
          </a:p>
          <a:p>
            <a:pPr lvl="1"/>
            <a:r>
              <a:rPr lang="en-US" dirty="0"/>
              <a:t>A </a:t>
            </a:r>
            <a:r>
              <a:rPr lang="en-US" dirty="0">
                <a:hlinkClick r:id="rId4"/>
              </a:rPr>
              <a:t>video</a:t>
            </a:r>
            <a:r>
              <a:rPr lang="en-US" dirty="0"/>
              <a:t> on our YouTube teaches the material for students to be able to watch remotely (classroom visits aren’t required)</a:t>
            </a:r>
          </a:p>
          <a:p>
            <a:pPr lvl="1"/>
            <a:r>
              <a:rPr lang="en-US" dirty="0"/>
              <a:t>A drafted letter is provided for LCLs to send to local schools advertising the competition and asking teachers to share the competition with their students (can be done remotely or in class)</a:t>
            </a:r>
          </a:p>
          <a:p>
            <a:pPr lvl="1"/>
            <a:r>
              <a:rPr lang="en-US" dirty="0"/>
              <a:t>All entrants can submit directly to </a:t>
            </a:r>
            <a:r>
              <a:rPr lang="en-US" dirty="0">
                <a:hlinkClick r:id="rId5"/>
              </a:rPr>
              <a:t>schooloutreach@naygn.org</a:t>
            </a:r>
            <a:r>
              <a:rPr lang="en-US" dirty="0"/>
              <a:t> rather than being collected by local chapters</a:t>
            </a:r>
          </a:p>
        </p:txBody>
      </p:sp>
      <p:pic>
        <p:nvPicPr>
          <p:cNvPr id="4" name="Picture 3" descr="NAYGN logo colo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3335900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3093</TotalTime>
  <Words>1878</Words>
  <Application>Microsoft Office PowerPoint</Application>
  <PresentationFormat>On-screen Show (4:3)</PresentationFormat>
  <Paragraphs>188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vt:lpstr>
      <vt:lpstr>Mangal</vt:lpstr>
      <vt:lpstr>Adjacency</vt:lpstr>
      <vt:lpstr>2020 June Local Chapter Lead Meeting</vt:lpstr>
      <vt:lpstr>Agenda</vt:lpstr>
      <vt:lpstr>2020 Metrics</vt:lpstr>
      <vt:lpstr>2020 Q2 Excellence Awards</vt:lpstr>
      <vt:lpstr>LCL Symposium</vt:lpstr>
      <vt:lpstr>NAYGN Committee Opportunities </vt:lpstr>
      <vt:lpstr>NAYGN Committee Opportunities </vt:lpstr>
      <vt:lpstr>2020 Career Report</vt:lpstr>
      <vt:lpstr>Drawing Contest Update</vt:lpstr>
      <vt:lpstr>Postcard Push Event</vt:lpstr>
      <vt:lpstr>Professional Development Book Club</vt:lpstr>
      <vt:lpstr>Keeping your chapters active during COVID-19</vt:lpstr>
      <vt:lpstr>Keeping your chapters active during COVID-19</vt:lpstr>
      <vt:lpstr>Keeping your chapters active during COVID-19</vt:lpstr>
      <vt:lpstr>Keeping your chapters active during COVID-19</vt:lpstr>
      <vt:lpstr>Open discussion with NAYGN President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June Local Chapter Lead Meeting</dc:title>
  <dc:creator>Ashley Lawrence</dc:creator>
  <cp:lastModifiedBy>Lawrence, Ashley Nichole</cp:lastModifiedBy>
  <cp:revision>29</cp:revision>
  <dcterms:created xsi:type="dcterms:W3CDTF">2020-06-13T18:16:18Z</dcterms:created>
  <dcterms:modified xsi:type="dcterms:W3CDTF">2020-06-18T17:31:56Z</dcterms:modified>
</cp:coreProperties>
</file>