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7315200" cy="9601200"/>
  <p:embeddedFontLst>
    <p:embeddedFont>
      <p:font typeface="Arial Narrow"/>
      <p:regular r:id="rId26"/>
      <p:bold r:id="rId27"/>
      <p:italic r:id="rId28"/>
      <p:boldItalic r:id="rId29"/>
    </p:embeddedFont>
    <p:embeddedFont>
      <p:font typeface="Helvetica Neue"/>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ArialNarrow-regular.fntdata"/><Relationship Id="rId25" Type="http://schemas.openxmlformats.org/officeDocument/2006/relationships/slide" Target="slides/slide21.xml"/><Relationship Id="rId28" Type="http://schemas.openxmlformats.org/officeDocument/2006/relationships/font" Target="fonts/ArialNarrow-italic.fntdata"/><Relationship Id="rId27" Type="http://schemas.openxmlformats.org/officeDocument/2006/relationships/font" Target="fonts/ArialNarrow-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ArialNarrow-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bold.fntdata"/><Relationship Id="rId30" Type="http://schemas.openxmlformats.org/officeDocument/2006/relationships/font" Target="fonts/HelveticaNeue-regular.fntdata"/><Relationship Id="rId11" Type="http://schemas.openxmlformats.org/officeDocument/2006/relationships/slide" Target="slides/slide7.xml"/><Relationship Id="rId33" Type="http://schemas.openxmlformats.org/officeDocument/2006/relationships/font" Target="fonts/HelveticaNeue-boldItalic.fntdata"/><Relationship Id="rId10" Type="http://schemas.openxmlformats.org/officeDocument/2006/relationships/slide" Target="slides/slide6.xml"/><Relationship Id="rId32" Type="http://schemas.openxmlformats.org/officeDocument/2006/relationships/font" Target="fonts/HelveticaNeue-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169920" cy="48006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 name="Shape 4"/>
          <p:cNvSpPr txBox="1"/>
          <p:nvPr>
            <p:ph idx="10" type="dt"/>
          </p:nvPr>
        </p:nvSpPr>
        <p:spPr>
          <a:xfrm>
            <a:off x="4143587" y="0"/>
            <a:ext cx="3169920" cy="480060"/>
          </a:xfrm>
          <a:prstGeom prst="rect">
            <a:avLst/>
          </a:prstGeom>
          <a:noFill/>
          <a:ln>
            <a:noFill/>
          </a:ln>
        </p:spPr>
        <p:txBody>
          <a:bodyPr anchorCtr="0" anchor="t" bIns="91425" lIns="91425" spcFirstLastPara="1" rIns="91425" wrap="square" tIns="91425"/>
          <a:lstStyle>
            <a:lvl1pPr lvl="0" marR="0" rtl="0" algn="r">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5" name="Shape 5"/>
          <p:cNvSpPr/>
          <p:nvPr>
            <p:ph idx="3"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Shape 6"/>
          <p:cNvSpPr txBox="1"/>
          <p:nvPr>
            <p:ph idx="1" type="body"/>
          </p:nvPr>
        </p:nvSpPr>
        <p:spPr>
          <a:xfrm>
            <a:off x="731520" y="4560570"/>
            <a:ext cx="5852160" cy="4320540"/>
          </a:xfrm>
          <a:prstGeom prst="rect">
            <a:avLst/>
          </a:prstGeom>
          <a:noFill/>
          <a:ln>
            <a:noFill/>
          </a:ln>
        </p:spPr>
        <p:txBody>
          <a:bodyPr anchorCtr="0" anchor="t" bIns="91425" lIns="91425" spcFirstLastPara="1" rIns="91425" wrap="square" tIns="91425"/>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9119474"/>
            <a:ext cx="3169920" cy="48006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8" name="Shape 8"/>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irdway.org/e-binder/we-need-a-mix"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 name="Shape 45"/>
        <p:cNvGrpSpPr/>
        <p:nvPr/>
      </p:nvGrpSpPr>
      <p:grpSpPr>
        <a:xfrm>
          <a:off x="0" y="0"/>
          <a:ext cx="0" cy="0"/>
          <a:chOff x="0" y="0"/>
          <a:chExt cx="0" cy="0"/>
        </a:xfrm>
      </p:grpSpPr>
      <p:sp>
        <p:nvSpPr>
          <p:cNvPr id="46" name="Shape 46"/>
          <p:cNvSpPr/>
          <p:nvPr>
            <p:ph idx="2"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 name="Shape 47"/>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8" name="Shape 48"/>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u="sng">
                <a:solidFill>
                  <a:schemeClr val="hlink"/>
                </a:solidFill>
                <a:hlinkClick r:id="rId2"/>
              </a:rPr>
              <a:t>https://www.thirdway.org/e-binder/we-need-a-mix</a:t>
            </a:r>
            <a:r>
              <a:rPr lang="en-US"/>
              <a:t> </a:t>
            </a:r>
            <a:endParaRPr/>
          </a:p>
          <a:p>
            <a:pPr indent="0" lvl="0" marL="0">
              <a:spcBef>
                <a:spcPts val="360"/>
              </a:spcBef>
              <a:spcAft>
                <a:spcPts val="0"/>
              </a:spcAft>
              <a:buNone/>
            </a:pPr>
            <a:r>
              <a:rPr lang="en-US"/>
              <a:t>Be fast through this part so you have time to play Megawatt Fever</a:t>
            </a:r>
            <a:endParaRPr/>
          </a:p>
        </p:txBody>
      </p:sp>
      <p:sp>
        <p:nvSpPr>
          <p:cNvPr id="144" name="Shape 144"/>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Premise:  you are a utility CEO and you must grow your company by investing in various generation types.</a:t>
            </a:r>
            <a:endParaRPr/>
          </a:p>
          <a:p>
            <a:pPr indent="0" lvl="0" marL="0">
              <a:spcBef>
                <a:spcPts val="360"/>
              </a:spcBef>
              <a:spcAft>
                <a:spcPts val="0"/>
              </a:spcAft>
              <a:buNone/>
            </a:pPr>
            <a:r>
              <a:rPr lang="en-US"/>
              <a:t>“Days” will be represented by dice rolls.  A day could be cloudy in which case a solar plant will pay out 0.  A day could be stormy in which case a wind plant might pay out more.  This represents the variability of intermittent sources.</a:t>
            </a:r>
            <a:endParaRPr/>
          </a:p>
          <a:p>
            <a:pPr indent="0" lvl="0" marL="0">
              <a:spcBef>
                <a:spcPts val="360"/>
              </a:spcBef>
              <a:spcAft>
                <a:spcPts val="0"/>
              </a:spcAft>
              <a:buNone/>
            </a:pPr>
            <a:r>
              <a:rPr lang="en-US"/>
              <a:t>Power Up Effects:  explained on the card.  Include effects such as a carbon tax (coal taxed at a rate twice that of natural gas indicative of actual carbon contributions)</a:t>
            </a:r>
            <a:endParaRPr/>
          </a:p>
        </p:txBody>
      </p:sp>
      <p:sp>
        <p:nvSpPr>
          <p:cNvPr id="153" name="Shape 153"/>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167" name="Shape 167"/>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lnSpc>
                <a:spcPct val="90000"/>
              </a:lnSpc>
              <a:spcBef>
                <a:spcPts val="450"/>
              </a:spcBef>
              <a:spcAft>
                <a:spcPts val="0"/>
              </a:spcAft>
              <a:buNone/>
            </a:pPr>
            <a:r>
              <a:rPr lang="en-US" sz="1800">
                <a:latin typeface="Arial Narrow"/>
                <a:ea typeface="Arial Narrow"/>
                <a:cs typeface="Arial Narrow"/>
                <a:sym typeface="Arial Narrow"/>
              </a:rPr>
              <a:t>Count up your total company worth (money+assets)</a:t>
            </a:r>
            <a:endParaRPr sz="1800">
              <a:latin typeface="Arial Narrow"/>
              <a:ea typeface="Arial Narrow"/>
              <a:cs typeface="Arial Narrow"/>
              <a:sym typeface="Arial Narrow"/>
            </a:endParaRPr>
          </a:p>
          <a:p>
            <a:pPr indent="0" lvl="0" marL="0" rtl="0">
              <a:lnSpc>
                <a:spcPct val="90000"/>
              </a:lnSpc>
              <a:spcBef>
                <a:spcPts val="450"/>
              </a:spcBef>
              <a:spcAft>
                <a:spcPts val="0"/>
              </a:spcAft>
              <a:buNone/>
            </a:pPr>
            <a:r>
              <a:rPr lang="en-US" sz="1800">
                <a:latin typeface="Arial Narrow"/>
                <a:ea typeface="Arial Narrow"/>
                <a:cs typeface="Arial Narrow"/>
                <a:sym typeface="Arial Narrow"/>
              </a:rPr>
              <a:t>Winner can keep the board game!</a:t>
            </a:r>
            <a:endParaRPr sz="1800">
              <a:latin typeface="Arial Narrow"/>
              <a:ea typeface="Arial Narrow"/>
              <a:cs typeface="Arial Narrow"/>
              <a:sym typeface="Arial Narrow"/>
            </a:endParaRPr>
          </a:p>
          <a:p>
            <a:pPr indent="0" lvl="0" marL="0">
              <a:spcBef>
                <a:spcPts val="360"/>
              </a:spcBef>
              <a:spcAft>
                <a:spcPts val="0"/>
              </a:spcAft>
              <a:buNone/>
            </a:pPr>
            <a:r>
              <a:t/>
            </a:r>
            <a:endParaRPr/>
          </a:p>
        </p:txBody>
      </p:sp>
      <p:sp>
        <p:nvSpPr>
          <p:cNvPr id="176" name="Shape 176"/>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185" name="Shape 185"/>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rPr lang="en-US"/>
              <a:t>Engineering Technology and Applications of Science</a:t>
            </a:r>
            <a:endParaRPr/>
          </a:p>
        </p:txBody>
      </p:sp>
      <p:sp>
        <p:nvSpPr>
          <p:cNvPr id="193" name="Shape 193"/>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rPr lang="en-US"/>
              <a:t>High School Engineering Technology and Applications of Science</a:t>
            </a:r>
            <a:endParaRPr/>
          </a:p>
        </p:txBody>
      </p:sp>
      <p:sp>
        <p:nvSpPr>
          <p:cNvPr id="201" name="Shape 201"/>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09" name="Shape 209"/>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217" name="Shape 217"/>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rtl="0">
              <a:spcBef>
                <a:spcPts val="360"/>
              </a:spcBef>
              <a:spcAft>
                <a:spcPts val="0"/>
              </a:spcAft>
              <a:buNone/>
            </a:pPr>
            <a:r>
              <a:t/>
            </a:r>
            <a:endParaRPr/>
          </a:p>
        </p:txBody>
      </p:sp>
      <p:sp>
        <p:nvSpPr>
          <p:cNvPr id="225" name="Shape 225"/>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Shape 55"/>
          <p:cNvSpPr txBox="1"/>
          <p:nvPr>
            <p:ph idx="1" type="body"/>
          </p:nvPr>
        </p:nvSpPr>
        <p:spPr>
          <a:xfrm>
            <a:off x="731520" y="4560570"/>
            <a:ext cx="5852160" cy="432054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Power plants.  What do you use electricity for?  How often do you need electricity?</a:t>
            </a:r>
            <a:endParaRPr/>
          </a:p>
          <a:p>
            <a:pPr indent="0" lvl="0" marL="0">
              <a:spcBef>
                <a:spcPts val="360"/>
              </a:spcBef>
              <a:spcAft>
                <a:spcPts val="0"/>
              </a:spcAft>
              <a:buNone/>
            </a:pPr>
            <a:r>
              <a:rPr lang="en-US"/>
              <a:t>What is electricity?  Moving electrons</a:t>
            </a:r>
            <a:endParaRPr/>
          </a:p>
          <a:p>
            <a:pPr indent="0" lvl="0" marL="0">
              <a:spcBef>
                <a:spcPts val="360"/>
              </a:spcBef>
              <a:spcAft>
                <a:spcPts val="0"/>
              </a:spcAft>
              <a:buNone/>
            </a:pPr>
            <a:r>
              <a:rPr lang="en-US"/>
              <a:t>Our lives would not be the same without electricity.  Electricity generation sources or power plants make electricity for our immediate consumption.  Electricity is not stored on the grid, in the wires, or in the walls in your house.  Electricity is generated at power plants and consumed by you (the user) instantaneously (or almost instantaneously:  electrons travel through transmission lines at ~2200 km/s or 1300 miles per second which is ~1% the speed of light).  Electricity can be stored by conversion to another form of energy such as batteries (chemical energy) or heat (thermal storage often used with solar energy) or pumped storage (often associated with hydroelectric generating stations, potential energy)</a:t>
            </a:r>
            <a:endParaRPr/>
          </a:p>
        </p:txBody>
      </p:sp>
      <p:sp>
        <p:nvSpPr>
          <p:cNvPr id="56" name="Shape 56"/>
          <p:cNvSpPr/>
          <p:nvPr>
            <p:ph idx="2"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233" name="Shape 233"/>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0" name="Shape 240"/>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marR="0" rtl="0" algn="l">
              <a:spcBef>
                <a:spcPts val="360"/>
              </a:spcBef>
              <a:spcAft>
                <a:spcPts val="0"/>
              </a:spcAft>
              <a:buNone/>
            </a:pPr>
            <a:r>
              <a:t/>
            </a:r>
            <a:endParaRPr b="0" i="0" sz="1200" u="none" cap="none" strike="noStrike">
              <a:solidFill>
                <a:schemeClr val="dk1"/>
              </a:solidFill>
              <a:latin typeface="Arial"/>
              <a:ea typeface="Arial"/>
              <a:cs typeface="Arial"/>
              <a:sym typeface="Arial"/>
            </a:endParaRPr>
          </a:p>
        </p:txBody>
      </p:sp>
      <p:sp>
        <p:nvSpPr>
          <p:cNvPr id="241" name="Shape 241"/>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63" name="Shape 63"/>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Reiterate battery storage, summarize what we learned about electricity as a commodity that is produced and consumed instantaneously.</a:t>
            </a:r>
            <a:endParaRPr/>
          </a:p>
          <a:p>
            <a:pPr indent="0" lvl="0" marL="0">
              <a:spcBef>
                <a:spcPts val="360"/>
              </a:spcBef>
              <a:spcAft>
                <a:spcPts val="0"/>
              </a:spcAft>
              <a:buNone/>
            </a:pPr>
            <a:r>
              <a:rPr lang="en-US"/>
              <a:t>Also, demand is not consistent.  What happens at 6am?  People turn on their heat, open their refrigerators.  At 6pm?  People turn on their stoves, make dinner.  At 10pm?  People go to sleep and turn off the lights.</a:t>
            </a:r>
            <a:endParaRPr/>
          </a:p>
          <a:p>
            <a:pPr indent="0" lvl="0" marL="0">
              <a:spcBef>
                <a:spcPts val="360"/>
              </a:spcBef>
              <a:spcAft>
                <a:spcPts val="0"/>
              </a:spcAft>
              <a:buNone/>
            </a:pPr>
            <a:r>
              <a:rPr lang="en-US"/>
              <a:t>What happens when you don’t have electricity?</a:t>
            </a:r>
            <a:endParaRPr/>
          </a:p>
        </p:txBody>
      </p:sp>
      <p:sp>
        <p:nvSpPr>
          <p:cNvPr id="64" name="Shape 64"/>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The zombie apocalypse!  ie no cell phones, tv, lights, etc</a:t>
            </a:r>
            <a:endParaRPr/>
          </a:p>
          <a:p>
            <a:pPr indent="0" lvl="0" marL="0">
              <a:spcBef>
                <a:spcPts val="360"/>
              </a:spcBef>
              <a:spcAft>
                <a:spcPts val="0"/>
              </a:spcAft>
              <a:buNone/>
            </a:pPr>
            <a:r>
              <a:rPr lang="en-US"/>
              <a:t>Imagine if you were in a hospital and your life depended on electricity.  Imagine life without the appliances we all love for their time savings and convenience?</a:t>
            </a:r>
            <a:endParaRPr/>
          </a:p>
          <a:p>
            <a:pPr indent="0" lvl="0" marL="0">
              <a:spcBef>
                <a:spcPts val="360"/>
              </a:spcBef>
              <a:spcAft>
                <a:spcPts val="0"/>
              </a:spcAft>
              <a:buNone/>
            </a:pPr>
            <a:r>
              <a:rPr lang="en-US"/>
              <a:t>Key concept:  it is VERY IMPORTANT to have reliable electricity sources</a:t>
            </a:r>
            <a:endParaRPr/>
          </a:p>
        </p:txBody>
      </p:sp>
      <p:sp>
        <p:nvSpPr>
          <p:cNvPr id="76" name="Shape 76"/>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84" name="Shape 84"/>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The major sources are:  fossil fuels (coal, natural gas), nuclear, hydro, wind, biomass, other (solar, petroleum)</a:t>
            </a:r>
            <a:endParaRPr/>
          </a:p>
          <a:p>
            <a:pPr indent="0" lvl="0" marL="0">
              <a:spcBef>
                <a:spcPts val="360"/>
              </a:spcBef>
              <a:spcAft>
                <a:spcPts val="0"/>
              </a:spcAft>
              <a:buNone/>
            </a:pPr>
            <a:r>
              <a:rPr lang="en-US"/>
              <a:t>Fossil fuels = dinosaur bones = are organic material that formed over geological time scales into a fuel</a:t>
            </a:r>
            <a:endParaRPr/>
          </a:p>
          <a:p>
            <a:pPr indent="0" lvl="0" marL="0">
              <a:spcBef>
                <a:spcPts val="360"/>
              </a:spcBef>
              <a:spcAft>
                <a:spcPts val="0"/>
              </a:spcAft>
              <a:buNone/>
            </a:pPr>
            <a:r>
              <a:rPr lang="en-US"/>
              <a:t>Cross concept:  energy and the environment</a:t>
            </a:r>
            <a:endParaRPr/>
          </a:p>
          <a:p>
            <a:pPr indent="0" lvl="0" marL="0">
              <a:spcBef>
                <a:spcPts val="360"/>
              </a:spcBef>
              <a:spcAft>
                <a:spcPts val="0"/>
              </a:spcAft>
              <a:buNone/>
            </a:pPr>
            <a:r>
              <a:rPr lang="en-US"/>
              <a:t>	Natural gas gives off about half the carbon that coal does (per MW)</a:t>
            </a:r>
            <a:endParaRPr/>
          </a:p>
          <a:p>
            <a:pPr indent="0" lvl="0" marL="0">
              <a:spcBef>
                <a:spcPts val="360"/>
              </a:spcBef>
              <a:spcAft>
                <a:spcPts val="0"/>
              </a:spcAft>
              <a:buNone/>
            </a:pPr>
            <a:r>
              <a:rPr lang="en-US"/>
              <a:t>	Carbon free generation is nuclear, hydro, solar, and wind</a:t>
            </a:r>
            <a:endParaRPr/>
          </a:p>
        </p:txBody>
      </p:sp>
      <p:sp>
        <p:nvSpPr>
          <p:cNvPr id="85" name="Shape 85"/>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Shape 91"/>
          <p:cNvSpPr txBox="1"/>
          <p:nvPr>
            <p:ph idx="1" type="body"/>
          </p:nvPr>
        </p:nvSpPr>
        <p:spPr>
          <a:xfrm>
            <a:off x="731520" y="4560570"/>
            <a:ext cx="5852160" cy="432054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Coal:  coal is burned as a heat source.  Heat is used to boil water to steam which turns a turbine (Rankine cycle).  Turbine spins generator which makes power.</a:t>
            </a:r>
            <a:endParaRPr/>
          </a:p>
          <a:p>
            <a:pPr indent="0" lvl="0" marL="0">
              <a:spcBef>
                <a:spcPts val="360"/>
              </a:spcBef>
              <a:spcAft>
                <a:spcPts val="0"/>
              </a:spcAft>
              <a:buNone/>
            </a:pPr>
            <a:r>
              <a:rPr lang="en-US"/>
              <a:t>Natural Gas:  Compressor draws air in.  Combustion system mixes fuel and air and burns mixture.  This combustion produces a high pressure stream that expands and turns the turbine (connected to a generator).</a:t>
            </a:r>
            <a:endParaRPr/>
          </a:p>
          <a:p>
            <a:pPr indent="0" lvl="0" marL="0">
              <a:spcBef>
                <a:spcPts val="360"/>
              </a:spcBef>
              <a:spcAft>
                <a:spcPts val="0"/>
              </a:spcAft>
              <a:buNone/>
            </a:pPr>
            <a:r>
              <a:rPr lang="en-US"/>
              <a:t>Petroleum - can use either method</a:t>
            </a:r>
            <a:endParaRPr/>
          </a:p>
        </p:txBody>
      </p:sp>
      <p:sp>
        <p:nvSpPr>
          <p:cNvPr id="92" name="Shape 92"/>
          <p:cNvSpPr/>
          <p:nvPr>
            <p:ph idx="2" type="sldImg"/>
          </p:nvPr>
        </p:nvSpPr>
        <p:spPr>
          <a:xfrm>
            <a:off x="457200" y="720725"/>
            <a:ext cx="6400800" cy="36004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t/>
            </a:r>
            <a:endParaRPr/>
          </a:p>
        </p:txBody>
      </p:sp>
      <p:sp>
        <p:nvSpPr>
          <p:cNvPr id="106" name="Shape 106"/>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Solar:  photoelectric effect - light photons hit a metal and eject electrons</a:t>
            </a:r>
            <a:endParaRPr/>
          </a:p>
          <a:p>
            <a:pPr indent="0" lvl="0" marL="0">
              <a:spcBef>
                <a:spcPts val="360"/>
              </a:spcBef>
              <a:spcAft>
                <a:spcPts val="0"/>
              </a:spcAft>
              <a:buNone/>
            </a:pPr>
            <a:r>
              <a:rPr lang="en-US"/>
              <a:t>Wind:  The blades act as a huge turbine which spins a generator</a:t>
            </a:r>
            <a:endParaRPr/>
          </a:p>
          <a:p>
            <a:pPr indent="0" lvl="0" marL="0">
              <a:spcBef>
                <a:spcPts val="360"/>
              </a:spcBef>
              <a:spcAft>
                <a:spcPts val="0"/>
              </a:spcAft>
              <a:buNone/>
            </a:pPr>
            <a:r>
              <a:rPr lang="en-US"/>
              <a:t>Geothermal:  Hot steam underground (typically in volcanic areas) is used to turn a turbine which spins a generator.</a:t>
            </a:r>
            <a:endParaRPr/>
          </a:p>
          <a:p>
            <a:pPr indent="0" lvl="0" marL="0">
              <a:spcBef>
                <a:spcPts val="360"/>
              </a:spcBef>
              <a:spcAft>
                <a:spcPts val="0"/>
              </a:spcAft>
              <a:buNone/>
            </a:pPr>
            <a:r>
              <a:rPr lang="en-US"/>
              <a:t>Biomass:  biomass burned to produce hot gas which via a heat exchanger boils water to make steam, turn a turbine which turns a generator.</a:t>
            </a:r>
            <a:endParaRPr/>
          </a:p>
        </p:txBody>
      </p:sp>
      <p:sp>
        <p:nvSpPr>
          <p:cNvPr id="116" name="Shape 116"/>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457200" y="720725"/>
            <a:ext cx="6400800" cy="36006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731520" y="4560570"/>
            <a:ext cx="5852100" cy="4320600"/>
          </a:xfrm>
          <a:prstGeom prst="rect">
            <a:avLst/>
          </a:prstGeom>
        </p:spPr>
        <p:txBody>
          <a:bodyPr anchorCtr="0" anchor="t" bIns="91425" lIns="91425" spcFirstLastPara="1" rIns="91425" wrap="square" tIns="91425">
            <a:noAutofit/>
          </a:bodyPr>
          <a:lstStyle/>
          <a:p>
            <a:pPr indent="0" lvl="0" marL="0">
              <a:spcBef>
                <a:spcPts val="360"/>
              </a:spcBef>
              <a:spcAft>
                <a:spcPts val="0"/>
              </a:spcAft>
              <a:buNone/>
            </a:pPr>
            <a:r>
              <a:rPr lang="en-US"/>
              <a:t>Like other sources, nuclear energy is used to heat water, make steam, turn a turbine, and generate electricity.</a:t>
            </a:r>
            <a:endParaRPr/>
          </a:p>
          <a:p>
            <a:pPr indent="0" lvl="0" marL="0" rtl="0">
              <a:spcBef>
                <a:spcPts val="360"/>
              </a:spcBef>
              <a:spcAft>
                <a:spcPts val="0"/>
              </a:spcAft>
              <a:buNone/>
            </a:pPr>
            <a:r>
              <a:rPr lang="en-US"/>
              <a:t>The heat is produced via fission or splitting atoms.  The change in mass between the products and reactants is converted to energy (E=mc^2)</a:t>
            </a:r>
            <a:endParaRPr/>
          </a:p>
        </p:txBody>
      </p:sp>
      <p:sp>
        <p:nvSpPr>
          <p:cNvPr id="133" name="Shape 133"/>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6" name="Shape 16"/>
        <p:cNvGrpSpPr/>
        <p:nvPr/>
      </p:nvGrpSpPr>
      <p:grpSpPr>
        <a:xfrm>
          <a:off x="0" y="0"/>
          <a:ext cx="0" cy="0"/>
          <a:chOff x="0" y="0"/>
          <a:chExt cx="0" cy="0"/>
        </a:xfrm>
      </p:grpSpPr>
      <p:pic>
        <p:nvPicPr>
          <p:cNvPr descr="shutterstock_46244998.jpg" id="17" name="Shape 17"/>
          <p:cNvPicPr preferRelativeResize="0"/>
          <p:nvPr/>
        </p:nvPicPr>
        <p:blipFill rotWithShape="1">
          <a:blip r:embed="rId2">
            <a:alphaModFix/>
          </a:blip>
          <a:srcRect b="6345" l="0" r="0" t="9281"/>
          <a:stretch/>
        </p:blipFill>
        <p:spPr>
          <a:xfrm>
            <a:off x="0" y="-1"/>
            <a:ext cx="9168384" cy="5143501"/>
          </a:xfrm>
          <a:prstGeom prst="rect">
            <a:avLst/>
          </a:prstGeom>
          <a:noFill/>
          <a:ln>
            <a:noFill/>
          </a:ln>
        </p:spPr>
      </p:pic>
      <p:sp>
        <p:nvSpPr>
          <p:cNvPr id="18" name="Shape 18"/>
          <p:cNvSpPr/>
          <p:nvPr/>
        </p:nvSpPr>
        <p:spPr>
          <a:xfrm flipH="1">
            <a:off x="380996" y="4171950"/>
            <a:ext cx="8788403" cy="990600"/>
          </a:xfrm>
          <a:prstGeom prst="round1Rect">
            <a:avLst>
              <a:gd fmla="val 34338"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
        <p:nvSpPr>
          <p:cNvPr id="19" name="Shape 19"/>
          <p:cNvSpPr txBox="1"/>
          <p:nvPr>
            <p:ph type="ctrTitle"/>
          </p:nvPr>
        </p:nvSpPr>
        <p:spPr>
          <a:xfrm>
            <a:off x="849694" y="4392748"/>
            <a:ext cx="6491299" cy="278720"/>
          </a:xfrm>
          <a:prstGeom prst="rect">
            <a:avLst/>
          </a:prstGeom>
          <a:noFill/>
          <a:ln>
            <a:noFill/>
          </a:ln>
        </p:spPr>
        <p:txBody>
          <a:bodyPr anchorCtr="0" anchor="ctr" bIns="91425" lIns="91425" spcFirstLastPara="1" rIns="91425" wrap="square" tIns="91425"/>
          <a:lstStyle>
            <a:lvl1pPr lvl="0" marR="0" rtl="0" algn="l">
              <a:lnSpc>
                <a:spcPct val="85000"/>
              </a:lnSpc>
              <a:spcBef>
                <a:spcPts val="0"/>
              </a:spcBef>
              <a:spcAft>
                <a:spcPts val="0"/>
              </a:spcAft>
              <a:buSzPts val="1400"/>
              <a:buNone/>
              <a:defRPr b="1" i="0" sz="2000" u="none" cap="none" strike="noStrike">
                <a:solidFill>
                  <a:srgbClr val="004E74"/>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20" name="Shape 20"/>
          <p:cNvSpPr txBox="1"/>
          <p:nvPr>
            <p:ph idx="1" type="subTitle"/>
          </p:nvPr>
        </p:nvSpPr>
        <p:spPr>
          <a:xfrm>
            <a:off x="857261" y="4684349"/>
            <a:ext cx="6493565" cy="323850"/>
          </a:xfrm>
          <a:prstGeom prst="rect">
            <a:avLst/>
          </a:prstGeom>
          <a:noFill/>
          <a:ln>
            <a:noFill/>
          </a:ln>
        </p:spPr>
        <p:txBody>
          <a:bodyPr anchorCtr="0" anchor="t" bIns="91425" lIns="91425" spcFirstLastPara="1" rIns="91425" wrap="square" tIns="91425"/>
          <a:lstStyle>
            <a:lvl1pPr lvl="0" marR="0" rtl="0" algn="l">
              <a:lnSpc>
                <a:spcPct val="90000"/>
              </a:lnSpc>
              <a:spcBef>
                <a:spcPts val="400"/>
              </a:spcBef>
              <a:spcAft>
                <a:spcPts val="0"/>
              </a:spcAft>
              <a:buClr>
                <a:srgbClr val="004E74"/>
              </a:buClr>
              <a:buSzPts val="1600"/>
              <a:buFont typeface="Noto Sans Symbols"/>
              <a:buNone/>
              <a:defRPr b="0" i="0" sz="1600" u="none" cap="none" strike="noStrike">
                <a:solidFill>
                  <a:srgbClr val="027939"/>
                </a:solidFill>
                <a:latin typeface="Arial"/>
                <a:ea typeface="Arial"/>
                <a:cs typeface="Arial"/>
                <a:sym typeface="Arial"/>
              </a:defRPr>
            </a:lvl1pPr>
            <a:lvl2pPr lvl="1"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lvl="2"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lvl="3"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4pPr>
            <a:lvl5pPr lvl="4"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5pPr>
            <a:lvl6pPr lvl="5"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lvl="6"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lvl="7"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lvl="8"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pic>
        <p:nvPicPr>
          <p:cNvPr id="21" name="Shape 21"/>
          <p:cNvPicPr preferRelativeResize="0"/>
          <p:nvPr/>
        </p:nvPicPr>
        <p:blipFill rotWithShape="1">
          <a:blip r:embed="rId3">
            <a:alphaModFix/>
          </a:blip>
          <a:srcRect b="11016" l="0" r="0" t="0"/>
          <a:stretch/>
        </p:blipFill>
        <p:spPr>
          <a:xfrm>
            <a:off x="6808975" y="4198550"/>
            <a:ext cx="2412475" cy="937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 name="Shape 22"/>
        <p:cNvGrpSpPr/>
        <p:nvPr/>
      </p:nvGrpSpPr>
      <p:grpSpPr>
        <a:xfrm>
          <a:off x="0" y="0"/>
          <a:ext cx="0" cy="0"/>
          <a:chOff x="0" y="0"/>
          <a:chExt cx="0" cy="0"/>
        </a:xfrm>
      </p:grpSpPr>
      <p:sp>
        <p:nvSpPr>
          <p:cNvPr id="23" name="Shape 23"/>
          <p:cNvSpPr txBox="1"/>
          <p:nvPr>
            <p:ph type="title"/>
          </p:nvPr>
        </p:nvSpPr>
        <p:spPr>
          <a:xfrm>
            <a:off x="352925" y="180634"/>
            <a:ext cx="8562475" cy="472680"/>
          </a:xfrm>
          <a:prstGeom prst="rect">
            <a:avLst/>
          </a:prstGeom>
          <a:noFill/>
          <a:ln>
            <a:noFill/>
          </a:ln>
        </p:spPr>
        <p:txBody>
          <a:bodyPr anchorCtr="0" anchor="ctr" bIns="91425" lIns="91425" spcFirstLastPara="1" rIns="91425" wrap="square" tIns="91425"/>
          <a:lstStyle>
            <a:lvl1pPr lvl="0" marR="0" rtl="0" algn="r">
              <a:lnSpc>
                <a:spcPct val="85000"/>
              </a:lnSpc>
              <a:spcBef>
                <a:spcPts val="0"/>
              </a:spcBef>
              <a:spcAft>
                <a:spcPts val="0"/>
              </a:spcAft>
              <a:buSzPts val="1400"/>
              <a:buNone/>
              <a:defRPr b="1" i="0" sz="16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24" name="Shape 24"/>
          <p:cNvSpPr txBox="1"/>
          <p:nvPr>
            <p:ph idx="1" type="body"/>
          </p:nvPr>
        </p:nvSpPr>
        <p:spPr>
          <a:xfrm>
            <a:off x="615222" y="857466"/>
            <a:ext cx="8260491" cy="3657600"/>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42900" lvl="3" marL="1828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4pPr>
            <a:lvl5pPr indent="-342900" lvl="4" marL="22860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25" name="Shape 25"/>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26" name="Shape 26"/>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27" name="Shape 27"/>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showMasterSp="0">
  <p:cSld name="Custom Layout">
    <p:spTree>
      <p:nvGrpSpPr>
        <p:cNvPr id="28" name="Shape 28"/>
        <p:cNvGrpSpPr/>
        <p:nvPr/>
      </p:nvGrpSpPr>
      <p:grpSpPr>
        <a:xfrm>
          <a:off x="0" y="0"/>
          <a:ext cx="0" cy="0"/>
          <a:chOff x="0" y="0"/>
          <a:chExt cx="0" cy="0"/>
        </a:xfrm>
      </p:grpSpPr>
      <p:sp>
        <p:nvSpPr>
          <p:cNvPr id="29" name="Shape 29"/>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0" name="Shape 30"/>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1" name="Shape 31"/>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2" name="Shape 32"/>
        <p:cNvGrpSpPr/>
        <p:nvPr/>
      </p:nvGrpSpPr>
      <p:grpSpPr>
        <a:xfrm>
          <a:off x="0" y="0"/>
          <a:ext cx="0" cy="0"/>
          <a:chOff x="0" y="0"/>
          <a:chExt cx="0" cy="0"/>
        </a:xfrm>
      </p:grpSpPr>
      <p:sp>
        <p:nvSpPr>
          <p:cNvPr id="33" name="Shape 33"/>
          <p:cNvSpPr txBox="1"/>
          <p:nvPr>
            <p:ph type="title"/>
          </p:nvPr>
        </p:nvSpPr>
        <p:spPr>
          <a:xfrm>
            <a:off x="722313" y="3344465"/>
            <a:ext cx="7772400" cy="1021556"/>
          </a:xfrm>
          <a:prstGeom prst="rect">
            <a:avLst/>
          </a:prstGeom>
          <a:noFill/>
          <a:ln>
            <a:noFill/>
          </a:ln>
        </p:spPr>
        <p:txBody>
          <a:bodyPr anchorCtr="0" anchor="t" bIns="91425" lIns="91425" spcFirstLastPara="1" rIns="91425" wrap="square" tIns="91425"/>
          <a:lstStyle>
            <a:lvl1pPr lvl="0" marR="0" rtl="0" algn="l">
              <a:lnSpc>
                <a:spcPct val="85000"/>
              </a:lnSpc>
              <a:spcBef>
                <a:spcPts val="0"/>
              </a:spcBef>
              <a:spcAft>
                <a:spcPts val="0"/>
              </a:spcAft>
              <a:buSzPts val="1400"/>
              <a:buNone/>
              <a:defRPr b="0" i="0" sz="3200" u="none" cap="none" strike="noStrike">
                <a:solidFill>
                  <a:srgbClr val="004E74"/>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34" name="Shape 34"/>
          <p:cNvSpPr txBox="1"/>
          <p:nvPr>
            <p:ph idx="1" type="body"/>
          </p:nvPr>
        </p:nvSpPr>
        <p:spPr>
          <a:xfrm>
            <a:off x="722313" y="2114550"/>
            <a:ext cx="7772400" cy="112514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500"/>
              </a:spcBef>
              <a:spcAft>
                <a:spcPts val="0"/>
              </a:spcAft>
              <a:buClr>
                <a:srgbClr val="004E74"/>
              </a:buClr>
              <a:buSzPts val="2000"/>
              <a:buFont typeface="Noto Sans Symbols"/>
              <a:buNone/>
              <a:defRPr b="0" i="0" sz="2000" u="none" cap="none" strike="noStrike">
                <a:solidFill>
                  <a:schemeClr val="dk1"/>
                </a:solidFill>
                <a:latin typeface="Arial Narrow"/>
                <a:ea typeface="Arial Narrow"/>
                <a:cs typeface="Arial Narrow"/>
                <a:sym typeface="Arial Narrow"/>
              </a:defRPr>
            </a:lvl1pPr>
            <a:lvl2pPr indent="-228600" lvl="1" marL="914400" marR="0" rtl="0" algn="l">
              <a:lnSpc>
                <a:spcPct val="90000"/>
              </a:lnSpc>
              <a:spcBef>
                <a:spcPts val="450"/>
              </a:spcBef>
              <a:spcAft>
                <a:spcPts val="0"/>
              </a:spcAft>
              <a:buClr>
                <a:srgbClr val="004E74"/>
              </a:buClr>
              <a:buSzPts val="1800"/>
              <a:buFont typeface="Noto Sans Symbols"/>
              <a:buNone/>
              <a:defRPr b="0" i="0" sz="1800" u="none" cap="none" strike="noStrike">
                <a:solidFill>
                  <a:schemeClr val="dk1"/>
                </a:solidFill>
                <a:latin typeface="Arial Narrow"/>
                <a:ea typeface="Arial Narrow"/>
                <a:cs typeface="Arial Narrow"/>
                <a:sym typeface="Arial Narrow"/>
              </a:defRPr>
            </a:lvl2pPr>
            <a:lvl3pPr indent="-228600" lvl="2" marL="1371600" marR="0" rtl="0" algn="l">
              <a:lnSpc>
                <a:spcPct val="90000"/>
              </a:lnSpc>
              <a:spcBef>
                <a:spcPts val="400"/>
              </a:spcBef>
              <a:spcAft>
                <a:spcPts val="0"/>
              </a:spcAft>
              <a:buClr>
                <a:srgbClr val="004E74"/>
              </a:buClr>
              <a:buSzPts val="1600"/>
              <a:buFont typeface="Noto Sans Symbols"/>
              <a:buNone/>
              <a:defRPr b="0" i="0" sz="1600" u="none" cap="none" strike="noStrike">
                <a:solidFill>
                  <a:schemeClr val="dk1"/>
                </a:solidFill>
                <a:latin typeface="Arial Narrow"/>
                <a:ea typeface="Arial Narrow"/>
                <a:cs typeface="Arial Narrow"/>
                <a:sym typeface="Arial Narrow"/>
              </a:defRPr>
            </a:lvl3pPr>
            <a:lvl4pPr indent="-228600" lvl="3" marL="18288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4pPr>
            <a:lvl5pPr indent="-228600" lvl="4" marL="22860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5pPr>
            <a:lvl6pPr indent="-228600" lvl="5" marL="27432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6pPr>
            <a:lvl7pPr indent="-228600" lvl="6" marL="32004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7pPr>
            <a:lvl8pPr indent="-228600" lvl="7" marL="36576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8pPr>
            <a:lvl9pPr indent="-228600" lvl="8" marL="4114800" marR="0" rtl="0" algn="l">
              <a:lnSpc>
                <a:spcPct val="85000"/>
              </a:lnSpc>
              <a:spcBef>
                <a:spcPts val="350"/>
              </a:spcBef>
              <a:spcAft>
                <a:spcPts val="0"/>
              </a:spcAft>
              <a:buClr>
                <a:schemeClr val="dk1"/>
              </a:buClr>
              <a:buSzPts val="1400"/>
              <a:buFont typeface="Arial Narrow"/>
              <a:buNone/>
              <a:defRPr b="0" i="0" sz="1400" u="none" cap="none" strike="noStrike">
                <a:solidFill>
                  <a:schemeClr val="dk1"/>
                </a:solidFill>
                <a:latin typeface="Arial Narrow"/>
                <a:ea typeface="Arial Narrow"/>
                <a:cs typeface="Arial Narrow"/>
                <a:sym typeface="Arial Narrow"/>
              </a:defRPr>
            </a:lvl9pPr>
          </a:lstStyle>
          <a:p/>
        </p:txBody>
      </p:sp>
      <p:sp>
        <p:nvSpPr>
          <p:cNvPr id="35" name="Shape 35"/>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6" name="Shape 36"/>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37" name="Shape 37"/>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8" name="Shape 38"/>
        <p:cNvGrpSpPr/>
        <p:nvPr/>
      </p:nvGrpSpPr>
      <p:grpSpPr>
        <a:xfrm>
          <a:off x="0" y="0"/>
          <a:ext cx="0" cy="0"/>
          <a:chOff x="0" y="0"/>
          <a:chExt cx="0" cy="0"/>
        </a:xfrm>
      </p:grpSpPr>
      <p:sp>
        <p:nvSpPr>
          <p:cNvPr id="39" name="Shape 39"/>
          <p:cNvSpPr txBox="1"/>
          <p:nvPr>
            <p:ph type="title"/>
          </p:nvPr>
        </p:nvSpPr>
        <p:spPr>
          <a:xfrm>
            <a:off x="352925" y="180634"/>
            <a:ext cx="8562475" cy="472680"/>
          </a:xfrm>
          <a:prstGeom prst="rect">
            <a:avLst/>
          </a:prstGeom>
          <a:noFill/>
          <a:ln>
            <a:noFill/>
          </a:ln>
        </p:spPr>
        <p:txBody>
          <a:bodyPr anchorCtr="0" anchor="ctr" bIns="91425" lIns="91425" spcFirstLastPara="1" rIns="91425" wrap="square" tIns="91425"/>
          <a:lstStyle>
            <a:lvl1pPr lvl="0" marR="0" rtl="0" algn="r">
              <a:lnSpc>
                <a:spcPct val="85000"/>
              </a:lnSpc>
              <a:spcBef>
                <a:spcPts val="0"/>
              </a:spcBef>
              <a:spcAft>
                <a:spcPts val="0"/>
              </a:spcAft>
              <a:buSzPts val="1400"/>
              <a:buNone/>
              <a:defRPr b="1" i="0" sz="16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40" name="Shape 40"/>
          <p:cNvSpPr txBox="1"/>
          <p:nvPr>
            <p:ph idx="1" type="body"/>
          </p:nvPr>
        </p:nvSpPr>
        <p:spPr>
          <a:xfrm>
            <a:off x="614031" y="887476"/>
            <a:ext cx="4114800" cy="3737372"/>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04800" lvl="3" marL="18288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4pPr>
            <a:lvl5pPr indent="-304800" lvl="4" marL="22860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41" name="Shape 41"/>
          <p:cNvSpPr txBox="1"/>
          <p:nvPr>
            <p:ph idx="2" type="body"/>
          </p:nvPr>
        </p:nvSpPr>
        <p:spPr>
          <a:xfrm>
            <a:off x="4953706" y="887476"/>
            <a:ext cx="4114800" cy="3737372"/>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04800" lvl="3" marL="18288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4pPr>
            <a:lvl5pPr indent="-304800" lvl="4" marL="2286000" marR="0" rtl="0" algn="l">
              <a:lnSpc>
                <a:spcPct val="85000"/>
              </a:lnSpc>
              <a:spcBef>
                <a:spcPts val="300"/>
              </a:spcBef>
              <a:spcAft>
                <a:spcPts val="0"/>
              </a:spcAft>
              <a:buClr>
                <a:schemeClr val="dk1"/>
              </a:buClr>
              <a:buSzPts val="1200"/>
              <a:buFont typeface="Arial Narrow"/>
              <a:buChar char="»"/>
              <a:defRPr b="0" i="0" sz="12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42" name="Shape 42"/>
          <p:cNvSpPr txBox="1"/>
          <p:nvPr>
            <p:ph idx="10" type="dt"/>
          </p:nvPr>
        </p:nvSpPr>
        <p:spPr>
          <a:xfrm>
            <a:off x="392232" y="4875002"/>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3" name="Shape 43"/>
          <p:cNvSpPr txBox="1"/>
          <p:nvPr>
            <p:ph idx="11" type="ftr"/>
          </p:nvPr>
        </p:nvSpPr>
        <p:spPr>
          <a:xfrm>
            <a:off x="3158704" y="4875002"/>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44" name="Shape 44"/>
          <p:cNvSpPr txBox="1"/>
          <p:nvPr>
            <p:ph idx="12" type="sldNum"/>
          </p:nvPr>
        </p:nvSpPr>
        <p:spPr>
          <a:xfrm>
            <a:off x="6922684" y="4875002"/>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1"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27939"/>
            </a:gs>
            <a:gs pos="100000">
              <a:srgbClr val="01482F"/>
            </a:gs>
          </a:gsLst>
          <a:lin ang="5400000" scaled="0"/>
        </a:gradFill>
      </p:bgPr>
    </p:bg>
    <p:spTree>
      <p:nvGrpSpPr>
        <p:cNvPr id="9" name="Shape 9"/>
        <p:cNvGrpSpPr/>
        <p:nvPr/>
      </p:nvGrpSpPr>
      <p:grpSpPr>
        <a:xfrm>
          <a:off x="0" y="0"/>
          <a:ext cx="0" cy="0"/>
          <a:chOff x="0" y="0"/>
          <a:chExt cx="0" cy="0"/>
        </a:xfrm>
      </p:grpSpPr>
      <p:sp>
        <p:nvSpPr>
          <p:cNvPr id="10" name="Shape 10"/>
          <p:cNvSpPr/>
          <p:nvPr/>
        </p:nvSpPr>
        <p:spPr>
          <a:xfrm flipH="1">
            <a:off x="304796" y="666750"/>
            <a:ext cx="8839193" cy="4476750"/>
          </a:xfrm>
          <a:prstGeom prst="round1Rect">
            <a:avLst>
              <a:gd fmla="val 13434"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
        <p:nvSpPr>
          <p:cNvPr id="11" name="Shape 11"/>
          <p:cNvSpPr txBox="1"/>
          <p:nvPr>
            <p:ph type="title"/>
          </p:nvPr>
        </p:nvSpPr>
        <p:spPr>
          <a:xfrm>
            <a:off x="352925" y="180634"/>
            <a:ext cx="8562475" cy="472680"/>
          </a:xfrm>
          <a:prstGeom prst="rect">
            <a:avLst/>
          </a:prstGeom>
          <a:noFill/>
          <a:ln>
            <a:noFill/>
          </a:ln>
        </p:spPr>
        <p:txBody>
          <a:bodyPr anchorCtr="0" anchor="ctr" bIns="91425" lIns="91425" spcFirstLastPara="1" rIns="91425" wrap="square" tIns="91425"/>
          <a:lstStyle>
            <a:lvl1pPr lvl="0" marR="0" rtl="0" algn="r">
              <a:lnSpc>
                <a:spcPct val="85000"/>
              </a:lnSpc>
              <a:spcBef>
                <a:spcPts val="0"/>
              </a:spcBef>
              <a:spcAft>
                <a:spcPts val="0"/>
              </a:spcAft>
              <a:buSzPts val="1400"/>
              <a:buNone/>
              <a:defRPr b="1" i="0" sz="16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2pPr>
            <a:lvl3pPr lvl="2"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3pPr>
            <a:lvl4pPr lvl="3"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4pPr>
            <a:lvl5pPr lvl="4"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5pPr>
            <a:lvl6pPr lvl="5"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6pPr>
            <a:lvl7pPr lvl="6"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7pPr>
            <a:lvl8pPr lvl="7"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8pPr>
            <a:lvl9pPr lvl="8" marR="0" rtl="0" algn="l">
              <a:lnSpc>
                <a:spcPct val="85000"/>
              </a:lnSpc>
              <a:spcBef>
                <a:spcPts val="0"/>
              </a:spcBef>
              <a:spcAft>
                <a:spcPts val="0"/>
              </a:spcAft>
              <a:buSzPts val="1400"/>
              <a:buNone/>
              <a:defRPr b="0" i="0" sz="3200" u="none" cap="none" strike="noStrike">
                <a:solidFill>
                  <a:schemeClr val="dk2"/>
                </a:solidFill>
                <a:latin typeface="Arial Narrow"/>
                <a:ea typeface="Arial Narrow"/>
                <a:cs typeface="Arial Narrow"/>
                <a:sym typeface="Arial Narrow"/>
              </a:defRPr>
            </a:lvl9pPr>
          </a:lstStyle>
          <a:p/>
        </p:txBody>
      </p:sp>
      <p:sp>
        <p:nvSpPr>
          <p:cNvPr id="12" name="Shape 12"/>
          <p:cNvSpPr txBox="1"/>
          <p:nvPr>
            <p:ph idx="1" type="body"/>
          </p:nvPr>
        </p:nvSpPr>
        <p:spPr>
          <a:xfrm>
            <a:off x="615222" y="857466"/>
            <a:ext cx="8260491" cy="3657600"/>
          </a:xfrm>
          <a:prstGeom prst="rect">
            <a:avLst/>
          </a:prstGeom>
          <a:noFill/>
          <a:ln>
            <a:noFill/>
          </a:ln>
        </p:spPr>
        <p:txBody>
          <a:bodyPr anchorCtr="0" anchor="t" bIns="91425" lIns="91425" spcFirstLastPara="1" rIns="91425" wrap="square" tIns="91425"/>
          <a:lstStyle>
            <a:lvl1pPr indent="-342900" lvl="0" marL="457200" marR="0" rtl="0" algn="l">
              <a:lnSpc>
                <a:spcPct val="90000"/>
              </a:lnSpc>
              <a:spcBef>
                <a:spcPts val="450"/>
              </a:spcBef>
              <a:spcAft>
                <a:spcPts val="0"/>
              </a:spcAft>
              <a:buClr>
                <a:srgbClr val="004E74"/>
              </a:buClr>
              <a:buSzPts val="1800"/>
              <a:buFont typeface="Noto Sans Symbols"/>
              <a:buChar char="▪"/>
              <a:defRPr b="0" i="0" sz="1800" u="none" cap="none" strike="noStrike">
                <a:solidFill>
                  <a:schemeClr val="dk1"/>
                </a:solidFill>
                <a:latin typeface="Arial Narrow"/>
                <a:ea typeface="Arial Narrow"/>
                <a:cs typeface="Arial Narrow"/>
                <a:sym typeface="Arial Narrow"/>
              </a:defRPr>
            </a:lvl1pPr>
            <a:lvl2pPr indent="-330200" lvl="1" marL="914400" marR="0" rtl="0" algn="l">
              <a:lnSpc>
                <a:spcPct val="90000"/>
              </a:lnSpc>
              <a:spcBef>
                <a:spcPts val="400"/>
              </a:spcBef>
              <a:spcAft>
                <a:spcPts val="0"/>
              </a:spcAft>
              <a:buClr>
                <a:srgbClr val="004E74"/>
              </a:buClr>
              <a:buSzPts val="1600"/>
              <a:buFont typeface="Noto Sans Symbols"/>
              <a:buChar char="▪"/>
              <a:defRPr b="0" i="0" sz="1600" u="none" cap="none" strike="noStrike">
                <a:solidFill>
                  <a:schemeClr val="dk1"/>
                </a:solidFill>
                <a:latin typeface="Arial Narrow"/>
                <a:ea typeface="Arial Narrow"/>
                <a:cs typeface="Arial Narrow"/>
                <a:sym typeface="Arial Narrow"/>
              </a:defRPr>
            </a:lvl2pPr>
            <a:lvl3pPr indent="-317500" lvl="2" marL="1371600" marR="0" rtl="0" algn="l">
              <a:lnSpc>
                <a:spcPct val="90000"/>
              </a:lnSpc>
              <a:spcBef>
                <a:spcPts val="350"/>
              </a:spcBef>
              <a:spcAft>
                <a:spcPts val="0"/>
              </a:spcAft>
              <a:buClr>
                <a:srgbClr val="004E74"/>
              </a:buClr>
              <a:buSzPts val="1400"/>
              <a:buFont typeface="Noto Sans Symbols"/>
              <a:buChar char="▪"/>
              <a:defRPr b="0" i="0" sz="1400" u="none" cap="none" strike="noStrike">
                <a:solidFill>
                  <a:schemeClr val="dk1"/>
                </a:solidFill>
                <a:latin typeface="Arial Narrow"/>
                <a:ea typeface="Arial Narrow"/>
                <a:cs typeface="Arial Narrow"/>
                <a:sym typeface="Arial Narrow"/>
              </a:defRPr>
            </a:lvl3pPr>
            <a:lvl4pPr indent="-342900" lvl="3" marL="1828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4pPr>
            <a:lvl5pPr indent="-342900" lvl="4" marL="22860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5pPr>
            <a:lvl6pPr indent="-342900" lvl="5" marL="27432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6pPr>
            <a:lvl7pPr indent="-342900" lvl="6" marL="32004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7pPr>
            <a:lvl8pPr indent="-342900" lvl="7" marL="36576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8pPr>
            <a:lvl9pPr indent="-342900" lvl="8" marL="4114800" marR="0" rtl="0" algn="l">
              <a:lnSpc>
                <a:spcPct val="85000"/>
              </a:lnSpc>
              <a:spcBef>
                <a:spcPts val="450"/>
              </a:spcBef>
              <a:spcAft>
                <a:spcPts val="0"/>
              </a:spcAft>
              <a:buClr>
                <a:schemeClr val="dk1"/>
              </a:buClr>
              <a:buSzPts val="1800"/>
              <a:buFont typeface="Arial Narrow"/>
              <a:buChar char="»"/>
              <a:defRPr b="0" i="0" sz="1800" u="none" cap="none" strike="noStrike">
                <a:solidFill>
                  <a:schemeClr val="dk1"/>
                </a:solidFill>
                <a:latin typeface="Arial Narrow"/>
                <a:ea typeface="Arial Narrow"/>
                <a:cs typeface="Arial Narrow"/>
                <a:sym typeface="Arial Narrow"/>
              </a:defRPr>
            </a:lvl9pPr>
          </a:lstStyle>
          <a:p/>
        </p:txBody>
      </p:sp>
      <p:sp>
        <p:nvSpPr>
          <p:cNvPr id="13" name="Shape 13"/>
          <p:cNvSpPr txBox="1"/>
          <p:nvPr>
            <p:ph idx="10" type="dt"/>
          </p:nvPr>
        </p:nvSpPr>
        <p:spPr>
          <a:xfrm>
            <a:off x="357728" y="4857750"/>
            <a:ext cx="2115047" cy="3571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14" name="Shape 14"/>
          <p:cNvSpPr txBox="1"/>
          <p:nvPr>
            <p:ph idx="11" type="ftr"/>
          </p:nvPr>
        </p:nvSpPr>
        <p:spPr>
          <a:xfrm>
            <a:off x="3124200" y="4857750"/>
            <a:ext cx="2895600" cy="357188"/>
          </a:xfrm>
          <a:prstGeom prst="rect">
            <a:avLst/>
          </a:prstGeom>
          <a:noFill/>
          <a:ln>
            <a:noFill/>
          </a:ln>
        </p:spPr>
        <p:txBody>
          <a:bodyPr anchorCtr="0" anchor="t" bIns="91425" lIns="91425" spcFirstLastPara="1" rIns="91425" wrap="square" tIns="91425"/>
          <a:lstStyle>
            <a:lvl1pPr lvl="0" marR="0" rtl="0" algn="ctr">
              <a:spcBef>
                <a:spcPts val="0"/>
              </a:spcBef>
              <a:spcAft>
                <a:spcPts val="0"/>
              </a:spcAft>
              <a:buSzPts val="14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2pPr>
            <a:lvl3pPr lvl="2"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3pPr>
            <a:lvl4pPr lvl="3"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4pPr>
            <a:lvl5pPr lvl="4"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5pPr>
            <a:lvl6pPr lvl="5"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6pPr>
            <a:lvl7pPr lvl="6"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7pPr>
            <a:lvl8pPr lvl="7"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8pPr>
            <a:lvl9pPr lvl="8" marR="0" rtl="0" algn="l">
              <a:spcBef>
                <a:spcPts val="0"/>
              </a:spcBef>
              <a:spcAft>
                <a:spcPts val="0"/>
              </a:spcAft>
              <a:buSzPts val="1400"/>
              <a:buNone/>
              <a:defRPr b="0" i="0" sz="1800" u="none" cap="none" strike="noStrike">
                <a:solidFill>
                  <a:schemeClr val="dk1"/>
                </a:solidFill>
                <a:latin typeface="Arial Narrow"/>
                <a:ea typeface="Arial Narrow"/>
                <a:cs typeface="Arial Narrow"/>
                <a:sym typeface="Arial Narrow"/>
              </a:defRPr>
            </a:lvl9pPr>
          </a:lstStyle>
          <a:p/>
        </p:txBody>
      </p:sp>
      <p:sp>
        <p:nvSpPr>
          <p:cNvPr id="15" name="Shape 15"/>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1pPr>
            <a:lvl2pPr indent="0" lvl="1"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2pPr>
            <a:lvl3pPr indent="0" lvl="2"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3pPr>
            <a:lvl4pPr indent="0" lvl="3"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4pPr>
            <a:lvl5pPr indent="0" lvl="4"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5pPr>
            <a:lvl6pPr indent="0" lvl="5"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6pPr>
            <a:lvl7pPr indent="0" lvl="6"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7pPr>
            <a:lvl8pPr indent="0" lvl="7"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8pPr>
            <a:lvl9pPr indent="0" lvl="8" marL="0" marR="0" rtl="0" algn="r">
              <a:spcBef>
                <a:spcPts val="0"/>
              </a:spcBef>
              <a:spcAft>
                <a:spcPts val="0"/>
              </a:spcAft>
              <a:buNone/>
              <a:defRPr b="0" i="0" sz="800" u="none" cap="none" strike="noStrike">
                <a:solidFill>
                  <a:schemeClr val="dk1"/>
                </a:solidFill>
                <a:latin typeface="Arial Narrow"/>
                <a:ea typeface="Arial Narrow"/>
                <a:cs typeface="Arial Narrow"/>
                <a:sym typeface="Arial Narrow"/>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33.jpg"/><Relationship Id="rId7" Type="http://schemas.openxmlformats.org/officeDocument/2006/relationships/image" Target="../media/image27.pn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naygn.org/committees/public-information/student-educati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www.eia.gov/realtime_grid/?src=data#/status?end=20180324T1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14.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13.png"/><Relationship Id="rId7" Type="http://schemas.openxmlformats.org/officeDocument/2006/relationships/image" Target="../media/image11.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6.pn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 name="Shape 49"/>
        <p:cNvGrpSpPr/>
        <p:nvPr/>
      </p:nvGrpSpPr>
      <p:grpSpPr>
        <a:xfrm>
          <a:off x="0" y="0"/>
          <a:ext cx="0" cy="0"/>
          <a:chOff x="0" y="0"/>
          <a:chExt cx="0" cy="0"/>
        </a:xfrm>
      </p:grpSpPr>
      <p:sp>
        <p:nvSpPr>
          <p:cNvPr id="50" name="Shape 50"/>
          <p:cNvSpPr txBox="1"/>
          <p:nvPr>
            <p:ph type="ctrTitle"/>
          </p:nvPr>
        </p:nvSpPr>
        <p:spPr>
          <a:xfrm>
            <a:off x="849694" y="4392748"/>
            <a:ext cx="6491400" cy="2787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n-US"/>
              <a:t>Nuclear Science Teacher Workshop</a:t>
            </a:r>
            <a:endParaRPr b="1" i="0" sz="2000" u="none" cap="none" strike="noStrike">
              <a:solidFill>
                <a:srgbClr val="004E74"/>
              </a:solidFill>
              <a:latin typeface="Arial"/>
              <a:ea typeface="Arial"/>
              <a:cs typeface="Arial"/>
              <a:sym typeface="Arial"/>
            </a:endParaRPr>
          </a:p>
        </p:txBody>
      </p:sp>
      <p:sp>
        <p:nvSpPr>
          <p:cNvPr id="51" name="Shape 51"/>
          <p:cNvSpPr txBox="1"/>
          <p:nvPr>
            <p:ph idx="1" type="subTitle"/>
          </p:nvPr>
        </p:nvSpPr>
        <p:spPr>
          <a:xfrm>
            <a:off x="857261" y="4684349"/>
            <a:ext cx="6493500" cy="324000"/>
          </a:xfrm>
          <a:prstGeom prst="rect">
            <a:avLst/>
          </a:prstGeom>
        </p:spPr>
        <p:txBody>
          <a:bodyPr anchorCtr="0" anchor="t" bIns="91425" lIns="91425" spcFirstLastPara="1" rIns="91425" wrap="square" tIns="91425">
            <a:noAutofit/>
          </a:bodyPr>
          <a:lstStyle/>
          <a:p>
            <a:pPr indent="0" lvl="0" marL="0">
              <a:spcBef>
                <a:spcPts val="400"/>
              </a:spcBef>
              <a:spcAft>
                <a:spcPts val="0"/>
              </a:spcAft>
              <a:buNone/>
            </a:pPr>
            <a:r>
              <a:rPr lang="en-US"/>
              <a:t>May 19, 2018 Atlanta, Georgia</a:t>
            </a:r>
            <a:endParaRPr/>
          </a:p>
        </p:txBody>
      </p:sp>
      <p:sp>
        <p:nvSpPr>
          <p:cNvPr id="52" name="Shape 52"/>
          <p:cNvSpPr txBox="1"/>
          <p:nvPr/>
        </p:nvSpPr>
        <p:spPr>
          <a:xfrm>
            <a:off x="235450" y="348975"/>
            <a:ext cx="7014000" cy="13614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sz="4800">
                <a:solidFill>
                  <a:srgbClr val="F3F3F3"/>
                </a:solidFill>
              </a:rPr>
              <a:t>A Diverse Energy Portfolio</a:t>
            </a:r>
            <a:endParaRPr b="1" sz="4800">
              <a:solidFill>
                <a:srgbClr val="F3F3F3"/>
              </a:solidFill>
            </a:endParaRPr>
          </a:p>
        </p:txBody>
      </p:sp>
      <p:sp>
        <p:nvSpPr>
          <p:cNvPr id="53" name="Shape 53"/>
          <p:cNvSpPr txBox="1"/>
          <p:nvPr/>
        </p:nvSpPr>
        <p:spPr>
          <a:xfrm>
            <a:off x="5756700" y="1231625"/>
            <a:ext cx="3387300" cy="1129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a:solidFill>
                  <a:srgbClr val="FFFFFF"/>
                </a:solidFill>
              </a:rPr>
              <a:t>Electricity is everywhere! It's in our houses, on our streets, in our pockets and for some of us... in our hearts. We depend on it for our daily lives, but did you know that it's the only commodity that must be used as soon as it's made? How do you deliver a product that you can't ship? In this session we'll discover how a diverse portfolio of sources for generating electricity makes it possible to power our extraordinary lives with several activities.</a:t>
            </a:r>
            <a:endParaRPr b="1">
              <a:solidFill>
                <a:srgbClr val="FFFFFF"/>
              </a:solidFill>
            </a:endParaRPr>
          </a:p>
          <a:p>
            <a:pPr indent="0" lvl="0" marL="0">
              <a:spcBef>
                <a:spcPts val="0"/>
              </a:spcBef>
              <a:spcAft>
                <a:spcPts val="0"/>
              </a:spcAft>
              <a:buNone/>
            </a:pPr>
            <a:r>
              <a:t/>
            </a:r>
            <a:endParaRPr b="1">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id="146" name="Shape 146"/>
          <p:cNvPicPr preferRelativeResize="0"/>
          <p:nvPr/>
        </p:nvPicPr>
        <p:blipFill>
          <a:blip r:embed="rId3">
            <a:alphaModFix/>
          </a:blip>
          <a:stretch>
            <a:fillRect/>
          </a:stretch>
        </p:blipFill>
        <p:spPr>
          <a:xfrm>
            <a:off x="4124325" y="1713171"/>
            <a:ext cx="5094150" cy="2873125"/>
          </a:xfrm>
          <a:prstGeom prst="rect">
            <a:avLst/>
          </a:prstGeom>
          <a:noFill/>
          <a:ln>
            <a:noFill/>
          </a:ln>
        </p:spPr>
      </p:pic>
      <p:sp>
        <p:nvSpPr>
          <p:cNvPr id="147" name="Shape 147"/>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Conclusions</a:t>
            </a:r>
            <a:endParaRPr/>
          </a:p>
        </p:txBody>
      </p:sp>
      <p:sp>
        <p:nvSpPr>
          <p:cNvPr id="148" name="Shape 148"/>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lang="en-US"/>
              <a:t>We need a mix!  Impossible to achieve 100% solar or wind generation.</a:t>
            </a:r>
            <a:endParaRPr/>
          </a:p>
          <a:p>
            <a:pPr indent="0" lvl="0" marL="0">
              <a:spcBef>
                <a:spcPts val="450"/>
              </a:spcBef>
              <a:spcAft>
                <a:spcPts val="0"/>
              </a:spcAft>
              <a:buNone/>
            </a:pPr>
            <a:r>
              <a:t/>
            </a:r>
            <a:endParaRPr/>
          </a:p>
          <a:p>
            <a:pPr indent="0" lvl="0" marL="0">
              <a:spcBef>
                <a:spcPts val="450"/>
              </a:spcBef>
              <a:spcAft>
                <a:spcPts val="0"/>
              </a:spcAft>
              <a:buNone/>
            </a:pPr>
            <a:r>
              <a:rPr lang="en-US"/>
              <a:t>What are the pros/cons of various types?</a:t>
            </a:r>
            <a:endParaRPr/>
          </a:p>
          <a:p>
            <a:pPr indent="0" lvl="0" marL="0">
              <a:spcBef>
                <a:spcPts val="450"/>
              </a:spcBef>
              <a:spcAft>
                <a:spcPts val="0"/>
              </a:spcAft>
              <a:buNone/>
            </a:pPr>
            <a:r>
              <a:t/>
            </a:r>
            <a:endParaRPr/>
          </a:p>
          <a:p>
            <a:pPr indent="0" lvl="0" marL="0">
              <a:spcBef>
                <a:spcPts val="450"/>
              </a:spcBef>
              <a:spcAft>
                <a:spcPts val="0"/>
              </a:spcAft>
              <a:buNone/>
            </a:pPr>
            <a:r>
              <a:rPr lang="en-US"/>
              <a:t>What would you choose as your energy portfolio?</a:t>
            </a:r>
            <a:endParaRPr/>
          </a:p>
          <a:p>
            <a:pPr indent="0" lvl="0" marL="0">
              <a:spcBef>
                <a:spcPts val="450"/>
              </a:spcBef>
              <a:spcAft>
                <a:spcPts val="0"/>
              </a:spcAft>
              <a:buNone/>
            </a:pPr>
            <a:r>
              <a:t/>
            </a:r>
            <a:endParaRPr/>
          </a:p>
          <a:p>
            <a:pPr indent="0" lvl="0" marL="0">
              <a:spcBef>
                <a:spcPts val="450"/>
              </a:spcBef>
              <a:spcAft>
                <a:spcPts val="0"/>
              </a:spcAft>
              <a:buNone/>
            </a:pPr>
            <a:r>
              <a:t/>
            </a:r>
            <a:endParaRPr/>
          </a:p>
        </p:txBody>
      </p:sp>
      <p:sp>
        <p:nvSpPr>
          <p:cNvPr id="149" name="Shape 149"/>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Shape 155"/>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In Class Activity:  Megawatt Fever</a:t>
            </a:r>
            <a:endParaRPr/>
          </a:p>
        </p:txBody>
      </p:sp>
      <p:sp>
        <p:nvSpPr>
          <p:cNvPr id="156" name="Shape 156"/>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57" name="Shape 157"/>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58" name="Shape 158"/>
          <p:cNvPicPr preferRelativeResize="0"/>
          <p:nvPr/>
        </p:nvPicPr>
        <p:blipFill>
          <a:blip r:embed="rId3">
            <a:alphaModFix/>
          </a:blip>
          <a:stretch>
            <a:fillRect/>
          </a:stretch>
        </p:blipFill>
        <p:spPr>
          <a:xfrm>
            <a:off x="125798" y="76975"/>
            <a:ext cx="2887900" cy="3951251"/>
          </a:xfrm>
          <a:prstGeom prst="rect">
            <a:avLst/>
          </a:prstGeom>
          <a:noFill/>
          <a:ln>
            <a:noFill/>
          </a:ln>
        </p:spPr>
      </p:pic>
      <p:pic>
        <p:nvPicPr>
          <p:cNvPr id="159" name="Shape 159"/>
          <p:cNvPicPr preferRelativeResize="0"/>
          <p:nvPr/>
        </p:nvPicPr>
        <p:blipFill>
          <a:blip r:embed="rId4">
            <a:alphaModFix/>
          </a:blip>
          <a:stretch>
            <a:fillRect/>
          </a:stretch>
        </p:blipFill>
        <p:spPr>
          <a:xfrm>
            <a:off x="5540113" y="670038"/>
            <a:ext cx="3438525" cy="1381125"/>
          </a:xfrm>
          <a:prstGeom prst="rect">
            <a:avLst/>
          </a:prstGeom>
          <a:noFill/>
          <a:ln>
            <a:noFill/>
          </a:ln>
        </p:spPr>
      </p:pic>
      <p:pic>
        <p:nvPicPr>
          <p:cNvPr id="160" name="Shape 160"/>
          <p:cNvPicPr preferRelativeResize="0"/>
          <p:nvPr/>
        </p:nvPicPr>
        <p:blipFill>
          <a:blip r:embed="rId5">
            <a:alphaModFix/>
          </a:blip>
          <a:stretch>
            <a:fillRect/>
          </a:stretch>
        </p:blipFill>
        <p:spPr>
          <a:xfrm>
            <a:off x="125800" y="3896723"/>
            <a:ext cx="2887900" cy="1179226"/>
          </a:xfrm>
          <a:prstGeom prst="rect">
            <a:avLst/>
          </a:prstGeom>
          <a:noFill/>
          <a:ln>
            <a:noFill/>
          </a:ln>
        </p:spPr>
      </p:pic>
      <p:pic>
        <p:nvPicPr>
          <p:cNvPr id="161" name="Shape 161"/>
          <p:cNvPicPr preferRelativeResize="0"/>
          <p:nvPr/>
        </p:nvPicPr>
        <p:blipFill>
          <a:blip r:embed="rId6">
            <a:alphaModFix/>
          </a:blip>
          <a:stretch>
            <a:fillRect/>
          </a:stretch>
        </p:blipFill>
        <p:spPr>
          <a:xfrm>
            <a:off x="5133125" y="2067800"/>
            <a:ext cx="4010877" cy="3008151"/>
          </a:xfrm>
          <a:prstGeom prst="rect">
            <a:avLst/>
          </a:prstGeom>
          <a:noFill/>
          <a:ln>
            <a:noFill/>
          </a:ln>
        </p:spPr>
      </p:pic>
      <p:pic>
        <p:nvPicPr>
          <p:cNvPr id="162" name="Shape 162"/>
          <p:cNvPicPr preferRelativeResize="0"/>
          <p:nvPr/>
        </p:nvPicPr>
        <p:blipFill>
          <a:blip r:embed="rId7">
            <a:alphaModFix/>
          </a:blip>
          <a:stretch>
            <a:fillRect/>
          </a:stretch>
        </p:blipFill>
        <p:spPr>
          <a:xfrm>
            <a:off x="3295650" y="3794500"/>
            <a:ext cx="1577599" cy="1577599"/>
          </a:xfrm>
          <a:prstGeom prst="rect">
            <a:avLst/>
          </a:prstGeom>
          <a:noFill/>
          <a:ln>
            <a:noFill/>
          </a:ln>
        </p:spPr>
      </p:pic>
      <p:pic>
        <p:nvPicPr>
          <p:cNvPr id="163" name="Shape 163"/>
          <p:cNvPicPr preferRelativeResize="0"/>
          <p:nvPr/>
        </p:nvPicPr>
        <p:blipFill>
          <a:blip r:embed="rId8">
            <a:alphaModFix/>
          </a:blip>
          <a:stretch>
            <a:fillRect/>
          </a:stretch>
        </p:blipFill>
        <p:spPr>
          <a:xfrm>
            <a:off x="3130751" y="608474"/>
            <a:ext cx="2409375" cy="3307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Play for ~15 minutes to understand mechanics</a:t>
            </a:r>
            <a:endParaRPr/>
          </a:p>
        </p:txBody>
      </p:sp>
      <p:sp>
        <p:nvSpPr>
          <p:cNvPr id="170" name="Shape 170"/>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lang="en-US"/>
              <a:t>FORCE OF NATURE CARD</a:t>
            </a:r>
            <a:endParaRPr/>
          </a:p>
        </p:txBody>
      </p:sp>
      <p:sp>
        <p:nvSpPr>
          <p:cNvPr id="171" name="Shape 171"/>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72" name="Shape 172"/>
          <p:cNvPicPr preferRelativeResize="0"/>
          <p:nvPr/>
        </p:nvPicPr>
        <p:blipFill>
          <a:blip r:embed="rId3">
            <a:alphaModFix/>
          </a:blip>
          <a:stretch>
            <a:fillRect/>
          </a:stretch>
        </p:blipFill>
        <p:spPr>
          <a:xfrm>
            <a:off x="3601548" y="857475"/>
            <a:ext cx="2887900" cy="3951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Play for another 15 minutes</a:t>
            </a:r>
            <a:endParaRPr/>
          </a:p>
        </p:txBody>
      </p:sp>
      <p:sp>
        <p:nvSpPr>
          <p:cNvPr id="179" name="Shape 179"/>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80" name="Shape 180"/>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81" name="Shape 181"/>
          <p:cNvPicPr preferRelativeResize="0"/>
          <p:nvPr/>
        </p:nvPicPr>
        <p:blipFill>
          <a:blip r:embed="rId3">
            <a:alphaModFix/>
          </a:blip>
          <a:stretch>
            <a:fillRect/>
          </a:stretch>
        </p:blipFill>
        <p:spPr>
          <a:xfrm>
            <a:off x="1388477" y="723425"/>
            <a:ext cx="6803026" cy="4191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188" name="Shape 188"/>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Physical Science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Georgia State Standards</a:t>
            </a:r>
            <a:endParaRPr b="1">
              <a:solidFill>
                <a:srgbClr val="000000"/>
              </a:solidFill>
              <a:latin typeface="Arial"/>
              <a:ea typeface="Arial"/>
              <a:cs typeface="Arial"/>
              <a:sym typeface="Arial"/>
            </a:endParaRPr>
          </a:p>
          <a:p>
            <a:pPr indent="457200" lvl="0" marL="0" rtl="0">
              <a:lnSpc>
                <a:spcPct val="100000"/>
              </a:lnSpc>
              <a:spcBef>
                <a:spcPts val="0"/>
              </a:spcBef>
              <a:spcAft>
                <a:spcPts val="0"/>
              </a:spcAft>
              <a:buNone/>
            </a:pPr>
            <a:r>
              <a:t/>
            </a:r>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SPS4    Obtain, evaluate, and communicate information to explain the changes in nuclear structure as a result of fission, fusion, and radioactive decay.</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c. Construct arguments based on evidence about the applications, benefits, and problems of nuclear energy as an alternative energy source.</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 Activity:</a:t>
            </a:r>
            <a:r>
              <a:rPr lang="en-US">
                <a:solidFill>
                  <a:srgbClr val="FF0000"/>
                </a:solidFill>
                <a:latin typeface="Arial"/>
                <a:ea typeface="Arial"/>
                <a:cs typeface="Arial"/>
                <a:sym typeface="Arial"/>
              </a:rPr>
              <a:t>  Megawatt Fever - This game explores the concept of alternative energy sources and the balance necessary to have a functioning grid.</a:t>
            </a:r>
            <a:endParaRPr>
              <a:solidFill>
                <a:srgbClr val="FF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70C0"/>
                </a:solidFill>
                <a:latin typeface="Arial"/>
                <a:ea typeface="Arial"/>
                <a:cs typeface="Arial"/>
                <a:sym typeface="Arial"/>
              </a:rPr>
              <a:t>	 </a:t>
            </a:r>
            <a:endParaRPr>
              <a:solidFill>
                <a:srgbClr val="000000"/>
              </a:solidFill>
              <a:latin typeface="Arial"/>
              <a:ea typeface="Arial"/>
              <a:cs typeface="Arial"/>
              <a:sym typeface="Arial"/>
            </a:endParaRPr>
          </a:p>
        </p:txBody>
      </p:sp>
      <p:sp>
        <p:nvSpPr>
          <p:cNvPr id="189" name="Shape 189"/>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196" name="Shape 196"/>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ETS</a:t>
            </a:r>
            <a:endParaRPr b="1"/>
          </a:p>
          <a:p>
            <a:pPr indent="0" lvl="0" marL="0" rtl="0">
              <a:spcBef>
                <a:spcPts val="450"/>
              </a:spcBef>
              <a:spcAft>
                <a:spcPts val="0"/>
              </a:spcAft>
              <a:buNone/>
            </a:pPr>
            <a:r>
              <a:rPr b="1" lang="en-US">
                <a:solidFill>
                  <a:srgbClr val="000000"/>
                </a:solidFill>
                <a:latin typeface="Arial"/>
                <a:ea typeface="Arial"/>
                <a:cs typeface="Arial"/>
                <a:sym typeface="Arial"/>
              </a:rPr>
              <a:t>Next Generation Science Standards</a:t>
            </a:r>
            <a:endParaRPr b="1">
              <a:solidFill>
                <a:srgbClr val="000000"/>
              </a:solidFill>
              <a:latin typeface="Arial"/>
              <a:ea typeface="Arial"/>
              <a:cs typeface="Arial"/>
              <a:sym typeface="Arial"/>
            </a:endParaRPr>
          </a:p>
          <a:p>
            <a:pPr indent="457200" lvl="0" marL="0" rtl="0">
              <a:lnSpc>
                <a:spcPct val="100000"/>
              </a:lnSpc>
              <a:spcBef>
                <a:spcPts val="0"/>
              </a:spcBef>
              <a:spcAft>
                <a:spcPts val="0"/>
              </a:spcAft>
              <a:buNone/>
            </a:pPr>
            <a:r>
              <a:t/>
            </a:r>
            <a:endParaRPr/>
          </a:p>
          <a:p>
            <a:pPr indent="0" lvl="0" marL="0" rtl="0">
              <a:lnSpc>
                <a:spcPct val="100000"/>
              </a:lnSpc>
              <a:spcBef>
                <a:spcPts val="0"/>
              </a:spcBef>
              <a:spcAft>
                <a:spcPts val="0"/>
              </a:spcAft>
              <a:buNone/>
            </a:pPr>
            <a:r>
              <a:t/>
            </a:r>
            <a:endParaRPr b="1">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HS-ETS1-1	</a:t>
            </a:r>
            <a:r>
              <a:rPr lang="en-US">
                <a:solidFill>
                  <a:srgbClr val="333333"/>
                </a:solidFill>
                <a:latin typeface="Helvetica Neue"/>
                <a:ea typeface="Helvetica Neue"/>
                <a:cs typeface="Helvetica Neue"/>
                <a:sym typeface="Helvetica Neue"/>
              </a:rPr>
              <a:t>Analyze a major global challenge to specify qualitative and quantitative criteria and  constraints for solutions that account for societal needs and wants.</a:t>
            </a:r>
            <a:endParaRPr>
              <a:solidFill>
                <a:srgbClr val="333333"/>
              </a:solidFill>
              <a:latin typeface="Helvetica Neue"/>
              <a:ea typeface="Helvetica Neue"/>
              <a:cs typeface="Helvetica Neue"/>
              <a:sym typeface="Helvetica Neue"/>
            </a:endParaRPr>
          </a:p>
          <a:p>
            <a:pPr indent="0" lvl="0" marL="0" rtl="0">
              <a:lnSpc>
                <a:spcPct val="100000"/>
              </a:lnSpc>
              <a:spcBef>
                <a:spcPts val="0"/>
              </a:spcBef>
              <a:spcAft>
                <a:spcPts val="0"/>
              </a:spcAft>
              <a:buNone/>
            </a:pPr>
            <a:r>
              <a:t/>
            </a:r>
            <a:endParaRPr>
              <a:solidFill>
                <a:srgbClr val="333333"/>
              </a:solidFill>
              <a:latin typeface="Helvetica Neue"/>
              <a:ea typeface="Helvetica Neue"/>
              <a:cs typeface="Helvetica Neue"/>
              <a:sym typeface="Helvetica Neue"/>
            </a:endParaRPr>
          </a:p>
          <a:p>
            <a:pPr indent="0" lvl="0" marL="0" rtl="0">
              <a:lnSpc>
                <a:spcPct val="100000"/>
              </a:lnSpc>
              <a:spcBef>
                <a:spcPts val="0"/>
              </a:spcBef>
              <a:spcAft>
                <a:spcPts val="0"/>
              </a:spcAft>
              <a:buNone/>
            </a:pPr>
            <a:r>
              <a:rPr lang="en-US">
                <a:solidFill>
                  <a:srgbClr val="FF0000"/>
                </a:solidFill>
                <a:latin typeface="Arial"/>
                <a:ea typeface="Arial"/>
                <a:cs typeface="Arial"/>
                <a:sym typeface="Arial"/>
              </a:rPr>
              <a:t> 		</a:t>
            </a:r>
            <a:r>
              <a:rPr b="1" lang="en-US">
                <a:solidFill>
                  <a:srgbClr val="FF0000"/>
                </a:solidFill>
                <a:latin typeface="Arial"/>
                <a:ea typeface="Arial"/>
                <a:cs typeface="Arial"/>
                <a:sym typeface="Arial"/>
              </a:rPr>
              <a:t>Activity: </a:t>
            </a:r>
            <a:r>
              <a:rPr lang="en-US">
                <a:solidFill>
                  <a:srgbClr val="FF0000"/>
                </a:solidFill>
                <a:latin typeface="Arial"/>
                <a:ea typeface="Arial"/>
                <a:cs typeface="Arial"/>
                <a:sym typeface="Arial"/>
              </a:rPr>
              <a:t> Megawatt Fever - This board game allows students to consider how electricity is generated to suit the needs of society.</a:t>
            </a:r>
            <a:endParaRPr>
              <a:solidFill>
                <a:srgbClr val="000000"/>
              </a:solidFill>
              <a:latin typeface="Arial"/>
              <a:ea typeface="Arial"/>
              <a:cs typeface="Arial"/>
              <a:sym typeface="Arial"/>
            </a:endParaRPr>
          </a:p>
        </p:txBody>
      </p:sp>
      <p:sp>
        <p:nvSpPr>
          <p:cNvPr id="197" name="Shape 197"/>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Shape 203"/>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04" name="Shape 204"/>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ETS</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Next Generation Science Standards</a:t>
            </a:r>
            <a:endParaRPr b="1">
              <a:solidFill>
                <a:srgbClr val="000000"/>
              </a:solidFill>
              <a:latin typeface="Arial"/>
              <a:ea typeface="Arial"/>
              <a:cs typeface="Arial"/>
              <a:sym typeface="Arial"/>
            </a:endParaRPr>
          </a:p>
          <a:p>
            <a:pPr indent="457200" lvl="0" marL="0" rtl="0">
              <a:lnSpc>
                <a:spcPct val="100000"/>
              </a:lnSpc>
              <a:spcBef>
                <a:spcPts val="0"/>
              </a:spcBef>
              <a:spcAft>
                <a:spcPts val="0"/>
              </a:spcAft>
              <a:buNone/>
            </a:pPr>
            <a:r>
              <a:t/>
            </a:r>
            <a:endParaRPr/>
          </a:p>
          <a:p>
            <a:pPr indent="-914400" lvl="0" marL="914400" rtl="0">
              <a:lnSpc>
                <a:spcPct val="100000"/>
              </a:lnSpc>
              <a:spcBef>
                <a:spcPts val="0"/>
              </a:spcBef>
              <a:spcAft>
                <a:spcPts val="0"/>
              </a:spcAft>
              <a:buNone/>
            </a:pPr>
            <a:r>
              <a:rPr lang="en-US">
                <a:solidFill>
                  <a:srgbClr val="333333"/>
                </a:solidFill>
                <a:latin typeface="Helvetica Neue"/>
                <a:ea typeface="Helvetica Neue"/>
                <a:cs typeface="Helvetica Neue"/>
                <a:sym typeface="Helvetica Neue"/>
              </a:rPr>
              <a:t>HS-ETS1-2	Design a solution to a complex real-world problem by breaking it down into smaller, more manageable problems that can be solved through engineering.</a:t>
            </a:r>
            <a:endParaRPr>
              <a:solidFill>
                <a:srgbClr val="333333"/>
              </a:solidFill>
              <a:latin typeface="Helvetica Neue"/>
              <a:ea typeface="Helvetica Neue"/>
              <a:cs typeface="Helvetica Neue"/>
              <a:sym typeface="Helvetica Neue"/>
            </a:endParaRPr>
          </a:p>
          <a:p>
            <a:pPr indent="-914400" lvl="0" marL="914400" rtl="0">
              <a:lnSpc>
                <a:spcPct val="100000"/>
              </a:lnSpc>
              <a:spcBef>
                <a:spcPts val="0"/>
              </a:spcBef>
              <a:spcAft>
                <a:spcPts val="0"/>
              </a:spcAft>
              <a:buNone/>
            </a:pPr>
            <a:r>
              <a:t/>
            </a:r>
            <a:endParaRPr>
              <a:solidFill>
                <a:srgbClr val="333333"/>
              </a:solidFill>
              <a:latin typeface="Helvetica Neue"/>
              <a:ea typeface="Helvetica Neue"/>
              <a:cs typeface="Helvetica Neue"/>
              <a:sym typeface="Helvetica Neue"/>
            </a:endParaRPr>
          </a:p>
          <a:p>
            <a:pPr indent="-914400" lvl="0" marL="914400" rtl="0">
              <a:lnSpc>
                <a:spcPct val="100000"/>
              </a:lnSpc>
              <a:spcBef>
                <a:spcPts val="0"/>
              </a:spcBef>
              <a:spcAft>
                <a:spcPts val="0"/>
              </a:spcAft>
              <a:buNone/>
            </a:pPr>
            <a:r>
              <a:t/>
            </a:r>
            <a:endParaRPr>
              <a:solidFill>
                <a:srgbClr val="333333"/>
              </a:solidFill>
              <a:latin typeface="Helvetica Neue"/>
              <a:ea typeface="Helvetica Neue"/>
              <a:cs typeface="Helvetica Neue"/>
              <a:sym typeface="Helvetica Neue"/>
            </a:endParaRPr>
          </a:p>
          <a:p>
            <a:pPr indent="0" lvl="0" marL="0" rtl="0">
              <a:lnSpc>
                <a:spcPct val="100000"/>
              </a:lnSpc>
              <a:spcBef>
                <a:spcPts val="0"/>
              </a:spcBef>
              <a:spcAft>
                <a:spcPts val="0"/>
              </a:spcAft>
              <a:buNone/>
            </a:pPr>
            <a:r>
              <a:rPr lang="en-US">
                <a:solidFill>
                  <a:srgbClr val="FF0000"/>
                </a:solidFill>
                <a:latin typeface="Arial"/>
                <a:ea typeface="Arial"/>
                <a:cs typeface="Arial"/>
                <a:sym typeface="Arial"/>
              </a:rPr>
              <a:t> 		</a:t>
            </a:r>
            <a:r>
              <a:rPr b="1" lang="en-US">
                <a:solidFill>
                  <a:srgbClr val="FF0000"/>
                </a:solidFill>
                <a:latin typeface="Arial"/>
                <a:ea typeface="Arial"/>
                <a:cs typeface="Arial"/>
                <a:sym typeface="Arial"/>
              </a:rPr>
              <a:t>Activity: </a:t>
            </a:r>
            <a:r>
              <a:rPr lang="en-US">
                <a:solidFill>
                  <a:srgbClr val="FF0000"/>
                </a:solidFill>
                <a:latin typeface="Arial"/>
                <a:ea typeface="Arial"/>
                <a:cs typeface="Arial"/>
                <a:sym typeface="Arial"/>
              </a:rPr>
              <a:t> The problem is turning a generator.  The solutions are various!  Break down a chosen electricity generation type into it’s small steps and consider how engineering is used to design components for each step.</a:t>
            </a:r>
            <a:endParaRPr b="1">
              <a:solidFill>
                <a:srgbClr val="000000"/>
              </a:solidFill>
              <a:latin typeface="Arial"/>
              <a:ea typeface="Arial"/>
              <a:cs typeface="Arial"/>
              <a:sym typeface="Arial"/>
            </a:endParaRPr>
          </a:p>
        </p:txBody>
      </p:sp>
      <p:sp>
        <p:nvSpPr>
          <p:cNvPr id="205" name="Shape 205"/>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12" name="Shape 212"/>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ETS</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Next Generation Science Standards</a:t>
            </a:r>
            <a:endParaRPr b="1">
              <a:solidFill>
                <a:srgbClr val="000000"/>
              </a:solidFill>
              <a:latin typeface="Arial"/>
              <a:ea typeface="Arial"/>
              <a:cs typeface="Arial"/>
              <a:sym typeface="Arial"/>
            </a:endParaRPr>
          </a:p>
          <a:p>
            <a:pPr indent="457200" lvl="0" marL="0" rtl="0">
              <a:lnSpc>
                <a:spcPct val="100000"/>
              </a:lnSpc>
              <a:spcBef>
                <a:spcPts val="0"/>
              </a:spcBef>
              <a:spcAft>
                <a:spcPts val="0"/>
              </a:spcAft>
              <a:buNone/>
            </a:pPr>
            <a:r>
              <a:t/>
            </a:r>
            <a:endParaRPr/>
          </a:p>
          <a:p>
            <a:pPr indent="-914400" lvl="0" marL="914400" rtl="0">
              <a:lnSpc>
                <a:spcPct val="100000"/>
              </a:lnSpc>
              <a:spcBef>
                <a:spcPts val="0"/>
              </a:spcBef>
              <a:spcAft>
                <a:spcPts val="0"/>
              </a:spcAft>
              <a:buNone/>
            </a:pPr>
            <a:r>
              <a:rPr lang="en-US">
                <a:solidFill>
                  <a:srgbClr val="333333"/>
                </a:solidFill>
                <a:latin typeface="Helvetica Neue"/>
                <a:ea typeface="Helvetica Neue"/>
                <a:cs typeface="Helvetica Neue"/>
                <a:sym typeface="Helvetica Neue"/>
              </a:rPr>
              <a:t>HS-ETS1-3	Evaluate a solution to a complex real-world problem based on prioritized criteria and trade-offs that account for a range of constraints, including cost, safety, reliability, and aesthetics as well as possible social, cultural, and environmental impacts.</a:t>
            </a:r>
            <a:endParaRPr>
              <a:solidFill>
                <a:srgbClr val="333333"/>
              </a:solidFill>
              <a:latin typeface="Helvetica Neue"/>
              <a:ea typeface="Helvetica Neue"/>
              <a:cs typeface="Helvetica Neue"/>
              <a:sym typeface="Helvetica Neue"/>
            </a:endParaRPr>
          </a:p>
          <a:p>
            <a:pPr indent="-914400" lvl="0" marL="914400" rtl="0">
              <a:lnSpc>
                <a:spcPct val="100000"/>
              </a:lnSpc>
              <a:spcBef>
                <a:spcPts val="0"/>
              </a:spcBef>
              <a:spcAft>
                <a:spcPts val="0"/>
              </a:spcAft>
              <a:buNone/>
            </a:pPr>
            <a:r>
              <a:t/>
            </a:r>
            <a:endParaRPr>
              <a:solidFill>
                <a:srgbClr val="333333"/>
              </a:solidFill>
              <a:latin typeface="Helvetica Neue"/>
              <a:ea typeface="Helvetica Neue"/>
              <a:cs typeface="Helvetica Neue"/>
              <a:sym typeface="Helvetica Neue"/>
            </a:endParaRPr>
          </a:p>
          <a:p>
            <a:pPr indent="0" lvl="0" marL="0" rtl="0">
              <a:lnSpc>
                <a:spcPct val="100000"/>
              </a:lnSpc>
              <a:spcBef>
                <a:spcPts val="0"/>
              </a:spcBef>
              <a:spcAft>
                <a:spcPts val="0"/>
              </a:spcAft>
              <a:buNone/>
            </a:pPr>
            <a:r>
              <a:rPr lang="en-US">
                <a:solidFill>
                  <a:srgbClr val="FF0000"/>
                </a:solidFill>
                <a:latin typeface="Arial"/>
                <a:ea typeface="Arial"/>
                <a:cs typeface="Arial"/>
                <a:sym typeface="Arial"/>
              </a:rPr>
              <a:t> 		</a:t>
            </a:r>
            <a:r>
              <a:rPr b="1" lang="en-US">
                <a:solidFill>
                  <a:srgbClr val="FF0000"/>
                </a:solidFill>
                <a:latin typeface="Arial"/>
                <a:ea typeface="Arial"/>
                <a:cs typeface="Arial"/>
                <a:sym typeface="Arial"/>
              </a:rPr>
              <a:t>Activity</a:t>
            </a:r>
            <a:r>
              <a:rPr lang="en-US">
                <a:solidFill>
                  <a:srgbClr val="FF0000"/>
                </a:solidFill>
                <a:latin typeface="Arial"/>
                <a:ea typeface="Arial"/>
                <a:cs typeface="Arial"/>
                <a:sym typeface="Arial"/>
              </a:rPr>
              <a:t>:  NAYGN Essay Contest - Research energy sources and climate change.  Propose an informed energy solution that limits climate change, allows developed countries to maintain their standard of living, and can provide reliable electricity to the 1.2 billion people currently without access to power.  Proposed energy solution should consider the environmental and practical benefits and consequences of baseload (e.g. nuclear, fossil, hydro) versus intermittent (e.g. wind or solar) sources.</a:t>
            </a:r>
            <a:endParaRPr>
              <a:solidFill>
                <a:srgbClr val="FF0000"/>
              </a:solidFill>
              <a:latin typeface="Arial"/>
              <a:ea typeface="Arial"/>
              <a:cs typeface="Arial"/>
              <a:sym typeface="Arial"/>
            </a:endParaRPr>
          </a:p>
        </p:txBody>
      </p:sp>
      <p:sp>
        <p:nvSpPr>
          <p:cNvPr id="213" name="Shape 213"/>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More Information</a:t>
            </a:r>
            <a:endParaRPr/>
          </a:p>
        </p:txBody>
      </p:sp>
      <p:sp>
        <p:nvSpPr>
          <p:cNvPr id="220" name="Shape 220"/>
          <p:cNvSpPr txBox="1"/>
          <p:nvPr>
            <p:ph idx="1" type="body"/>
          </p:nvPr>
        </p:nvSpPr>
        <p:spPr>
          <a:xfrm>
            <a:off x="615222" y="6288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lang="en-US" u="sng">
                <a:solidFill>
                  <a:schemeClr val="hlink"/>
                </a:solidFill>
                <a:hlinkClick r:id="rId3"/>
              </a:rPr>
              <a:t>http://naygn.org/committees/public-information/student-education/</a:t>
            </a:r>
            <a:endParaRPr sz="1400"/>
          </a:p>
          <a:p>
            <a:pPr indent="0" lvl="0" marL="0">
              <a:spcBef>
                <a:spcPts val="450"/>
              </a:spcBef>
              <a:spcAft>
                <a:spcPts val="0"/>
              </a:spcAft>
              <a:buNone/>
            </a:pPr>
            <a:r>
              <a:t/>
            </a:r>
            <a:endParaRPr/>
          </a:p>
          <a:p>
            <a:pPr indent="0" lvl="0" marL="0">
              <a:spcBef>
                <a:spcPts val="450"/>
              </a:spcBef>
              <a:spcAft>
                <a:spcPts val="0"/>
              </a:spcAft>
              <a:buNone/>
            </a:pPr>
            <a:r>
              <a:rPr b="1" lang="en-US" sz="1400">
                <a:solidFill>
                  <a:srgbClr val="000000"/>
                </a:solidFill>
              </a:rPr>
              <a:t>Requirements:</a:t>
            </a:r>
            <a:br>
              <a:rPr lang="en-US" sz="1400">
                <a:solidFill>
                  <a:srgbClr val="000000"/>
                </a:solidFill>
              </a:rPr>
            </a:br>
            <a:r>
              <a:rPr lang="en-US" sz="1400">
                <a:solidFill>
                  <a:srgbClr val="000000"/>
                </a:solidFill>
              </a:rPr>
              <a:t>    • In this essay, define baseload and intermittent electricity sources.</a:t>
            </a:r>
            <a:br>
              <a:rPr lang="en-US" sz="1400">
                <a:solidFill>
                  <a:srgbClr val="000000"/>
                </a:solidFill>
              </a:rPr>
            </a:br>
            <a:r>
              <a:rPr lang="en-US" sz="1400">
                <a:solidFill>
                  <a:srgbClr val="000000"/>
                </a:solidFill>
              </a:rPr>
              <a:t>    • Use at least 3 different reliable sources for your research and cite these sources.</a:t>
            </a:r>
            <a:br>
              <a:rPr lang="en-US" sz="1400">
                <a:solidFill>
                  <a:srgbClr val="000000"/>
                </a:solidFill>
              </a:rPr>
            </a:br>
            <a:r>
              <a:rPr lang="en-US" sz="1400">
                <a:solidFill>
                  <a:srgbClr val="000000"/>
                </a:solidFill>
              </a:rPr>
              <a:t>    • Essay must be between 700 and 1000 words.</a:t>
            </a:r>
            <a:endParaRPr sz="1400">
              <a:solidFill>
                <a:srgbClr val="000000"/>
              </a:solidFill>
            </a:endParaRPr>
          </a:p>
          <a:p>
            <a:pPr indent="0" lvl="0" marL="0">
              <a:spcBef>
                <a:spcPts val="450"/>
              </a:spcBef>
              <a:spcAft>
                <a:spcPts val="0"/>
              </a:spcAft>
              <a:buNone/>
            </a:pPr>
            <a:r>
              <a:rPr b="1" lang="en-US" sz="1400">
                <a:solidFill>
                  <a:srgbClr val="000000"/>
                </a:solidFill>
              </a:rPr>
              <a:t>Optional Topics (questions to get you thinking!):</a:t>
            </a:r>
            <a:br>
              <a:rPr lang="en-US" sz="1400">
                <a:solidFill>
                  <a:srgbClr val="000000"/>
                </a:solidFill>
              </a:rPr>
            </a:br>
            <a:r>
              <a:rPr lang="en-US" sz="1400">
                <a:solidFill>
                  <a:srgbClr val="000000"/>
                </a:solidFill>
              </a:rPr>
              <a:t>	What is the cause of global warming?</a:t>
            </a:r>
            <a:br>
              <a:rPr lang="en-US" sz="1400">
                <a:solidFill>
                  <a:srgbClr val="000000"/>
                </a:solidFill>
              </a:rPr>
            </a:br>
            <a:r>
              <a:rPr lang="en-US" sz="1400">
                <a:solidFill>
                  <a:srgbClr val="000000"/>
                </a:solidFill>
              </a:rPr>
              <a:t>	Where do carbon emissions come from?</a:t>
            </a:r>
            <a:br>
              <a:rPr lang="en-US" sz="1400">
                <a:solidFill>
                  <a:srgbClr val="000000"/>
                </a:solidFill>
              </a:rPr>
            </a:br>
            <a:r>
              <a:rPr lang="en-US" sz="1400">
                <a:solidFill>
                  <a:srgbClr val="000000"/>
                </a:solidFill>
              </a:rPr>
              <a:t>	How is electricity made?</a:t>
            </a:r>
            <a:br>
              <a:rPr lang="en-US" sz="1400">
                <a:solidFill>
                  <a:srgbClr val="000000"/>
                </a:solidFill>
              </a:rPr>
            </a:br>
            <a:r>
              <a:rPr lang="en-US" sz="1400">
                <a:solidFill>
                  <a:srgbClr val="000000"/>
                </a:solidFill>
              </a:rPr>
              <a:t>	Can electricity be stored?</a:t>
            </a:r>
            <a:br>
              <a:rPr lang="en-US" sz="1400">
                <a:solidFill>
                  <a:srgbClr val="000000"/>
                </a:solidFill>
              </a:rPr>
            </a:br>
            <a:r>
              <a:rPr lang="en-US" sz="1400">
                <a:solidFill>
                  <a:srgbClr val="000000"/>
                </a:solidFill>
              </a:rPr>
              <a:t>	How much electricity do we need?  How much do we use?</a:t>
            </a:r>
            <a:br>
              <a:rPr lang="en-US" sz="1400">
                <a:solidFill>
                  <a:srgbClr val="000000"/>
                </a:solidFill>
              </a:rPr>
            </a:br>
            <a:r>
              <a:rPr lang="en-US" sz="1400">
                <a:solidFill>
                  <a:srgbClr val="000000"/>
                </a:solidFill>
              </a:rPr>
              <a:t>	Could electric cars factor into the solution?</a:t>
            </a:r>
            <a:br>
              <a:rPr lang="en-US" sz="1400">
                <a:solidFill>
                  <a:srgbClr val="000000"/>
                </a:solidFill>
              </a:rPr>
            </a:br>
            <a:r>
              <a:rPr lang="en-US" sz="1400">
                <a:solidFill>
                  <a:srgbClr val="000000"/>
                </a:solidFill>
              </a:rPr>
              <a:t>	All electricity generation sources generate waste.  How do we deal with this waste? 	(chemical, materials, carbon, radioactive materials) </a:t>
            </a:r>
            <a:br>
              <a:rPr lang="en-US" sz="1400">
                <a:solidFill>
                  <a:srgbClr val="000000"/>
                </a:solidFill>
              </a:rPr>
            </a:br>
            <a:r>
              <a:rPr lang="en-US" sz="1400">
                <a:solidFill>
                  <a:srgbClr val="000000"/>
                </a:solidFill>
              </a:rPr>
              <a:t>	What is the average electricity price in the United States?</a:t>
            </a:r>
            <a:br>
              <a:rPr lang="en-US" sz="1400">
                <a:solidFill>
                  <a:srgbClr val="000000"/>
                </a:solidFill>
              </a:rPr>
            </a:br>
            <a:r>
              <a:rPr lang="en-US" sz="1400">
                <a:solidFill>
                  <a:srgbClr val="000000"/>
                </a:solidFill>
              </a:rPr>
              <a:t>	Why is a diverse energy portfolio important?</a:t>
            </a:r>
            <a:br>
              <a:rPr lang="en-US" sz="1400">
                <a:solidFill>
                  <a:srgbClr val="000000"/>
                </a:solidFill>
              </a:rPr>
            </a:br>
            <a:r>
              <a:rPr lang="en-US" sz="1400">
                <a:solidFill>
                  <a:srgbClr val="000000"/>
                </a:solidFill>
              </a:rPr>
              <a:t>	What are the limitations of each electricity generation source?</a:t>
            </a:r>
            <a:endParaRPr sz="1400">
              <a:solidFill>
                <a:srgbClr val="000000"/>
              </a:solidFill>
            </a:endParaRPr>
          </a:p>
        </p:txBody>
      </p:sp>
      <p:sp>
        <p:nvSpPr>
          <p:cNvPr id="221" name="Shape 221"/>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Education Standards</a:t>
            </a:r>
            <a:endParaRPr/>
          </a:p>
        </p:txBody>
      </p:sp>
      <p:sp>
        <p:nvSpPr>
          <p:cNvPr id="228" name="Shape 228"/>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rtl="0">
              <a:spcBef>
                <a:spcPts val="450"/>
              </a:spcBef>
              <a:spcAft>
                <a:spcPts val="0"/>
              </a:spcAft>
              <a:buNone/>
            </a:pPr>
            <a:r>
              <a:rPr b="1" lang="en-US"/>
              <a:t>Middle School</a:t>
            </a:r>
            <a:r>
              <a:rPr b="1" lang="en-US"/>
              <a:t>:  Sixth Grade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Georgia State Standards</a:t>
            </a:r>
            <a:endParaRPr b="1">
              <a:solidFill>
                <a:srgbClr val="000000"/>
              </a:solidFill>
              <a:latin typeface="Arial"/>
              <a:ea typeface="Arial"/>
              <a:cs typeface="Arial"/>
              <a:sym typeface="Arial"/>
            </a:endParaRPr>
          </a:p>
          <a:p>
            <a:pPr indent="457200" lvl="0" marL="0" rtl="0">
              <a:lnSpc>
                <a:spcPct val="100000"/>
              </a:lnSpc>
              <a:spcBef>
                <a:spcPts val="0"/>
              </a:spcBef>
              <a:spcAft>
                <a:spcPts val="0"/>
              </a:spcAft>
              <a:buNone/>
            </a:pPr>
            <a:r>
              <a:t/>
            </a:r>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S6E6    Obtain, evaluate, and communicate information about the uses and conservation of various natural resources and how they impact the Earth.</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 Ask questions to determine the differences between renewable/sustainable energy resources (examples: hydro, solar, wind, geothermal, tidal, biomass) and nonrenewable energy resources (examples: nuclear: uranium, fossil fuels: oil, coal, and natural gas), and how they are used in our everyday lives.</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t>
            </a:r>
            <a:r>
              <a:rPr b="1" lang="en-US">
                <a:solidFill>
                  <a:srgbClr val="FF0000"/>
                </a:solidFill>
                <a:latin typeface="Arial"/>
                <a:ea typeface="Arial"/>
                <a:cs typeface="Arial"/>
                <a:sym typeface="Arial"/>
              </a:rPr>
              <a:t>Activity:  </a:t>
            </a:r>
            <a:r>
              <a:rPr lang="en-US">
                <a:solidFill>
                  <a:srgbClr val="FF0000"/>
                </a:solidFill>
                <a:latin typeface="Arial"/>
                <a:ea typeface="Arial"/>
                <a:cs typeface="Arial"/>
                <a:sym typeface="Arial"/>
              </a:rPr>
              <a:t>Megawatt Fever - Use the board game to familiarize students with various generation types.</a:t>
            </a:r>
            <a:endParaRPr>
              <a:solidFill>
                <a:srgbClr val="FF0000"/>
              </a:solidFill>
              <a:latin typeface="Arial"/>
              <a:ea typeface="Arial"/>
              <a:cs typeface="Arial"/>
              <a:sym typeface="Arial"/>
            </a:endParaRPr>
          </a:p>
        </p:txBody>
      </p:sp>
      <p:sp>
        <p:nvSpPr>
          <p:cNvPr id="229" name="Shape 229"/>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Shape 58"/>
          <p:cNvSpPr txBox="1"/>
          <p:nvPr>
            <p:ph type="title"/>
          </p:nvPr>
        </p:nvSpPr>
        <p:spPr>
          <a:xfrm>
            <a:off x="352925" y="180634"/>
            <a:ext cx="8562475" cy="472680"/>
          </a:xfrm>
          <a:prstGeom prst="rect">
            <a:avLst/>
          </a:prstGeom>
          <a:noFill/>
          <a:ln>
            <a:noFill/>
          </a:ln>
        </p:spPr>
        <p:txBody>
          <a:bodyPr anchorCtr="0" anchor="ctr" bIns="45700" lIns="91425" spcFirstLastPara="1" rIns="91425" wrap="square" tIns="45700">
            <a:noAutofit/>
          </a:bodyPr>
          <a:lstStyle/>
          <a:p>
            <a:pPr indent="0" lvl="0" marL="0" marR="0" rtl="0" algn="r">
              <a:lnSpc>
                <a:spcPct val="85000"/>
              </a:lnSpc>
              <a:spcBef>
                <a:spcPts val="0"/>
              </a:spcBef>
              <a:spcAft>
                <a:spcPts val="0"/>
              </a:spcAft>
              <a:buNone/>
            </a:pPr>
            <a:r>
              <a:rPr lang="en-US"/>
              <a:t>Where does electricity come from?</a:t>
            </a:r>
            <a:endParaRPr b="1" i="0" sz="1600" u="none" cap="none" strike="noStrike">
              <a:solidFill>
                <a:schemeClr val="lt1"/>
              </a:solidFill>
              <a:latin typeface="Arial"/>
              <a:ea typeface="Arial"/>
              <a:cs typeface="Arial"/>
              <a:sym typeface="Arial"/>
            </a:endParaRPr>
          </a:p>
        </p:txBody>
      </p:sp>
      <p:sp>
        <p:nvSpPr>
          <p:cNvPr id="59" name="Shape 59"/>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800" u="none" cap="none" strike="noStrike">
                <a:solidFill>
                  <a:schemeClr val="dk1"/>
                </a:solidFill>
                <a:latin typeface="Arial Narrow"/>
                <a:ea typeface="Arial Narrow"/>
                <a:cs typeface="Arial Narrow"/>
                <a:sym typeface="Arial Narrow"/>
              </a:rPr>
              <a:t>‹#›</a:t>
            </a:fld>
            <a:endParaRPr b="0" i="0" sz="800" u="none" cap="none" strike="noStrike">
              <a:solidFill>
                <a:schemeClr val="dk1"/>
              </a:solidFill>
              <a:latin typeface="Arial Narrow"/>
              <a:ea typeface="Arial Narrow"/>
              <a:cs typeface="Arial Narrow"/>
              <a:sym typeface="Arial Narrow"/>
            </a:endParaRPr>
          </a:p>
        </p:txBody>
      </p:sp>
      <p:pic>
        <p:nvPicPr>
          <p:cNvPr id="60" name="Shape 60"/>
          <p:cNvPicPr preferRelativeResize="0"/>
          <p:nvPr/>
        </p:nvPicPr>
        <p:blipFill>
          <a:blip r:embed="rId3">
            <a:alphaModFix/>
          </a:blip>
          <a:stretch>
            <a:fillRect/>
          </a:stretch>
        </p:blipFill>
        <p:spPr>
          <a:xfrm>
            <a:off x="1917325" y="1091464"/>
            <a:ext cx="6372225" cy="2514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Education Standards</a:t>
            </a:r>
            <a:endParaRPr/>
          </a:p>
        </p:txBody>
      </p:sp>
      <p:sp>
        <p:nvSpPr>
          <p:cNvPr id="236" name="Shape 236"/>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b="1" lang="en-US"/>
              <a:t>Elementary:  Second Grade</a:t>
            </a:r>
            <a:endParaRPr b="1"/>
          </a:p>
          <a:p>
            <a:pPr indent="0" lvl="0" marL="0" rtl="0">
              <a:lnSpc>
                <a:spcPct val="100000"/>
              </a:lnSpc>
              <a:spcBef>
                <a:spcPts val="0"/>
              </a:spcBef>
              <a:spcAft>
                <a:spcPts val="0"/>
              </a:spcAft>
              <a:buNone/>
            </a:pPr>
            <a:r>
              <a:rPr b="1" lang="en-US">
                <a:solidFill>
                  <a:srgbClr val="000000"/>
                </a:solidFill>
                <a:latin typeface="Arial"/>
                <a:ea typeface="Arial"/>
                <a:cs typeface="Arial"/>
                <a:sym typeface="Arial"/>
              </a:rPr>
              <a:t>Georgia State Standards</a:t>
            </a:r>
            <a:endParaRPr b="1">
              <a:solidFill>
                <a:srgbClr val="000000"/>
              </a:solidFill>
              <a:latin typeface="Arial"/>
              <a:ea typeface="Arial"/>
              <a:cs typeface="Arial"/>
              <a:sym typeface="Arial"/>
            </a:endParaRPr>
          </a:p>
          <a:p>
            <a:pPr indent="457200" lvl="0" marL="0" rtl="0">
              <a:lnSpc>
                <a:spcPct val="100000"/>
              </a:lnSpc>
              <a:spcBef>
                <a:spcPts val="0"/>
              </a:spcBef>
              <a:spcAft>
                <a:spcPts val="0"/>
              </a:spcAft>
              <a:buNone/>
            </a:pPr>
            <a:r>
              <a:t/>
            </a:r>
            <a:endParaRPr/>
          </a:p>
          <a:p>
            <a:pPr indent="0" lvl="0" marL="0" rtl="0">
              <a:lnSpc>
                <a:spcPct val="100000"/>
              </a:lnSpc>
              <a:spcBef>
                <a:spcPts val="0"/>
              </a:spcBef>
              <a:spcAft>
                <a:spcPts val="0"/>
              </a:spcAft>
              <a:buNone/>
            </a:pPr>
            <a:r>
              <a:t/>
            </a:r>
            <a:endParaRPr b="1">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S2P1     Obtain, evaluate, and communicate information about the properties of matter and changes that occur in objects.</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rPr lang="en-US">
                <a:solidFill>
                  <a:srgbClr val="000000"/>
                </a:solidFill>
                <a:latin typeface="Arial"/>
                <a:ea typeface="Arial"/>
                <a:cs typeface="Arial"/>
                <a:sym typeface="Arial"/>
              </a:rPr>
              <a:t>              a. Ask questions to describe and classify different objects according to their physical properties.</a:t>
            </a:r>
            <a:endParaRPr>
              <a:solidFill>
                <a:srgbClr val="000000"/>
              </a:solidFill>
              <a:latin typeface="Arial"/>
              <a:ea typeface="Arial"/>
              <a:cs typeface="Arial"/>
              <a:sym typeface="Arial"/>
            </a:endParaRPr>
          </a:p>
          <a:p>
            <a:pPr indent="0" lvl="0" marL="0" rtl="0">
              <a:lnSpc>
                <a:spcPct val="100000"/>
              </a:lnSpc>
              <a:spcBef>
                <a:spcPts val="0"/>
              </a:spcBef>
              <a:spcAft>
                <a:spcPts val="0"/>
              </a:spcAft>
              <a:buNone/>
            </a:pPr>
            <a:r>
              <a:t/>
            </a:r>
            <a:endParaRPr>
              <a:solidFill>
                <a:srgbClr val="000000"/>
              </a:solidFill>
              <a:latin typeface="Arial"/>
              <a:ea typeface="Arial"/>
              <a:cs typeface="Arial"/>
              <a:sym typeface="Arial"/>
            </a:endParaRPr>
          </a:p>
          <a:p>
            <a:pPr indent="457200" lvl="0" marL="0" rtl="0">
              <a:lnSpc>
                <a:spcPct val="100000"/>
              </a:lnSpc>
              <a:spcBef>
                <a:spcPts val="0"/>
              </a:spcBef>
              <a:spcAft>
                <a:spcPts val="0"/>
              </a:spcAft>
              <a:buNone/>
            </a:pPr>
            <a:r>
              <a:rPr lang="en-US">
                <a:solidFill>
                  <a:srgbClr val="FF0000"/>
                </a:solidFill>
                <a:latin typeface="Arial"/>
                <a:ea typeface="Arial"/>
                <a:cs typeface="Arial"/>
                <a:sym typeface="Arial"/>
              </a:rPr>
              <a:t> </a:t>
            </a:r>
            <a:r>
              <a:rPr b="1" lang="en-US">
                <a:solidFill>
                  <a:srgbClr val="FF0000"/>
                </a:solidFill>
                <a:latin typeface="Arial"/>
                <a:ea typeface="Arial"/>
                <a:cs typeface="Arial"/>
                <a:sym typeface="Arial"/>
              </a:rPr>
              <a:t>Activity</a:t>
            </a:r>
            <a:r>
              <a:rPr lang="en-US">
                <a:solidFill>
                  <a:srgbClr val="FF0000"/>
                </a:solidFill>
                <a:latin typeface="Arial"/>
                <a:ea typeface="Arial"/>
                <a:cs typeface="Arial"/>
                <a:sym typeface="Arial"/>
              </a:rPr>
              <a:t>:</a:t>
            </a:r>
            <a:r>
              <a:rPr lang="en-US">
                <a:solidFill>
                  <a:srgbClr val="000000"/>
                </a:solidFill>
                <a:latin typeface="Arial"/>
                <a:ea typeface="Arial"/>
                <a:cs typeface="Arial"/>
                <a:sym typeface="Arial"/>
              </a:rPr>
              <a:t>  </a:t>
            </a:r>
            <a:r>
              <a:rPr lang="en-US">
                <a:solidFill>
                  <a:srgbClr val="FF0000"/>
                </a:solidFill>
                <a:latin typeface="Arial"/>
                <a:ea typeface="Arial"/>
                <a:cs typeface="Arial"/>
                <a:sym typeface="Arial"/>
              </a:rPr>
              <a:t>Boil water (steam rises, now a gas)</a:t>
            </a:r>
            <a:endParaRPr>
              <a:solidFill>
                <a:srgbClr val="FF0000"/>
              </a:solidFill>
              <a:latin typeface="Arial"/>
              <a:ea typeface="Arial"/>
              <a:cs typeface="Arial"/>
              <a:sym typeface="Arial"/>
            </a:endParaRPr>
          </a:p>
          <a:p>
            <a:pPr indent="457200" lvl="0" marL="0" rtl="0">
              <a:lnSpc>
                <a:spcPct val="100000"/>
              </a:lnSpc>
              <a:spcBef>
                <a:spcPts val="0"/>
              </a:spcBef>
              <a:spcAft>
                <a:spcPts val="0"/>
              </a:spcAft>
              <a:buNone/>
            </a:pPr>
            <a:r>
              <a:rPr lang="en-US">
                <a:solidFill>
                  <a:srgbClr val="FF0000"/>
                </a:solidFill>
                <a:latin typeface="Arial"/>
                <a:ea typeface="Arial"/>
                <a:cs typeface="Arial"/>
                <a:sym typeface="Arial"/>
              </a:rPr>
              <a:t>		Pour into insulated cup and normal mug - which one would you want to hold if your hands were cold and you wanted to warm up?  Rudimentary concept of a heat exchanger.</a:t>
            </a:r>
            <a:endParaRPr>
              <a:solidFill>
                <a:srgbClr val="FF0000"/>
              </a:solidFill>
            </a:endParaRPr>
          </a:p>
        </p:txBody>
      </p:sp>
      <p:sp>
        <p:nvSpPr>
          <p:cNvPr id="237" name="Shape 237"/>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Shape 243"/>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800" u="none" cap="none" strike="noStrike">
                <a:solidFill>
                  <a:schemeClr val="dk1"/>
                </a:solidFill>
                <a:latin typeface="Arial Narrow"/>
                <a:ea typeface="Arial Narrow"/>
                <a:cs typeface="Arial Narrow"/>
                <a:sym typeface="Arial Narrow"/>
              </a:rPr>
              <a:t>‹#›</a:t>
            </a:fld>
            <a:endParaRPr b="0" i="0" sz="800" u="none" cap="none" strike="noStrike">
              <a:solidFill>
                <a:schemeClr val="dk1"/>
              </a:solidFill>
              <a:latin typeface="Arial Narrow"/>
              <a:ea typeface="Arial Narrow"/>
              <a:cs typeface="Arial Narrow"/>
              <a:sym typeface="Arial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pic>
        <p:nvPicPr>
          <p:cNvPr id="66" name="Shape 66"/>
          <p:cNvPicPr preferRelativeResize="0"/>
          <p:nvPr/>
        </p:nvPicPr>
        <p:blipFill>
          <a:blip r:embed="rId3">
            <a:alphaModFix/>
          </a:blip>
          <a:stretch>
            <a:fillRect/>
          </a:stretch>
        </p:blipFill>
        <p:spPr>
          <a:xfrm>
            <a:off x="4980900" y="1007238"/>
            <a:ext cx="3934625" cy="3222450"/>
          </a:xfrm>
          <a:prstGeom prst="rect">
            <a:avLst/>
          </a:prstGeom>
          <a:noFill/>
          <a:ln>
            <a:noFill/>
          </a:ln>
        </p:spPr>
      </p:pic>
      <p:sp>
        <p:nvSpPr>
          <p:cNvPr id="67" name="Shape 67"/>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What are some challenges to electricity generation?</a:t>
            </a:r>
            <a:endParaRPr/>
          </a:p>
        </p:txBody>
      </p:sp>
      <p:sp>
        <p:nvSpPr>
          <p:cNvPr id="68" name="Shape 68"/>
          <p:cNvSpPr txBox="1"/>
          <p:nvPr>
            <p:ph idx="1" type="body"/>
          </p:nvPr>
        </p:nvSpPr>
        <p:spPr>
          <a:xfrm>
            <a:off x="615224" y="552675"/>
            <a:ext cx="47223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rPr b="1" lang="en-US">
                <a:solidFill>
                  <a:srgbClr val="000000"/>
                </a:solidFill>
              </a:rPr>
              <a:t>Electricity cannot be stored</a:t>
            </a:r>
            <a:endParaRPr b="1">
              <a:solidFill>
                <a:srgbClr val="000000"/>
              </a:solidFill>
            </a:endParaRPr>
          </a:p>
          <a:p>
            <a:pPr indent="0" lvl="0" marL="0">
              <a:spcBef>
                <a:spcPts val="450"/>
              </a:spcBef>
              <a:spcAft>
                <a:spcPts val="0"/>
              </a:spcAft>
              <a:buNone/>
            </a:pPr>
            <a:r>
              <a:rPr lang="en-US">
                <a:solidFill>
                  <a:srgbClr val="000000"/>
                </a:solidFill>
              </a:rPr>
              <a:t>Electricity is generated and consumed almost instantaneously</a:t>
            </a:r>
            <a:endParaRPr>
              <a:solidFill>
                <a:srgbClr val="000000"/>
              </a:solidFill>
            </a:endParaRPr>
          </a:p>
          <a:p>
            <a:pPr indent="0" lvl="0" marL="0">
              <a:spcBef>
                <a:spcPts val="450"/>
              </a:spcBef>
              <a:spcAft>
                <a:spcPts val="0"/>
              </a:spcAft>
              <a:buNone/>
            </a:pPr>
            <a:r>
              <a:rPr lang="en-US">
                <a:solidFill>
                  <a:srgbClr val="000000"/>
                </a:solidFill>
              </a:rPr>
              <a:t>It is possible to store energy, but there are losses during the conversion</a:t>
            </a:r>
            <a:endParaRPr>
              <a:solidFill>
                <a:srgbClr val="000000"/>
              </a:solidFill>
            </a:endParaRPr>
          </a:p>
          <a:p>
            <a:pPr indent="0" lvl="0" marL="0">
              <a:spcBef>
                <a:spcPts val="450"/>
              </a:spcBef>
              <a:spcAft>
                <a:spcPts val="0"/>
              </a:spcAft>
              <a:buNone/>
            </a:pPr>
            <a:r>
              <a:t/>
            </a:r>
            <a:endParaRPr>
              <a:solidFill>
                <a:srgbClr val="000000"/>
              </a:solidFill>
            </a:endParaRPr>
          </a:p>
          <a:p>
            <a:pPr indent="0" lvl="0" marL="0">
              <a:spcBef>
                <a:spcPts val="450"/>
              </a:spcBef>
              <a:spcAft>
                <a:spcPts val="0"/>
              </a:spcAft>
              <a:buNone/>
            </a:pPr>
            <a:r>
              <a:t/>
            </a:r>
            <a:endParaRPr>
              <a:solidFill>
                <a:srgbClr val="000000"/>
              </a:solidFill>
            </a:endParaRPr>
          </a:p>
          <a:p>
            <a:pPr indent="0" lvl="0" marL="0">
              <a:spcBef>
                <a:spcPts val="450"/>
              </a:spcBef>
              <a:spcAft>
                <a:spcPts val="0"/>
              </a:spcAft>
              <a:buNone/>
            </a:pPr>
            <a:r>
              <a:t/>
            </a:r>
            <a:endParaRPr>
              <a:solidFill>
                <a:srgbClr val="000000"/>
              </a:solidFill>
            </a:endParaRPr>
          </a:p>
          <a:p>
            <a:pPr indent="0" lvl="0" marL="0">
              <a:spcBef>
                <a:spcPts val="450"/>
              </a:spcBef>
              <a:spcAft>
                <a:spcPts val="0"/>
              </a:spcAft>
              <a:buNone/>
            </a:pPr>
            <a:r>
              <a:rPr b="1" lang="en-US">
                <a:solidFill>
                  <a:srgbClr val="000000"/>
                </a:solidFill>
              </a:rPr>
              <a:t>Demand is not consistent</a:t>
            </a:r>
            <a:endParaRPr b="1">
              <a:solidFill>
                <a:srgbClr val="000000"/>
              </a:solidFill>
            </a:endParaRPr>
          </a:p>
          <a:p>
            <a:pPr indent="0" lvl="0" marL="0">
              <a:spcBef>
                <a:spcPts val="450"/>
              </a:spcBef>
              <a:spcAft>
                <a:spcPts val="0"/>
              </a:spcAft>
              <a:buNone/>
            </a:pPr>
            <a:r>
              <a:rPr lang="en-US">
                <a:solidFill>
                  <a:srgbClr val="000000"/>
                </a:solidFill>
              </a:rPr>
              <a:t>Electricity use varies throughout the day</a:t>
            </a:r>
            <a:endParaRPr>
              <a:solidFill>
                <a:srgbClr val="000000"/>
              </a:solidFill>
            </a:endParaRPr>
          </a:p>
          <a:p>
            <a:pPr indent="0" lvl="0" marL="0">
              <a:spcBef>
                <a:spcPts val="450"/>
              </a:spcBef>
              <a:spcAft>
                <a:spcPts val="0"/>
              </a:spcAft>
              <a:buNone/>
            </a:pPr>
            <a:r>
              <a:rPr lang="en-US">
                <a:solidFill>
                  <a:srgbClr val="000000"/>
                </a:solidFill>
              </a:rPr>
              <a:t>A set amount (“baseload”) of electricity is required at all times</a:t>
            </a:r>
            <a:endParaRPr>
              <a:solidFill>
                <a:srgbClr val="000000"/>
              </a:solidFill>
            </a:endParaRPr>
          </a:p>
          <a:p>
            <a:pPr indent="0" lvl="0" marL="0">
              <a:spcBef>
                <a:spcPts val="450"/>
              </a:spcBef>
              <a:spcAft>
                <a:spcPts val="0"/>
              </a:spcAft>
              <a:buNone/>
            </a:pPr>
            <a:r>
              <a:t/>
            </a:r>
            <a:endParaRPr>
              <a:solidFill>
                <a:srgbClr val="000000"/>
              </a:solidFill>
            </a:endParaRPr>
          </a:p>
          <a:p>
            <a:pPr indent="0" lvl="0" marL="0">
              <a:spcBef>
                <a:spcPts val="450"/>
              </a:spcBef>
              <a:spcAft>
                <a:spcPts val="0"/>
              </a:spcAft>
              <a:buNone/>
            </a:pPr>
            <a:r>
              <a:t/>
            </a:r>
            <a:endParaRPr>
              <a:solidFill>
                <a:srgbClr val="000000"/>
              </a:solidFill>
            </a:endParaRPr>
          </a:p>
        </p:txBody>
      </p:sp>
      <p:sp>
        <p:nvSpPr>
          <p:cNvPr id="69" name="Shape 69"/>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70" name="Shape 70"/>
          <p:cNvPicPr preferRelativeResize="0"/>
          <p:nvPr/>
        </p:nvPicPr>
        <p:blipFill>
          <a:blip r:embed="rId4">
            <a:alphaModFix/>
          </a:blip>
          <a:stretch>
            <a:fillRect/>
          </a:stretch>
        </p:blipFill>
        <p:spPr>
          <a:xfrm rot="-5400000">
            <a:off x="3116762" y="1718038"/>
            <a:ext cx="1043876" cy="1707425"/>
          </a:xfrm>
          <a:prstGeom prst="rect">
            <a:avLst/>
          </a:prstGeom>
          <a:noFill/>
          <a:ln>
            <a:noFill/>
          </a:ln>
        </p:spPr>
      </p:pic>
      <p:sp>
        <p:nvSpPr>
          <p:cNvPr id="71" name="Shape 71"/>
          <p:cNvSpPr txBox="1"/>
          <p:nvPr/>
        </p:nvSpPr>
        <p:spPr>
          <a:xfrm>
            <a:off x="4125850" y="4583500"/>
            <a:ext cx="4852800" cy="472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sz="1800"/>
              <a:t>Do you have electricity when you need it?</a:t>
            </a:r>
            <a:endParaRPr b="1" sz="1800"/>
          </a:p>
        </p:txBody>
      </p:sp>
      <p:sp>
        <p:nvSpPr>
          <p:cNvPr id="72" name="Shape 72"/>
          <p:cNvSpPr txBox="1"/>
          <p:nvPr/>
        </p:nvSpPr>
        <p:spPr>
          <a:xfrm>
            <a:off x="1630875" y="4490075"/>
            <a:ext cx="1893000" cy="250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US" u="sng">
                <a:solidFill>
                  <a:schemeClr val="hlink"/>
                </a:solidFill>
                <a:hlinkClick r:id="rId5"/>
              </a:rPr>
              <a:t>Activity:  Life Feed</a:t>
            </a:r>
            <a:endParaRPr b="1">
              <a:solidFill>
                <a:srgbClr val="004E7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Shape 78"/>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79" name="Shape 79"/>
          <p:cNvPicPr preferRelativeResize="0"/>
          <p:nvPr/>
        </p:nvPicPr>
        <p:blipFill>
          <a:blip r:embed="rId3">
            <a:alphaModFix/>
          </a:blip>
          <a:stretch>
            <a:fillRect/>
          </a:stretch>
        </p:blipFill>
        <p:spPr>
          <a:xfrm>
            <a:off x="1490550" y="926785"/>
            <a:ext cx="6509859" cy="3657600"/>
          </a:xfrm>
          <a:prstGeom prst="rect">
            <a:avLst/>
          </a:prstGeom>
          <a:noFill/>
          <a:ln>
            <a:noFill/>
          </a:ln>
        </p:spPr>
      </p:pic>
      <p:pic>
        <p:nvPicPr>
          <p:cNvPr id="80" name="Shape 80"/>
          <p:cNvPicPr preferRelativeResize="0"/>
          <p:nvPr/>
        </p:nvPicPr>
        <p:blipFill>
          <a:blip r:embed="rId4">
            <a:alphaModFix/>
          </a:blip>
          <a:stretch>
            <a:fillRect/>
          </a:stretch>
        </p:blipFill>
        <p:spPr>
          <a:xfrm>
            <a:off x="204875" y="1020950"/>
            <a:ext cx="5755202" cy="3836801"/>
          </a:xfrm>
          <a:prstGeom prst="rect">
            <a:avLst/>
          </a:prstGeom>
          <a:noFill/>
          <a:ln>
            <a:noFill/>
          </a:ln>
        </p:spPr>
      </p:pic>
      <p:pic>
        <p:nvPicPr>
          <p:cNvPr id="81" name="Shape 81"/>
          <p:cNvPicPr preferRelativeResize="0"/>
          <p:nvPr/>
        </p:nvPicPr>
        <p:blipFill>
          <a:blip r:embed="rId5">
            <a:alphaModFix/>
          </a:blip>
          <a:stretch>
            <a:fillRect/>
          </a:stretch>
        </p:blipFill>
        <p:spPr>
          <a:xfrm>
            <a:off x="3387450" y="243300"/>
            <a:ext cx="5666654" cy="38368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Shape 87"/>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Name a type of electricity generation</a:t>
            </a:r>
            <a:endParaRPr/>
          </a:p>
        </p:txBody>
      </p:sp>
      <p:sp>
        <p:nvSpPr>
          <p:cNvPr id="88" name="Shape 88"/>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89" name="Shape 89"/>
          <p:cNvPicPr preferRelativeResize="0"/>
          <p:nvPr/>
        </p:nvPicPr>
        <p:blipFill>
          <a:blip r:embed="rId3">
            <a:alphaModFix/>
          </a:blip>
          <a:stretch>
            <a:fillRect/>
          </a:stretch>
        </p:blipFill>
        <p:spPr>
          <a:xfrm>
            <a:off x="2943225" y="781050"/>
            <a:ext cx="3901825" cy="42897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Shape 94"/>
          <p:cNvPicPr preferRelativeResize="0"/>
          <p:nvPr/>
        </p:nvPicPr>
        <p:blipFill>
          <a:blip r:embed="rId3">
            <a:alphaModFix/>
          </a:blip>
          <a:stretch>
            <a:fillRect/>
          </a:stretch>
        </p:blipFill>
        <p:spPr>
          <a:xfrm>
            <a:off x="4203013" y="1710700"/>
            <a:ext cx="2993951" cy="1521925"/>
          </a:xfrm>
          <a:prstGeom prst="rect">
            <a:avLst/>
          </a:prstGeom>
          <a:noFill/>
          <a:ln>
            <a:noFill/>
          </a:ln>
        </p:spPr>
      </p:pic>
      <p:pic>
        <p:nvPicPr>
          <p:cNvPr id="95" name="Shape 95"/>
          <p:cNvPicPr preferRelativeResize="0"/>
          <p:nvPr/>
        </p:nvPicPr>
        <p:blipFill>
          <a:blip r:embed="rId4">
            <a:alphaModFix/>
          </a:blip>
          <a:stretch>
            <a:fillRect/>
          </a:stretch>
        </p:blipFill>
        <p:spPr>
          <a:xfrm>
            <a:off x="2731975" y="3343400"/>
            <a:ext cx="4442029" cy="1743075"/>
          </a:xfrm>
          <a:prstGeom prst="rect">
            <a:avLst/>
          </a:prstGeom>
          <a:noFill/>
          <a:ln>
            <a:noFill/>
          </a:ln>
        </p:spPr>
      </p:pic>
      <p:sp>
        <p:nvSpPr>
          <p:cNvPr id="96" name="Shape 96"/>
          <p:cNvSpPr txBox="1"/>
          <p:nvPr>
            <p:ph idx="12" type="sldNum"/>
          </p:nvPr>
        </p:nvSpPr>
        <p:spPr>
          <a:xfrm>
            <a:off x="6845050" y="4857750"/>
            <a:ext cx="2133600" cy="357188"/>
          </a:xfrm>
          <a:prstGeom prst="rect">
            <a:avLst/>
          </a:prstGeom>
          <a:noFill/>
          <a:ln>
            <a:noFill/>
          </a:ln>
        </p:spPr>
        <p:txBody>
          <a:bodyPr anchorCtr="0" anchor="t"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pic>
        <p:nvPicPr>
          <p:cNvPr id="97" name="Shape 97"/>
          <p:cNvPicPr preferRelativeResize="0"/>
          <p:nvPr/>
        </p:nvPicPr>
        <p:blipFill>
          <a:blip r:embed="rId5">
            <a:alphaModFix/>
          </a:blip>
          <a:stretch>
            <a:fillRect/>
          </a:stretch>
        </p:blipFill>
        <p:spPr>
          <a:xfrm>
            <a:off x="171925" y="448925"/>
            <a:ext cx="2133600" cy="1467917"/>
          </a:xfrm>
          <a:prstGeom prst="rect">
            <a:avLst/>
          </a:prstGeom>
          <a:noFill/>
          <a:ln>
            <a:noFill/>
          </a:ln>
        </p:spPr>
      </p:pic>
      <p:pic>
        <p:nvPicPr>
          <p:cNvPr id="98" name="Shape 98"/>
          <p:cNvPicPr preferRelativeResize="0"/>
          <p:nvPr/>
        </p:nvPicPr>
        <p:blipFill>
          <a:blip r:embed="rId6">
            <a:alphaModFix/>
          </a:blip>
          <a:stretch>
            <a:fillRect/>
          </a:stretch>
        </p:blipFill>
        <p:spPr>
          <a:xfrm>
            <a:off x="2387200" y="180613"/>
            <a:ext cx="1695150" cy="1695150"/>
          </a:xfrm>
          <a:prstGeom prst="rect">
            <a:avLst/>
          </a:prstGeom>
          <a:noFill/>
          <a:ln>
            <a:noFill/>
          </a:ln>
        </p:spPr>
      </p:pic>
      <p:pic>
        <p:nvPicPr>
          <p:cNvPr id="99" name="Shape 99"/>
          <p:cNvPicPr preferRelativeResize="0"/>
          <p:nvPr/>
        </p:nvPicPr>
        <p:blipFill>
          <a:blip r:embed="rId7">
            <a:alphaModFix/>
          </a:blip>
          <a:stretch>
            <a:fillRect/>
          </a:stretch>
        </p:blipFill>
        <p:spPr>
          <a:xfrm>
            <a:off x="4630772" y="598388"/>
            <a:ext cx="1753500" cy="1169007"/>
          </a:xfrm>
          <a:prstGeom prst="rect">
            <a:avLst/>
          </a:prstGeom>
          <a:noFill/>
          <a:ln>
            <a:noFill/>
          </a:ln>
        </p:spPr>
      </p:pic>
      <p:pic>
        <p:nvPicPr>
          <p:cNvPr id="100" name="Shape 100"/>
          <p:cNvPicPr preferRelativeResize="0"/>
          <p:nvPr/>
        </p:nvPicPr>
        <p:blipFill>
          <a:blip r:embed="rId8">
            <a:alphaModFix/>
          </a:blip>
          <a:stretch>
            <a:fillRect/>
          </a:stretch>
        </p:blipFill>
        <p:spPr>
          <a:xfrm>
            <a:off x="352921" y="2219375"/>
            <a:ext cx="3127200" cy="1821425"/>
          </a:xfrm>
          <a:prstGeom prst="rect">
            <a:avLst/>
          </a:prstGeom>
          <a:noFill/>
          <a:ln>
            <a:noFill/>
          </a:ln>
        </p:spPr>
      </p:pic>
      <p:sp>
        <p:nvSpPr>
          <p:cNvPr id="101" name="Shape 101"/>
          <p:cNvSpPr txBox="1"/>
          <p:nvPr/>
        </p:nvSpPr>
        <p:spPr>
          <a:xfrm>
            <a:off x="7317625" y="809725"/>
            <a:ext cx="1753500" cy="3000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US"/>
              <a:t>A gas turbine operates like a steam turbine, but air is used as the working fluid.</a:t>
            </a:r>
            <a:endParaRPr/>
          </a:p>
        </p:txBody>
      </p:sp>
      <p:sp>
        <p:nvSpPr>
          <p:cNvPr id="102" name="Shape 102"/>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Fossil Fuels:  Coal, Natural Gas, Petroleum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Shape 108"/>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Hydroelectric</a:t>
            </a:r>
            <a:endParaRPr/>
          </a:p>
        </p:txBody>
      </p:sp>
      <p:sp>
        <p:nvSpPr>
          <p:cNvPr id="109" name="Shape 109"/>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10" name="Shape 110"/>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11" name="Shape 111"/>
          <p:cNvPicPr preferRelativeResize="0"/>
          <p:nvPr/>
        </p:nvPicPr>
        <p:blipFill>
          <a:blip r:embed="rId3">
            <a:alphaModFix/>
          </a:blip>
          <a:stretch>
            <a:fillRect/>
          </a:stretch>
        </p:blipFill>
        <p:spPr>
          <a:xfrm>
            <a:off x="133400" y="180613"/>
            <a:ext cx="5715000" cy="2886075"/>
          </a:xfrm>
          <a:prstGeom prst="rect">
            <a:avLst/>
          </a:prstGeom>
          <a:noFill/>
          <a:ln>
            <a:noFill/>
          </a:ln>
        </p:spPr>
      </p:pic>
      <p:pic>
        <p:nvPicPr>
          <p:cNvPr id="112" name="Shape 112"/>
          <p:cNvPicPr preferRelativeResize="0"/>
          <p:nvPr/>
        </p:nvPicPr>
        <p:blipFill>
          <a:blip r:embed="rId4">
            <a:alphaModFix/>
          </a:blip>
          <a:stretch>
            <a:fillRect/>
          </a:stretch>
        </p:blipFill>
        <p:spPr>
          <a:xfrm>
            <a:off x="4941888" y="1774888"/>
            <a:ext cx="3933825" cy="2962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Shape 118"/>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Other Renewables:  Wind, Solar, Geothermal</a:t>
            </a:r>
            <a:endParaRPr/>
          </a:p>
        </p:txBody>
      </p:sp>
      <p:sp>
        <p:nvSpPr>
          <p:cNvPr id="119" name="Shape 119"/>
          <p:cNvSpPr txBox="1"/>
          <p:nvPr>
            <p:ph idx="1" type="body"/>
          </p:nvPr>
        </p:nvSpPr>
        <p:spPr>
          <a:xfrm>
            <a:off x="615222" y="857466"/>
            <a:ext cx="8260500" cy="3657600"/>
          </a:xfrm>
          <a:prstGeom prst="rect">
            <a:avLst/>
          </a:prstGeom>
        </p:spPr>
        <p:txBody>
          <a:bodyPr anchorCtr="0" anchor="t" bIns="91425" lIns="91425" spcFirstLastPara="1" rIns="91425" wrap="square" tIns="91425">
            <a:noAutofit/>
          </a:bodyPr>
          <a:lstStyle/>
          <a:p>
            <a:pPr indent="0" lvl="0" marL="0">
              <a:spcBef>
                <a:spcPts val="450"/>
              </a:spcBef>
              <a:spcAft>
                <a:spcPts val="0"/>
              </a:spcAft>
              <a:buNone/>
            </a:pPr>
            <a:r>
              <a:t/>
            </a:r>
            <a:endParaRPr/>
          </a:p>
        </p:txBody>
      </p:sp>
      <p:sp>
        <p:nvSpPr>
          <p:cNvPr id="120" name="Shape 120"/>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pic>
        <p:nvPicPr>
          <p:cNvPr id="121" name="Shape 121"/>
          <p:cNvPicPr preferRelativeResize="0"/>
          <p:nvPr/>
        </p:nvPicPr>
        <p:blipFill>
          <a:blip r:embed="rId3">
            <a:alphaModFix/>
          </a:blip>
          <a:stretch>
            <a:fillRect/>
          </a:stretch>
        </p:blipFill>
        <p:spPr>
          <a:xfrm>
            <a:off x="78575" y="104450"/>
            <a:ext cx="2315000" cy="1736250"/>
          </a:xfrm>
          <a:prstGeom prst="rect">
            <a:avLst/>
          </a:prstGeom>
          <a:noFill/>
          <a:ln>
            <a:noFill/>
          </a:ln>
        </p:spPr>
      </p:pic>
      <p:pic>
        <p:nvPicPr>
          <p:cNvPr id="122" name="Shape 122"/>
          <p:cNvPicPr preferRelativeResize="0"/>
          <p:nvPr/>
        </p:nvPicPr>
        <p:blipFill>
          <a:blip r:embed="rId4">
            <a:alphaModFix/>
          </a:blip>
          <a:stretch>
            <a:fillRect/>
          </a:stretch>
        </p:blipFill>
        <p:spPr>
          <a:xfrm>
            <a:off x="78575" y="1840700"/>
            <a:ext cx="2133600" cy="1741280"/>
          </a:xfrm>
          <a:prstGeom prst="rect">
            <a:avLst/>
          </a:prstGeom>
          <a:noFill/>
          <a:ln>
            <a:noFill/>
          </a:ln>
        </p:spPr>
      </p:pic>
      <p:pic>
        <p:nvPicPr>
          <p:cNvPr id="123" name="Shape 123"/>
          <p:cNvPicPr preferRelativeResize="0"/>
          <p:nvPr/>
        </p:nvPicPr>
        <p:blipFill>
          <a:blip r:embed="rId5">
            <a:alphaModFix/>
          </a:blip>
          <a:stretch>
            <a:fillRect/>
          </a:stretch>
        </p:blipFill>
        <p:spPr>
          <a:xfrm>
            <a:off x="78575" y="3581975"/>
            <a:ext cx="2133600" cy="1472553"/>
          </a:xfrm>
          <a:prstGeom prst="rect">
            <a:avLst/>
          </a:prstGeom>
          <a:noFill/>
          <a:ln>
            <a:noFill/>
          </a:ln>
        </p:spPr>
      </p:pic>
      <p:pic>
        <p:nvPicPr>
          <p:cNvPr id="124" name="Shape 124"/>
          <p:cNvPicPr preferRelativeResize="0"/>
          <p:nvPr/>
        </p:nvPicPr>
        <p:blipFill>
          <a:blip r:embed="rId6">
            <a:alphaModFix/>
          </a:blip>
          <a:stretch>
            <a:fillRect/>
          </a:stretch>
        </p:blipFill>
        <p:spPr>
          <a:xfrm>
            <a:off x="5889677" y="1200152"/>
            <a:ext cx="2895198" cy="3657600"/>
          </a:xfrm>
          <a:prstGeom prst="rect">
            <a:avLst/>
          </a:prstGeom>
          <a:noFill/>
          <a:ln>
            <a:noFill/>
          </a:ln>
        </p:spPr>
      </p:pic>
      <p:pic>
        <p:nvPicPr>
          <p:cNvPr id="125" name="Shape 125"/>
          <p:cNvPicPr preferRelativeResize="0"/>
          <p:nvPr/>
        </p:nvPicPr>
        <p:blipFill>
          <a:blip r:embed="rId7">
            <a:alphaModFix/>
          </a:blip>
          <a:stretch>
            <a:fillRect/>
          </a:stretch>
        </p:blipFill>
        <p:spPr>
          <a:xfrm>
            <a:off x="2573050" y="734975"/>
            <a:ext cx="2239725" cy="1820675"/>
          </a:xfrm>
          <a:prstGeom prst="rect">
            <a:avLst/>
          </a:prstGeom>
          <a:noFill/>
          <a:ln>
            <a:noFill/>
          </a:ln>
        </p:spPr>
      </p:pic>
      <p:pic>
        <p:nvPicPr>
          <p:cNvPr id="126" name="Shape 126"/>
          <p:cNvPicPr preferRelativeResize="0"/>
          <p:nvPr/>
        </p:nvPicPr>
        <p:blipFill>
          <a:blip r:embed="rId8">
            <a:alphaModFix/>
          </a:blip>
          <a:stretch>
            <a:fillRect/>
          </a:stretch>
        </p:blipFill>
        <p:spPr>
          <a:xfrm>
            <a:off x="2983132" y="2894075"/>
            <a:ext cx="2135587" cy="1736250"/>
          </a:xfrm>
          <a:prstGeom prst="rect">
            <a:avLst/>
          </a:prstGeom>
          <a:noFill/>
          <a:ln>
            <a:noFill/>
          </a:ln>
        </p:spPr>
      </p:pic>
      <p:sp>
        <p:nvSpPr>
          <p:cNvPr id="127" name="Shape 127"/>
          <p:cNvSpPr/>
          <p:nvPr/>
        </p:nvSpPr>
        <p:spPr>
          <a:xfrm>
            <a:off x="2454100" y="4719125"/>
            <a:ext cx="3235800" cy="189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8" name="Shape 128"/>
          <p:cNvSpPr/>
          <p:nvPr/>
        </p:nvSpPr>
        <p:spPr>
          <a:xfrm>
            <a:off x="2212175" y="3088625"/>
            <a:ext cx="771000" cy="189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9" name="Shape 129"/>
          <p:cNvSpPr/>
          <p:nvPr/>
        </p:nvSpPr>
        <p:spPr>
          <a:xfrm>
            <a:off x="2433025" y="1550819"/>
            <a:ext cx="340500" cy="96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txBox="1"/>
          <p:nvPr>
            <p:ph type="title"/>
          </p:nvPr>
        </p:nvSpPr>
        <p:spPr>
          <a:xfrm>
            <a:off x="352925" y="180634"/>
            <a:ext cx="8562600" cy="4728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Nuclear</a:t>
            </a:r>
            <a:endParaRPr/>
          </a:p>
        </p:txBody>
      </p:sp>
      <p:sp>
        <p:nvSpPr>
          <p:cNvPr id="136" name="Shape 136"/>
          <p:cNvSpPr txBox="1"/>
          <p:nvPr>
            <p:ph idx="12" type="sldNum"/>
          </p:nvPr>
        </p:nvSpPr>
        <p:spPr>
          <a:xfrm>
            <a:off x="6845050" y="4857750"/>
            <a:ext cx="2133600" cy="3573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pic>
        <p:nvPicPr>
          <p:cNvPr id="137" name="Shape 137"/>
          <p:cNvPicPr preferRelativeResize="0"/>
          <p:nvPr/>
        </p:nvPicPr>
        <p:blipFill>
          <a:blip r:embed="rId3">
            <a:alphaModFix/>
          </a:blip>
          <a:stretch>
            <a:fillRect/>
          </a:stretch>
        </p:blipFill>
        <p:spPr>
          <a:xfrm>
            <a:off x="352913" y="1480263"/>
            <a:ext cx="5953125" cy="3076575"/>
          </a:xfrm>
          <a:prstGeom prst="rect">
            <a:avLst/>
          </a:prstGeom>
          <a:noFill/>
          <a:ln>
            <a:noFill/>
          </a:ln>
        </p:spPr>
      </p:pic>
      <p:pic>
        <p:nvPicPr>
          <p:cNvPr id="138" name="Shape 138"/>
          <p:cNvPicPr preferRelativeResize="0"/>
          <p:nvPr/>
        </p:nvPicPr>
        <p:blipFill>
          <a:blip r:embed="rId4">
            <a:alphaModFix/>
          </a:blip>
          <a:stretch>
            <a:fillRect/>
          </a:stretch>
        </p:blipFill>
        <p:spPr>
          <a:xfrm>
            <a:off x="6768250" y="3621737"/>
            <a:ext cx="1998275" cy="1521763"/>
          </a:xfrm>
          <a:prstGeom prst="rect">
            <a:avLst/>
          </a:prstGeom>
          <a:noFill/>
          <a:ln>
            <a:noFill/>
          </a:ln>
        </p:spPr>
      </p:pic>
      <p:pic>
        <p:nvPicPr>
          <p:cNvPr id="139" name="Shape 139"/>
          <p:cNvPicPr preferRelativeResize="0"/>
          <p:nvPr/>
        </p:nvPicPr>
        <p:blipFill>
          <a:blip r:embed="rId5">
            <a:alphaModFix/>
          </a:blip>
          <a:stretch>
            <a:fillRect/>
          </a:stretch>
        </p:blipFill>
        <p:spPr>
          <a:xfrm>
            <a:off x="6840465" y="653425"/>
            <a:ext cx="1853833" cy="1499550"/>
          </a:xfrm>
          <a:prstGeom prst="rect">
            <a:avLst/>
          </a:prstGeom>
          <a:noFill/>
          <a:ln>
            <a:noFill/>
          </a:ln>
        </p:spPr>
      </p:pic>
      <p:pic>
        <p:nvPicPr>
          <p:cNvPr id="140" name="Shape 140"/>
          <p:cNvPicPr preferRelativeResize="0"/>
          <p:nvPr/>
        </p:nvPicPr>
        <p:blipFill>
          <a:blip r:embed="rId6">
            <a:alphaModFix/>
          </a:blip>
          <a:stretch>
            <a:fillRect/>
          </a:stretch>
        </p:blipFill>
        <p:spPr>
          <a:xfrm>
            <a:off x="6768260" y="2122163"/>
            <a:ext cx="1998275" cy="1499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NEW DUKE ENERGY 3">
      <a:dk1>
        <a:srgbClr val="005072"/>
      </a:dk1>
      <a:lt1>
        <a:srgbClr val="FFFFFF"/>
      </a:lt1>
      <a:dk2>
        <a:srgbClr val="256B94"/>
      </a:dk2>
      <a:lt2>
        <a:srgbClr val="CACAC8"/>
      </a:lt2>
      <a:accent1>
        <a:srgbClr val="FF5A00"/>
      </a:accent1>
      <a:accent2>
        <a:srgbClr val="2EB135"/>
      </a:accent2>
      <a:accent3>
        <a:srgbClr val="F4AA00"/>
      </a:accent3>
      <a:accent4>
        <a:srgbClr val="34B5D0"/>
      </a:accent4>
      <a:accent5>
        <a:srgbClr val="007836"/>
      </a:accent5>
      <a:accent6>
        <a:srgbClr val="FF5A00"/>
      </a:accent6>
      <a:hlink>
        <a:srgbClr val="007DA4"/>
      </a:hlink>
      <a:folHlink>
        <a:srgbClr val="D5C2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