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sldIdLst>
    <p:sldId id="256" r:id="rId5"/>
    <p:sldId id="257" r:id="rId6"/>
    <p:sldId id="258" r:id="rId7"/>
    <p:sldId id="276" r:id="rId8"/>
    <p:sldId id="260" r:id="rId9"/>
    <p:sldId id="261" r:id="rId10"/>
    <p:sldId id="275" r:id="rId11"/>
    <p:sldId id="273" r:id="rId12"/>
    <p:sldId id="282" r:id="rId13"/>
    <p:sldId id="284" r:id="rId14"/>
    <p:sldId id="271" r:id="rId15"/>
    <p:sldId id="274" r:id="rId16"/>
    <p:sldId id="283" r:id="rId17"/>
    <p:sldId id="285" r:id="rId18"/>
    <p:sldId id="279" r:id="rId19"/>
    <p:sldId id="277" r:id="rId20"/>
    <p:sldId id="278" r:id="rId21"/>
    <p:sldId id="281" r:id="rId22"/>
    <p:sldId id="280" r:id="rId23"/>
    <p:sldId id="272" r:id="rId24"/>
    <p:sldId id="26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7692" autoAdjust="0"/>
  </p:normalViewPr>
  <p:slideViewPr>
    <p:cSldViewPr snapToGrid="0" snapToObjects="1">
      <p:cViewPr varScale="1">
        <p:scale>
          <a:sx n="119" d="100"/>
          <a:sy n="119" d="100"/>
        </p:scale>
        <p:origin x="69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C19EE-4891-2048-B945-31A353614C52}" type="datetimeFigureOut">
              <a:rPr lang="en-US" smtClean="0"/>
              <a:t>8/27/2020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9EDA9-A97E-B140-B791-ABFAD2941DBE}" type="slidenum">
              <a:rPr lang="en-US" smtClean="0"/>
              <a:t>‹#›</a:t>
            </a:fld>
            <a:endParaRPr lang="en-US"/>
          </a:p>
        </p:txBody>
      </p:sp>
    </p:spTree>
    <p:extLst>
      <p:ext uri="{BB962C8B-B14F-4D97-AF65-F5344CB8AC3E}">
        <p14:creationId xmlns:p14="http://schemas.microsoft.com/office/powerpoint/2010/main" val="42715710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start off with Safety.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stop and look around your areas for any potential hazards that would affect you leaving your area safely in case of an emergency. If there are any hazards, please take a moment to eliminate them. Make sure we are also following our COVID-19 protocols.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have to get off the call, I’ll be glad to catch you up at a later time.</a:t>
            </a:r>
          </a:p>
          <a:p>
            <a:endParaRPr lang="en-US" dirty="0"/>
          </a:p>
        </p:txBody>
      </p:sp>
      <p:sp>
        <p:nvSpPr>
          <p:cNvPr id="4" name="Slide Number Placeholder 3"/>
          <p:cNvSpPr>
            <a:spLocks noGrp="1"/>
          </p:cNvSpPr>
          <p:nvPr>
            <p:ph type="sldNum" sz="quarter" idx="10"/>
          </p:nvPr>
        </p:nvSpPr>
        <p:spPr/>
        <p:txBody>
          <a:bodyPr/>
          <a:lstStyle/>
          <a:p>
            <a:fld id="{0C19EDA9-A97E-B140-B791-ABFAD2941DBE}" type="slidenum">
              <a:rPr lang="en-US" smtClean="0"/>
              <a:t>1</a:t>
            </a:fld>
            <a:endParaRPr lang="en-US"/>
          </a:p>
        </p:txBody>
      </p:sp>
    </p:spTree>
    <p:extLst>
      <p:ext uri="{BB962C8B-B14F-4D97-AF65-F5344CB8AC3E}">
        <p14:creationId xmlns:p14="http://schemas.microsoft.com/office/powerpoint/2010/main" val="1016768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next Professional Development book club discussion will be July 21</a:t>
            </a:r>
            <a:r>
              <a:rPr lang="en-US" baseline="30000" dirty="0"/>
              <a:t>st</a:t>
            </a:r>
            <a:r>
              <a:rPr lang="en-US" dirty="0"/>
              <a:t> </a:t>
            </a:r>
          </a:p>
          <a:p>
            <a:pPr marL="171450" indent="-171450">
              <a:buFont typeface="Arial" panose="020B0604020202020204" pitchFamily="34" charset="0"/>
              <a:buChar char="•"/>
            </a:pPr>
            <a:r>
              <a:rPr lang="en-US" dirty="0"/>
              <a:t>The book for the discussion is “Mistakes were made (But Not By Me)” and we’ll discuss chapters 4 &amp; 5 on the call. </a:t>
            </a:r>
          </a:p>
        </p:txBody>
      </p:sp>
      <p:sp>
        <p:nvSpPr>
          <p:cNvPr id="4" name="Slide Number Placeholder 3"/>
          <p:cNvSpPr>
            <a:spLocks noGrp="1"/>
          </p:cNvSpPr>
          <p:nvPr>
            <p:ph type="sldNum" sz="quarter" idx="10"/>
          </p:nvPr>
        </p:nvSpPr>
        <p:spPr/>
        <p:txBody>
          <a:bodyPr/>
          <a:lstStyle/>
          <a:p>
            <a:fld id="{0C19EDA9-A97E-B140-B791-ABFAD2941DBE}" type="slidenum">
              <a:rPr lang="en-US" smtClean="0"/>
              <a:t>11</a:t>
            </a:fld>
            <a:endParaRPr lang="en-US"/>
          </a:p>
        </p:txBody>
      </p:sp>
    </p:spTree>
    <p:extLst>
      <p:ext uri="{BB962C8B-B14F-4D97-AF65-F5344CB8AC3E}">
        <p14:creationId xmlns:p14="http://schemas.microsoft.com/office/powerpoint/2010/main" val="1735045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19EDA9-A97E-B140-B791-ABFAD2941DBE}" type="slidenum">
              <a:rPr lang="en-US" smtClean="0"/>
              <a:t>12</a:t>
            </a:fld>
            <a:endParaRPr lang="en-US"/>
          </a:p>
        </p:txBody>
      </p:sp>
    </p:spTree>
    <p:extLst>
      <p:ext uri="{BB962C8B-B14F-4D97-AF65-F5344CB8AC3E}">
        <p14:creationId xmlns:p14="http://schemas.microsoft.com/office/powerpoint/2010/main" val="1297417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19EDA9-A97E-B140-B791-ABFAD2941DBE}" type="slidenum">
              <a:rPr lang="en-US" smtClean="0"/>
              <a:t>20</a:t>
            </a:fld>
            <a:endParaRPr lang="en-US"/>
          </a:p>
        </p:txBody>
      </p:sp>
    </p:spTree>
    <p:extLst>
      <p:ext uri="{BB962C8B-B14F-4D97-AF65-F5344CB8AC3E}">
        <p14:creationId xmlns:p14="http://schemas.microsoft.com/office/powerpoint/2010/main" val="2116934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we turn it over to our president, Amber, I want to open it up for any questions or comments that you may have.</a:t>
            </a:r>
          </a:p>
          <a:p>
            <a:pPr marL="171450" indent="-171450">
              <a:buFont typeface="Arial" panose="020B0604020202020204" pitchFamily="34" charset="0"/>
              <a:buChar char="•"/>
            </a:pPr>
            <a:r>
              <a:rPr lang="en-US" dirty="0"/>
              <a:t>Ok, over to you Amber.</a:t>
            </a:r>
          </a:p>
        </p:txBody>
      </p:sp>
      <p:sp>
        <p:nvSpPr>
          <p:cNvPr id="4" name="Slide Number Placeholder 3"/>
          <p:cNvSpPr>
            <a:spLocks noGrp="1"/>
          </p:cNvSpPr>
          <p:nvPr>
            <p:ph type="sldNum" sz="quarter" idx="10"/>
          </p:nvPr>
        </p:nvSpPr>
        <p:spPr/>
        <p:txBody>
          <a:bodyPr/>
          <a:lstStyle/>
          <a:p>
            <a:fld id="{0C19EDA9-A97E-B140-B791-ABFAD2941DBE}" type="slidenum">
              <a:rPr lang="en-US" smtClean="0"/>
              <a:t>21</a:t>
            </a:fld>
            <a:endParaRPr lang="en-US"/>
          </a:p>
        </p:txBody>
      </p:sp>
    </p:spTree>
    <p:extLst>
      <p:ext uri="{BB962C8B-B14F-4D97-AF65-F5344CB8AC3E}">
        <p14:creationId xmlns:p14="http://schemas.microsoft.com/office/powerpoint/2010/main" val="323914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Metrics update</a:t>
            </a:r>
          </a:p>
          <a:p>
            <a:pPr marL="171450" indent="-171450">
              <a:buFont typeface="Arial" panose="020B0604020202020204" pitchFamily="34" charset="0"/>
              <a:buChar char="•"/>
            </a:pPr>
            <a:r>
              <a:rPr lang="en-US" dirty="0"/>
              <a:t>Update on our diversity and inclusion initiative</a:t>
            </a:r>
          </a:p>
          <a:p>
            <a:pPr marL="171450" indent="-171450">
              <a:buFont typeface="Arial" panose="020B0604020202020204" pitchFamily="34" charset="0"/>
              <a:buChar char="•"/>
            </a:pPr>
            <a:r>
              <a:rPr lang="en-US" dirty="0"/>
              <a:t>Information on our 2020 regional conferences</a:t>
            </a:r>
          </a:p>
          <a:p>
            <a:pPr marL="171450" indent="-171450">
              <a:buFont typeface="Arial" panose="020B0604020202020204" pitchFamily="34" charset="0"/>
              <a:buChar char="•"/>
            </a:pPr>
            <a:r>
              <a:rPr lang="en-US" dirty="0"/>
              <a:t>Committee updates</a:t>
            </a:r>
          </a:p>
          <a:p>
            <a:pPr marL="171450" indent="-171450">
              <a:buFont typeface="Arial" panose="020B0604020202020204" pitchFamily="34" charset="0"/>
              <a:buChar char="•"/>
            </a:pPr>
            <a:r>
              <a:rPr lang="en-US" dirty="0"/>
              <a:t>Professional development opportunities</a:t>
            </a:r>
          </a:p>
          <a:p>
            <a:pPr marL="171450" indent="-171450">
              <a:buFont typeface="Arial" panose="020B0604020202020204" pitchFamily="34" charset="0"/>
              <a:buChar char="•"/>
            </a:pPr>
            <a:r>
              <a:rPr lang="en-US" dirty="0"/>
              <a:t>Public information opportunities </a:t>
            </a:r>
          </a:p>
        </p:txBody>
      </p:sp>
      <p:sp>
        <p:nvSpPr>
          <p:cNvPr id="4" name="Slide Number Placeholder 3"/>
          <p:cNvSpPr>
            <a:spLocks noGrp="1"/>
          </p:cNvSpPr>
          <p:nvPr>
            <p:ph type="sldNum" sz="quarter" idx="10"/>
          </p:nvPr>
        </p:nvSpPr>
        <p:spPr/>
        <p:txBody>
          <a:bodyPr/>
          <a:lstStyle/>
          <a:p>
            <a:fld id="{0C19EDA9-A97E-B140-B791-ABFAD2941DBE}" type="slidenum">
              <a:rPr lang="en-US" smtClean="0"/>
              <a:t>2</a:t>
            </a:fld>
            <a:endParaRPr lang="en-US"/>
          </a:p>
        </p:txBody>
      </p:sp>
    </p:spTree>
    <p:extLst>
      <p:ext uri="{BB962C8B-B14F-4D97-AF65-F5344CB8AC3E}">
        <p14:creationId xmlns:p14="http://schemas.microsoft.com/office/powerpoint/2010/main" val="261721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the current metrics for this year.</a:t>
            </a:r>
          </a:p>
          <a:p>
            <a:pPr marL="171450" indent="-171450">
              <a:buFont typeface="Arial" panose="020B0604020202020204" pitchFamily="34" charset="0"/>
              <a:buChar char="•"/>
            </a:pPr>
            <a:r>
              <a:rPr lang="en-US" dirty="0"/>
              <a:t>Please continue to add your metrics as you complete events throughout the year.</a:t>
            </a:r>
          </a:p>
          <a:p>
            <a:pPr marL="171450" indent="-171450">
              <a:buFont typeface="Arial" panose="020B0604020202020204" pitchFamily="34" charset="0"/>
              <a:buChar char="•"/>
            </a:pPr>
            <a:r>
              <a:rPr lang="en-US" dirty="0"/>
              <a:t>Any questions/concerns, please reach out!</a:t>
            </a:r>
          </a:p>
        </p:txBody>
      </p:sp>
      <p:sp>
        <p:nvSpPr>
          <p:cNvPr id="4" name="Slide Number Placeholder 3"/>
          <p:cNvSpPr>
            <a:spLocks noGrp="1"/>
          </p:cNvSpPr>
          <p:nvPr>
            <p:ph type="sldNum" sz="quarter" idx="10"/>
          </p:nvPr>
        </p:nvSpPr>
        <p:spPr/>
        <p:txBody>
          <a:bodyPr/>
          <a:lstStyle/>
          <a:p>
            <a:fld id="{0C19EDA9-A97E-B140-B791-ABFAD2941DBE}" type="slidenum">
              <a:rPr lang="en-US" smtClean="0"/>
              <a:t>3</a:t>
            </a:fld>
            <a:endParaRPr lang="en-US"/>
          </a:p>
        </p:txBody>
      </p:sp>
    </p:spTree>
    <p:extLst>
      <p:ext uri="{BB962C8B-B14F-4D97-AF65-F5344CB8AC3E}">
        <p14:creationId xmlns:p14="http://schemas.microsoft.com/office/powerpoint/2010/main" val="402164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organization is continuing to take action on how we can do better.  We first started by establishing the Diversity and Inclusion Committee.</a:t>
            </a:r>
          </a:p>
          <a:p>
            <a:pPr marL="171450" indent="-171450">
              <a:buFont typeface="Arial" panose="020B0604020202020204" pitchFamily="34" charset="0"/>
              <a:buChar char="•"/>
            </a:pPr>
            <a:r>
              <a:rPr lang="en-US" dirty="0"/>
              <a:t>We also had an external review of D&amp;I performed by MMCS limited at the end of July. </a:t>
            </a:r>
          </a:p>
          <a:p>
            <a:pPr marL="628650" lvl="1" indent="-171450">
              <a:buFont typeface="Arial" panose="020B0604020202020204" pitchFamily="34" charset="0"/>
              <a:buChar char="•"/>
            </a:pPr>
            <a:r>
              <a:rPr lang="en-US" dirty="0"/>
              <a:t>We received great feedback from them on are actively creating a plan based on this feedback</a:t>
            </a:r>
          </a:p>
          <a:p>
            <a:pPr marL="171450" lvl="0" indent="-171450">
              <a:buFont typeface="Arial" panose="020B0604020202020204" pitchFamily="34" charset="0"/>
              <a:buChar char="•"/>
            </a:pPr>
            <a:r>
              <a:rPr lang="en-US" dirty="0"/>
              <a:t>Our next step is we need your help. As NAYGN leaders, we are asking that you self reflect on Diversity and Inclusion in your chapter. How is your chapter doing with D&amp;I initiatives?</a:t>
            </a:r>
          </a:p>
          <a:p>
            <a:pPr marL="628650" lvl="1" indent="-171450">
              <a:buFont typeface="Arial" panose="020B0604020202020204" pitchFamily="34" charset="0"/>
              <a:buChar char="•"/>
            </a:pPr>
            <a:r>
              <a:rPr lang="en-US" dirty="0"/>
              <a:t>We’ve created a few documents of chapter activities and questions to help your chapter with D&amp;I ideas </a:t>
            </a:r>
          </a:p>
        </p:txBody>
      </p:sp>
      <p:sp>
        <p:nvSpPr>
          <p:cNvPr id="4" name="Slide Number Placeholder 3"/>
          <p:cNvSpPr>
            <a:spLocks noGrp="1"/>
          </p:cNvSpPr>
          <p:nvPr>
            <p:ph type="sldNum" sz="quarter" idx="5"/>
          </p:nvPr>
        </p:nvSpPr>
        <p:spPr/>
        <p:txBody>
          <a:bodyPr/>
          <a:lstStyle/>
          <a:p>
            <a:fld id="{0C19EDA9-A97E-B140-B791-ABFAD2941DBE}" type="slidenum">
              <a:rPr lang="en-US" smtClean="0"/>
              <a:t>4</a:t>
            </a:fld>
            <a:endParaRPr lang="en-US"/>
          </a:p>
        </p:txBody>
      </p:sp>
    </p:spTree>
    <p:extLst>
      <p:ext uri="{BB962C8B-B14F-4D97-AF65-F5344CB8AC3E}">
        <p14:creationId xmlns:p14="http://schemas.microsoft.com/office/powerpoint/2010/main" val="290551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Nominations for Q3 excellence awards are now open.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19EDA9-A97E-B140-B791-ABFAD2941DBE}" type="slidenum">
              <a:rPr lang="en-US" smtClean="0"/>
              <a:t>5</a:t>
            </a:fld>
            <a:endParaRPr lang="en-US"/>
          </a:p>
        </p:txBody>
      </p:sp>
    </p:spTree>
    <p:extLst>
      <p:ext uri="{BB962C8B-B14F-4D97-AF65-F5344CB8AC3E}">
        <p14:creationId xmlns:p14="http://schemas.microsoft.com/office/powerpoint/2010/main" val="447884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Regional conference season is approaching and We’re going virtual!</a:t>
            </a:r>
          </a:p>
          <a:p>
            <a:pPr marL="171450" indent="-171450">
              <a:buFont typeface="Arial" panose="020B0604020202020204" pitchFamily="34" charset="0"/>
              <a:buChar char="•"/>
            </a:pPr>
            <a:r>
              <a:rPr lang="en-US" dirty="0"/>
              <a:t>Be on the lookout for more information from your regional and conference leads on session details and how to register.</a:t>
            </a:r>
          </a:p>
        </p:txBody>
      </p:sp>
      <p:sp>
        <p:nvSpPr>
          <p:cNvPr id="4" name="Slide Number Placeholder 3"/>
          <p:cNvSpPr>
            <a:spLocks noGrp="1"/>
          </p:cNvSpPr>
          <p:nvPr>
            <p:ph type="sldNum" sz="quarter" idx="10"/>
          </p:nvPr>
        </p:nvSpPr>
        <p:spPr/>
        <p:txBody>
          <a:bodyPr/>
          <a:lstStyle/>
          <a:p>
            <a:fld id="{0C19EDA9-A97E-B140-B791-ABFAD2941DBE}" type="slidenum">
              <a:rPr lang="en-US" smtClean="0"/>
              <a:t>6</a:t>
            </a:fld>
            <a:endParaRPr lang="en-US"/>
          </a:p>
        </p:txBody>
      </p:sp>
    </p:spTree>
    <p:extLst>
      <p:ext uri="{BB962C8B-B14F-4D97-AF65-F5344CB8AC3E}">
        <p14:creationId xmlns:p14="http://schemas.microsoft.com/office/powerpoint/2010/main" val="3711252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Dan Deckman, NAYGN treasurer</a:t>
            </a:r>
          </a:p>
        </p:txBody>
      </p:sp>
      <p:sp>
        <p:nvSpPr>
          <p:cNvPr id="4" name="Slide Number Placeholder 3"/>
          <p:cNvSpPr>
            <a:spLocks noGrp="1"/>
          </p:cNvSpPr>
          <p:nvPr>
            <p:ph type="sldNum" sz="quarter" idx="10"/>
          </p:nvPr>
        </p:nvSpPr>
        <p:spPr/>
        <p:txBody>
          <a:bodyPr/>
          <a:lstStyle/>
          <a:p>
            <a:fld id="{0C19EDA9-A97E-B140-B791-ABFAD2941DBE}" type="slidenum">
              <a:rPr lang="en-US" smtClean="0"/>
              <a:t>7</a:t>
            </a:fld>
            <a:endParaRPr lang="en-US"/>
          </a:p>
        </p:txBody>
      </p:sp>
    </p:spTree>
    <p:extLst>
      <p:ext uri="{BB962C8B-B14F-4D97-AF65-F5344CB8AC3E}">
        <p14:creationId xmlns:p14="http://schemas.microsoft.com/office/powerpoint/2010/main" val="3685471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Paul Rodi – awards chair</a:t>
            </a:r>
          </a:p>
        </p:txBody>
      </p:sp>
      <p:sp>
        <p:nvSpPr>
          <p:cNvPr id="4" name="Slide Number Placeholder 3"/>
          <p:cNvSpPr>
            <a:spLocks noGrp="1"/>
          </p:cNvSpPr>
          <p:nvPr>
            <p:ph type="sldNum" sz="quarter" idx="10"/>
          </p:nvPr>
        </p:nvSpPr>
        <p:spPr/>
        <p:txBody>
          <a:bodyPr/>
          <a:lstStyle/>
          <a:p>
            <a:fld id="{0C19EDA9-A97E-B140-B791-ABFAD2941DBE}" type="slidenum">
              <a:rPr lang="en-US" smtClean="0"/>
              <a:t>8</a:t>
            </a:fld>
            <a:endParaRPr lang="en-US"/>
          </a:p>
        </p:txBody>
      </p:sp>
    </p:spTree>
    <p:extLst>
      <p:ext uri="{BB962C8B-B14F-4D97-AF65-F5344CB8AC3E}">
        <p14:creationId xmlns:p14="http://schemas.microsoft.com/office/powerpoint/2010/main" val="2221195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Nadia </a:t>
            </a:r>
            <a:r>
              <a:rPr lang="en-US" sz="1200" kern="1200" dirty="0" err="1">
                <a:solidFill>
                  <a:schemeClr val="tx1"/>
                </a:solidFill>
                <a:effectLst/>
                <a:latin typeface="+mn-lt"/>
                <a:ea typeface="+mn-ea"/>
                <a:cs typeface="+mn-cs"/>
              </a:rPr>
              <a:t>Bilchik</a:t>
            </a:r>
            <a:r>
              <a:rPr lang="en-US" sz="1200" kern="1200" dirty="0">
                <a:solidFill>
                  <a:schemeClr val="tx1"/>
                </a:solidFill>
                <a:effectLst/>
                <a:latin typeface="+mn-lt"/>
                <a:ea typeface="+mn-ea"/>
                <a:cs typeface="+mn-cs"/>
              </a:rPr>
              <a:t> is the President of Greater Impact</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Communication, is an internationally renowned television personality,</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communication and professional development training expert, author and keynote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speaker. She was one of our fantastic speakers at the 2019 National NAYGN</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Professional Development Conference!</a:t>
            </a:r>
          </a:p>
          <a:p>
            <a:endParaRPr lang="en-US" dirty="0"/>
          </a:p>
        </p:txBody>
      </p:sp>
      <p:sp>
        <p:nvSpPr>
          <p:cNvPr id="4" name="Slide Number Placeholder 3"/>
          <p:cNvSpPr>
            <a:spLocks noGrp="1"/>
          </p:cNvSpPr>
          <p:nvPr>
            <p:ph type="sldNum" sz="quarter" idx="5"/>
          </p:nvPr>
        </p:nvSpPr>
        <p:spPr/>
        <p:txBody>
          <a:bodyPr/>
          <a:lstStyle/>
          <a:p>
            <a:fld id="{0C19EDA9-A97E-B140-B791-ABFAD2941DBE}" type="slidenum">
              <a:rPr lang="en-US" smtClean="0"/>
              <a:t>9</a:t>
            </a:fld>
            <a:endParaRPr lang="en-US"/>
          </a:p>
        </p:txBody>
      </p:sp>
    </p:spTree>
    <p:extLst>
      <p:ext uri="{BB962C8B-B14F-4D97-AF65-F5344CB8AC3E}">
        <p14:creationId xmlns:p14="http://schemas.microsoft.com/office/powerpoint/2010/main" val="571989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249776-F5CE-BC48-B71F-5E476E8DCA81}"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49776-F5CE-BC48-B71F-5E476E8DCA81}"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49776-F5CE-BC48-B71F-5E476E8DCA81}"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49776-F5CE-BC48-B71F-5E476E8DCA81}"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249776-F5CE-BC48-B71F-5E476E8DCA81}"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249776-F5CE-BC48-B71F-5E476E8DCA81}"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249776-F5CE-BC48-B71F-5E476E8DCA81}" type="datetimeFigureOut">
              <a:rPr lang="en-US" smtClean="0"/>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249776-F5CE-BC48-B71F-5E476E8DCA81}" type="datetimeFigureOut">
              <a:rPr lang="en-US" smtClean="0"/>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49776-F5CE-BC48-B71F-5E476E8DCA81}" type="datetimeFigureOut">
              <a:rPr lang="en-US" smtClean="0"/>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249776-F5CE-BC48-B71F-5E476E8DCA81}"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5898A-F157-C247-B63C-DBC402064F3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6249776-F5CE-BC48-B71F-5E476E8DCA81}" type="datetimeFigureOut">
              <a:rPr lang="en-US" smtClean="0"/>
              <a:t>8/27/2020</a:t>
            </a:fld>
            <a:endParaRPr lang="en-US"/>
          </a:p>
        </p:txBody>
      </p:sp>
      <p:sp>
        <p:nvSpPr>
          <p:cNvPr id="9" name="Slide Number Placeholder 8"/>
          <p:cNvSpPr>
            <a:spLocks noGrp="1"/>
          </p:cNvSpPr>
          <p:nvPr>
            <p:ph type="sldNum" sz="quarter" idx="11"/>
          </p:nvPr>
        </p:nvSpPr>
        <p:spPr/>
        <p:txBody>
          <a:bodyPr/>
          <a:lstStyle/>
          <a:p>
            <a:fld id="{EDC5898A-F157-C247-B63C-DBC402064F3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DC5898A-F157-C247-B63C-DBC402064F3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6249776-F5CE-BC48-B71F-5E476E8DCA81}" type="datetimeFigureOut">
              <a:rPr lang="en-US" smtClean="0"/>
              <a:t>8/27/2020</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USA@naygn.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hyperlink" Target="mailto:Emma.Paul@brucepower.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naygn.webex.com/naygn/onstage/g.php?MTID=ee649f2860b8bbd6cc887effacc7658b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hyperlink" Target="https://naygn.webex.com/naygn/onstage/g.php?MTID=ef292b3765628b5eb063a66c7bfbace2b"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2" Type="http://schemas.openxmlformats.org/officeDocument/2006/relationships/hyperlink" Target="mailto:pd@naygn.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pd@naygn.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eE3jp-ppk7M" TargetMode="External"/><Relationship Id="rId2" Type="http://schemas.openxmlformats.org/officeDocument/2006/relationships/hyperlink" Target="https://naygn.org/committees/public-information/student-educ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nuclearscienceweek.org/local-events/local-event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governmentoutreach@naygn.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naygn.org/georges-energy-adventure/" TargetMode="External"/><Relationship Id="rId2" Type="http://schemas.openxmlformats.org/officeDocument/2006/relationships/hyperlink" Target="https://youtu.be/1_PFLcNXMqg" TargetMode="External"/><Relationship Id="rId1" Type="http://schemas.openxmlformats.org/officeDocument/2006/relationships/slideLayout" Target="../slideLayouts/slideLayout2.xml"/><Relationship Id="rId4" Type="http://schemas.openxmlformats.org/officeDocument/2006/relationships/hyperlink" Target="https://naygn.org/committees/public-information/maries-electric-adventu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naygn.org/local-chapters/metrics/" TargetMode="External"/><Relationship Id="rId7"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mailto:USA@naygn.org" TargetMode="External"/><Relationship Id="rId4" Type="http://schemas.openxmlformats.org/officeDocument/2006/relationships/hyperlink" Target="mailto:Canada@naygn.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diversity@naygn.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urveymonkey.com/r/T2TTFN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naygn.org/past-award-winn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Treasurer@NAYGN.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forms/d/e/1FAIpQLSdk7lhMbs9UNK5PfX6gMuR7ZRF1VoFSSNwJYGzCxilqu2heKg/viewform?usp=sf_lin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2020 August Local Chapter Lead Meeting</a:t>
            </a:r>
          </a:p>
        </p:txBody>
      </p:sp>
      <p:sp>
        <p:nvSpPr>
          <p:cNvPr id="3" name="Subtitle 2"/>
          <p:cNvSpPr>
            <a:spLocks noGrp="1"/>
          </p:cNvSpPr>
          <p:nvPr>
            <p:ph type="subTitle" idx="1"/>
          </p:nvPr>
        </p:nvSpPr>
        <p:spPr/>
        <p:txBody>
          <a:bodyPr/>
          <a:lstStyle/>
          <a:p>
            <a:r>
              <a:rPr lang="en-US" dirty="0"/>
              <a:t>Ashley Lawrence, US Operating Officer (</a:t>
            </a:r>
            <a:r>
              <a:rPr lang="en-US" dirty="0">
                <a:hlinkClick r:id="rId3"/>
              </a:rPr>
              <a:t>USA@naygn.org</a:t>
            </a:r>
            <a:r>
              <a:rPr lang="en-US" dirty="0"/>
              <a:t>)</a:t>
            </a:r>
          </a:p>
          <a:p>
            <a:r>
              <a:rPr lang="en-US" dirty="0"/>
              <a:t>August 27, 2020</a:t>
            </a:r>
            <a:endParaRPr lang="en-CA" dirty="0"/>
          </a:p>
          <a:p>
            <a:endParaRPr lang="en-US" dirty="0"/>
          </a:p>
        </p:txBody>
      </p:sp>
      <p:pic>
        <p:nvPicPr>
          <p:cNvPr id="4" name="Picture 3" descr="NAYGN logo 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518423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6CB2-C182-4AFB-A6AD-A701FF31EA94}"/>
              </a:ext>
            </a:extLst>
          </p:cNvPr>
          <p:cNvSpPr>
            <a:spLocks noGrp="1"/>
          </p:cNvSpPr>
          <p:nvPr>
            <p:ph type="title"/>
          </p:nvPr>
        </p:nvSpPr>
        <p:spPr/>
        <p:txBody>
          <a:bodyPr/>
          <a:lstStyle/>
          <a:p>
            <a:r>
              <a:rPr lang="en-US" dirty="0"/>
              <a:t>Medical Isotopes Webinar</a:t>
            </a:r>
          </a:p>
        </p:txBody>
      </p:sp>
      <p:sp>
        <p:nvSpPr>
          <p:cNvPr id="3" name="Content Placeholder 2">
            <a:extLst>
              <a:ext uri="{FF2B5EF4-FFF2-40B4-BE49-F238E27FC236}">
                <a16:creationId xmlns:a16="http://schemas.microsoft.com/office/drawing/2014/main" id="{E97955A6-FE7E-4674-8FEE-1BD494546A18}"/>
              </a:ext>
            </a:extLst>
          </p:cNvPr>
          <p:cNvSpPr>
            <a:spLocks noGrp="1"/>
          </p:cNvSpPr>
          <p:nvPr>
            <p:ph idx="1"/>
          </p:nvPr>
        </p:nvSpPr>
        <p:spPr/>
        <p:txBody>
          <a:bodyPr/>
          <a:lstStyle/>
          <a:p>
            <a:r>
              <a:rPr lang="en-US" dirty="0"/>
              <a:t>Save the date – James </a:t>
            </a:r>
            <a:r>
              <a:rPr lang="en-US" dirty="0" err="1"/>
              <a:t>Scongack</a:t>
            </a:r>
            <a:r>
              <a:rPr lang="en-US" dirty="0"/>
              <a:t>, Executive Vice President</a:t>
            </a:r>
            <a:br>
              <a:rPr lang="en-US" dirty="0"/>
            </a:br>
            <a:r>
              <a:rPr lang="en-US" dirty="0"/>
              <a:t>Corporate Affairs and Operational Services at Bruce Power will speak to us on Bruce Power’s Medical Isotope program!</a:t>
            </a:r>
          </a:p>
          <a:p>
            <a:pPr lvl="1"/>
            <a:r>
              <a:rPr lang="en-US" dirty="0"/>
              <a:t>Wednesday, September 23, 2020 from 1200-1300 EST.</a:t>
            </a:r>
          </a:p>
          <a:p>
            <a:pPr lvl="1"/>
            <a:r>
              <a:rPr lang="en-US" dirty="0"/>
              <a:t>Contact Emma Paul – </a:t>
            </a:r>
            <a:r>
              <a:rPr lang="en-US" u="sng" dirty="0">
                <a:hlinkClick r:id="rId2"/>
              </a:rPr>
              <a:t>Emma.Paul@brucepower.com</a:t>
            </a:r>
            <a:r>
              <a:rPr lang="en-US" u="sng" dirty="0"/>
              <a:t> </a:t>
            </a:r>
            <a:r>
              <a:rPr lang="en-US" dirty="0"/>
              <a:t>– for webinar details!</a:t>
            </a:r>
          </a:p>
          <a:p>
            <a:endParaRPr lang="en-US" dirty="0"/>
          </a:p>
        </p:txBody>
      </p:sp>
    </p:spTree>
    <p:extLst>
      <p:ext uri="{BB962C8B-B14F-4D97-AF65-F5344CB8AC3E}">
        <p14:creationId xmlns:p14="http://schemas.microsoft.com/office/powerpoint/2010/main" val="843087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Development Book Club</a:t>
            </a:r>
          </a:p>
        </p:txBody>
      </p:sp>
      <p:sp>
        <p:nvSpPr>
          <p:cNvPr id="3" name="Content Placeholder 2"/>
          <p:cNvSpPr>
            <a:spLocks noGrp="1"/>
          </p:cNvSpPr>
          <p:nvPr>
            <p:ph idx="1"/>
          </p:nvPr>
        </p:nvSpPr>
        <p:spPr>
          <a:xfrm>
            <a:off x="457200" y="1682496"/>
            <a:ext cx="7620000" cy="4800600"/>
          </a:xfrm>
        </p:spPr>
        <p:txBody>
          <a:bodyPr>
            <a:normAutofit/>
          </a:bodyPr>
          <a:lstStyle/>
          <a:p>
            <a:r>
              <a:rPr lang="en-US" dirty="0"/>
              <a:t>August PD Book Club – September 1</a:t>
            </a:r>
            <a:r>
              <a:rPr lang="en-US" baseline="30000" dirty="0"/>
              <a:t>st</a:t>
            </a:r>
            <a:r>
              <a:rPr lang="en-US" dirty="0"/>
              <a:t> at 11:00 EDT </a:t>
            </a:r>
          </a:p>
          <a:p>
            <a:r>
              <a:rPr lang="en-US" dirty="0"/>
              <a:t>Book for discussion - “Mistakes Were Made (But Not by Me)”</a:t>
            </a:r>
          </a:p>
          <a:p>
            <a:pPr lvl="1"/>
            <a:r>
              <a:rPr lang="en-US" dirty="0"/>
              <a:t>Chapters 4 &amp; 5</a:t>
            </a:r>
          </a:p>
          <a:p>
            <a:r>
              <a:rPr lang="en-US" dirty="0"/>
              <a:t>Register for the event </a:t>
            </a:r>
            <a:r>
              <a:rPr lang="en-US" dirty="0">
                <a:hlinkClick r:id="rId3"/>
              </a:rPr>
              <a:t>HERE</a:t>
            </a:r>
            <a:r>
              <a:rPr lang="en-US" dirty="0"/>
              <a:t> </a:t>
            </a:r>
          </a:p>
          <a:p>
            <a:r>
              <a:rPr lang="en-US" dirty="0"/>
              <a:t>Call Information:</a:t>
            </a:r>
          </a:p>
          <a:p>
            <a:pPr lvl="1"/>
            <a:r>
              <a:rPr lang="en-US" sz="1800" dirty="0"/>
              <a:t>Event Number: 127 300 5256</a:t>
            </a:r>
          </a:p>
          <a:p>
            <a:pPr lvl="1"/>
            <a:r>
              <a:rPr lang="en-US" sz="1800" dirty="0"/>
              <a:t>Event Password: x8fVsZk8GJ6</a:t>
            </a:r>
          </a:p>
          <a:p>
            <a:r>
              <a:rPr lang="en-US" sz="2000" dirty="0"/>
              <a:t>Audio Conference: </a:t>
            </a:r>
          </a:p>
          <a:p>
            <a:pPr lvl="1"/>
            <a:r>
              <a:rPr lang="en-US" sz="1800" dirty="0"/>
              <a:t>Call-in toll number (US/Canada)</a:t>
            </a:r>
          </a:p>
          <a:p>
            <a:pPr lvl="2"/>
            <a:r>
              <a:rPr lang="en-US" sz="1600" dirty="0"/>
              <a:t>1-650-479-3208</a:t>
            </a:r>
          </a:p>
          <a:p>
            <a:pPr lvl="2"/>
            <a:r>
              <a:rPr lang="en-US" sz="1600" dirty="0"/>
              <a:t>Access code: 127 300 5256</a:t>
            </a:r>
          </a:p>
          <a:p>
            <a:pPr lvl="1"/>
            <a:endParaRPr lang="en-US" dirty="0"/>
          </a:p>
        </p:txBody>
      </p:sp>
      <p:pic>
        <p:nvPicPr>
          <p:cNvPr id="4" name="Picture 3" descr="NAYGN logo 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972456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Development Book Club</a:t>
            </a:r>
          </a:p>
        </p:txBody>
      </p:sp>
      <p:sp>
        <p:nvSpPr>
          <p:cNvPr id="3" name="Content Placeholder 2"/>
          <p:cNvSpPr>
            <a:spLocks noGrp="1"/>
          </p:cNvSpPr>
          <p:nvPr>
            <p:ph idx="1"/>
          </p:nvPr>
        </p:nvSpPr>
        <p:spPr>
          <a:xfrm>
            <a:off x="457200" y="1682496"/>
            <a:ext cx="7620000" cy="4800600"/>
          </a:xfrm>
        </p:spPr>
        <p:txBody>
          <a:bodyPr>
            <a:normAutofit/>
          </a:bodyPr>
          <a:lstStyle/>
          <a:p>
            <a:r>
              <a:rPr lang="en-US" dirty="0"/>
              <a:t>September PD Book Club – September 29</a:t>
            </a:r>
            <a:r>
              <a:rPr lang="en-US" baseline="30000" dirty="0"/>
              <a:t>th</a:t>
            </a:r>
            <a:r>
              <a:rPr lang="en-US" dirty="0"/>
              <a:t> at 11:00 EDT </a:t>
            </a:r>
          </a:p>
          <a:p>
            <a:r>
              <a:rPr lang="en-US" dirty="0"/>
              <a:t>Book for discussion - “Mistakes Were Made (But Not by Me)”</a:t>
            </a:r>
          </a:p>
          <a:p>
            <a:pPr lvl="1"/>
            <a:r>
              <a:rPr lang="en-US" dirty="0"/>
              <a:t>Chapters 6-8</a:t>
            </a:r>
          </a:p>
          <a:p>
            <a:r>
              <a:rPr lang="en-US" dirty="0"/>
              <a:t>Register for the event </a:t>
            </a:r>
            <a:r>
              <a:rPr lang="en-US" dirty="0">
                <a:hlinkClick r:id="rId3"/>
              </a:rPr>
              <a:t>HERE</a:t>
            </a:r>
            <a:r>
              <a:rPr lang="en-US" dirty="0"/>
              <a:t> </a:t>
            </a:r>
          </a:p>
          <a:p>
            <a:r>
              <a:rPr lang="en-US" dirty="0"/>
              <a:t>Call Information:</a:t>
            </a:r>
          </a:p>
          <a:p>
            <a:pPr lvl="1"/>
            <a:r>
              <a:rPr lang="en-US" sz="1800" dirty="0"/>
              <a:t>Event Number: 127 098 8817</a:t>
            </a:r>
          </a:p>
          <a:p>
            <a:pPr lvl="1"/>
            <a:r>
              <a:rPr lang="en-US" sz="1800" dirty="0"/>
              <a:t>Event Password: ryUMYC3Wj42</a:t>
            </a:r>
          </a:p>
          <a:p>
            <a:r>
              <a:rPr lang="en-US" dirty="0"/>
              <a:t>Audio Conference: </a:t>
            </a:r>
          </a:p>
          <a:p>
            <a:pPr lvl="1"/>
            <a:r>
              <a:rPr lang="en-US" sz="1800" dirty="0"/>
              <a:t>Call-in toll number (US/Canada)</a:t>
            </a:r>
          </a:p>
          <a:p>
            <a:pPr lvl="2"/>
            <a:r>
              <a:rPr lang="en-US" sz="1600" dirty="0"/>
              <a:t>1-650-479-3208</a:t>
            </a:r>
          </a:p>
          <a:p>
            <a:pPr lvl="2"/>
            <a:r>
              <a:rPr lang="en-US" sz="1600" dirty="0"/>
              <a:t>Access code: 127 098 8817</a:t>
            </a:r>
            <a:endParaRPr lang="en-US" dirty="0"/>
          </a:p>
        </p:txBody>
      </p:sp>
      <p:pic>
        <p:nvPicPr>
          <p:cNvPr id="4" name="Picture 3" descr="NAYGN logo 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1117634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36F37-9FEE-4AA2-879E-FD5C492A7201}"/>
              </a:ext>
            </a:extLst>
          </p:cNvPr>
          <p:cNvSpPr>
            <a:spLocks noGrp="1"/>
          </p:cNvSpPr>
          <p:nvPr>
            <p:ph type="title"/>
          </p:nvPr>
        </p:nvSpPr>
        <p:spPr/>
        <p:txBody>
          <a:bodyPr/>
          <a:lstStyle/>
          <a:p>
            <a:r>
              <a:rPr lang="en-US" dirty="0"/>
              <a:t>Professional Development Book Club</a:t>
            </a:r>
          </a:p>
        </p:txBody>
      </p:sp>
      <p:sp>
        <p:nvSpPr>
          <p:cNvPr id="3" name="Content Placeholder 2">
            <a:extLst>
              <a:ext uri="{FF2B5EF4-FFF2-40B4-BE49-F238E27FC236}">
                <a16:creationId xmlns:a16="http://schemas.microsoft.com/office/drawing/2014/main" id="{43D1F8C1-01A7-4304-8469-DD7697B60317}"/>
              </a:ext>
            </a:extLst>
          </p:cNvPr>
          <p:cNvSpPr>
            <a:spLocks noGrp="1"/>
          </p:cNvSpPr>
          <p:nvPr>
            <p:ph idx="1"/>
          </p:nvPr>
        </p:nvSpPr>
        <p:spPr/>
        <p:txBody>
          <a:bodyPr/>
          <a:lstStyle/>
          <a:p>
            <a:r>
              <a:rPr lang="en-US" b="1" dirty="0"/>
              <a:t>Call for 4Q2020 Book Club ideas!! </a:t>
            </a:r>
          </a:p>
          <a:p>
            <a:r>
              <a:rPr lang="en-US" b="1" dirty="0"/>
              <a:t>What topics, articles, or videos are you interested in? Email </a:t>
            </a:r>
            <a:r>
              <a:rPr lang="en-US" b="1" u="sng" dirty="0">
                <a:hlinkClick r:id="rId2"/>
              </a:rPr>
              <a:t>pd@naygn.org</a:t>
            </a:r>
            <a:r>
              <a:rPr lang="en-US" b="1" dirty="0"/>
              <a:t> with your input!</a:t>
            </a:r>
            <a:endParaRPr lang="en-US" dirty="0"/>
          </a:p>
          <a:p>
            <a:endParaRPr lang="en-US" dirty="0"/>
          </a:p>
        </p:txBody>
      </p:sp>
    </p:spTree>
    <p:extLst>
      <p:ext uri="{BB962C8B-B14F-4D97-AF65-F5344CB8AC3E}">
        <p14:creationId xmlns:p14="http://schemas.microsoft.com/office/powerpoint/2010/main" val="2512670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CEF6F-2C66-4FEE-BD5E-8A1D888BDAD4}"/>
              </a:ext>
            </a:extLst>
          </p:cNvPr>
          <p:cNvSpPr>
            <a:spLocks noGrp="1"/>
          </p:cNvSpPr>
          <p:nvPr>
            <p:ph type="title"/>
          </p:nvPr>
        </p:nvSpPr>
        <p:spPr/>
        <p:txBody>
          <a:bodyPr/>
          <a:lstStyle/>
          <a:p>
            <a:r>
              <a:rPr lang="en-US" dirty="0"/>
              <a:t>2021 NAYGN PD Conference Committee</a:t>
            </a:r>
          </a:p>
        </p:txBody>
      </p:sp>
      <p:sp>
        <p:nvSpPr>
          <p:cNvPr id="3" name="Content Placeholder 2">
            <a:extLst>
              <a:ext uri="{FF2B5EF4-FFF2-40B4-BE49-F238E27FC236}">
                <a16:creationId xmlns:a16="http://schemas.microsoft.com/office/drawing/2014/main" id="{1531B0A9-2961-4A27-93E5-075C5F0BA9CB}"/>
              </a:ext>
            </a:extLst>
          </p:cNvPr>
          <p:cNvSpPr>
            <a:spLocks noGrp="1"/>
          </p:cNvSpPr>
          <p:nvPr>
            <p:ph idx="1"/>
          </p:nvPr>
        </p:nvSpPr>
        <p:spPr/>
        <p:txBody>
          <a:bodyPr/>
          <a:lstStyle/>
          <a:p>
            <a:r>
              <a:rPr lang="en-US" b="1" dirty="0"/>
              <a:t>Call for Committee Members for 2021 National NAYGN PD Conference!</a:t>
            </a:r>
            <a:endParaRPr lang="en-US" dirty="0"/>
          </a:p>
          <a:p>
            <a:pPr lvl="1"/>
            <a:r>
              <a:rPr lang="en-US" dirty="0"/>
              <a:t>Are you interested in being on the planning committee for the 2021 National NAYGN Professional Development Conference? Are you interested in leading or co-leading the planning committee?</a:t>
            </a:r>
          </a:p>
          <a:p>
            <a:pPr lvl="1"/>
            <a:r>
              <a:rPr lang="en-US" dirty="0"/>
              <a:t>If interested, please email </a:t>
            </a:r>
            <a:r>
              <a:rPr lang="en-US" u="sng" dirty="0">
                <a:hlinkClick r:id="rId2"/>
              </a:rPr>
              <a:t>pd@naygn.</a:t>
            </a:r>
            <a:r>
              <a:rPr lang="en-US" dirty="0">
                <a:hlinkClick r:id="rId2"/>
              </a:rPr>
              <a:t>org</a:t>
            </a:r>
            <a:r>
              <a:rPr lang="en-US" dirty="0"/>
              <a:t> to get engaged!</a:t>
            </a:r>
          </a:p>
          <a:p>
            <a:endParaRPr lang="en-US" dirty="0"/>
          </a:p>
        </p:txBody>
      </p:sp>
    </p:spTree>
    <p:extLst>
      <p:ext uri="{BB962C8B-B14F-4D97-AF65-F5344CB8AC3E}">
        <p14:creationId xmlns:p14="http://schemas.microsoft.com/office/powerpoint/2010/main" val="1428114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C721-2ABC-4DF5-AE9E-3795454CD31D}"/>
              </a:ext>
            </a:extLst>
          </p:cNvPr>
          <p:cNvSpPr>
            <a:spLocks noGrp="1"/>
          </p:cNvSpPr>
          <p:nvPr>
            <p:ph type="title"/>
          </p:nvPr>
        </p:nvSpPr>
        <p:spPr/>
        <p:txBody>
          <a:bodyPr/>
          <a:lstStyle/>
          <a:p>
            <a:r>
              <a:rPr lang="en-US" dirty="0"/>
              <a:t>2020 Fission</a:t>
            </a:r>
          </a:p>
        </p:txBody>
      </p:sp>
      <p:sp>
        <p:nvSpPr>
          <p:cNvPr id="3" name="Content Placeholder 2">
            <a:extLst>
              <a:ext uri="{FF2B5EF4-FFF2-40B4-BE49-F238E27FC236}">
                <a16:creationId xmlns:a16="http://schemas.microsoft.com/office/drawing/2014/main" id="{798F1B58-4738-48D2-A3EA-178B148E35EC}"/>
              </a:ext>
            </a:extLst>
          </p:cNvPr>
          <p:cNvSpPr>
            <a:spLocks noGrp="1"/>
          </p:cNvSpPr>
          <p:nvPr>
            <p:ph idx="1"/>
          </p:nvPr>
        </p:nvSpPr>
        <p:spPr/>
        <p:txBody>
          <a:bodyPr/>
          <a:lstStyle/>
          <a:p>
            <a:pPr marL="114300" indent="0">
              <a:buNone/>
            </a:pPr>
            <a:r>
              <a:rPr lang="en-US" dirty="0"/>
              <a:t>Bringing Nuclear Energy Into Focus </a:t>
            </a:r>
            <a:r>
              <a:rPr lang="en-US" sz="1100" dirty="0"/>
              <a:t>(oh the puns!)</a:t>
            </a:r>
          </a:p>
          <a:p>
            <a:pPr marL="114300" indent="0">
              <a:buNone/>
            </a:pPr>
            <a:r>
              <a:rPr lang="en-US" b="1" dirty="0"/>
              <a:t>DRAWING CONTEST</a:t>
            </a:r>
          </a:p>
          <a:p>
            <a:r>
              <a:rPr lang="en-US" dirty="0"/>
              <a:t>Deadline is noon on </a:t>
            </a:r>
            <a:r>
              <a:rPr lang="en-US" b="1" dirty="0"/>
              <a:t>Sunday September 20</a:t>
            </a:r>
            <a:r>
              <a:rPr lang="en-US" b="1" baseline="30000" dirty="0"/>
              <a:t>th</a:t>
            </a:r>
            <a:endParaRPr lang="en-US" b="1" dirty="0"/>
          </a:p>
          <a:p>
            <a:r>
              <a:rPr lang="en-US" dirty="0"/>
              <a:t>More information:  </a:t>
            </a:r>
            <a:r>
              <a:rPr lang="en-US" u="sng" dirty="0">
                <a:hlinkClick r:id="rId2"/>
              </a:rPr>
              <a:t>https://naygn.org/committees/public-information/student-education/</a:t>
            </a:r>
            <a:r>
              <a:rPr lang="en-US" dirty="0"/>
              <a:t> </a:t>
            </a:r>
          </a:p>
          <a:p>
            <a:r>
              <a:rPr lang="en-US" dirty="0"/>
              <a:t>Send this pre-recorded presentation to a 4</a:t>
            </a:r>
            <a:r>
              <a:rPr lang="en-US" baseline="30000" dirty="0"/>
              <a:t>th</a:t>
            </a:r>
            <a:r>
              <a:rPr lang="en-US" dirty="0"/>
              <a:t> or 5</a:t>
            </a:r>
            <a:r>
              <a:rPr lang="en-US" baseline="30000" dirty="0"/>
              <a:t>th</a:t>
            </a:r>
            <a:r>
              <a:rPr lang="en-US" dirty="0"/>
              <a:t> grade teacher today! </a:t>
            </a:r>
            <a:r>
              <a:rPr lang="en-US" u="sng" dirty="0">
                <a:hlinkClick r:id="rId3"/>
              </a:rPr>
              <a:t>https://www.youtube.com/watch?v=eE3jp-ppk7M</a:t>
            </a:r>
            <a:endParaRPr lang="en-US" dirty="0"/>
          </a:p>
          <a:p>
            <a:endParaRPr lang="en-US" dirty="0"/>
          </a:p>
          <a:p>
            <a:pPr marL="114300" indent="0">
              <a:buNone/>
            </a:pPr>
            <a:r>
              <a:rPr lang="en-US" dirty="0"/>
              <a:t>Due to COVID, we are accepting submissions from current 4</a:t>
            </a:r>
            <a:r>
              <a:rPr lang="en-US" baseline="30000" dirty="0"/>
              <a:t>th</a:t>
            </a:r>
            <a:r>
              <a:rPr lang="en-US" dirty="0"/>
              <a:t>, 5</a:t>
            </a:r>
            <a:r>
              <a:rPr lang="en-US" baseline="30000" dirty="0"/>
              <a:t>th</a:t>
            </a:r>
            <a:r>
              <a:rPr lang="en-US" dirty="0"/>
              <a:t>, or 6</a:t>
            </a:r>
            <a:r>
              <a:rPr lang="en-US" baseline="30000" dirty="0"/>
              <a:t>th</a:t>
            </a:r>
            <a:r>
              <a:rPr lang="en-US" dirty="0"/>
              <a:t> grade students (since some started this last spring before school was disrupted).</a:t>
            </a:r>
          </a:p>
        </p:txBody>
      </p:sp>
    </p:spTree>
    <p:extLst>
      <p:ext uri="{BB962C8B-B14F-4D97-AF65-F5344CB8AC3E}">
        <p14:creationId xmlns:p14="http://schemas.microsoft.com/office/powerpoint/2010/main" val="2046470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3968-A779-4BA2-8456-392CF93F88C3}"/>
              </a:ext>
            </a:extLst>
          </p:cNvPr>
          <p:cNvSpPr>
            <a:spLocks noGrp="1"/>
          </p:cNvSpPr>
          <p:nvPr>
            <p:ph type="title"/>
          </p:nvPr>
        </p:nvSpPr>
        <p:spPr/>
        <p:txBody>
          <a:bodyPr/>
          <a:lstStyle/>
          <a:p>
            <a:r>
              <a:rPr lang="en-US" dirty="0"/>
              <a:t>Nuclear Science Week</a:t>
            </a:r>
          </a:p>
        </p:txBody>
      </p:sp>
      <p:sp>
        <p:nvSpPr>
          <p:cNvPr id="3" name="Content Placeholder 2">
            <a:extLst>
              <a:ext uri="{FF2B5EF4-FFF2-40B4-BE49-F238E27FC236}">
                <a16:creationId xmlns:a16="http://schemas.microsoft.com/office/drawing/2014/main" id="{A29F3B93-47C7-49D9-BEFB-421E599ADBD3}"/>
              </a:ext>
            </a:extLst>
          </p:cNvPr>
          <p:cNvSpPr>
            <a:spLocks noGrp="1"/>
          </p:cNvSpPr>
          <p:nvPr>
            <p:ph idx="1"/>
          </p:nvPr>
        </p:nvSpPr>
        <p:spPr/>
        <p:txBody>
          <a:bodyPr/>
          <a:lstStyle/>
          <a:p>
            <a:r>
              <a:rPr lang="en-US" dirty="0"/>
              <a:t>Starts Monday October 19!</a:t>
            </a:r>
          </a:p>
          <a:p>
            <a:r>
              <a:rPr lang="en-US" dirty="0"/>
              <a:t>This year, the “Big Event” will be virtual so plan to join!  </a:t>
            </a:r>
          </a:p>
          <a:p>
            <a:r>
              <a:rPr lang="en-US" dirty="0"/>
              <a:t>Add your #</a:t>
            </a:r>
            <a:r>
              <a:rPr lang="en-US" dirty="0" err="1"/>
              <a:t>NuclearSciWeek</a:t>
            </a:r>
            <a:r>
              <a:rPr lang="en-US" dirty="0"/>
              <a:t> event </a:t>
            </a:r>
            <a:r>
              <a:rPr lang="en-US" u="sng" dirty="0">
                <a:hlinkClick r:id="rId2"/>
              </a:rPr>
              <a:t>here</a:t>
            </a:r>
            <a:r>
              <a:rPr lang="en-US" dirty="0"/>
              <a:t> for a bigger reach &amp; more advertising!  </a:t>
            </a:r>
          </a:p>
          <a:p>
            <a:r>
              <a:rPr lang="en-US" dirty="0"/>
              <a:t>Please follow #</a:t>
            </a:r>
            <a:r>
              <a:rPr lang="en-US" dirty="0" err="1"/>
              <a:t>NuclearSciWeek</a:t>
            </a:r>
            <a:r>
              <a:rPr lang="en-US" dirty="0"/>
              <a:t> on all social media platforms for key information.</a:t>
            </a:r>
          </a:p>
          <a:p>
            <a:endParaRPr lang="en-US" dirty="0"/>
          </a:p>
          <a:p>
            <a:endParaRPr lang="en-US" dirty="0"/>
          </a:p>
          <a:p>
            <a:pPr marL="114300" indent="0">
              <a:buNone/>
            </a:pPr>
            <a:r>
              <a:rPr lang="en-US" dirty="0"/>
              <a:t>Learn more at the </a:t>
            </a:r>
            <a:r>
              <a:rPr lang="en-US" b="1" dirty="0"/>
              <a:t>Nuclear Science Week </a:t>
            </a:r>
            <a:r>
              <a:rPr lang="en-US" dirty="0"/>
              <a:t>webinar cohosted by ANS &amp; NAYGN on </a:t>
            </a:r>
            <a:r>
              <a:rPr lang="en-US" b="1" dirty="0"/>
              <a:t>September 3 at 1pm ET</a:t>
            </a:r>
            <a:r>
              <a:rPr lang="en-US" dirty="0"/>
              <a:t>.  Registration details available soon.</a:t>
            </a:r>
          </a:p>
        </p:txBody>
      </p:sp>
    </p:spTree>
    <p:extLst>
      <p:ext uri="{BB962C8B-B14F-4D97-AF65-F5344CB8AC3E}">
        <p14:creationId xmlns:p14="http://schemas.microsoft.com/office/powerpoint/2010/main" val="523046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16B74-DB14-4A06-844C-C3CC5661F8BE}"/>
              </a:ext>
            </a:extLst>
          </p:cNvPr>
          <p:cNvSpPr>
            <a:spLocks noGrp="1"/>
          </p:cNvSpPr>
          <p:nvPr>
            <p:ph type="title"/>
          </p:nvPr>
        </p:nvSpPr>
        <p:spPr/>
        <p:txBody>
          <a:bodyPr/>
          <a:lstStyle/>
          <a:p>
            <a:r>
              <a:rPr lang="en-US" sz="4400" dirty="0"/>
              <a:t>NSW:  </a:t>
            </a:r>
            <a:r>
              <a:rPr lang="en-US" sz="4400" i="1" dirty="0"/>
              <a:t>Virtual</a:t>
            </a:r>
            <a:r>
              <a:rPr lang="en-US" sz="4400" dirty="0"/>
              <a:t> Postcard Push Day</a:t>
            </a:r>
          </a:p>
        </p:txBody>
      </p:sp>
      <p:sp>
        <p:nvSpPr>
          <p:cNvPr id="3" name="Content Placeholder 2">
            <a:extLst>
              <a:ext uri="{FF2B5EF4-FFF2-40B4-BE49-F238E27FC236}">
                <a16:creationId xmlns:a16="http://schemas.microsoft.com/office/drawing/2014/main" id="{1980FC14-A030-413E-9303-E253DA60E9DC}"/>
              </a:ext>
            </a:extLst>
          </p:cNvPr>
          <p:cNvSpPr>
            <a:spLocks noGrp="1"/>
          </p:cNvSpPr>
          <p:nvPr>
            <p:ph idx="1"/>
          </p:nvPr>
        </p:nvSpPr>
        <p:spPr/>
        <p:txBody>
          <a:bodyPr>
            <a:normAutofit fontScale="92500"/>
          </a:bodyPr>
          <a:lstStyle/>
          <a:p>
            <a:r>
              <a:rPr lang="en-US" dirty="0"/>
              <a:t>Rather than mail hard copies to our congressmen, chapters are encouraged to make Facebook posts tagging them.  How it’ll work:</a:t>
            </a:r>
          </a:p>
          <a:p>
            <a:pPr lvl="1"/>
            <a:r>
              <a:rPr lang="en-US" dirty="0"/>
              <a:t>NAYGN will supply the graphic and three factoids to choose from.</a:t>
            </a:r>
          </a:p>
          <a:p>
            <a:pPr lvl="1"/>
            <a:r>
              <a:rPr lang="en-US" dirty="0"/>
              <a:t>Members will make the posts through their official NAYGN chapter Facebook page or personal account during Nuclear Science Week.</a:t>
            </a:r>
          </a:p>
          <a:p>
            <a:pPr lvl="1"/>
            <a:r>
              <a:rPr lang="en-US" dirty="0"/>
              <a:t>Chapter members will like/share the posts, which should help them catch the eye of a political aide.</a:t>
            </a:r>
          </a:p>
          <a:p>
            <a:pPr lvl="1"/>
            <a:r>
              <a:rPr lang="en-US" dirty="0"/>
              <a:t>Between the graphic, factoid, and number of likes/shares, the aide is more likely to remember that constituents support nuclear power.</a:t>
            </a:r>
          </a:p>
          <a:p>
            <a:pPr lvl="1"/>
            <a:r>
              <a:rPr lang="en-US" dirty="0"/>
              <a:t>Government Outreach is still working through the details, but directions will be provided.</a:t>
            </a:r>
          </a:p>
          <a:p>
            <a:pPr lvl="1"/>
            <a:r>
              <a:rPr lang="en-US" dirty="0"/>
              <a:t>Contact </a:t>
            </a:r>
            <a:r>
              <a:rPr lang="en-US" dirty="0">
                <a:hlinkClick r:id="rId2"/>
              </a:rPr>
              <a:t>governmentoutreach@naygn.org</a:t>
            </a:r>
            <a:r>
              <a:rPr lang="en-US" dirty="0"/>
              <a:t> to receive an email with the directions and graphic.</a:t>
            </a:r>
          </a:p>
        </p:txBody>
      </p:sp>
    </p:spTree>
    <p:extLst>
      <p:ext uri="{BB962C8B-B14F-4D97-AF65-F5344CB8AC3E}">
        <p14:creationId xmlns:p14="http://schemas.microsoft.com/office/powerpoint/2010/main" val="730898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44D46A-5122-4894-8B9F-9D55F9A057D4}"/>
              </a:ext>
            </a:extLst>
          </p:cNvPr>
          <p:cNvSpPr txBox="1"/>
          <p:nvPr/>
        </p:nvSpPr>
        <p:spPr>
          <a:xfrm>
            <a:off x="1557188" y="158906"/>
            <a:ext cx="2983061" cy="369332"/>
          </a:xfrm>
          <a:prstGeom prst="rect">
            <a:avLst/>
          </a:prstGeom>
          <a:noFill/>
        </p:spPr>
        <p:txBody>
          <a:bodyPr wrap="none" rtlCol="0">
            <a:spAutoFit/>
          </a:bodyPr>
          <a:lstStyle/>
          <a:p>
            <a:r>
              <a:rPr lang="en-US" dirty="0"/>
              <a:t>NAYGN Enercon Services, Inc. </a:t>
            </a:r>
          </a:p>
        </p:txBody>
      </p:sp>
      <p:sp>
        <p:nvSpPr>
          <p:cNvPr id="7" name="TextBox 6">
            <a:extLst>
              <a:ext uri="{FF2B5EF4-FFF2-40B4-BE49-F238E27FC236}">
                <a16:creationId xmlns:a16="http://schemas.microsoft.com/office/drawing/2014/main" id="{ABE81DDE-D299-41C5-B345-6E2984640353}"/>
              </a:ext>
            </a:extLst>
          </p:cNvPr>
          <p:cNvSpPr txBox="1"/>
          <p:nvPr/>
        </p:nvSpPr>
        <p:spPr>
          <a:xfrm>
            <a:off x="4723474" y="158906"/>
            <a:ext cx="2557880" cy="369332"/>
          </a:xfrm>
          <a:prstGeom prst="rect">
            <a:avLst/>
          </a:prstGeom>
          <a:noFill/>
        </p:spPr>
        <p:txBody>
          <a:bodyPr wrap="none" rtlCol="0">
            <a:spAutoFit/>
          </a:bodyPr>
          <a:lstStyle/>
          <a:p>
            <a:r>
              <a:rPr lang="en-US" dirty="0"/>
              <a:t>Congressman David Scott</a:t>
            </a:r>
          </a:p>
        </p:txBody>
      </p:sp>
      <p:sp>
        <p:nvSpPr>
          <p:cNvPr id="8" name="Isosceles Triangle 7">
            <a:extLst>
              <a:ext uri="{FF2B5EF4-FFF2-40B4-BE49-F238E27FC236}">
                <a16:creationId xmlns:a16="http://schemas.microsoft.com/office/drawing/2014/main" id="{121D1089-94B1-4070-BCA9-B2C881C6BFFF}"/>
              </a:ext>
            </a:extLst>
          </p:cNvPr>
          <p:cNvSpPr/>
          <p:nvPr/>
        </p:nvSpPr>
        <p:spPr>
          <a:xfrm rot="5400000">
            <a:off x="4540021" y="281840"/>
            <a:ext cx="130411" cy="12346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FBA775B-01A9-4649-8EB7-EBC59247510F}"/>
              </a:ext>
            </a:extLst>
          </p:cNvPr>
          <p:cNvSpPr txBox="1"/>
          <p:nvPr/>
        </p:nvSpPr>
        <p:spPr>
          <a:xfrm>
            <a:off x="1557188" y="528238"/>
            <a:ext cx="5600701" cy="646331"/>
          </a:xfrm>
          <a:prstGeom prst="rect">
            <a:avLst/>
          </a:prstGeom>
          <a:noFill/>
        </p:spPr>
        <p:txBody>
          <a:bodyPr wrap="square" rtlCol="0">
            <a:spAutoFit/>
          </a:bodyPr>
          <a:lstStyle/>
          <a:p>
            <a:r>
              <a:rPr lang="en-US" dirty="0"/>
              <a:t>Please support nuclear power! Nuclear energy accounted for 55% of America’s clean energy in 2019.</a:t>
            </a:r>
          </a:p>
        </p:txBody>
      </p:sp>
      <p:sp>
        <p:nvSpPr>
          <p:cNvPr id="10" name="Rectangle 9">
            <a:extLst>
              <a:ext uri="{FF2B5EF4-FFF2-40B4-BE49-F238E27FC236}">
                <a16:creationId xmlns:a16="http://schemas.microsoft.com/office/drawing/2014/main" id="{6446BEDA-9268-4B82-B172-D0E4AF1A2355}"/>
              </a:ext>
            </a:extLst>
          </p:cNvPr>
          <p:cNvSpPr/>
          <p:nvPr/>
        </p:nvSpPr>
        <p:spPr>
          <a:xfrm>
            <a:off x="1557188" y="158905"/>
            <a:ext cx="5724166" cy="63830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sitting, light, water, dark&#10;&#10;Description automatically generated">
            <a:extLst>
              <a:ext uri="{FF2B5EF4-FFF2-40B4-BE49-F238E27FC236}">
                <a16:creationId xmlns:a16="http://schemas.microsoft.com/office/drawing/2014/main" id="{25785BCB-4568-47EF-9D9E-D7262A7EE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196" y="1174569"/>
            <a:ext cx="5233324" cy="5233324"/>
          </a:xfrm>
          <a:prstGeom prst="rect">
            <a:avLst/>
          </a:prstGeom>
        </p:spPr>
      </p:pic>
      <p:sp>
        <p:nvSpPr>
          <p:cNvPr id="12" name="TextBox 11">
            <a:extLst>
              <a:ext uri="{FF2B5EF4-FFF2-40B4-BE49-F238E27FC236}">
                <a16:creationId xmlns:a16="http://schemas.microsoft.com/office/drawing/2014/main" id="{8ABB2FE3-A406-49BB-ACCE-0DCCE7B48D70}"/>
              </a:ext>
            </a:extLst>
          </p:cNvPr>
          <p:cNvSpPr txBox="1"/>
          <p:nvPr/>
        </p:nvSpPr>
        <p:spPr>
          <a:xfrm>
            <a:off x="1923123" y="1220735"/>
            <a:ext cx="5600701" cy="646331"/>
          </a:xfrm>
          <a:prstGeom prst="rect">
            <a:avLst/>
          </a:prstGeom>
          <a:noFill/>
        </p:spPr>
        <p:txBody>
          <a:bodyPr wrap="square" rtlCol="0">
            <a:spAutoFit/>
          </a:bodyPr>
          <a:lstStyle/>
          <a:p>
            <a:r>
              <a:rPr lang="en-US" dirty="0">
                <a:solidFill>
                  <a:schemeClr val="bg1"/>
                </a:solidFill>
                <a:latin typeface="Cooper Black" panose="0208090404030B020404" pitchFamily="18" charset="0"/>
              </a:rPr>
              <a:t>Nuclear Energy</a:t>
            </a:r>
          </a:p>
          <a:p>
            <a:r>
              <a:rPr lang="en-US" dirty="0">
                <a:solidFill>
                  <a:schemeClr val="bg1"/>
                </a:solidFill>
                <a:latin typeface="Cooper Black" panose="0208090404030B020404" pitchFamily="18" charset="0"/>
              </a:rPr>
              <a:t>Powering Us through a Pandemic</a:t>
            </a:r>
          </a:p>
        </p:txBody>
      </p:sp>
      <p:sp>
        <p:nvSpPr>
          <p:cNvPr id="15" name="TextBox 14">
            <a:extLst>
              <a:ext uri="{FF2B5EF4-FFF2-40B4-BE49-F238E27FC236}">
                <a16:creationId xmlns:a16="http://schemas.microsoft.com/office/drawing/2014/main" id="{349FF5E8-243C-47D9-BE32-4364E027E3C7}"/>
              </a:ext>
            </a:extLst>
          </p:cNvPr>
          <p:cNvSpPr txBox="1"/>
          <p:nvPr/>
        </p:nvSpPr>
        <p:spPr>
          <a:xfrm>
            <a:off x="2444132" y="6546389"/>
            <a:ext cx="4524839" cy="338554"/>
          </a:xfrm>
          <a:prstGeom prst="rect">
            <a:avLst/>
          </a:prstGeom>
          <a:noFill/>
        </p:spPr>
        <p:txBody>
          <a:bodyPr wrap="square" rtlCol="0">
            <a:spAutoFit/>
          </a:bodyPr>
          <a:lstStyle/>
          <a:p>
            <a:r>
              <a:rPr lang="en-US" sz="1600" i="1" dirty="0"/>
              <a:t>Graphic above is a placeholder and will not be used.</a:t>
            </a:r>
          </a:p>
        </p:txBody>
      </p:sp>
    </p:spTree>
    <p:extLst>
      <p:ext uri="{BB962C8B-B14F-4D97-AF65-F5344CB8AC3E}">
        <p14:creationId xmlns:p14="http://schemas.microsoft.com/office/powerpoint/2010/main" val="1099900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1D824-CAA9-43C9-98E7-B5968E9E4092}"/>
              </a:ext>
            </a:extLst>
          </p:cNvPr>
          <p:cNvSpPr>
            <a:spLocks noGrp="1"/>
          </p:cNvSpPr>
          <p:nvPr>
            <p:ph type="title"/>
          </p:nvPr>
        </p:nvSpPr>
        <p:spPr/>
        <p:txBody>
          <a:bodyPr/>
          <a:lstStyle/>
          <a:p>
            <a:r>
              <a:rPr lang="en-US" dirty="0"/>
              <a:t>NSW:  School Outreach</a:t>
            </a:r>
          </a:p>
        </p:txBody>
      </p:sp>
      <p:sp>
        <p:nvSpPr>
          <p:cNvPr id="3" name="Content Placeholder 2">
            <a:extLst>
              <a:ext uri="{FF2B5EF4-FFF2-40B4-BE49-F238E27FC236}">
                <a16:creationId xmlns:a16="http://schemas.microsoft.com/office/drawing/2014/main" id="{017DBCA1-A4F2-4D12-9959-39A0DF045E16}"/>
              </a:ext>
            </a:extLst>
          </p:cNvPr>
          <p:cNvSpPr>
            <a:spLocks noGrp="1"/>
          </p:cNvSpPr>
          <p:nvPr>
            <p:ph idx="1"/>
          </p:nvPr>
        </p:nvSpPr>
        <p:spPr/>
        <p:txBody>
          <a:bodyPr/>
          <a:lstStyle/>
          <a:p>
            <a:r>
              <a:rPr lang="en-US" dirty="0"/>
              <a:t>The high school essay contest will be launched for #</a:t>
            </a:r>
            <a:r>
              <a:rPr lang="en-US" dirty="0" err="1"/>
              <a:t>NuclearSciWeek</a:t>
            </a:r>
            <a:endParaRPr lang="en-US" dirty="0"/>
          </a:p>
          <a:p>
            <a:endParaRPr lang="en-US" dirty="0"/>
          </a:p>
          <a:p>
            <a:r>
              <a:rPr lang="en-US" dirty="0"/>
              <a:t>Set up virtual classroom visits!  Watch this video for some cool ideas:  </a:t>
            </a:r>
            <a:r>
              <a:rPr lang="en-US" dirty="0">
                <a:hlinkClick r:id="rId2"/>
              </a:rPr>
              <a:t>https://youtu.be/1_PFLcNXMqg</a:t>
            </a:r>
            <a:r>
              <a:rPr lang="en-US" dirty="0"/>
              <a:t> </a:t>
            </a:r>
          </a:p>
          <a:p>
            <a:endParaRPr lang="en-US" dirty="0"/>
          </a:p>
          <a:p>
            <a:r>
              <a:rPr lang="en-US" dirty="0"/>
              <a:t>For younger students, try reading </a:t>
            </a:r>
            <a:r>
              <a:rPr lang="en-US" dirty="0">
                <a:hlinkClick r:id="rId3"/>
              </a:rPr>
              <a:t>George’s Energy Adventure </a:t>
            </a:r>
            <a:r>
              <a:rPr lang="en-US" dirty="0"/>
              <a:t>&amp; </a:t>
            </a:r>
            <a:r>
              <a:rPr lang="en-US" dirty="0">
                <a:hlinkClick r:id="rId4"/>
              </a:rPr>
              <a:t>Marie’s Electric Adventure</a:t>
            </a:r>
            <a:r>
              <a:rPr lang="en-US" dirty="0"/>
              <a:t>.  The e-books are free!</a:t>
            </a:r>
          </a:p>
        </p:txBody>
      </p:sp>
    </p:spTree>
    <p:extLst>
      <p:ext uri="{BB962C8B-B14F-4D97-AF65-F5344CB8AC3E}">
        <p14:creationId xmlns:p14="http://schemas.microsoft.com/office/powerpoint/2010/main" val="4103841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Agenda</a:t>
            </a:r>
          </a:p>
        </p:txBody>
      </p:sp>
      <p:sp>
        <p:nvSpPr>
          <p:cNvPr id="7" name="Content Placeholder 6"/>
          <p:cNvSpPr>
            <a:spLocks noGrp="1"/>
          </p:cNvSpPr>
          <p:nvPr>
            <p:ph idx="1"/>
          </p:nvPr>
        </p:nvSpPr>
        <p:spPr/>
        <p:txBody>
          <a:bodyPr/>
          <a:lstStyle/>
          <a:p>
            <a:pPr marL="285750" indent="-285750">
              <a:buFont typeface="Arial"/>
              <a:buChar char="•"/>
            </a:pPr>
            <a:r>
              <a:rPr lang="en-US" dirty="0"/>
              <a:t>Metrics</a:t>
            </a:r>
          </a:p>
          <a:p>
            <a:pPr marL="285750" indent="-285750">
              <a:buFont typeface="Arial"/>
              <a:buChar char="•"/>
            </a:pPr>
            <a:r>
              <a:rPr lang="en-US" dirty="0"/>
              <a:t>Diversity and Inclusion</a:t>
            </a:r>
          </a:p>
          <a:p>
            <a:pPr marL="285750" indent="-285750">
              <a:buFont typeface="Arial"/>
              <a:buChar char="•"/>
            </a:pPr>
            <a:r>
              <a:rPr lang="en-US" dirty="0"/>
              <a:t>2020 Q3 Excellence Awards</a:t>
            </a:r>
          </a:p>
          <a:p>
            <a:pPr marL="285750" indent="-285750">
              <a:buFont typeface="Arial"/>
              <a:buChar char="•"/>
            </a:pPr>
            <a:r>
              <a:rPr lang="en-US" dirty="0"/>
              <a:t>2020 Regional Conferences</a:t>
            </a:r>
          </a:p>
          <a:p>
            <a:pPr marL="285750" indent="-285750">
              <a:buFont typeface="Arial"/>
              <a:buChar char="•"/>
            </a:pPr>
            <a:r>
              <a:rPr lang="en-US" dirty="0"/>
              <a:t>NAYGN Committee Updates</a:t>
            </a:r>
          </a:p>
          <a:p>
            <a:pPr marL="285750" indent="-285750">
              <a:buFont typeface="Arial"/>
              <a:buChar char="•"/>
            </a:pPr>
            <a:r>
              <a:rPr lang="en-US" dirty="0"/>
              <a:t>Professional Development Opportunities</a:t>
            </a:r>
          </a:p>
          <a:p>
            <a:pPr marL="285750" indent="-285750">
              <a:buFont typeface="Arial"/>
              <a:buChar char="•"/>
            </a:pPr>
            <a:r>
              <a:rPr lang="en-US" dirty="0"/>
              <a:t>Public Information Opportunities</a:t>
            </a:r>
          </a:p>
          <a:p>
            <a:pPr marL="285750" indent="-285750">
              <a:buFont typeface="Arial"/>
              <a:buChar char="•"/>
            </a:pPr>
            <a:r>
              <a:rPr lang="en-US" dirty="0"/>
              <a:t>Open discussion</a:t>
            </a:r>
          </a:p>
          <a:p>
            <a:endParaRPr lang="en-US" dirty="0"/>
          </a:p>
        </p:txBody>
      </p:sp>
      <p:pic>
        <p:nvPicPr>
          <p:cNvPr id="8" name="Picture 7" descr="NAYGN logo 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2639709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E686-E967-4C7A-8523-34390A05229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B76A405-6339-48F6-9070-2636A4E62625}"/>
              </a:ext>
            </a:extLst>
          </p:cNvPr>
          <p:cNvSpPr>
            <a:spLocks noGrp="1"/>
          </p:cNvSpPr>
          <p:nvPr>
            <p:ph idx="1"/>
          </p:nvPr>
        </p:nvSpPr>
        <p:spPr/>
        <p:txBody>
          <a:bodyPr/>
          <a:lstStyle/>
          <a:p>
            <a:r>
              <a:rPr lang="en-US" dirty="0"/>
              <a:t>What would you like to see discussed on future LCL calls?</a:t>
            </a:r>
          </a:p>
        </p:txBody>
      </p:sp>
    </p:spTree>
    <p:extLst>
      <p:ext uri="{BB962C8B-B14F-4D97-AF65-F5344CB8AC3E}">
        <p14:creationId xmlns:p14="http://schemas.microsoft.com/office/powerpoint/2010/main" val="4077813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discussion with NAYGN President</a:t>
            </a:r>
          </a:p>
        </p:txBody>
      </p:sp>
      <p:pic>
        <p:nvPicPr>
          <p:cNvPr id="4" name="Picture 3" descr="NAYGN logo 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2776870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2020 Metrics</a:t>
            </a:r>
          </a:p>
        </p:txBody>
      </p:sp>
      <p:sp>
        <p:nvSpPr>
          <p:cNvPr id="5" name="Content Placeholder 4"/>
          <p:cNvSpPr>
            <a:spLocks noGrp="1"/>
          </p:cNvSpPr>
          <p:nvPr>
            <p:ph idx="1"/>
          </p:nvPr>
        </p:nvSpPr>
        <p:spPr/>
        <p:txBody>
          <a:bodyPr/>
          <a:lstStyle/>
          <a:p>
            <a:r>
              <a:rPr lang="en-US" dirty="0"/>
              <a:t> </a:t>
            </a:r>
            <a:r>
              <a:rPr lang="en-US" dirty="0">
                <a:hlinkClick r:id="rId3"/>
              </a:rPr>
              <a:t>https://naygn.org/local-chapters/metrics/</a:t>
            </a:r>
            <a:r>
              <a:rPr lang="en-US" dirty="0"/>
              <a:t> </a:t>
            </a:r>
          </a:p>
          <a:p>
            <a:r>
              <a:rPr lang="en-US" dirty="0"/>
              <a:t>Please submit 2020 metrics as they happen </a:t>
            </a:r>
          </a:p>
          <a:p>
            <a:r>
              <a:rPr lang="en-US" dirty="0"/>
              <a:t>Any questions/concerns (i.e. if you need to edit a submission, if your chapter doesn’t appear, etc.) email </a:t>
            </a:r>
            <a:r>
              <a:rPr lang="en-US" dirty="0">
                <a:hlinkClick r:id="rId4"/>
              </a:rPr>
              <a:t>Canada@naygn.org</a:t>
            </a:r>
            <a:r>
              <a:rPr lang="en-US" dirty="0"/>
              <a:t>  or </a:t>
            </a:r>
            <a:r>
              <a:rPr lang="en-US" dirty="0">
                <a:hlinkClick r:id="rId5"/>
              </a:rPr>
              <a:t>USA@naygn.org</a:t>
            </a:r>
            <a:r>
              <a:rPr lang="en-US" dirty="0"/>
              <a:t> and we will fix it! </a:t>
            </a:r>
          </a:p>
          <a:p>
            <a:endParaRPr lang="en-US" dirty="0"/>
          </a:p>
        </p:txBody>
      </p:sp>
      <p:pic>
        <p:nvPicPr>
          <p:cNvPr id="3" name="Picture 2">
            <a:extLst>
              <a:ext uri="{FF2B5EF4-FFF2-40B4-BE49-F238E27FC236}">
                <a16:creationId xmlns:a16="http://schemas.microsoft.com/office/drawing/2014/main" id="{0D3A3703-921B-49BB-9476-4A6499B38F6E}"/>
              </a:ext>
            </a:extLst>
          </p:cNvPr>
          <p:cNvPicPr>
            <a:picLocks noChangeAspect="1"/>
          </p:cNvPicPr>
          <p:nvPr/>
        </p:nvPicPr>
        <p:blipFill>
          <a:blip r:embed="rId6"/>
          <a:stretch>
            <a:fillRect/>
          </a:stretch>
        </p:blipFill>
        <p:spPr>
          <a:xfrm>
            <a:off x="1136472" y="3424392"/>
            <a:ext cx="6464478" cy="2820432"/>
          </a:xfrm>
          <a:prstGeom prst="rect">
            <a:avLst/>
          </a:prstGeom>
        </p:spPr>
      </p:pic>
      <p:pic>
        <p:nvPicPr>
          <p:cNvPr id="7" name="Picture 6" descr="NAYGN logo colo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1291431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85B4-B9F5-44B1-9620-C49F61EE278B}"/>
              </a:ext>
            </a:extLst>
          </p:cNvPr>
          <p:cNvSpPr>
            <a:spLocks noGrp="1"/>
          </p:cNvSpPr>
          <p:nvPr>
            <p:ph type="title"/>
          </p:nvPr>
        </p:nvSpPr>
        <p:spPr/>
        <p:txBody>
          <a:bodyPr/>
          <a:lstStyle/>
          <a:p>
            <a:r>
              <a:rPr lang="en-US" dirty="0"/>
              <a:t>Diversity and Inclusion</a:t>
            </a:r>
          </a:p>
        </p:txBody>
      </p:sp>
      <p:sp>
        <p:nvSpPr>
          <p:cNvPr id="3" name="Content Placeholder 2">
            <a:extLst>
              <a:ext uri="{FF2B5EF4-FFF2-40B4-BE49-F238E27FC236}">
                <a16:creationId xmlns:a16="http://schemas.microsoft.com/office/drawing/2014/main" id="{E92B5AB2-411C-42EF-BB1D-6EAF63BBE1D4}"/>
              </a:ext>
            </a:extLst>
          </p:cNvPr>
          <p:cNvSpPr>
            <a:spLocks noGrp="1"/>
          </p:cNvSpPr>
          <p:nvPr>
            <p:ph idx="1"/>
          </p:nvPr>
        </p:nvSpPr>
        <p:spPr/>
        <p:txBody>
          <a:bodyPr>
            <a:normAutofit fontScale="92500" lnSpcReduction="20000"/>
          </a:bodyPr>
          <a:lstStyle/>
          <a:p>
            <a:r>
              <a:rPr lang="en-US" dirty="0"/>
              <a:t>Our organization is continuing to take action on how we can do better.  We first started by establishing the Diversity and Inclusion Committee. This committee was chartered to review the current state of diversity and inclusion in the NAYGN organization and form actions and initiatives to make NAYGN a more diverse and inclusive environment. Additionally, these initiatives should ultimately help NAYGN to be better in addressing systemic racism in our organization, in the nuclear industry, and in the communities we live.</a:t>
            </a:r>
          </a:p>
          <a:p>
            <a:pPr lvl="1"/>
            <a:r>
              <a:rPr lang="en-US" dirty="0"/>
              <a:t>Please contact </a:t>
            </a:r>
            <a:r>
              <a:rPr lang="en-US" dirty="0">
                <a:hlinkClick r:id="rId3"/>
              </a:rPr>
              <a:t>diversity@naygn.org</a:t>
            </a:r>
            <a:r>
              <a:rPr lang="en-US" dirty="0"/>
              <a:t> to engage with the D&amp;I Council – we’d be happy to work with you. </a:t>
            </a:r>
          </a:p>
          <a:p>
            <a:pPr lvl="1"/>
            <a:endParaRPr lang="en-US" dirty="0"/>
          </a:p>
          <a:p>
            <a:r>
              <a:rPr lang="en-US" dirty="0"/>
              <a:t>External review of D&amp;I performed by MMCS limited on 7/28/20.</a:t>
            </a:r>
          </a:p>
          <a:p>
            <a:endParaRPr lang="en-US" dirty="0"/>
          </a:p>
          <a:p>
            <a:r>
              <a:rPr lang="en-US" dirty="0"/>
              <a:t>As NAYGN leaders, we are asking that you self reflect on D&amp;I in your chapter</a:t>
            </a:r>
          </a:p>
          <a:p>
            <a:pPr lvl="1"/>
            <a:r>
              <a:rPr lang="en-US" dirty="0"/>
              <a:t>Created a document of chapter activity ideas for your use</a:t>
            </a:r>
          </a:p>
          <a:p>
            <a:endParaRPr lang="en-US" dirty="0"/>
          </a:p>
        </p:txBody>
      </p:sp>
    </p:spTree>
    <p:extLst>
      <p:ext uri="{BB962C8B-B14F-4D97-AF65-F5344CB8AC3E}">
        <p14:creationId xmlns:p14="http://schemas.microsoft.com/office/powerpoint/2010/main" val="1738569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Q3 Excellence Awards</a:t>
            </a:r>
          </a:p>
        </p:txBody>
      </p:sp>
      <p:sp>
        <p:nvSpPr>
          <p:cNvPr id="3" name="Content Placeholder 2"/>
          <p:cNvSpPr>
            <a:spLocks noGrp="1"/>
          </p:cNvSpPr>
          <p:nvPr>
            <p:ph idx="1"/>
          </p:nvPr>
        </p:nvSpPr>
        <p:spPr/>
        <p:txBody>
          <a:bodyPr/>
          <a:lstStyle/>
          <a:p>
            <a:r>
              <a:rPr lang="en-US" dirty="0"/>
              <a:t>Nominations for the Q3 Excellence awards are now open </a:t>
            </a:r>
          </a:p>
          <a:p>
            <a:r>
              <a:rPr lang="en-US" dirty="0"/>
              <a:t>These nominations will be for the time period from July 1, 2020 through September 30, 2020</a:t>
            </a:r>
          </a:p>
          <a:p>
            <a:r>
              <a:rPr lang="en-US" dirty="0"/>
              <a:t>Deadline to submit is October 31, 2020. </a:t>
            </a:r>
          </a:p>
          <a:p>
            <a:r>
              <a:rPr lang="en-US" dirty="0"/>
              <a:t>Nomination link: </a:t>
            </a:r>
            <a:r>
              <a:rPr lang="en-US" dirty="0">
                <a:hlinkClick r:id="rId3"/>
              </a:rPr>
              <a:t>3Q 2020 NAYGN Excellence Awards</a:t>
            </a:r>
            <a:endParaRPr lang="en-US" dirty="0"/>
          </a:p>
          <a:p>
            <a:r>
              <a:rPr lang="en-US" dirty="0"/>
              <a:t>  Past award winners now appear on the website here: </a:t>
            </a:r>
            <a:r>
              <a:rPr lang="en-US" dirty="0">
                <a:hlinkClick r:id="rId4"/>
              </a:rPr>
              <a:t>https://naygn.org/past-award-winners/</a:t>
            </a:r>
            <a:r>
              <a:rPr lang="en-US" dirty="0"/>
              <a:t> </a:t>
            </a:r>
          </a:p>
          <a:p>
            <a:r>
              <a:rPr lang="en-US" dirty="0"/>
              <a:t>Recognize your fellow members for their activities supporting NAYGN!</a:t>
            </a:r>
          </a:p>
          <a:p>
            <a:endParaRPr lang="en-US" dirty="0"/>
          </a:p>
        </p:txBody>
      </p:sp>
      <p:pic>
        <p:nvPicPr>
          <p:cNvPr id="4" name="Picture 3" descr="NAYGN logo colo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360813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Conference Dates</a:t>
            </a:r>
          </a:p>
        </p:txBody>
      </p:sp>
      <p:graphicFrame>
        <p:nvGraphicFramePr>
          <p:cNvPr id="6" name="Content Placeholder 5">
            <a:extLst>
              <a:ext uri="{FF2B5EF4-FFF2-40B4-BE49-F238E27FC236}">
                <a16:creationId xmlns:a16="http://schemas.microsoft.com/office/drawing/2014/main" id="{3AA62DFC-5F2F-46DC-AD46-9998EED6912D}"/>
              </a:ext>
            </a:extLst>
          </p:cNvPr>
          <p:cNvGraphicFramePr>
            <a:graphicFrameLocks noGrp="1"/>
          </p:cNvGraphicFramePr>
          <p:nvPr>
            <p:ph idx="1"/>
            <p:extLst>
              <p:ext uri="{D42A27DB-BD31-4B8C-83A1-F6EECF244321}">
                <p14:modId xmlns:p14="http://schemas.microsoft.com/office/powerpoint/2010/main" val="2716496603"/>
              </p:ext>
            </p:extLst>
          </p:nvPr>
        </p:nvGraphicFramePr>
        <p:xfrm>
          <a:off x="457200" y="1504950"/>
          <a:ext cx="7620000" cy="3886200"/>
        </p:xfrm>
        <a:graphic>
          <a:graphicData uri="http://schemas.openxmlformats.org/drawingml/2006/table">
            <a:tbl>
              <a:tblPr firstRow="1" firstCol="1" bandRow="1">
                <a:tableStyleId>{5C22544A-7EE6-4342-B048-85BDC9FD1C3A}</a:tableStyleId>
              </a:tblPr>
              <a:tblGrid>
                <a:gridCol w="1749710">
                  <a:extLst>
                    <a:ext uri="{9D8B030D-6E8A-4147-A177-3AD203B41FA5}">
                      <a16:colId xmlns:a16="http://schemas.microsoft.com/office/drawing/2014/main" val="3736354326"/>
                    </a:ext>
                  </a:extLst>
                </a:gridCol>
                <a:gridCol w="5870290">
                  <a:extLst>
                    <a:ext uri="{9D8B030D-6E8A-4147-A177-3AD203B41FA5}">
                      <a16:colId xmlns:a16="http://schemas.microsoft.com/office/drawing/2014/main" val="1087588967"/>
                    </a:ext>
                  </a:extLst>
                </a:gridCol>
              </a:tblGrid>
              <a:tr h="410781">
                <a:tc>
                  <a:txBody>
                    <a:bodyPr/>
                    <a:lstStyle/>
                    <a:p>
                      <a:pPr marL="0" marR="0">
                        <a:lnSpc>
                          <a:spcPct val="115000"/>
                        </a:lnSpc>
                        <a:spcBef>
                          <a:spcPts val="0"/>
                        </a:spcBef>
                        <a:spcAft>
                          <a:spcPts val="0"/>
                        </a:spcAft>
                      </a:pPr>
                      <a:r>
                        <a:rPr lang="en-US" sz="1800" dirty="0">
                          <a:effectLst/>
                        </a:rPr>
                        <a:t>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tc>
                  <a:txBody>
                    <a:bodyPr/>
                    <a:lstStyle/>
                    <a:p>
                      <a:pPr marL="0" marR="0">
                        <a:lnSpc>
                          <a:spcPct val="115000"/>
                        </a:lnSpc>
                        <a:spcBef>
                          <a:spcPts val="0"/>
                        </a:spcBef>
                        <a:spcAft>
                          <a:spcPts val="0"/>
                        </a:spcAft>
                      </a:pPr>
                      <a:r>
                        <a:rPr lang="en-US" sz="1800">
                          <a:effectLst/>
                        </a:rPr>
                        <a:t>Date(s)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extLst>
                  <a:ext uri="{0D108BD9-81ED-4DB2-BD59-A6C34878D82A}">
                    <a16:rowId xmlns:a16="http://schemas.microsoft.com/office/drawing/2014/main" val="3715275835"/>
                  </a:ext>
                </a:extLst>
              </a:tr>
              <a:tr h="651665">
                <a:tc>
                  <a:txBody>
                    <a:bodyPr/>
                    <a:lstStyle/>
                    <a:p>
                      <a:pPr marL="0" marR="0">
                        <a:lnSpc>
                          <a:spcPct val="115000"/>
                        </a:lnSpc>
                        <a:spcBef>
                          <a:spcPts val="0"/>
                        </a:spcBef>
                        <a:spcAft>
                          <a:spcPts val="0"/>
                        </a:spcAft>
                      </a:pPr>
                      <a:r>
                        <a:rPr lang="en-US" sz="1800" dirty="0">
                          <a:effectLst/>
                        </a:rPr>
                        <a:t>Atlantic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tc>
                  <a:txBody>
                    <a:bodyPr/>
                    <a:lstStyle/>
                    <a:p>
                      <a:pPr marL="0" marR="0">
                        <a:lnSpc>
                          <a:spcPct val="115000"/>
                        </a:lnSpc>
                        <a:spcBef>
                          <a:spcPts val="0"/>
                        </a:spcBef>
                        <a:spcAft>
                          <a:spcPts val="0"/>
                        </a:spcAft>
                      </a:pPr>
                      <a:r>
                        <a:rPr lang="en-US" sz="1800" dirty="0">
                          <a:effectLst/>
                        </a:rPr>
                        <a:t>November 10-11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extLst>
                  <a:ext uri="{0D108BD9-81ED-4DB2-BD59-A6C34878D82A}">
                    <a16:rowId xmlns:a16="http://schemas.microsoft.com/office/drawing/2014/main" val="4277339449"/>
                  </a:ext>
                </a:extLst>
              </a:tr>
              <a:tr h="527682">
                <a:tc>
                  <a:txBody>
                    <a:bodyPr/>
                    <a:lstStyle/>
                    <a:p>
                      <a:pPr marL="0" marR="0">
                        <a:lnSpc>
                          <a:spcPct val="115000"/>
                        </a:lnSpc>
                        <a:spcBef>
                          <a:spcPts val="0"/>
                        </a:spcBef>
                        <a:spcAft>
                          <a:spcPts val="0"/>
                        </a:spcAft>
                      </a:pPr>
                      <a:r>
                        <a:rPr lang="en-US" sz="1800" dirty="0">
                          <a:effectLst/>
                        </a:rPr>
                        <a:t>Carolinas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tc>
                  <a:txBody>
                    <a:bodyPr/>
                    <a:lstStyle/>
                    <a:p>
                      <a:pPr marL="0" marR="0">
                        <a:lnSpc>
                          <a:spcPct val="115000"/>
                        </a:lnSpc>
                        <a:spcBef>
                          <a:spcPts val="0"/>
                        </a:spcBef>
                        <a:spcAft>
                          <a:spcPts val="0"/>
                        </a:spcAft>
                      </a:pPr>
                      <a:r>
                        <a:rPr lang="en-US" sz="1800">
                          <a:effectLst/>
                        </a:rPr>
                        <a:t>October 19-22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extLst>
                  <a:ext uri="{0D108BD9-81ED-4DB2-BD59-A6C34878D82A}">
                    <a16:rowId xmlns:a16="http://schemas.microsoft.com/office/drawing/2014/main" val="1828572359"/>
                  </a:ext>
                </a:extLst>
              </a:tr>
              <a:tr h="410781">
                <a:tc>
                  <a:txBody>
                    <a:bodyPr/>
                    <a:lstStyle/>
                    <a:p>
                      <a:pPr marL="0" marR="0">
                        <a:lnSpc>
                          <a:spcPct val="115000"/>
                        </a:lnSpc>
                        <a:spcBef>
                          <a:spcPts val="0"/>
                        </a:spcBef>
                        <a:spcAft>
                          <a:spcPts val="0"/>
                        </a:spcAft>
                      </a:pPr>
                      <a:r>
                        <a:rPr lang="en-US" sz="1800" dirty="0">
                          <a:effectLst/>
                        </a:rPr>
                        <a:t>Canada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tc>
                  <a:txBody>
                    <a:bodyPr/>
                    <a:lstStyle/>
                    <a:p>
                      <a:pPr marL="0" marR="0">
                        <a:lnSpc>
                          <a:spcPct val="115000"/>
                        </a:lnSpc>
                        <a:spcBef>
                          <a:spcPts val="0"/>
                        </a:spcBef>
                        <a:spcAft>
                          <a:spcPts val="0"/>
                        </a:spcAft>
                      </a:pPr>
                      <a:r>
                        <a:rPr lang="en-US" sz="1800" dirty="0">
                          <a:effectLst/>
                        </a:rPr>
                        <a:t>November 27th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extLst>
                  <a:ext uri="{0D108BD9-81ED-4DB2-BD59-A6C34878D82A}">
                    <a16:rowId xmlns:a16="http://schemas.microsoft.com/office/drawing/2014/main" val="1647602763"/>
                  </a:ext>
                </a:extLst>
              </a:tr>
              <a:tr h="410781">
                <a:tc>
                  <a:txBody>
                    <a:bodyPr/>
                    <a:lstStyle/>
                    <a:p>
                      <a:pPr marL="0" marR="0">
                        <a:lnSpc>
                          <a:spcPct val="115000"/>
                        </a:lnSpc>
                        <a:spcBef>
                          <a:spcPts val="0"/>
                        </a:spcBef>
                        <a:spcAft>
                          <a:spcPts val="0"/>
                        </a:spcAft>
                      </a:pPr>
                      <a:r>
                        <a:rPr lang="en-US" sz="1800" dirty="0">
                          <a:effectLst/>
                        </a:rPr>
                        <a:t>Midwest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tc>
                  <a:txBody>
                    <a:bodyPr/>
                    <a:lstStyle/>
                    <a:p>
                      <a:pPr marL="0" marR="0">
                        <a:lnSpc>
                          <a:spcPct val="115000"/>
                        </a:lnSpc>
                        <a:spcBef>
                          <a:spcPts val="0"/>
                        </a:spcBef>
                        <a:spcAft>
                          <a:spcPts val="0"/>
                        </a:spcAft>
                      </a:pPr>
                      <a:r>
                        <a:rPr lang="en-US" sz="1800">
                          <a:effectLst/>
                        </a:rPr>
                        <a:t>December 10th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extLst>
                  <a:ext uri="{0D108BD9-81ED-4DB2-BD59-A6C34878D82A}">
                    <a16:rowId xmlns:a16="http://schemas.microsoft.com/office/drawing/2014/main" val="1299343947"/>
                  </a:ext>
                </a:extLst>
              </a:tr>
              <a:tr h="573166">
                <a:tc>
                  <a:txBody>
                    <a:bodyPr/>
                    <a:lstStyle/>
                    <a:p>
                      <a:pPr marL="0" marR="0">
                        <a:lnSpc>
                          <a:spcPct val="115000"/>
                        </a:lnSpc>
                        <a:spcBef>
                          <a:spcPts val="0"/>
                        </a:spcBef>
                        <a:spcAft>
                          <a:spcPts val="0"/>
                        </a:spcAft>
                      </a:pPr>
                      <a:r>
                        <a:rPr lang="en-US" sz="1800" dirty="0">
                          <a:effectLst/>
                        </a:rPr>
                        <a:t>Northeast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tc>
                  <a:txBody>
                    <a:bodyPr/>
                    <a:lstStyle/>
                    <a:p>
                      <a:pPr marL="0" marR="0">
                        <a:lnSpc>
                          <a:spcPct val="115000"/>
                        </a:lnSpc>
                        <a:spcBef>
                          <a:spcPts val="0"/>
                        </a:spcBef>
                        <a:spcAft>
                          <a:spcPts val="0"/>
                        </a:spcAft>
                      </a:pPr>
                      <a:r>
                        <a:rPr lang="en-US" sz="1800" dirty="0">
                          <a:effectLst/>
                        </a:rPr>
                        <a:t>November 10-12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extLst>
                  <a:ext uri="{0D108BD9-81ED-4DB2-BD59-A6C34878D82A}">
                    <a16:rowId xmlns:a16="http://schemas.microsoft.com/office/drawing/2014/main" val="4255487666"/>
                  </a:ext>
                </a:extLst>
              </a:tr>
              <a:tr h="410781">
                <a:tc>
                  <a:txBody>
                    <a:bodyPr/>
                    <a:lstStyle/>
                    <a:p>
                      <a:pPr marL="0" marR="0">
                        <a:lnSpc>
                          <a:spcPct val="115000"/>
                        </a:lnSpc>
                        <a:spcBef>
                          <a:spcPts val="0"/>
                        </a:spcBef>
                        <a:spcAft>
                          <a:spcPts val="0"/>
                        </a:spcAft>
                      </a:pPr>
                      <a:r>
                        <a:rPr lang="en-US" sz="1800" dirty="0">
                          <a:effectLst/>
                        </a:rPr>
                        <a:t>Southeast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tc>
                  <a:txBody>
                    <a:bodyPr/>
                    <a:lstStyle/>
                    <a:p>
                      <a:pPr marL="0" marR="0">
                        <a:lnSpc>
                          <a:spcPct val="115000"/>
                        </a:lnSpc>
                        <a:spcBef>
                          <a:spcPts val="0"/>
                        </a:spcBef>
                        <a:spcAft>
                          <a:spcPts val="0"/>
                        </a:spcAft>
                      </a:pPr>
                      <a:r>
                        <a:rPr lang="en-US" sz="1800">
                          <a:effectLst/>
                        </a:rPr>
                        <a:t>November 30th - December 3rd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extLst>
                  <a:ext uri="{0D108BD9-81ED-4DB2-BD59-A6C34878D82A}">
                    <a16:rowId xmlns:a16="http://schemas.microsoft.com/office/drawing/2014/main" val="743275631"/>
                  </a:ext>
                </a:extLst>
              </a:tr>
              <a:tr h="490563">
                <a:tc>
                  <a:txBody>
                    <a:bodyPr/>
                    <a:lstStyle/>
                    <a:p>
                      <a:pPr marL="0" marR="0">
                        <a:lnSpc>
                          <a:spcPct val="115000"/>
                        </a:lnSpc>
                        <a:spcBef>
                          <a:spcPts val="0"/>
                        </a:spcBef>
                        <a:spcAft>
                          <a:spcPts val="0"/>
                        </a:spcAft>
                      </a:pPr>
                      <a:r>
                        <a:rPr lang="en-US" sz="1800" dirty="0">
                          <a:effectLst/>
                        </a:rPr>
                        <a:t>West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tc>
                  <a:txBody>
                    <a:bodyPr/>
                    <a:lstStyle/>
                    <a:p>
                      <a:pPr marL="0" marR="0">
                        <a:lnSpc>
                          <a:spcPct val="115000"/>
                        </a:lnSpc>
                        <a:spcBef>
                          <a:spcPts val="0"/>
                        </a:spcBef>
                        <a:spcAft>
                          <a:spcPts val="0"/>
                        </a:spcAft>
                      </a:pPr>
                      <a:r>
                        <a:rPr lang="en-US" sz="1800" dirty="0">
                          <a:effectLst/>
                        </a:rPr>
                        <a:t>December 7-10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extLst>
                  <a:ext uri="{0D108BD9-81ED-4DB2-BD59-A6C34878D82A}">
                    <a16:rowId xmlns:a16="http://schemas.microsoft.com/office/drawing/2014/main" val="235598198"/>
                  </a:ext>
                </a:extLst>
              </a:tr>
            </a:tbl>
          </a:graphicData>
        </a:graphic>
      </p:graphicFrame>
      <p:pic>
        <p:nvPicPr>
          <p:cNvPr id="4" name="Picture 3" descr="NAYGN logo 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2766471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2021 Sponsorship Drive</a:t>
            </a:r>
          </a:p>
        </p:txBody>
      </p:sp>
      <p:sp>
        <p:nvSpPr>
          <p:cNvPr id="3" name="Content Placeholder 2"/>
          <p:cNvSpPr>
            <a:spLocks noGrp="1"/>
          </p:cNvSpPr>
          <p:nvPr>
            <p:ph idx="1"/>
          </p:nvPr>
        </p:nvSpPr>
        <p:spPr>
          <a:xfrm>
            <a:off x="457200" y="1149414"/>
            <a:ext cx="7434775" cy="4940959"/>
          </a:xfrm>
        </p:spPr>
        <p:txBody>
          <a:bodyPr>
            <a:normAutofit fontScale="85000" lnSpcReduction="20000"/>
          </a:bodyPr>
          <a:lstStyle/>
          <a:p>
            <a:pPr marL="285750" indent="-285750"/>
            <a:r>
              <a:rPr lang="en-US" dirty="0"/>
              <a:t>Sponsorship Committee looking for help – contact </a:t>
            </a:r>
            <a:r>
              <a:rPr lang="en-US" dirty="0">
                <a:hlinkClick r:id="rId3"/>
              </a:rPr>
              <a:t>Treasurer@NAYGN.org</a:t>
            </a:r>
            <a:r>
              <a:rPr lang="en-US" dirty="0"/>
              <a:t> to get involved!</a:t>
            </a:r>
          </a:p>
          <a:p>
            <a:pPr marL="285750" indent="-285750"/>
            <a:endParaRPr lang="en-US" dirty="0"/>
          </a:p>
          <a:p>
            <a:pPr marL="285750" indent="-285750"/>
            <a:r>
              <a:rPr lang="en-US" dirty="0"/>
              <a:t>2021 Sponsorship Brief - will be used to assist discussions for sponsorships</a:t>
            </a:r>
          </a:p>
          <a:p>
            <a:endParaRPr lang="en-US" dirty="0"/>
          </a:p>
          <a:p>
            <a:pPr marL="285750" indent="-285750"/>
            <a:r>
              <a:rPr lang="en-US" dirty="0"/>
              <a:t>2021 Sponsorship strategy</a:t>
            </a:r>
          </a:p>
          <a:p>
            <a:pPr marL="742950" lvl="1" indent="-285750"/>
            <a:r>
              <a:rPr lang="en-US" dirty="0"/>
              <a:t>Retain current sponsors and thank them! </a:t>
            </a:r>
          </a:p>
          <a:p>
            <a:pPr marL="742950" lvl="1" indent="-285750"/>
            <a:r>
              <a:rPr lang="en-US" dirty="0"/>
              <a:t>Gain commitment back from previous sponsors recently lost</a:t>
            </a:r>
          </a:p>
          <a:p>
            <a:pPr marL="742950" lvl="1" indent="-285750"/>
            <a:r>
              <a:rPr lang="en-US" dirty="0"/>
              <a:t>Find new sponsors</a:t>
            </a:r>
          </a:p>
          <a:p>
            <a:pPr marL="1200150" lvl="2" indent="-285750"/>
            <a:r>
              <a:rPr lang="en-US" dirty="0"/>
              <a:t>Active NAYGN chapters can help!</a:t>
            </a:r>
          </a:p>
          <a:p>
            <a:pPr marL="1200150" lvl="2" indent="-285750"/>
            <a:r>
              <a:rPr lang="en-US" dirty="0"/>
              <a:t>Core providing one-on-one discussions and mentoring</a:t>
            </a:r>
          </a:p>
          <a:p>
            <a:pPr marL="1200150" lvl="2" indent="-285750"/>
            <a:r>
              <a:rPr lang="en-US" dirty="0"/>
              <a:t>Utilize our extensive network and great reputation! </a:t>
            </a:r>
          </a:p>
          <a:p>
            <a:pPr marL="742950" lvl="1" indent="-285750"/>
            <a:r>
              <a:rPr lang="en-US" dirty="0"/>
              <a:t>Two-way approach – Core requests support from company CNOs and LCLs request support via company sponsors </a:t>
            </a:r>
          </a:p>
          <a:p>
            <a:pPr marL="742950" lvl="1" indent="-285750"/>
            <a:r>
              <a:rPr lang="en-US" dirty="0"/>
              <a:t>LCLs will receive information packets for their company sponsors</a:t>
            </a:r>
          </a:p>
          <a:p>
            <a:pPr marL="1200150" lvl="2" indent="-285750"/>
            <a:endParaRPr lang="en-US" dirty="0"/>
          </a:p>
          <a:p>
            <a:pPr marL="285750" indent="-285750"/>
            <a:r>
              <a:rPr lang="en-US" dirty="0"/>
              <a:t>Benefit to NAYGN – continue to fund our amazing initiatives and events! </a:t>
            </a:r>
          </a:p>
        </p:txBody>
      </p:sp>
      <p:pic>
        <p:nvPicPr>
          <p:cNvPr id="4" name="Picture 3" descr="NAYGN logo 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296444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Awards Committee Update</a:t>
            </a:r>
          </a:p>
        </p:txBody>
      </p:sp>
      <p:pic>
        <p:nvPicPr>
          <p:cNvPr id="4" name="Picture 3" descr="NAYGN logo 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pic>
        <p:nvPicPr>
          <p:cNvPr id="1026" name="Picture 2" descr="174206cb9fd155f77112">
            <a:extLst>
              <a:ext uri="{FF2B5EF4-FFF2-40B4-BE49-F238E27FC236}">
                <a16:creationId xmlns:a16="http://schemas.microsoft.com/office/drawing/2014/main" id="{EADD00F2-8345-424C-91CB-BDECC2CB5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1211" y="1541062"/>
            <a:ext cx="5411978"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21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F1A16-A7AF-4B9A-A5D1-7F3514C1FB62}"/>
              </a:ext>
            </a:extLst>
          </p:cNvPr>
          <p:cNvSpPr>
            <a:spLocks noGrp="1"/>
          </p:cNvSpPr>
          <p:nvPr>
            <p:ph type="title"/>
          </p:nvPr>
        </p:nvSpPr>
        <p:spPr/>
        <p:txBody>
          <a:bodyPr/>
          <a:lstStyle/>
          <a:p>
            <a:r>
              <a:rPr lang="en-US" dirty="0"/>
              <a:t>Virtual PD Committee Inaugural Event</a:t>
            </a:r>
          </a:p>
        </p:txBody>
      </p:sp>
      <p:sp>
        <p:nvSpPr>
          <p:cNvPr id="3" name="Content Placeholder 2">
            <a:extLst>
              <a:ext uri="{FF2B5EF4-FFF2-40B4-BE49-F238E27FC236}">
                <a16:creationId xmlns:a16="http://schemas.microsoft.com/office/drawing/2014/main" id="{A079B73C-9C86-4124-A21E-FAFA94FA205E}"/>
              </a:ext>
            </a:extLst>
          </p:cNvPr>
          <p:cNvSpPr>
            <a:spLocks noGrp="1"/>
          </p:cNvSpPr>
          <p:nvPr>
            <p:ph idx="1"/>
          </p:nvPr>
        </p:nvSpPr>
        <p:spPr/>
        <p:txBody>
          <a:bodyPr/>
          <a:lstStyle/>
          <a:p>
            <a:r>
              <a:rPr lang="en-US" b="1" i="1" dirty="0"/>
              <a:t>Maximizing Your Virtual Presence - Collaborating &amp; Leading Remotely with Nadia </a:t>
            </a:r>
            <a:r>
              <a:rPr lang="en-US" b="1" i="1" dirty="0" err="1"/>
              <a:t>Bilchik</a:t>
            </a:r>
            <a:endParaRPr lang="en-US" b="1" i="1" dirty="0"/>
          </a:p>
          <a:p>
            <a:pPr lvl="1"/>
            <a:r>
              <a:rPr lang="en-US" dirty="0"/>
              <a:t>Nadia </a:t>
            </a:r>
            <a:r>
              <a:rPr lang="en-US" dirty="0" err="1"/>
              <a:t>Bilchik</a:t>
            </a:r>
            <a:r>
              <a:rPr lang="en-US" dirty="0"/>
              <a:t> is the President of Greater Impact Communication, is an internationally renowned television personality, communication and professional development training expert, author and keynote speaker. </a:t>
            </a:r>
          </a:p>
          <a:p>
            <a:r>
              <a:rPr lang="en-US" b="1" i="1" dirty="0"/>
              <a:t>Tuesday, September 22, 2020 from 1100-1230 EST</a:t>
            </a:r>
            <a:endParaRPr lang="en-US" dirty="0"/>
          </a:p>
          <a:p>
            <a:r>
              <a:rPr lang="en-US" b="1" i="1" dirty="0"/>
              <a:t>Training held via ZOOM</a:t>
            </a:r>
          </a:p>
          <a:p>
            <a:r>
              <a:rPr lang="en-US" dirty="0"/>
              <a:t>Register </a:t>
            </a:r>
            <a:r>
              <a:rPr lang="en-US" u="sng" dirty="0">
                <a:hlinkClick r:id="rId3"/>
              </a:rPr>
              <a:t>HERE</a:t>
            </a:r>
            <a:r>
              <a:rPr lang="en-US" dirty="0"/>
              <a:t> </a:t>
            </a:r>
          </a:p>
          <a:p>
            <a:endParaRPr lang="en-US" dirty="0"/>
          </a:p>
          <a:p>
            <a:endParaRPr lang="en-US" dirty="0"/>
          </a:p>
        </p:txBody>
      </p:sp>
    </p:spTree>
    <p:extLst>
      <p:ext uri="{BB962C8B-B14F-4D97-AF65-F5344CB8AC3E}">
        <p14:creationId xmlns:p14="http://schemas.microsoft.com/office/powerpoint/2010/main" val="21503060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71E3306A1E394C8AAFCF6CCB6BA2C1" ma:contentTypeVersion="15" ma:contentTypeDescription="Create a new document." ma:contentTypeScope="" ma:versionID="134a99b184608fbd767950500801b316">
  <xsd:schema xmlns:xsd="http://www.w3.org/2001/XMLSchema" xmlns:xs="http://www.w3.org/2001/XMLSchema" xmlns:p="http://schemas.microsoft.com/office/2006/metadata/properties" xmlns:ns1="http://schemas.microsoft.com/sharepoint/v3" xmlns:ns3="5bbf2fa6-4553-44db-8e16-dac3f2a4809a" xmlns:ns4="12922b31-4278-4d18-bdfd-6d9fe617171c" targetNamespace="http://schemas.microsoft.com/office/2006/metadata/properties" ma:root="true" ma:fieldsID="a75d89713e242d6917e019f41c47b957" ns1:_="" ns3:_="" ns4:_="">
    <xsd:import namespace="http://schemas.microsoft.com/sharepoint/v3"/>
    <xsd:import namespace="5bbf2fa6-4553-44db-8e16-dac3f2a4809a"/>
    <xsd:import namespace="12922b31-4278-4d18-bdfd-6d9fe617171c"/>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f2fa6-4553-44db-8e16-dac3f2a4809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922b31-4278-4d18-bdfd-6d9fe617171c"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50D6E9-7294-47AA-90CB-BC96307EE9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bf2fa6-4553-44db-8e16-dac3f2a4809a"/>
    <ds:schemaRef ds:uri="12922b31-4278-4d18-bdfd-6d9fe61717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D5A062-190A-4F55-9258-96B88EA1018E}">
  <ds:schemaRefs>
    <ds:schemaRef ds:uri="http://purl.org/dc/dcmitype/"/>
    <ds:schemaRef ds:uri="http://schemas.microsoft.com/office/2006/documentManagement/types"/>
    <ds:schemaRef ds:uri="http://schemas.microsoft.com/office/2006/metadata/properties"/>
    <ds:schemaRef ds:uri="http://purl.org/dc/elements/1.1/"/>
    <ds:schemaRef ds:uri="http://schemas.microsoft.com/sharepoint/v3"/>
    <ds:schemaRef ds:uri="http://schemas.openxmlformats.org/package/2006/metadata/core-properties"/>
    <ds:schemaRef ds:uri="http://purl.org/dc/terms/"/>
    <ds:schemaRef ds:uri="5bbf2fa6-4553-44db-8e16-dac3f2a4809a"/>
    <ds:schemaRef ds:uri="http://schemas.microsoft.com/office/infopath/2007/PartnerControls"/>
    <ds:schemaRef ds:uri="12922b31-4278-4d18-bdfd-6d9fe617171c"/>
    <ds:schemaRef ds:uri="http://www.w3.org/XML/1998/namespace"/>
  </ds:schemaRefs>
</ds:datastoreItem>
</file>

<file path=customXml/itemProps3.xml><?xml version="1.0" encoding="utf-8"?>
<ds:datastoreItem xmlns:ds="http://schemas.openxmlformats.org/officeDocument/2006/customXml" ds:itemID="{402CDEBE-DDF0-4E3D-8363-9DCC105632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Adjacency.thmx</Template>
  <TotalTime>3679</TotalTime>
  <Words>1556</Words>
  <Application>Microsoft Office PowerPoint</Application>
  <PresentationFormat>On-screen Show (4:3)</PresentationFormat>
  <Paragraphs>187</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Cambria</vt:lpstr>
      <vt:lpstr>Cooper Black</vt:lpstr>
      <vt:lpstr>Adjacency</vt:lpstr>
      <vt:lpstr>2020 August Local Chapter Lead Meeting</vt:lpstr>
      <vt:lpstr>Agenda</vt:lpstr>
      <vt:lpstr>2020 Metrics</vt:lpstr>
      <vt:lpstr>Diversity and Inclusion</vt:lpstr>
      <vt:lpstr>2020 Q3 Excellence Awards</vt:lpstr>
      <vt:lpstr>Regional Conference Dates</vt:lpstr>
      <vt:lpstr>2021 Sponsorship Drive</vt:lpstr>
      <vt:lpstr>Awards Committee Update</vt:lpstr>
      <vt:lpstr>Virtual PD Committee Inaugural Event</vt:lpstr>
      <vt:lpstr>Medical Isotopes Webinar</vt:lpstr>
      <vt:lpstr>Professional Development Book Club</vt:lpstr>
      <vt:lpstr>Professional Development Book Club</vt:lpstr>
      <vt:lpstr>Professional Development Book Club</vt:lpstr>
      <vt:lpstr>2021 NAYGN PD Conference Committee</vt:lpstr>
      <vt:lpstr>2020 Fission</vt:lpstr>
      <vt:lpstr>Nuclear Science Week</vt:lpstr>
      <vt:lpstr>NSW:  Virtual Postcard Push Day</vt:lpstr>
      <vt:lpstr>PowerPoint Presentation</vt:lpstr>
      <vt:lpstr>NSW:  School Outreach</vt:lpstr>
      <vt:lpstr>Questions?</vt:lpstr>
      <vt:lpstr>Open discussion with NAYGN President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June Local Chapter Lead Meeting</dc:title>
  <dc:creator>Ashley Lawrence</dc:creator>
  <cp:lastModifiedBy>Lawrence, Ashley Nichole</cp:lastModifiedBy>
  <cp:revision>60</cp:revision>
  <dcterms:created xsi:type="dcterms:W3CDTF">2020-06-13T18:16:18Z</dcterms:created>
  <dcterms:modified xsi:type="dcterms:W3CDTF">2020-08-27T17:45:55Z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0x0101004571E3306A1E394C8AAFCF6CCB6BA2C1</vt:lpwstr>
  </property>
</Properties>
</file>