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64" r:id="rId4"/>
    <p:sldId id="257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888" autoAdjust="0"/>
  </p:normalViewPr>
  <p:slideViewPr>
    <p:cSldViewPr snapToGrid="0" showGuides="1">
      <p:cViewPr varScale="1">
        <p:scale>
          <a:sx n="58" d="100"/>
          <a:sy n="58" d="100"/>
        </p:scale>
        <p:origin x="8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249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41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049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9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3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1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54F8C71-E633-48D2-993D-6ED0F95E0382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E3AE343-6CE2-4F31-AD0A-9E092859E3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7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16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2DE9D-2A8B-4474-A401-B32FBD515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Chernobyl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531308-77B8-499B-9516-6789BA9E4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HBO Miniseries</a:t>
            </a:r>
          </a:p>
        </p:txBody>
      </p:sp>
    </p:spTree>
    <p:extLst>
      <p:ext uri="{BB962C8B-B14F-4D97-AF65-F5344CB8AC3E}">
        <p14:creationId xmlns:p14="http://schemas.microsoft.com/office/powerpoint/2010/main" val="31878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9311F-2EC8-4ED1-BB8E-DEB23023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Pressurized Water Reactor</a:t>
            </a:r>
            <a:endParaRPr lang="en-US" i="1" dirty="0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1BBAED45-06B5-4193-AE4A-3D0D75039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424" y="1605494"/>
            <a:ext cx="9921874" cy="51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38770-3B0C-4A0A-A6AD-18DE840D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RBMK – </a:t>
            </a:r>
            <a:r>
              <a:rPr lang="en-US" i="1" dirty="0"/>
              <a:t>Chernobyl Design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(Light Water Graphite-Moderated Reactor)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9D8B9059-B5FD-41A0-9769-579B23CAC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262" y="2084917"/>
            <a:ext cx="9110556" cy="51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194D2-EBF5-4C68-8FEB-DF0B433A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494" y="585216"/>
            <a:ext cx="6073706" cy="1499616"/>
          </a:xfrm>
        </p:spPr>
        <p:txBody>
          <a:bodyPr/>
          <a:lstStyle/>
          <a:p>
            <a:r>
              <a:rPr lang="en-US" dirty="0" err="1"/>
              <a:t>Rbmk</a:t>
            </a:r>
            <a:r>
              <a:rPr lang="en-US" dirty="0"/>
              <a:t> control rod design</a:t>
            </a:r>
          </a:p>
        </p:txBody>
      </p:sp>
      <p:sp>
        <p:nvSpPr>
          <p:cNvPr id="3" name="Google Shape;234;p27">
            <a:extLst>
              <a:ext uri="{FF2B5EF4-FFF2-40B4-BE49-F238E27FC236}">
                <a16:creationId xmlns:a16="http://schemas.microsoft.com/office/drawing/2014/main" xmlns="" id="{133E870F-84BE-48DE-B835-5E32EA80074D}"/>
              </a:ext>
            </a:extLst>
          </p:cNvPr>
          <p:cNvSpPr/>
          <p:nvPr/>
        </p:nvSpPr>
        <p:spPr>
          <a:xfrm>
            <a:off x="1762802" y="640864"/>
            <a:ext cx="1828800" cy="5760718"/>
          </a:xfrm>
          <a:prstGeom prst="rect">
            <a:avLst/>
          </a:prstGeom>
          <a:gradFill>
            <a:gsLst>
              <a:gs pos="0">
                <a:srgbClr val="489BE7"/>
              </a:gs>
              <a:gs pos="100000">
                <a:srgbClr val="91CC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239;p27">
            <a:extLst>
              <a:ext uri="{FF2B5EF4-FFF2-40B4-BE49-F238E27FC236}">
                <a16:creationId xmlns:a16="http://schemas.microsoft.com/office/drawing/2014/main" xmlns="" id="{A9960F01-AC8B-4A95-ABDC-202754232027}"/>
              </a:ext>
            </a:extLst>
          </p:cNvPr>
          <p:cNvSpPr/>
          <p:nvPr/>
        </p:nvSpPr>
        <p:spPr>
          <a:xfrm>
            <a:off x="2119115" y="633293"/>
            <a:ext cx="1121926" cy="121709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240;p27">
            <a:extLst>
              <a:ext uri="{FF2B5EF4-FFF2-40B4-BE49-F238E27FC236}">
                <a16:creationId xmlns:a16="http://schemas.microsoft.com/office/drawing/2014/main" xmlns="" id="{CF4DA21E-EBD2-4F0E-8A62-7E74103F8A7C}"/>
              </a:ext>
            </a:extLst>
          </p:cNvPr>
          <p:cNvSpPr/>
          <p:nvPr/>
        </p:nvSpPr>
        <p:spPr>
          <a:xfrm>
            <a:off x="2119115" y="2758170"/>
            <a:ext cx="1121926" cy="2743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7" name="Google Shape;241;p27">
            <a:extLst>
              <a:ext uri="{FF2B5EF4-FFF2-40B4-BE49-F238E27FC236}">
                <a16:creationId xmlns:a16="http://schemas.microsoft.com/office/drawing/2014/main" xmlns="" id="{9FCB3C93-C080-41F8-B575-533BA10D2D6D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2680078" y="1850387"/>
            <a:ext cx="0" cy="907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" name="Google Shape;242;p27">
            <a:extLst>
              <a:ext uri="{FF2B5EF4-FFF2-40B4-BE49-F238E27FC236}">
                <a16:creationId xmlns:a16="http://schemas.microsoft.com/office/drawing/2014/main" xmlns="" id="{2D9E158B-A68C-4714-AB97-FCD4FB8DEB09}"/>
              </a:ext>
            </a:extLst>
          </p:cNvPr>
          <p:cNvSpPr/>
          <p:nvPr/>
        </p:nvSpPr>
        <p:spPr>
          <a:xfrm>
            <a:off x="3323034" y="640864"/>
            <a:ext cx="274320" cy="57607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9" name="Google Shape;243;p27">
            <a:extLst>
              <a:ext uri="{FF2B5EF4-FFF2-40B4-BE49-F238E27FC236}">
                <a16:creationId xmlns:a16="http://schemas.microsoft.com/office/drawing/2014/main" xmlns="" id="{687E68BE-1EB3-45CD-8CF2-86A0B913D78E}"/>
              </a:ext>
            </a:extLst>
          </p:cNvPr>
          <p:cNvCxnSpPr/>
          <p:nvPr/>
        </p:nvCxnSpPr>
        <p:spPr>
          <a:xfrm>
            <a:off x="3241041" y="2758170"/>
            <a:ext cx="1524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" name="Google Shape;244;p27">
            <a:extLst>
              <a:ext uri="{FF2B5EF4-FFF2-40B4-BE49-F238E27FC236}">
                <a16:creationId xmlns:a16="http://schemas.microsoft.com/office/drawing/2014/main" xmlns="" id="{2D790380-3D0E-4081-9E79-673D3090D1E4}"/>
              </a:ext>
            </a:extLst>
          </p:cNvPr>
          <p:cNvCxnSpPr/>
          <p:nvPr/>
        </p:nvCxnSpPr>
        <p:spPr>
          <a:xfrm>
            <a:off x="3110076" y="5501370"/>
            <a:ext cx="15240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" name="Google Shape;245;p27">
            <a:extLst>
              <a:ext uri="{FF2B5EF4-FFF2-40B4-BE49-F238E27FC236}">
                <a16:creationId xmlns:a16="http://schemas.microsoft.com/office/drawing/2014/main" xmlns="" id="{260C8FF5-88F0-4AD8-8AD9-58C30D557D2C}"/>
              </a:ext>
            </a:extLst>
          </p:cNvPr>
          <p:cNvSpPr txBox="1"/>
          <p:nvPr/>
        </p:nvSpPr>
        <p:spPr>
          <a:xfrm>
            <a:off x="3550703" y="4001723"/>
            <a:ext cx="8819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4.5 m</a:t>
            </a:r>
            <a:endParaRPr/>
          </a:p>
        </p:txBody>
      </p:sp>
      <p:sp>
        <p:nvSpPr>
          <p:cNvPr id="12" name="Google Shape;246;p27">
            <a:extLst>
              <a:ext uri="{FF2B5EF4-FFF2-40B4-BE49-F238E27FC236}">
                <a16:creationId xmlns:a16="http://schemas.microsoft.com/office/drawing/2014/main" xmlns="" id="{71A8F3D6-5243-43D5-B844-23E25ED4FDCD}"/>
              </a:ext>
            </a:extLst>
          </p:cNvPr>
          <p:cNvSpPr txBox="1"/>
          <p:nvPr/>
        </p:nvSpPr>
        <p:spPr>
          <a:xfrm>
            <a:off x="3621564" y="2054513"/>
            <a:ext cx="11009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1.25 m</a:t>
            </a:r>
            <a:endParaRPr/>
          </a:p>
        </p:txBody>
      </p:sp>
      <p:cxnSp>
        <p:nvCxnSpPr>
          <p:cNvPr id="13" name="Google Shape;247;p27">
            <a:extLst>
              <a:ext uri="{FF2B5EF4-FFF2-40B4-BE49-F238E27FC236}">
                <a16:creationId xmlns:a16="http://schemas.microsoft.com/office/drawing/2014/main" xmlns="" id="{46666579-350A-4185-9902-5C5CCAA22F0F}"/>
              </a:ext>
            </a:extLst>
          </p:cNvPr>
          <p:cNvCxnSpPr/>
          <p:nvPr/>
        </p:nvCxnSpPr>
        <p:spPr>
          <a:xfrm>
            <a:off x="4397529" y="2793672"/>
            <a:ext cx="0" cy="270769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4" name="Google Shape;248;p27">
            <a:extLst>
              <a:ext uri="{FF2B5EF4-FFF2-40B4-BE49-F238E27FC236}">
                <a16:creationId xmlns:a16="http://schemas.microsoft.com/office/drawing/2014/main" xmlns="" id="{AE97FC8A-8170-466D-8D6A-A42A200DB214}"/>
              </a:ext>
            </a:extLst>
          </p:cNvPr>
          <p:cNvSpPr/>
          <p:nvPr/>
        </p:nvSpPr>
        <p:spPr>
          <a:xfrm>
            <a:off x="1762802" y="640862"/>
            <a:ext cx="274320" cy="57607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5" name="Google Shape;249;p27">
            <a:extLst>
              <a:ext uri="{FF2B5EF4-FFF2-40B4-BE49-F238E27FC236}">
                <a16:creationId xmlns:a16="http://schemas.microsoft.com/office/drawing/2014/main" xmlns="" id="{6A23A72F-D36B-4AA9-B0F1-310C06FD763D}"/>
              </a:ext>
            </a:extLst>
          </p:cNvPr>
          <p:cNvCxnSpPr/>
          <p:nvPr/>
        </p:nvCxnSpPr>
        <p:spPr>
          <a:xfrm>
            <a:off x="2987829" y="1850386"/>
            <a:ext cx="0" cy="90778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6" name="Google Shape;250;p27">
            <a:extLst>
              <a:ext uri="{FF2B5EF4-FFF2-40B4-BE49-F238E27FC236}">
                <a16:creationId xmlns:a16="http://schemas.microsoft.com/office/drawing/2014/main" xmlns="" id="{11D1F308-558B-46ED-9B9E-9F4788A20BB0}"/>
              </a:ext>
            </a:extLst>
          </p:cNvPr>
          <p:cNvSpPr txBox="1"/>
          <p:nvPr/>
        </p:nvSpPr>
        <p:spPr>
          <a:xfrm>
            <a:off x="3634633" y="5810213"/>
            <a:ext cx="10358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1.25 m</a:t>
            </a:r>
            <a:endParaRPr/>
          </a:p>
        </p:txBody>
      </p:sp>
      <p:cxnSp>
        <p:nvCxnSpPr>
          <p:cNvPr id="17" name="Google Shape;251;p27">
            <a:extLst>
              <a:ext uri="{FF2B5EF4-FFF2-40B4-BE49-F238E27FC236}">
                <a16:creationId xmlns:a16="http://schemas.microsoft.com/office/drawing/2014/main" xmlns="" id="{C888C18C-15AE-448B-846B-12A5C1704477}"/>
              </a:ext>
            </a:extLst>
          </p:cNvPr>
          <p:cNvCxnSpPr/>
          <p:nvPr/>
        </p:nvCxnSpPr>
        <p:spPr>
          <a:xfrm>
            <a:off x="2987829" y="5501370"/>
            <a:ext cx="0" cy="90778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8" name="Google Shape;252;p27">
            <a:extLst>
              <a:ext uri="{FF2B5EF4-FFF2-40B4-BE49-F238E27FC236}">
                <a16:creationId xmlns:a16="http://schemas.microsoft.com/office/drawing/2014/main" xmlns="" id="{CEC6AA19-6494-4DF4-9331-5B799BF28008}"/>
              </a:ext>
            </a:extLst>
          </p:cNvPr>
          <p:cNvSpPr txBox="1"/>
          <p:nvPr/>
        </p:nvSpPr>
        <p:spPr>
          <a:xfrm>
            <a:off x="5124165" y="5017317"/>
            <a:ext cx="363182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Graphite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moderates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neutrons)</a:t>
            </a:r>
            <a:endParaRPr/>
          </a:p>
        </p:txBody>
      </p:sp>
      <p:sp>
        <p:nvSpPr>
          <p:cNvPr id="19" name="Google Shape;253;p27">
            <a:extLst>
              <a:ext uri="{FF2B5EF4-FFF2-40B4-BE49-F238E27FC236}">
                <a16:creationId xmlns:a16="http://schemas.microsoft.com/office/drawing/2014/main" xmlns="" id="{C07FE772-8F39-42F7-AF60-3AED38F8AC89}"/>
              </a:ext>
            </a:extLst>
          </p:cNvPr>
          <p:cNvSpPr txBox="1"/>
          <p:nvPr/>
        </p:nvSpPr>
        <p:spPr>
          <a:xfrm>
            <a:off x="5124165" y="1742366"/>
            <a:ext cx="45523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Boron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lang="en-US" sz="2800" b="1" u="sng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strongly</a:t>
            </a:r>
            <a:r>
              <a:rPr lang="en-US" sz="2800" u="sng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 b="1" u="sng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absorbs</a:t>
            </a:r>
            <a:r>
              <a:rPr lang="en-US" sz="2800" u="sng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neutrons)</a:t>
            </a:r>
            <a:endParaRPr/>
          </a:p>
        </p:txBody>
      </p:sp>
      <p:sp>
        <p:nvSpPr>
          <p:cNvPr id="20" name="Google Shape;254;p27">
            <a:extLst>
              <a:ext uri="{FF2B5EF4-FFF2-40B4-BE49-F238E27FC236}">
                <a16:creationId xmlns:a16="http://schemas.microsoft.com/office/drawing/2014/main" xmlns="" id="{55F35A77-B0F6-4028-A6A8-949322A09DA9}"/>
              </a:ext>
            </a:extLst>
          </p:cNvPr>
          <p:cNvSpPr txBox="1"/>
          <p:nvPr/>
        </p:nvSpPr>
        <p:spPr>
          <a:xfrm>
            <a:off x="5124165" y="3315507"/>
            <a:ext cx="41877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Water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(slightly </a:t>
            </a:r>
            <a:r>
              <a:rPr lang="en-US" sz="2800" b="1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absorbs</a:t>
            </a: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neutrons)</a:t>
            </a:r>
            <a:endParaRPr/>
          </a:p>
        </p:txBody>
      </p:sp>
      <p:sp>
        <p:nvSpPr>
          <p:cNvPr id="21" name="Google Shape;255;p27">
            <a:extLst>
              <a:ext uri="{FF2B5EF4-FFF2-40B4-BE49-F238E27FC236}">
                <a16:creationId xmlns:a16="http://schemas.microsoft.com/office/drawing/2014/main" xmlns="" id="{C724C69B-053A-4D70-9636-838D36B700C4}"/>
              </a:ext>
            </a:extLst>
          </p:cNvPr>
          <p:cNvSpPr/>
          <p:nvPr/>
        </p:nvSpPr>
        <p:spPr>
          <a:xfrm>
            <a:off x="9610862" y="1557559"/>
            <a:ext cx="787400" cy="120061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489BE7"/>
              </a:gs>
              <a:gs pos="100000">
                <a:srgbClr val="91CC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Google Shape;256;p27">
            <a:extLst>
              <a:ext uri="{FF2B5EF4-FFF2-40B4-BE49-F238E27FC236}">
                <a16:creationId xmlns:a16="http://schemas.microsoft.com/office/drawing/2014/main" xmlns="" id="{6B2496CD-53C1-4D14-B501-6FE7E4585986}"/>
              </a:ext>
            </a:extLst>
          </p:cNvPr>
          <p:cNvSpPr/>
          <p:nvPr/>
        </p:nvSpPr>
        <p:spPr>
          <a:xfrm>
            <a:off x="9816999" y="3506568"/>
            <a:ext cx="375126" cy="57198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489BE7"/>
              </a:gs>
              <a:gs pos="100000">
                <a:srgbClr val="91CC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Google Shape;257;p27">
            <a:extLst>
              <a:ext uri="{FF2B5EF4-FFF2-40B4-BE49-F238E27FC236}">
                <a16:creationId xmlns:a16="http://schemas.microsoft.com/office/drawing/2014/main" xmlns="" id="{B5C8F0D7-CF13-4BB8-B82E-2A759BD1A634}"/>
              </a:ext>
            </a:extLst>
          </p:cNvPr>
          <p:cNvSpPr/>
          <p:nvPr/>
        </p:nvSpPr>
        <p:spPr>
          <a:xfrm>
            <a:off x="9579926" y="4561545"/>
            <a:ext cx="849272" cy="14943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4" name="Google Shape;258;p27">
            <a:extLst>
              <a:ext uri="{FF2B5EF4-FFF2-40B4-BE49-F238E27FC236}">
                <a16:creationId xmlns:a16="http://schemas.microsoft.com/office/drawing/2014/main" xmlns="" id="{31ADAABB-57D2-43FA-BBD1-DD72B509EA3C}"/>
              </a:ext>
            </a:extLst>
          </p:cNvPr>
          <p:cNvCxnSpPr/>
          <p:nvPr/>
        </p:nvCxnSpPr>
        <p:spPr>
          <a:xfrm rot="10800000">
            <a:off x="2792577" y="1286680"/>
            <a:ext cx="2331588" cy="654451"/>
          </a:xfrm>
          <a:prstGeom prst="straightConnector1">
            <a:avLst/>
          </a:prstGeom>
          <a:noFill/>
          <a:ln w="4762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" name="Google Shape;259;p27">
            <a:extLst>
              <a:ext uri="{FF2B5EF4-FFF2-40B4-BE49-F238E27FC236}">
                <a16:creationId xmlns:a16="http://schemas.microsoft.com/office/drawing/2014/main" xmlns="" id="{17641117-5C6F-498F-B71A-33B85527C02B}"/>
              </a:ext>
            </a:extLst>
          </p:cNvPr>
          <p:cNvCxnSpPr/>
          <p:nvPr/>
        </p:nvCxnSpPr>
        <p:spPr>
          <a:xfrm rot="10800000">
            <a:off x="3166179" y="2415299"/>
            <a:ext cx="1957986" cy="1091269"/>
          </a:xfrm>
          <a:prstGeom prst="straightConnector1">
            <a:avLst/>
          </a:prstGeom>
          <a:noFill/>
          <a:ln w="4762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6" name="Google Shape;260;p27">
            <a:extLst>
              <a:ext uri="{FF2B5EF4-FFF2-40B4-BE49-F238E27FC236}">
                <a16:creationId xmlns:a16="http://schemas.microsoft.com/office/drawing/2014/main" xmlns="" id="{60AD538B-EDA6-472E-BAFF-94D99C4FF91E}"/>
              </a:ext>
            </a:extLst>
          </p:cNvPr>
          <p:cNvCxnSpPr/>
          <p:nvPr/>
        </p:nvCxnSpPr>
        <p:spPr>
          <a:xfrm rot="10800000">
            <a:off x="2502581" y="4001725"/>
            <a:ext cx="2621584" cy="1203467"/>
          </a:xfrm>
          <a:prstGeom prst="straightConnector1">
            <a:avLst/>
          </a:prstGeom>
          <a:noFill/>
          <a:ln w="47625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5312D22-913F-45F7-96C5-B95DEA10A01D}"/>
              </a:ext>
            </a:extLst>
          </p:cNvPr>
          <p:cNvSpPr txBox="1"/>
          <p:nvPr/>
        </p:nvSpPr>
        <p:spPr>
          <a:xfrm>
            <a:off x="8326910" y="6239213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</p:spTree>
    <p:extLst>
      <p:ext uri="{BB962C8B-B14F-4D97-AF65-F5344CB8AC3E}">
        <p14:creationId xmlns:p14="http://schemas.microsoft.com/office/powerpoint/2010/main" val="6174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.png">
            <a:extLst>
              <a:ext uri="{FF2B5EF4-FFF2-40B4-BE49-F238E27FC236}">
                <a16:creationId xmlns:a16="http://schemas.microsoft.com/office/drawing/2014/main" xmlns="" id="{B89B4F67-C1AB-4B6A-9D75-4E96651E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56" y="269333"/>
            <a:ext cx="2262722" cy="20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DEB38-59DB-44C7-88A3-E713E836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learn more?</a:t>
            </a:r>
          </a:p>
        </p:txBody>
      </p:sp>
      <p:pic>
        <p:nvPicPr>
          <p:cNvPr id="1026" name="Picture 2" descr="Image result for voices of chernobyl">
            <a:extLst>
              <a:ext uri="{FF2B5EF4-FFF2-40B4-BE49-F238E27FC236}">
                <a16:creationId xmlns:a16="http://schemas.microsoft.com/office/drawing/2014/main" xmlns="" id="{AC1281CA-2FC7-4E38-A8C8-DBE377D4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16" y="1678579"/>
            <a:ext cx="33147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idnight in chernobyl">
            <a:extLst>
              <a:ext uri="{FF2B5EF4-FFF2-40B4-BE49-F238E27FC236}">
                <a16:creationId xmlns:a16="http://schemas.microsoft.com/office/drawing/2014/main" xmlns="" id="{ABA01C78-2F9A-436D-8F15-ED26EAED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9" y="1897268"/>
            <a:ext cx="1819097" cy="274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674E556-4B2D-4CC5-A0D7-A11944EC1D85}"/>
              </a:ext>
            </a:extLst>
          </p:cNvPr>
          <p:cNvCxnSpPr/>
          <p:nvPr/>
        </p:nvCxnSpPr>
        <p:spPr>
          <a:xfrm>
            <a:off x="8562110" y="860035"/>
            <a:ext cx="0" cy="58438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E733E8-6DE9-4C0F-A0E7-C4887CAFE469}"/>
              </a:ext>
            </a:extLst>
          </p:cNvPr>
          <p:cNvSpPr/>
          <p:nvPr/>
        </p:nvSpPr>
        <p:spPr>
          <a:xfrm>
            <a:off x="2775877" y="2486781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96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38DA5D-C81F-4AAB-99E7-6E4E290CE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427" y="4697486"/>
            <a:ext cx="4209635" cy="2006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F84623-66A9-430A-9F80-8B67F04C6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281" y="1678579"/>
            <a:ext cx="3971925" cy="2867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78A942-4348-47A1-AA21-FE5C5BCB9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" y="4717598"/>
            <a:ext cx="3729577" cy="1880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976B6E-18D4-47A1-A753-E172DC5C85BF}"/>
              </a:ext>
            </a:extLst>
          </p:cNvPr>
          <p:cNvSpPr txBox="1"/>
          <p:nvPr/>
        </p:nvSpPr>
        <p:spPr>
          <a:xfrm>
            <a:off x="9946004" y="269333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4290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204B5-F4CF-47ED-97CD-10F78EFA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nearest nuclear plant?</a:t>
            </a:r>
          </a:p>
        </p:txBody>
      </p:sp>
      <p:pic>
        <p:nvPicPr>
          <p:cNvPr id="1026" name="Picture 2" descr="U.S. Commercial Nuclear Power Reactors - Years of Operation">
            <a:extLst>
              <a:ext uri="{FF2B5EF4-FFF2-40B4-BE49-F238E27FC236}">
                <a16:creationId xmlns:a16="http://schemas.microsoft.com/office/drawing/2014/main" xmlns="" id="{D817D748-A88D-497D-9294-E938770C47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9" y="2216323"/>
            <a:ext cx="523323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nrc.gov/images/reading-rm/doc-collections/maps/power-reactors-operating-region2.png">
            <a:extLst>
              <a:ext uri="{FF2B5EF4-FFF2-40B4-BE49-F238E27FC236}">
                <a16:creationId xmlns:a16="http://schemas.microsoft.com/office/drawing/2014/main" xmlns="" id="{7254AF92-129B-4636-AC4F-225AD90E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34" y="1752701"/>
            <a:ext cx="5190606" cy="52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2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1BEC9-E2B2-41D7-B2B7-484A4B51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 Everyday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40A3F-CE04-4791-ADCA-783B1B780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Bananas</a:t>
            </a:r>
          </a:p>
          <a:p>
            <a:r>
              <a:rPr lang="en-US" dirty="0"/>
              <a:t>The Sun (it’s a fusion reactor!) – source of cosmic radiation</a:t>
            </a:r>
          </a:p>
          <a:p>
            <a:r>
              <a:rPr lang="en-US" dirty="0"/>
              <a:t>Brazil nuts</a:t>
            </a:r>
          </a:p>
          <a:p>
            <a:r>
              <a:rPr lang="en-US" dirty="0"/>
              <a:t>Air</a:t>
            </a:r>
          </a:p>
          <a:p>
            <a:r>
              <a:rPr lang="en-US" dirty="0"/>
              <a:t>Rocks</a:t>
            </a:r>
          </a:p>
          <a:p>
            <a:r>
              <a:rPr lang="en-US" dirty="0"/>
              <a:t>Medical procedures</a:t>
            </a:r>
          </a:p>
          <a:p>
            <a:r>
              <a:rPr lang="en-US" dirty="0"/>
              <a:t>Flying (closer to the sun)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5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C51B7-CB47-40F7-B5A8-3186CF8C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412F7C-ED5D-4149-A2EB-277483C0F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AB5F6C-F453-4BA6-9F3B-E5C67214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611" y="249866"/>
            <a:ext cx="5572125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F56F5A-3058-43FB-BD7F-B65DA4048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06" y="2286000"/>
            <a:ext cx="4354372" cy="26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7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F9231-2B21-4D21-A53C-40F40331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“It has been reported”</a:t>
            </a:r>
          </a:p>
        </p:txBody>
      </p:sp>
      <p:pic>
        <p:nvPicPr>
          <p:cNvPr id="4098" name="Picture 2" descr="image.png">
            <a:extLst>
              <a:ext uri="{FF2B5EF4-FFF2-40B4-BE49-F238E27FC236}">
                <a16:creationId xmlns:a16="http://schemas.microsoft.com/office/drawing/2014/main" xmlns="" id="{85311655-15B1-4393-8E81-F5946A616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r="5159"/>
          <a:stretch/>
        </p:blipFill>
        <p:spPr bwMode="auto">
          <a:xfrm>
            <a:off x="2667814" y="2180524"/>
            <a:ext cx="6432699" cy="449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24;p13">
            <a:extLst>
              <a:ext uri="{FF2B5EF4-FFF2-40B4-BE49-F238E27FC236}">
                <a16:creationId xmlns:a16="http://schemas.microsoft.com/office/drawing/2014/main" xmlns="" id="{153842BD-809C-4AA2-81ED-8852893CCE28}"/>
              </a:ext>
            </a:extLst>
          </p:cNvPr>
          <p:cNvSpPr txBox="1"/>
          <p:nvPr/>
        </p:nvSpPr>
        <p:spPr>
          <a:xfrm>
            <a:off x="9461957" y="6301331"/>
            <a:ext cx="25644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Images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Liam Daniel/HBO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6827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85813-CAA4-4738-8968-8E60404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dose did “liquidators” get?</a:t>
            </a:r>
          </a:p>
        </p:txBody>
      </p:sp>
      <p:pic>
        <p:nvPicPr>
          <p:cNvPr id="5122" name="Picture 2" descr="image.png">
            <a:extLst>
              <a:ext uri="{FF2B5EF4-FFF2-40B4-BE49-F238E27FC236}">
                <a16:creationId xmlns:a16="http://schemas.microsoft.com/office/drawing/2014/main" xmlns="" id="{E4621D1B-EBDD-4D2E-8138-77DF684C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78" y="1746477"/>
            <a:ext cx="5172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0;p12">
            <a:extLst>
              <a:ext uri="{FF2B5EF4-FFF2-40B4-BE49-F238E27FC236}">
                <a16:creationId xmlns:a16="http://schemas.microsoft.com/office/drawing/2014/main" xmlns="" id="{46710E4D-57AD-42CC-82A8-0616B98CA815}"/>
              </a:ext>
            </a:extLst>
          </p:cNvPr>
          <p:cNvSpPr/>
          <p:nvPr/>
        </p:nvSpPr>
        <p:spPr>
          <a:xfrm>
            <a:off x="1739728" y="1220392"/>
            <a:ext cx="3991234" cy="8526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Acute effects</a:t>
            </a:r>
            <a:endParaRPr/>
          </a:p>
        </p:txBody>
      </p:sp>
      <p:sp>
        <p:nvSpPr>
          <p:cNvPr id="4" name="Google Shape;111;p12">
            <a:extLst>
              <a:ext uri="{FF2B5EF4-FFF2-40B4-BE49-F238E27FC236}">
                <a16:creationId xmlns:a16="http://schemas.microsoft.com/office/drawing/2014/main" xmlns="" id="{9E82A976-170B-42C9-8275-958A18B7386D}"/>
              </a:ext>
            </a:extLst>
          </p:cNvPr>
          <p:cNvSpPr txBox="1"/>
          <p:nvPr/>
        </p:nvSpPr>
        <p:spPr>
          <a:xfrm>
            <a:off x="1739728" y="2221289"/>
            <a:ext cx="390473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Direct, immediate result of exposure to radiation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Occur within hours to days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Strongly predictable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relative to dose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Driven by </a:t>
            </a: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destruction of cells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within the body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Examples: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Hair loss, burns, organ failure</a:t>
            </a:r>
            <a:endParaRPr/>
          </a:p>
        </p:txBody>
      </p:sp>
      <p:sp>
        <p:nvSpPr>
          <p:cNvPr id="5" name="Google Shape;115;p12">
            <a:extLst>
              <a:ext uri="{FF2B5EF4-FFF2-40B4-BE49-F238E27FC236}">
                <a16:creationId xmlns:a16="http://schemas.microsoft.com/office/drawing/2014/main" xmlns="" id="{5478B472-A2AB-4D43-B895-7AE6A303EBA3}"/>
              </a:ext>
            </a:extLst>
          </p:cNvPr>
          <p:cNvSpPr/>
          <p:nvPr/>
        </p:nvSpPr>
        <p:spPr>
          <a:xfrm>
            <a:off x="6201546" y="1220392"/>
            <a:ext cx="3991234" cy="8526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Stochastic effects</a:t>
            </a:r>
            <a:endParaRPr/>
          </a:p>
        </p:txBody>
      </p:sp>
      <p:sp>
        <p:nvSpPr>
          <p:cNvPr id="6" name="Google Shape;116;p12">
            <a:extLst>
              <a:ext uri="{FF2B5EF4-FFF2-40B4-BE49-F238E27FC236}">
                <a16:creationId xmlns:a16="http://schemas.microsoft.com/office/drawing/2014/main" xmlns="" id="{13F6ADE0-C884-4DA0-89FB-96B6FE3585A0}"/>
              </a:ext>
            </a:extLst>
          </p:cNvPr>
          <p:cNvSpPr txBox="1"/>
          <p:nvPr/>
        </p:nvSpPr>
        <p:spPr>
          <a:xfrm>
            <a:off x="6028553" y="2229585"/>
            <a:ext cx="4423719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Indirect, long-term result of exposure to radiation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Occur over years to decades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Probability of occurrence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proportional to dose (random)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Driven by </a:t>
            </a: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damage to DNA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Examples: </a:t>
            </a: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Cancer, leukemia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B8B255-058D-46C4-A2C5-A74379E1633A}"/>
              </a:ext>
            </a:extLst>
          </p:cNvPr>
          <p:cNvSpPr txBox="1"/>
          <p:nvPr/>
        </p:nvSpPr>
        <p:spPr>
          <a:xfrm>
            <a:off x="8351329" y="6211669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</p:spTree>
    <p:extLst>
      <p:ext uri="{BB962C8B-B14F-4D97-AF65-F5344CB8AC3E}">
        <p14:creationId xmlns:p14="http://schemas.microsoft.com/office/powerpoint/2010/main" val="35479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1D6ED-5DFF-4C9A-8F0B-F8DB3355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 </a:t>
            </a:r>
            <a:r>
              <a:rPr lang="en-US" dirty="0" err="1"/>
              <a:t>kristie</a:t>
            </a:r>
            <a:r>
              <a:rPr lang="en-US" dirty="0"/>
              <a:t> </a:t>
            </a:r>
            <a:r>
              <a:rPr lang="en-US" dirty="0" err="1"/>
              <a:t>soliman</a:t>
            </a:r>
            <a:endParaRPr lang="en-US" dirty="0"/>
          </a:p>
        </p:txBody>
      </p:sp>
      <p:pic>
        <p:nvPicPr>
          <p:cNvPr id="4" name="Google Shape;209;p21" descr="Chernobyl">
            <a:extLst>
              <a:ext uri="{FF2B5EF4-FFF2-40B4-BE49-F238E27FC236}">
                <a16:creationId xmlns:a16="http://schemas.microsoft.com/office/drawing/2014/main" xmlns="" id="{3EE3A9D3-94E5-46E9-B04C-6FB582C531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53079" y="2379980"/>
            <a:ext cx="8242300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0;p21">
            <a:extLst>
              <a:ext uri="{FF2B5EF4-FFF2-40B4-BE49-F238E27FC236}">
                <a16:creationId xmlns:a16="http://schemas.microsoft.com/office/drawing/2014/main" xmlns="" id="{31B0541A-2D58-4342-AE1D-85109D228C03}"/>
              </a:ext>
            </a:extLst>
          </p:cNvPr>
          <p:cNvSpPr txBox="1"/>
          <p:nvPr/>
        </p:nvSpPr>
        <p:spPr>
          <a:xfrm>
            <a:off x="1953079" y="6218674"/>
            <a:ext cx="4685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Randall Munroe / </a:t>
            </a:r>
            <a:r>
              <a:rPr lang="en-US" sz="18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https://xkcd.com/2163/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59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B665A8-FB73-4DC1-A342-9CD44D83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radiation exposure:  effects on skin</a:t>
            </a:r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xmlns="" id="{495F99C3-C5F7-455F-B4C1-C691DBE8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93" y="2434011"/>
            <a:ext cx="5251450" cy="3688150"/>
          </a:xfrm>
          <a:prstGeom prst="rect">
            <a:avLst/>
          </a:prstGeom>
        </p:spPr>
      </p:pic>
      <p:sp>
        <p:nvSpPr>
          <p:cNvPr id="4" name="Google Shape;137;p14">
            <a:extLst>
              <a:ext uri="{FF2B5EF4-FFF2-40B4-BE49-F238E27FC236}">
                <a16:creationId xmlns:a16="http://schemas.microsoft.com/office/drawing/2014/main" xmlns="" id="{62B01598-B3B8-4522-8DA1-3EC262900CB1}"/>
              </a:ext>
            </a:extLst>
          </p:cNvPr>
          <p:cNvSpPr txBox="1"/>
          <p:nvPr/>
        </p:nvSpPr>
        <p:spPr>
          <a:xfrm>
            <a:off x="7511143" y="2602853"/>
            <a:ext cx="361405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r>
              <a:rPr lang="en-US" sz="2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Gy</a:t>
            </a:r>
            <a:r>
              <a:rPr lang="en-US" sz="2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= 100 rad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"/>
                <a:sym typeface="Gill Sans"/>
              </a:rPr>
              <a:t>=100 rem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Gill Sans"/>
                <a:sym typeface="Gill Sans"/>
              </a:rPr>
              <a:t> (gamma/beta </a:t>
            </a:r>
            <a:r>
              <a:rPr lang="en-US" sz="2800" dirty="0">
                <a:solidFill>
                  <a:schemeClr val="dk1"/>
                </a:solidFill>
                <a:latin typeface="Gill Sans"/>
                <a:sym typeface="Wingdings" panose="05000000000000000000" pitchFamily="2" charset="2"/>
              </a:rPr>
              <a:t> quality factor of 1</a:t>
            </a:r>
            <a:r>
              <a:rPr lang="en-US" sz="2800" dirty="0">
                <a:solidFill>
                  <a:schemeClr val="dk1"/>
                </a:solidFill>
                <a:latin typeface="Gill Sans"/>
                <a:sym typeface="Gill Sans"/>
              </a:rPr>
              <a:t>)</a:t>
            </a:r>
            <a:endParaRPr dirty="0"/>
          </a:p>
        </p:txBody>
      </p:sp>
      <p:sp>
        <p:nvSpPr>
          <p:cNvPr id="5" name="Google Shape;140;p14">
            <a:extLst>
              <a:ext uri="{FF2B5EF4-FFF2-40B4-BE49-F238E27FC236}">
                <a16:creationId xmlns:a16="http://schemas.microsoft.com/office/drawing/2014/main" xmlns="" id="{97AFE6A1-E047-4A2D-A0EF-F1E4AA593D48}"/>
              </a:ext>
            </a:extLst>
          </p:cNvPr>
          <p:cNvSpPr txBox="1"/>
          <p:nvPr/>
        </p:nvSpPr>
        <p:spPr>
          <a:xfrm>
            <a:off x="7148248" y="5198761"/>
            <a:ext cx="34323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Adapted from “Nuclear Handbook for Medical Service Personnel,” US Department of the Army, 1969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AE6550-96AE-4EA4-BEA2-280C28BF4213}"/>
              </a:ext>
            </a:extLst>
          </p:cNvPr>
          <p:cNvSpPr txBox="1"/>
          <p:nvPr/>
        </p:nvSpPr>
        <p:spPr>
          <a:xfrm>
            <a:off x="8351329" y="6211669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  <p:pic>
        <p:nvPicPr>
          <p:cNvPr id="7" name="Google Shape;123;p13" descr="&quot;Chernobyl&quot;">
            <a:extLst>
              <a:ext uri="{FF2B5EF4-FFF2-40B4-BE49-F238E27FC236}">
                <a16:creationId xmlns:a16="http://schemas.microsoft.com/office/drawing/2014/main" xmlns="" id="{5CE443AD-2A60-4201-BA74-7401EE26F9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58963" y="4257128"/>
            <a:ext cx="3075156" cy="221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13">
            <a:extLst>
              <a:ext uri="{FF2B5EF4-FFF2-40B4-BE49-F238E27FC236}">
                <a16:creationId xmlns:a16="http://schemas.microsoft.com/office/drawing/2014/main" xmlns="" id="{3D04C689-629B-44D9-A0B5-3AC7817EFC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0391" y="1780723"/>
            <a:ext cx="1986584" cy="21053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;p13">
            <a:extLst>
              <a:ext uri="{FF2B5EF4-FFF2-40B4-BE49-F238E27FC236}">
                <a16:creationId xmlns:a16="http://schemas.microsoft.com/office/drawing/2014/main" xmlns="" id="{36EB3FFF-7044-403C-9287-0B73315F7B57}"/>
              </a:ext>
            </a:extLst>
          </p:cNvPr>
          <p:cNvSpPr txBox="1"/>
          <p:nvPr/>
        </p:nvSpPr>
        <p:spPr>
          <a:xfrm>
            <a:off x="0" y="6488668"/>
            <a:ext cx="25644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Images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Liam Daniel/HBO</a:t>
            </a:r>
            <a:endParaRPr dirty="0"/>
          </a:p>
        </p:txBody>
      </p:sp>
      <p:pic>
        <p:nvPicPr>
          <p:cNvPr id="10" name="Google Shape;150;p15">
            <a:extLst>
              <a:ext uri="{FF2B5EF4-FFF2-40B4-BE49-F238E27FC236}">
                <a16:creationId xmlns:a16="http://schemas.microsoft.com/office/drawing/2014/main" xmlns="" id="{D74B920A-6BE8-4BA6-86FD-9795471171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7191" y="1568234"/>
            <a:ext cx="2237519" cy="1979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6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B520B-9AAE-4D6E-B49A-82B7C1E2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body radiation effects</a:t>
            </a:r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xmlns="" id="{5C340C64-AEC3-4097-8E43-7079CD83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686888"/>
            <a:ext cx="8964700" cy="44857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6F37E-2C68-41F2-8B69-9FB745D46A99}"/>
              </a:ext>
            </a:extLst>
          </p:cNvPr>
          <p:cNvSpPr/>
          <p:nvPr/>
        </p:nvSpPr>
        <p:spPr>
          <a:xfrm>
            <a:off x="6021574" y="5803266"/>
            <a:ext cx="289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Adapted from Merck Manual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734C40-541C-4423-92A8-68D575C0373E}"/>
              </a:ext>
            </a:extLst>
          </p:cNvPr>
          <p:cNvSpPr txBox="1"/>
          <p:nvPr/>
        </p:nvSpPr>
        <p:spPr>
          <a:xfrm>
            <a:off x="8351329" y="6211669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</p:spTree>
    <p:extLst>
      <p:ext uri="{BB962C8B-B14F-4D97-AF65-F5344CB8AC3E}">
        <p14:creationId xmlns:p14="http://schemas.microsoft.com/office/powerpoint/2010/main" val="735533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3;p19">
            <a:extLst>
              <a:ext uri="{FF2B5EF4-FFF2-40B4-BE49-F238E27FC236}">
                <a16:creationId xmlns:a16="http://schemas.microsoft.com/office/drawing/2014/main" xmlns="" id="{E61FA9EC-A39B-453D-B0AE-A560E64D3736}"/>
              </a:ext>
            </a:extLst>
          </p:cNvPr>
          <p:cNvSpPr/>
          <p:nvPr/>
        </p:nvSpPr>
        <p:spPr>
          <a:xfrm>
            <a:off x="1715015" y="988117"/>
            <a:ext cx="3991234" cy="8526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“Chernobyl”</a:t>
            </a:r>
            <a:endParaRPr/>
          </a:p>
        </p:txBody>
      </p:sp>
      <p:sp>
        <p:nvSpPr>
          <p:cNvPr id="4" name="Google Shape;194;p19">
            <a:extLst>
              <a:ext uri="{FF2B5EF4-FFF2-40B4-BE49-F238E27FC236}">
                <a16:creationId xmlns:a16="http://schemas.microsoft.com/office/drawing/2014/main" xmlns="" id="{C351D9DC-E509-4BDD-9EB8-2F423D289147}"/>
              </a:ext>
            </a:extLst>
          </p:cNvPr>
          <p:cNvSpPr/>
          <p:nvPr/>
        </p:nvSpPr>
        <p:spPr>
          <a:xfrm>
            <a:off x="6176833" y="1010476"/>
            <a:ext cx="3991234" cy="8526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Reality</a:t>
            </a:r>
            <a:endParaRPr/>
          </a:p>
        </p:txBody>
      </p:sp>
      <p:sp>
        <p:nvSpPr>
          <p:cNvPr id="5" name="Google Shape;195;p19">
            <a:extLst>
              <a:ext uri="{FF2B5EF4-FFF2-40B4-BE49-F238E27FC236}">
                <a16:creationId xmlns:a16="http://schemas.microsoft.com/office/drawing/2014/main" xmlns="" id="{3582FBDD-BA78-4EEB-A4DD-F2881BDF6F4E}"/>
              </a:ext>
            </a:extLst>
          </p:cNvPr>
          <p:cNvSpPr txBox="1"/>
          <p:nvPr/>
        </p:nvSpPr>
        <p:spPr>
          <a:xfrm>
            <a:off x="1677945" y="2016802"/>
            <a:ext cx="38563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AutoNum type="arabicPeriod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Firefighters showing immediate signs of skin blistering, ulceration, &amp; erythema </a:t>
            </a:r>
            <a:endParaRPr/>
          </a:p>
        </p:txBody>
      </p:sp>
      <p:sp>
        <p:nvSpPr>
          <p:cNvPr id="6" name="Google Shape;196;p19">
            <a:extLst>
              <a:ext uri="{FF2B5EF4-FFF2-40B4-BE49-F238E27FC236}">
                <a16:creationId xmlns:a16="http://schemas.microsoft.com/office/drawing/2014/main" xmlns="" id="{E51CE7D6-4060-4E19-BFFC-AF9EE47386D7}"/>
              </a:ext>
            </a:extLst>
          </p:cNvPr>
          <p:cNvSpPr txBox="1"/>
          <p:nvPr/>
        </p:nvSpPr>
        <p:spPr>
          <a:xfrm>
            <a:off x="6121229" y="2016802"/>
            <a:ext cx="4250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Real but exaggerated: 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Many of these symptoms will occur but gradually</a:t>
            </a:r>
            <a:endParaRPr/>
          </a:p>
        </p:txBody>
      </p:sp>
      <p:sp>
        <p:nvSpPr>
          <p:cNvPr id="7" name="Google Shape;197;p19">
            <a:extLst>
              <a:ext uri="{FF2B5EF4-FFF2-40B4-BE49-F238E27FC236}">
                <a16:creationId xmlns:a16="http://schemas.microsoft.com/office/drawing/2014/main" xmlns="" id="{2EA66F51-666F-49EC-900F-0FF4057E7764}"/>
              </a:ext>
            </a:extLst>
          </p:cNvPr>
          <p:cNvSpPr txBox="1"/>
          <p:nvPr/>
        </p:nvSpPr>
        <p:spPr>
          <a:xfrm>
            <a:off x="1677944" y="3130675"/>
            <a:ext cx="436296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AutoNum type="arabicPeriod" startAt="2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Days later, first responders vomiting, losing hair, &amp; other symptoms</a:t>
            </a:r>
            <a:endParaRPr/>
          </a:p>
        </p:txBody>
      </p:sp>
      <p:sp>
        <p:nvSpPr>
          <p:cNvPr id="8" name="Google Shape;198;p19">
            <a:extLst>
              <a:ext uri="{FF2B5EF4-FFF2-40B4-BE49-F238E27FC236}">
                <a16:creationId xmlns:a16="http://schemas.microsoft.com/office/drawing/2014/main" xmlns="" id="{C44E5851-6EF9-4EE5-9E4A-2ACA59B44ACC}"/>
              </a:ext>
            </a:extLst>
          </p:cNvPr>
          <p:cNvSpPr txBox="1"/>
          <p:nvPr/>
        </p:nvSpPr>
        <p:spPr>
          <a:xfrm>
            <a:off x="6139764" y="3130675"/>
            <a:ext cx="42136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Real: 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Consistent with acute radiation syndrome, which killed 31 people</a:t>
            </a:r>
            <a:endParaRPr/>
          </a:p>
        </p:txBody>
      </p:sp>
      <p:sp>
        <p:nvSpPr>
          <p:cNvPr id="9" name="Google Shape;199;p19">
            <a:extLst>
              <a:ext uri="{FF2B5EF4-FFF2-40B4-BE49-F238E27FC236}">
                <a16:creationId xmlns:a16="http://schemas.microsoft.com/office/drawing/2014/main" xmlns="" id="{423D2C76-9422-41A7-B7C0-917E8FE5D6D3}"/>
              </a:ext>
            </a:extLst>
          </p:cNvPr>
          <p:cNvSpPr txBox="1"/>
          <p:nvPr/>
        </p:nvSpPr>
        <p:spPr>
          <a:xfrm>
            <a:off x="1677944" y="3992448"/>
            <a:ext cx="413436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AutoNum type="arabicPeriod" startAt="3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Ludmilla receives a radiation dose while visiting her husband, Vasily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Google Shape;200;p19">
            <a:extLst>
              <a:ext uri="{FF2B5EF4-FFF2-40B4-BE49-F238E27FC236}">
                <a16:creationId xmlns:a16="http://schemas.microsoft.com/office/drawing/2014/main" xmlns="" id="{1CD1DFC3-E2DD-4161-8B8B-7E2FF3B27A5D}"/>
              </a:ext>
            </a:extLst>
          </p:cNvPr>
          <p:cNvSpPr txBox="1"/>
          <p:nvPr/>
        </p:nvSpPr>
        <p:spPr>
          <a:xfrm>
            <a:off x="6158298" y="3992448"/>
            <a:ext cx="42136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Bogus: 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Individuals do not “become radioactive” in contact with radiation</a:t>
            </a:r>
            <a:endParaRPr/>
          </a:p>
        </p:txBody>
      </p:sp>
      <p:sp>
        <p:nvSpPr>
          <p:cNvPr id="11" name="Google Shape;201;p19">
            <a:extLst>
              <a:ext uri="{FF2B5EF4-FFF2-40B4-BE49-F238E27FC236}">
                <a16:creationId xmlns:a16="http://schemas.microsoft.com/office/drawing/2014/main" xmlns="" id="{E8B7BCFA-3E2D-49B4-9096-1DDF9A258725}"/>
              </a:ext>
            </a:extLst>
          </p:cNvPr>
          <p:cNvSpPr txBox="1"/>
          <p:nvPr/>
        </p:nvSpPr>
        <p:spPr>
          <a:xfrm>
            <a:off x="1677945" y="4854221"/>
            <a:ext cx="402830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AutoNum type="arabicPeriod" startAt="4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Ludmilla’s unborn child absorbs a fatal dose of radiation in lieu of Ludmilla</a:t>
            </a:r>
            <a:endParaRPr/>
          </a:p>
        </p:txBody>
      </p:sp>
      <p:sp>
        <p:nvSpPr>
          <p:cNvPr id="12" name="Google Shape;202;p19">
            <a:extLst>
              <a:ext uri="{FF2B5EF4-FFF2-40B4-BE49-F238E27FC236}">
                <a16:creationId xmlns:a16="http://schemas.microsoft.com/office/drawing/2014/main" xmlns="" id="{1C057BBA-13B0-4666-9330-7E343361580D}"/>
              </a:ext>
            </a:extLst>
          </p:cNvPr>
          <p:cNvSpPr txBox="1"/>
          <p:nvPr/>
        </p:nvSpPr>
        <p:spPr>
          <a:xfrm>
            <a:off x="6139764" y="4854221"/>
            <a:ext cx="43742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Bogus: </a:t>
            </a: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Developing fetuses are radiation-sensitive but do not “absorb” radiation in place of the mother</a:t>
            </a: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A2401E-C9BD-4791-B6C9-37DAA7040725}"/>
              </a:ext>
            </a:extLst>
          </p:cNvPr>
          <p:cNvSpPr txBox="1"/>
          <p:nvPr/>
        </p:nvSpPr>
        <p:spPr>
          <a:xfrm>
            <a:off x="8326910" y="6239213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</p:spTree>
    <p:extLst>
      <p:ext uri="{BB962C8B-B14F-4D97-AF65-F5344CB8AC3E}">
        <p14:creationId xmlns:p14="http://schemas.microsoft.com/office/powerpoint/2010/main" val="664418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DFD92-6947-4508-8C66-3F13AAFF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and slow neutrons</a:t>
            </a:r>
          </a:p>
        </p:txBody>
      </p:sp>
      <p:pic>
        <p:nvPicPr>
          <p:cNvPr id="4" name="Google Shape;219;p22">
            <a:extLst>
              <a:ext uri="{FF2B5EF4-FFF2-40B4-BE49-F238E27FC236}">
                <a16:creationId xmlns:a16="http://schemas.microsoft.com/office/drawing/2014/main" xmlns="" id="{4F048E6D-0C01-42D9-8EBA-4384A3182723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>
            <a:alphaModFix/>
          </a:blip>
          <a:srcRect l="1647" t="9805" r="7397"/>
          <a:stretch/>
        </p:blipFill>
        <p:spPr>
          <a:xfrm>
            <a:off x="1526478" y="1897668"/>
            <a:ext cx="6261904" cy="4657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3;p22">
            <a:extLst>
              <a:ext uri="{FF2B5EF4-FFF2-40B4-BE49-F238E27FC236}">
                <a16:creationId xmlns:a16="http://schemas.microsoft.com/office/drawing/2014/main" xmlns="" id="{48505BB8-EA15-48C9-8938-0FAA65B4AAAC}"/>
              </a:ext>
            </a:extLst>
          </p:cNvPr>
          <p:cNvSpPr txBox="1"/>
          <p:nvPr/>
        </p:nvSpPr>
        <p:spPr>
          <a:xfrm>
            <a:off x="7718519" y="2076232"/>
            <a:ext cx="2693225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“Fast” region: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Neutrons created in this energy range </a:t>
            </a:r>
            <a:endParaRPr/>
          </a:p>
        </p:txBody>
      </p:sp>
      <p:sp>
        <p:nvSpPr>
          <p:cNvPr id="6" name="Google Shape;224;p22">
            <a:extLst>
              <a:ext uri="{FF2B5EF4-FFF2-40B4-BE49-F238E27FC236}">
                <a16:creationId xmlns:a16="http://schemas.microsoft.com/office/drawing/2014/main" xmlns="" id="{EA93533B-A98C-4CEE-95B1-2412A1F4C1AC}"/>
              </a:ext>
            </a:extLst>
          </p:cNvPr>
          <p:cNvSpPr txBox="1"/>
          <p:nvPr/>
        </p:nvSpPr>
        <p:spPr>
          <a:xfrm>
            <a:off x="7718519" y="4143420"/>
            <a:ext cx="302568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“Thermal” (“slow”) region: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Fission much more likely in this range</a:t>
            </a:r>
            <a:endParaRPr/>
          </a:p>
        </p:txBody>
      </p:sp>
      <p:cxnSp>
        <p:nvCxnSpPr>
          <p:cNvPr id="7" name="Google Shape;226;p22">
            <a:extLst>
              <a:ext uri="{FF2B5EF4-FFF2-40B4-BE49-F238E27FC236}">
                <a16:creationId xmlns:a16="http://schemas.microsoft.com/office/drawing/2014/main" xmlns="" id="{9B02231F-E17D-4C5C-A1F0-3E46003C8D29}"/>
              </a:ext>
            </a:extLst>
          </p:cNvPr>
          <p:cNvCxnSpPr/>
          <p:nvPr/>
        </p:nvCxnSpPr>
        <p:spPr>
          <a:xfrm>
            <a:off x="2519274" y="5738192"/>
            <a:ext cx="2329697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" name="Google Shape;227;p22">
            <a:extLst>
              <a:ext uri="{FF2B5EF4-FFF2-40B4-BE49-F238E27FC236}">
                <a16:creationId xmlns:a16="http://schemas.microsoft.com/office/drawing/2014/main" xmlns="" id="{A0EB2337-61EE-4FE7-A7B8-1A3A1599E77A}"/>
              </a:ext>
            </a:extLst>
          </p:cNvPr>
          <p:cNvCxnSpPr/>
          <p:nvPr/>
        </p:nvCxnSpPr>
        <p:spPr>
          <a:xfrm rot="10800000" flipH="1">
            <a:off x="7104493" y="2814146"/>
            <a:ext cx="614026" cy="169067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" name="Google Shape;228;p22">
            <a:extLst>
              <a:ext uri="{FF2B5EF4-FFF2-40B4-BE49-F238E27FC236}">
                <a16:creationId xmlns:a16="http://schemas.microsoft.com/office/drawing/2014/main" xmlns="" id="{696524B2-3E51-4C9A-82BB-B03087BAA02B}"/>
              </a:ext>
            </a:extLst>
          </p:cNvPr>
          <p:cNvCxnSpPr/>
          <p:nvPr/>
        </p:nvCxnSpPr>
        <p:spPr>
          <a:xfrm rot="10800000" flipH="1">
            <a:off x="4234945" y="4627706"/>
            <a:ext cx="3553437" cy="1110487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2D7C22-F4E5-4731-AD2C-13755DA6BAC6}"/>
              </a:ext>
            </a:extLst>
          </p:cNvPr>
          <p:cNvSpPr txBox="1"/>
          <p:nvPr/>
        </p:nvSpPr>
        <p:spPr>
          <a:xfrm>
            <a:off x="8326910" y="6239213"/>
            <a:ext cx="42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Steve </a:t>
            </a:r>
            <a:r>
              <a:rPr lang="en-US" dirty="0" err="1"/>
              <a:t>Skutnik</a:t>
            </a:r>
            <a:r>
              <a:rPr lang="en-US" dirty="0"/>
              <a:t> University of Tennessee Knoxville Nuclear Engineering Professor</a:t>
            </a:r>
          </a:p>
        </p:txBody>
      </p:sp>
    </p:spTree>
    <p:extLst>
      <p:ext uri="{BB962C8B-B14F-4D97-AF65-F5344CB8AC3E}">
        <p14:creationId xmlns:p14="http://schemas.microsoft.com/office/powerpoint/2010/main" val="137994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B8A0D-8E56-4D8F-B29A-1C6D5C4C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Ask the Panel: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BC929-8CE6-4BE0-8FB0-0BFE554B9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377825"/>
            <a:ext cx="7537704" cy="860426"/>
          </a:xfrm>
        </p:spPr>
        <p:txBody>
          <a:bodyPr anchor="ctr">
            <a:normAutofit/>
          </a:bodyPr>
          <a:lstStyle/>
          <a:p>
            <a:r>
              <a:rPr lang="en-US" sz="4000" b="1" spc="300" dirty="0"/>
              <a:t>pollev.com/kristiesolim569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693344-B16F-4F50-90D9-1F1044367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1432588"/>
            <a:ext cx="4305300" cy="53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6C4137F9-9E3D-490D-83D8-99D03E04F563" descr="0D12F10E-08EB-4A79-B1C0-13C997BF0CA2@ivpn-client">
            <a:extLst>
              <a:ext uri="{FF2B5EF4-FFF2-40B4-BE49-F238E27FC236}">
                <a16:creationId xmlns:a16="http://schemas.microsoft.com/office/drawing/2014/main" xmlns="" id="{5BFAA771-2530-4299-A747-840C8F1B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2" y="0"/>
            <a:ext cx="3843564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B27FE3-046E-402E-929D-3372DC657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r="17098" b="7084"/>
          <a:stretch/>
        </p:blipFill>
        <p:spPr>
          <a:xfrm>
            <a:off x="8831806" y="2609850"/>
            <a:ext cx="3360194" cy="4248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3745E-5930-4AE9-9DD6-448E0A82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867" y="-63877"/>
            <a:ext cx="3290958" cy="12354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Engineered</a:t>
            </a:r>
            <a:br>
              <a:rPr lang="en-US" dirty="0"/>
            </a:br>
            <a:r>
              <a:rPr lang="en-US" dirty="0"/>
              <a:t>Differences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7348F0-7907-4DA4-9809-8934B6135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6262" r="14081" b="5999"/>
          <a:stretch/>
        </p:blipFill>
        <p:spPr>
          <a:xfrm>
            <a:off x="7839075" y="0"/>
            <a:ext cx="4352925" cy="31896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88E6AB-100F-4A38-B444-B544AA7C0CA1}"/>
              </a:ext>
            </a:extLst>
          </p:cNvPr>
          <p:cNvSpPr txBox="1"/>
          <p:nvPr/>
        </p:nvSpPr>
        <p:spPr>
          <a:xfrm>
            <a:off x="5684745" y="1594832"/>
            <a:ext cx="230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Containment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BCD8BE-78A1-4E5A-8FCB-29C246D0363E}"/>
              </a:ext>
            </a:extLst>
          </p:cNvPr>
          <p:cNvSpPr txBox="1"/>
          <p:nvPr/>
        </p:nvSpPr>
        <p:spPr>
          <a:xfrm>
            <a:off x="3107779" y="2179607"/>
            <a:ext cx="2225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Control Rods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7BDA87-5327-4060-BDC9-48095C3C6403}"/>
              </a:ext>
            </a:extLst>
          </p:cNvPr>
          <p:cNvSpPr txBox="1"/>
          <p:nvPr/>
        </p:nvSpPr>
        <p:spPr>
          <a:xfrm>
            <a:off x="3880821" y="2970332"/>
            <a:ext cx="3607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Light Water Reactors</a:t>
            </a:r>
          </a:p>
        </p:txBody>
      </p:sp>
      <p:pic>
        <p:nvPicPr>
          <p:cNvPr id="1026" name="966D01D3-2573-456C-9293-5704DFCB81CC" descr="9A6AFE72-7360-4C8E-A603-64E4FF7C4266@ivpn-client">
            <a:extLst>
              <a:ext uri="{FF2B5EF4-FFF2-40B4-BE49-F238E27FC236}">
                <a16:creationId xmlns:a16="http://schemas.microsoft.com/office/drawing/2014/main" xmlns="" id="{C56E02D7-D873-41C5-AB09-18E5F58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228751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5188CA73-ED79-4A10-888C-1866C751F6FD" descr="50AF6B65-AF3F-4BB7-B47D-C3C49A27A3F0@ivpn-client">
            <a:extLst>
              <a:ext uri="{FF2B5EF4-FFF2-40B4-BE49-F238E27FC236}">
                <a16:creationId xmlns:a16="http://schemas.microsoft.com/office/drawing/2014/main" xmlns="" id="{F6BC6941-A4A6-4101-B69E-1592F3ABA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77" y="3514725"/>
            <a:ext cx="5946537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4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74AD6-57FE-4DBB-81D7-70BDB8DA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in the </a:t>
            </a:r>
            <a:r>
              <a:rPr lang="en-US" dirty="0" err="1"/>
              <a:t>ussr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855FBA-7331-4DDB-B44F-AF5AE6B2E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7d3497d1-77df-4ca2-919a-16b5584c6327@namprd03">
            <a:extLst>
              <a:ext uri="{FF2B5EF4-FFF2-40B4-BE49-F238E27FC236}">
                <a16:creationId xmlns:a16="http://schemas.microsoft.com/office/drawing/2014/main" xmlns="" id="{385A0ABA-8E5A-49E1-B7E7-E4FE7F93F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 b="14742"/>
          <a:stretch/>
        </p:blipFill>
        <p:spPr bwMode="auto">
          <a:xfrm>
            <a:off x="337156" y="2174522"/>
            <a:ext cx="3086711" cy="40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02E862-194F-4856-8990-ECA6444FC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72" y="2174522"/>
            <a:ext cx="3011556" cy="4015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32026B-35DF-426B-A02C-4BC1D4BC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7" y="2174521"/>
            <a:ext cx="5181631" cy="4015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62631F-9CF9-401A-872B-5F8AF2820269}"/>
              </a:ext>
            </a:extLst>
          </p:cNvPr>
          <p:cNvSpPr txBox="1"/>
          <p:nvPr/>
        </p:nvSpPr>
        <p:spPr>
          <a:xfrm>
            <a:off x="337156" y="6257430"/>
            <a:ext cx="3069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Chernobyl monument in </a:t>
            </a:r>
            <a:r>
              <a:rPr lang="en-US" sz="1400" dirty="0" err="1"/>
              <a:t>Lubny</a:t>
            </a:r>
            <a:r>
              <a:rPr lang="en-US" sz="1400" dirty="0"/>
              <a:t>, Ukraine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5B331D-4485-4746-90D1-8D08F2ACEED1}"/>
              </a:ext>
            </a:extLst>
          </p:cNvPr>
          <p:cNvSpPr txBox="1"/>
          <p:nvPr/>
        </p:nvSpPr>
        <p:spPr>
          <a:xfrm>
            <a:off x="3478601" y="6220240"/>
            <a:ext cx="306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Chernobyl </a:t>
            </a:r>
            <a:r>
              <a:rPr lang="en-US" sz="1200" dirty="0" err="1"/>
              <a:t>Lubny</a:t>
            </a:r>
            <a:r>
              <a:rPr lang="en-US" sz="1200" dirty="0"/>
              <a:t> workers honorary plaque in </a:t>
            </a:r>
            <a:r>
              <a:rPr lang="en-US" sz="1200" dirty="0" err="1"/>
              <a:t>Lubny</a:t>
            </a:r>
            <a:r>
              <a:rPr lang="en-US" sz="1200" dirty="0"/>
              <a:t>, Ukraine (Uncle’s name outlined)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537BB6-2661-4CA7-B62A-579B1C336C1D}"/>
              </a:ext>
            </a:extLst>
          </p:cNvPr>
          <p:cNvSpPr txBox="1"/>
          <p:nvPr/>
        </p:nvSpPr>
        <p:spPr>
          <a:xfrm>
            <a:off x="6620046" y="6220240"/>
            <a:ext cx="538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Google Maps: Chernobyl distance to Kyiv</a:t>
            </a:r>
          </a:p>
        </p:txBody>
      </p:sp>
      <p:pic>
        <p:nvPicPr>
          <p:cNvPr id="1026" name="Picture 2" descr="Image result for music note">
            <a:extLst>
              <a:ext uri="{FF2B5EF4-FFF2-40B4-BE49-F238E27FC236}">
                <a16:creationId xmlns:a16="http://schemas.microsoft.com/office/drawing/2014/main" xmlns="" id="{EA0256E5-CF38-45B2-89EE-C80988C5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97" y="36210"/>
            <a:ext cx="2031133" cy="20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9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EE767F-D086-49FA-8F9F-F1CBDFDE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5" y="2618994"/>
            <a:ext cx="11668125" cy="4248150"/>
          </a:xfrm>
          <a:prstGeom prst="rect">
            <a:avLst/>
          </a:prstGeom>
        </p:spPr>
      </p:pic>
      <p:pic>
        <p:nvPicPr>
          <p:cNvPr id="8" name="Google Shape;170;p17" descr="&quot;Chernobyl&quot;">
            <a:extLst>
              <a:ext uri="{FF2B5EF4-FFF2-40B4-BE49-F238E27FC236}">
                <a16:creationId xmlns:a16="http://schemas.microsoft.com/office/drawing/2014/main" xmlns="" id="{5DDE8A56-B23C-4E57-BE90-DEC9E97986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5126" y="147062"/>
            <a:ext cx="3732774" cy="258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6;p18" descr="Ludmilla Ignatenko was pregnant at the time of the Chernobyl disaster ">
            <a:extLst>
              <a:ext uri="{FF2B5EF4-FFF2-40B4-BE49-F238E27FC236}">
                <a16:creationId xmlns:a16="http://schemas.microsoft.com/office/drawing/2014/main" xmlns="" id="{491AE052-BFEE-4A99-82E9-A7F5C08292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7300" y="98280"/>
            <a:ext cx="3175084" cy="261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7;p30">
            <a:extLst>
              <a:ext uri="{FF2B5EF4-FFF2-40B4-BE49-F238E27FC236}">
                <a16:creationId xmlns:a16="http://schemas.microsoft.com/office/drawing/2014/main" xmlns="" id="{DEB99B57-CC62-49F7-9147-8D71CF8E9D77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321" y="121578"/>
            <a:ext cx="3734405" cy="260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4;p13">
            <a:extLst>
              <a:ext uri="{FF2B5EF4-FFF2-40B4-BE49-F238E27FC236}">
                <a16:creationId xmlns:a16="http://schemas.microsoft.com/office/drawing/2014/main" xmlns="" id="{9D40D2DC-9581-4D86-B418-9728D63B6A05}"/>
              </a:ext>
            </a:extLst>
          </p:cNvPr>
          <p:cNvSpPr txBox="1"/>
          <p:nvPr/>
        </p:nvSpPr>
        <p:spPr>
          <a:xfrm>
            <a:off x="8877300" y="98280"/>
            <a:ext cx="256448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Images</a:t>
            </a:r>
            <a:r>
              <a:rPr lang="en-US" sz="11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Liam Daniel/HBO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343610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23;p13" descr="&quot;Chernobyl&quot;">
            <a:extLst>
              <a:ext uri="{FF2B5EF4-FFF2-40B4-BE49-F238E27FC236}">
                <a16:creationId xmlns:a16="http://schemas.microsoft.com/office/drawing/2014/main" xmlns="" id="{AC54D28D-D88F-40CB-BE8B-A80536AC76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145"/>
          <a:stretch/>
        </p:blipFill>
        <p:spPr>
          <a:xfrm>
            <a:off x="4930220" y="3483267"/>
            <a:ext cx="2341524" cy="241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Image result for Lyudmilla Ignatenko Chernobyl">
            <a:extLst>
              <a:ext uri="{FF2B5EF4-FFF2-40B4-BE49-F238E27FC236}">
                <a16:creationId xmlns:a16="http://schemas.microsoft.com/office/drawing/2014/main" xmlns="" id="{0F7495B5-D8C1-4654-BA60-45D7C9F4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1803" y="4276190"/>
            <a:ext cx="2237723" cy="25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B101DB-8098-478A-A6CE-8AC1851D8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724" y="70052"/>
            <a:ext cx="2005563" cy="2053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B33AE-9A6B-49D5-9EC0-F0C46ADC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Cast of Characters</a:t>
            </a:r>
          </a:p>
        </p:txBody>
      </p:sp>
      <p:pic>
        <p:nvPicPr>
          <p:cNvPr id="1026" name="Picture 2" descr="Image result for hbo miniseries chernobyl characters">
            <a:extLst>
              <a:ext uri="{FF2B5EF4-FFF2-40B4-BE49-F238E27FC236}">
                <a16:creationId xmlns:a16="http://schemas.microsoft.com/office/drawing/2014/main" xmlns="" id="{B932253D-7E09-4049-BEC8-BC6AC3AAA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4"/>
          <a:stretch/>
        </p:blipFill>
        <p:spPr bwMode="auto">
          <a:xfrm>
            <a:off x="2351641" y="4285796"/>
            <a:ext cx="2035827" cy="24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93CB4-8AF1-4467-9329-6E3AFDD02265}"/>
              </a:ext>
            </a:extLst>
          </p:cNvPr>
          <p:cNvSpPr txBox="1"/>
          <p:nvPr/>
        </p:nvSpPr>
        <p:spPr>
          <a:xfrm>
            <a:off x="402332" y="6405692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Ulana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Khomyuk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1C47E8-96F2-43CD-9758-E3B9FA40DFEB}"/>
              </a:ext>
            </a:extLst>
          </p:cNvPr>
          <p:cNvSpPr txBox="1"/>
          <p:nvPr/>
        </p:nvSpPr>
        <p:spPr>
          <a:xfrm>
            <a:off x="2576643" y="6355665"/>
            <a:ext cx="199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Valery </a:t>
            </a:r>
            <a:r>
              <a:rPr lang="en-US" dirty="0" err="1">
                <a:solidFill>
                  <a:schemeClr val="bg1"/>
                </a:solidFill>
              </a:rPr>
              <a:t>Legasov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Image result for Lyudmilla Ignatenko Chernobyl">
            <a:extLst>
              <a:ext uri="{FF2B5EF4-FFF2-40B4-BE49-F238E27FC236}">
                <a16:creationId xmlns:a16="http://schemas.microsoft.com/office/drawing/2014/main" xmlns="" id="{BB10ABCD-C80A-415F-83BD-EEA750779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3"/>
          <a:stretch/>
        </p:blipFill>
        <p:spPr bwMode="auto">
          <a:xfrm>
            <a:off x="7324777" y="3483267"/>
            <a:ext cx="2119998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39C867-4704-4088-9E16-F65B1602363D}"/>
              </a:ext>
            </a:extLst>
          </p:cNvPr>
          <p:cNvSpPr txBox="1"/>
          <p:nvPr/>
        </p:nvSpPr>
        <p:spPr>
          <a:xfrm>
            <a:off x="7504542" y="5557877"/>
            <a:ext cx="22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Lyudmilla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Ignatenko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BFC35D-E727-4749-9531-214776B129B3}"/>
              </a:ext>
            </a:extLst>
          </p:cNvPr>
          <p:cNvSpPr txBox="1"/>
          <p:nvPr/>
        </p:nvSpPr>
        <p:spPr>
          <a:xfrm>
            <a:off x="5827821" y="1496875"/>
            <a:ext cx="234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Viktor </a:t>
            </a:r>
            <a:r>
              <a:rPr lang="en-US" dirty="0" err="1">
                <a:solidFill>
                  <a:schemeClr val="bg1"/>
                </a:solidFill>
              </a:rPr>
              <a:t>Bryukhanov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Plant Director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D89FCE-8C67-4468-84BC-B8C521DC2E86}"/>
              </a:ext>
            </a:extLst>
          </p:cNvPr>
          <p:cNvSpPr txBox="1"/>
          <p:nvPr/>
        </p:nvSpPr>
        <p:spPr>
          <a:xfrm>
            <a:off x="5311351" y="5550744"/>
            <a:ext cx="22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Vasily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Ignatenko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E708F8-D150-4DDD-82AA-8E02E5CF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21" y="1811327"/>
            <a:ext cx="2459503" cy="24089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492208-BB59-4FE5-9280-2557A24B78A9}"/>
              </a:ext>
            </a:extLst>
          </p:cNvPr>
          <p:cNvSpPr txBox="1"/>
          <p:nvPr/>
        </p:nvSpPr>
        <p:spPr>
          <a:xfrm>
            <a:off x="1588579" y="3850916"/>
            <a:ext cx="222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Boris </a:t>
            </a:r>
            <a:r>
              <a:rPr lang="en-US" dirty="0" err="1">
                <a:solidFill>
                  <a:schemeClr val="bg1"/>
                </a:solidFill>
              </a:rPr>
              <a:t>Shcherbina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82DDD6-7010-47B4-8F99-7C0C9B350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0681" y="47076"/>
            <a:ext cx="2043090" cy="2037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FFDA43-862F-406C-9557-DCDE7008E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6108" y="65669"/>
            <a:ext cx="2044752" cy="2039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8A7510-6711-4A12-8EC6-F9DF8D3D0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6078" y="4420540"/>
            <a:ext cx="2038800" cy="21038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8FE78D2-BBC4-4C53-BBA4-06A467368DD5}"/>
              </a:ext>
            </a:extLst>
          </p:cNvPr>
          <p:cNvSpPr txBox="1"/>
          <p:nvPr/>
        </p:nvSpPr>
        <p:spPr>
          <a:xfrm>
            <a:off x="10406743" y="5628164"/>
            <a:ext cx="2350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Leonid </a:t>
            </a:r>
            <a:r>
              <a:rPr lang="en-US" dirty="0" err="1">
                <a:solidFill>
                  <a:schemeClr val="bg1"/>
                </a:solidFill>
              </a:rPr>
              <a:t>Toptunov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Senior Reactor Operator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B1EBEDE-6A53-4F1C-A155-AD7692EF6F96}"/>
              </a:ext>
            </a:extLst>
          </p:cNvPr>
          <p:cNvSpPr txBox="1"/>
          <p:nvPr/>
        </p:nvSpPr>
        <p:spPr>
          <a:xfrm>
            <a:off x="8440109" y="1477806"/>
            <a:ext cx="176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Nikolai </a:t>
            </a:r>
            <a:r>
              <a:rPr lang="en-US" dirty="0" err="1">
                <a:solidFill>
                  <a:schemeClr val="bg1"/>
                </a:solidFill>
              </a:rPr>
              <a:t>Fomin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Chief Engineer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E1C6584-E97E-4963-9F88-0B69BEF7F5D9}"/>
              </a:ext>
            </a:extLst>
          </p:cNvPr>
          <p:cNvSpPr txBox="1"/>
          <p:nvPr/>
        </p:nvSpPr>
        <p:spPr>
          <a:xfrm>
            <a:off x="9987633" y="1219876"/>
            <a:ext cx="233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Anatoly </a:t>
            </a:r>
            <a:r>
              <a:rPr lang="en-US" dirty="0" err="1">
                <a:solidFill>
                  <a:schemeClr val="bg1"/>
                </a:solidFill>
              </a:rPr>
              <a:t>Dyatlov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Deputy Chief</a:t>
            </a:r>
          </a:p>
          <a:p>
            <a:r>
              <a:rPr lang="en-US" dirty="0">
                <a:solidFill>
                  <a:schemeClr val="bg1"/>
                </a:solidFill>
              </a:rPr>
              <a:t>Engineer</a:t>
            </a:r>
          </a:p>
        </p:txBody>
      </p:sp>
      <p:pic>
        <p:nvPicPr>
          <p:cNvPr id="1034" name="Picture 10" descr="https://ruinmyweek.com/wp-content/uploads/2019/06/12-pictures-of-chernobyl-actors-alongside-the-real-people-they-portrayed-4.jpg">
            <a:extLst>
              <a:ext uri="{FF2B5EF4-FFF2-40B4-BE49-F238E27FC236}">
                <a16:creationId xmlns:a16="http://schemas.microsoft.com/office/drawing/2014/main" xmlns="" id="{D805D7F7-1CC6-4298-9359-775F99FC0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58"/>
          <a:stretch/>
        </p:blipFill>
        <p:spPr bwMode="auto">
          <a:xfrm>
            <a:off x="10114178" y="2152505"/>
            <a:ext cx="1908447" cy="22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79F1754-9B6C-4EF2-B59E-51121E8B14C9}"/>
              </a:ext>
            </a:extLst>
          </p:cNvPr>
          <p:cNvSpPr txBox="1"/>
          <p:nvPr/>
        </p:nvSpPr>
        <p:spPr>
          <a:xfrm>
            <a:off x="10142892" y="3764910"/>
            <a:ext cx="202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Aleksandr </a:t>
            </a:r>
            <a:r>
              <a:rPr lang="en-US" dirty="0" err="1">
                <a:solidFill>
                  <a:schemeClr val="bg1"/>
                </a:solidFill>
              </a:rPr>
              <a:t>Akimov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Shift Supervisor</a:t>
            </a:r>
          </a:p>
        </p:txBody>
      </p:sp>
      <p:sp>
        <p:nvSpPr>
          <p:cNvPr id="24" name="Google Shape;124;p13">
            <a:extLst>
              <a:ext uri="{FF2B5EF4-FFF2-40B4-BE49-F238E27FC236}">
                <a16:creationId xmlns:a16="http://schemas.microsoft.com/office/drawing/2014/main" xmlns="" id="{B956F06B-2D3F-4BB8-A0AA-9B079FA8E16A}"/>
              </a:ext>
            </a:extLst>
          </p:cNvPr>
          <p:cNvSpPr txBox="1"/>
          <p:nvPr/>
        </p:nvSpPr>
        <p:spPr>
          <a:xfrm>
            <a:off x="6064018" y="6424296"/>
            <a:ext cx="25644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Images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Liam Daniel/HBO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13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694BDC-2846-4CA6-8E3C-615A53BD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Engineer – English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13DBF-EE6F-423A-B528-05D44743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37208"/>
            <a:ext cx="10797758" cy="402336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Containment – concrete structure designed to hold nuclear material in the event of an accident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Coolant – removes heat from fuel (to make electricity), RBMK coolant was water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Fission – use a neutron to split an atom and release energy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Graphite – form of Carbon, moderates (slows down) neutrons which increases reaction 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Moderator – slows down neutrons which increases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Poison – (1) substance that causes illness   OR     (2) neutron absorber that decreases reaction rate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Radiation – energetic particles (gamma, beta, alpha, neutron,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Reactivity – rate of fission within a nuclear reactor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Uranium – element on Periodic Table, can be split by a neutron, nuclear fuel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Xenon – element on Periodic Table, absorbs neutrons, fission product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85AE4C27-0A74-4D4E-9664-AC0597D2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15" y="94268"/>
            <a:ext cx="2316482" cy="23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FA16D1-5074-403F-9642-F2A45FA08ECF}"/>
              </a:ext>
            </a:extLst>
          </p:cNvPr>
          <p:cNvSpPr txBox="1"/>
          <p:nvPr/>
        </p:nvSpPr>
        <p:spPr>
          <a:xfrm>
            <a:off x="2658359" y="6129381"/>
            <a:ext cx="10133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Ask a Question:  pollev.com/kristiesolim569</a:t>
            </a:r>
          </a:p>
        </p:txBody>
      </p:sp>
    </p:spTree>
    <p:extLst>
      <p:ext uri="{BB962C8B-B14F-4D97-AF65-F5344CB8AC3E}">
        <p14:creationId xmlns:p14="http://schemas.microsoft.com/office/powerpoint/2010/main" val="120495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437DF-9E80-47A7-AC45-F5B88F5F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58738B-F727-4775-B4C3-359F20A93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29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3816</TotalTime>
  <Words>668</Words>
  <Application>Microsoft Office PowerPoint</Application>
  <PresentationFormat>Widescreen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Gill Sans</vt:lpstr>
      <vt:lpstr>Tw Cen MT</vt:lpstr>
      <vt:lpstr>Tw Cen MT Condensed</vt:lpstr>
      <vt:lpstr>Wingdings</vt:lpstr>
      <vt:lpstr>Wingdings 3</vt:lpstr>
      <vt:lpstr>Integral</vt:lpstr>
      <vt:lpstr>Chernobyl</vt:lpstr>
      <vt:lpstr>Introduction:  kristie soliman</vt:lpstr>
      <vt:lpstr>Ask the Panel:</vt:lpstr>
      <vt:lpstr>Engineered Differences</vt:lpstr>
      <vt:lpstr>Back in the ussr</vt:lpstr>
      <vt:lpstr>PowerPoint Presentation</vt:lpstr>
      <vt:lpstr>Cast of Characters</vt:lpstr>
      <vt:lpstr>Nuclear Engineer – English Dictionary</vt:lpstr>
      <vt:lpstr>Backup Slides</vt:lpstr>
      <vt:lpstr>Pressurized Water Reactor</vt:lpstr>
      <vt:lpstr>RBMK – Chernobyl Design  (Light Water Graphite-Moderated Reactor)</vt:lpstr>
      <vt:lpstr>Rbmk control rod design</vt:lpstr>
      <vt:lpstr>Want to learn more?</vt:lpstr>
      <vt:lpstr>Where is the nearest nuclear plant?</vt:lpstr>
      <vt:lpstr>Radiation in Everyday life</vt:lpstr>
      <vt:lpstr>Energy comparison</vt:lpstr>
      <vt:lpstr>“It has been reported”</vt:lpstr>
      <vt:lpstr>How much dose did “liquidators” get?</vt:lpstr>
      <vt:lpstr>PowerPoint Presentation</vt:lpstr>
      <vt:lpstr>Acute radiation exposure:  effects on skin</vt:lpstr>
      <vt:lpstr>Whole body radiation effects</vt:lpstr>
      <vt:lpstr>PowerPoint Presentation</vt:lpstr>
      <vt:lpstr>Fast and slow neutrons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Chernobyl</dc:title>
  <dc:creator>Lang, Amanda Lee</dc:creator>
  <cp:lastModifiedBy>Paul Balik</cp:lastModifiedBy>
  <cp:revision>65</cp:revision>
  <dcterms:created xsi:type="dcterms:W3CDTF">2019-07-17T12:32:26Z</dcterms:created>
  <dcterms:modified xsi:type="dcterms:W3CDTF">2019-08-01T01:47:55Z</dcterms:modified>
</cp:coreProperties>
</file>