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80" r:id="rId4"/>
    <p:sldId id="288" r:id="rId5"/>
    <p:sldId id="294" r:id="rId6"/>
    <p:sldId id="290" r:id="rId7"/>
    <p:sldId id="300" r:id="rId8"/>
    <p:sldId id="295" r:id="rId9"/>
    <p:sldId id="293" r:id="rId10"/>
    <p:sldId id="296" r:id="rId11"/>
    <p:sldId id="298" r:id="rId12"/>
    <p:sldId id="297" r:id="rId13"/>
    <p:sldId id="299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5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3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97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5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12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33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0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id:image003.jpg@01D4BD51.5B4F95D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71" y="6006713"/>
            <a:ext cx="2062005" cy="799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88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4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3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5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5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7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about:bla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about:bla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4" y="3142662"/>
            <a:ext cx="7184572" cy="1646302"/>
          </a:xfrm>
        </p:spPr>
        <p:txBody>
          <a:bodyPr/>
          <a:lstStyle/>
          <a:p>
            <a:pPr algn="ctr"/>
            <a:r>
              <a:rPr lang="en-US" dirty="0" smtClean="0"/>
              <a:t>December 2019 Local Chapter Lead Meeting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782" y="4788964"/>
            <a:ext cx="5826719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Matthew Mairinger, Canadian Affairs Chair</a:t>
            </a:r>
          </a:p>
          <a:p>
            <a:pPr algn="ctr"/>
            <a:r>
              <a:rPr lang="en-US" dirty="0" smtClean="0">
                <a:hlinkClick r:id="rId2"/>
              </a:rPr>
              <a:t>Canada@naygn.org</a:t>
            </a:r>
            <a:endParaRPr lang="en-US" dirty="0" smtClean="0"/>
          </a:p>
          <a:p>
            <a:pPr algn="ctr"/>
            <a:r>
              <a:rPr lang="en-US" dirty="0" smtClean="0"/>
              <a:t>December 18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00" y="293838"/>
            <a:ext cx="5388281" cy="21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Canadian Regional Lead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5" y="1707227"/>
            <a:ext cx="5660572" cy="44512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Welcome Owen Marshall-Glew as the new Canadian Regional Lead!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Canada-region@naygn.org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Owen got his start in the nuclear industry after working for B.C. Hydro's research division on electric vehicles, renewable power, and grid </a:t>
            </a:r>
            <a:r>
              <a:rPr lang="en-US" dirty="0" smtClean="0"/>
              <a:t>modernization.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2016 he transitioned to the NRU reactor at Chalk River, where he worked as a components and maintenance specialist for two years. There he learned from industry pioneers and veterans and developed a deep appreciation for the lesser known facets of nuclear energy (nuclear medicine, isotope production, and material research to name a few). He also moonlighted on a small team of scientists and engineers dedicated to vetting siting one or more SMRs at Chalk River–work which continues there to this day.</a:t>
            </a:r>
          </a:p>
          <a:p>
            <a:pPr marL="0" indent="0">
              <a:buNone/>
            </a:pPr>
            <a:r>
              <a:rPr lang="en-US" dirty="0" smtClean="0"/>
              <a:t>Following </a:t>
            </a:r>
            <a:r>
              <a:rPr lang="en-US" dirty="0"/>
              <a:t>the shutdown of NRU, Owen transitioned once again: this time to his current role on the Darlington refurbishment project as a series lead.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57" y="2307711"/>
            <a:ext cx="2990242" cy="26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NAYGN @ UN COP25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56359"/>
            <a:ext cx="6925938" cy="3880773"/>
          </a:xfrm>
        </p:spPr>
        <p:txBody>
          <a:bodyPr/>
          <a:lstStyle/>
          <a:p>
            <a:r>
              <a:rPr lang="en-US" dirty="0" smtClean="0"/>
              <a:t>Matthew Mairinger had the privilege to attend the United Nations Climate Conference COP25 in December 2019 </a:t>
            </a:r>
          </a:p>
          <a:p>
            <a:r>
              <a:rPr lang="en-US" dirty="0" smtClean="0"/>
              <a:t>Full story on </a:t>
            </a:r>
            <a:r>
              <a:rPr lang="en-CA" u="sng" dirty="0">
                <a:solidFill>
                  <a:srgbClr val="007C89"/>
                </a:solidFill>
                <a:latin typeface="Helvetica" panose="020B0604020202020204" pitchFamily="34" charset="0"/>
                <a:ea typeface="Calibri" panose="020F0502020204030204" pitchFamily="34" charset="0"/>
                <a:hlinkClick r:id="rId2"/>
              </a:rPr>
              <a:t>Go Nuke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7" y="2887876"/>
            <a:ext cx="3462051" cy="3462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71" y="2887876"/>
            <a:ext cx="2596141" cy="346152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81916" y="6349927"/>
            <a:ext cx="1690094" cy="39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Nuclear team</a:t>
            </a:r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92395" y="6349397"/>
            <a:ext cx="2733692" cy="393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Nuclear getting some love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3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NAYGN @ UN COP25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94431"/>
            <a:ext cx="4012894" cy="401289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1916" y="6207325"/>
            <a:ext cx="1690094" cy="39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Nuclear booth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68" y="1973739"/>
            <a:ext cx="3748489" cy="374848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35425" y="5657934"/>
            <a:ext cx="2099174" cy="39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Nuclear side event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1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NAYGN @ UN COP25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0594"/>
            <a:ext cx="5570864" cy="50885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are still using the word “renewable energy”</a:t>
            </a:r>
          </a:p>
          <a:p>
            <a:r>
              <a:rPr lang="en-US" dirty="0" smtClean="0"/>
              <a:t>Many still viewed nuclear as “dangerous” or “risky” – some were against nuclear and some viewed it as “okay for now until renewables are 100%” – strong lack of education/awareness from attendees</a:t>
            </a:r>
          </a:p>
          <a:p>
            <a:r>
              <a:rPr lang="en-US" dirty="0" smtClean="0"/>
              <a:t>World Bank/Asia Bank have nuclear against the funding policy (along with terrorism and weapons)</a:t>
            </a:r>
          </a:p>
          <a:p>
            <a:r>
              <a:rPr lang="en-US" dirty="0" smtClean="0"/>
              <a:t>Collaborated with European Nuclear Society/Atoms for Japan/ENS Young Generation/Spanish Nuclear Society/World Nuclear News</a:t>
            </a:r>
          </a:p>
          <a:p>
            <a:r>
              <a:rPr lang="en-US" dirty="0" smtClean="0"/>
              <a:t>Nuclear pins were super popular and the Generation Atomic pamphlet was very effective</a:t>
            </a:r>
          </a:p>
          <a:p>
            <a:pPr lvl="1"/>
            <a:r>
              <a:rPr lang="en-US" dirty="0" smtClean="0"/>
              <a:t>I’ll work on building this for NAYGN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3177" y="725911"/>
            <a:ext cx="2532109" cy="1899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5350" y="3466051"/>
            <a:ext cx="2594730" cy="19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&amp; Best Practices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r>
              <a:rPr lang="en-US" dirty="0"/>
              <a:t>Had a great event? Is your chapter up to something cool?</a:t>
            </a:r>
          </a:p>
          <a:p>
            <a:r>
              <a:rPr lang="en-US" dirty="0"/>
              <a:t>Submit an event summary and pictures to </a:t>
            </a:r>
            <a:r>
              <a:rPr lang="en-US" dirty="0">
                <a:hlinkClick r:id="rId2"/>
              </a:rPr>
              <a:t>communications@naygn.org</a:t>
            </a:r>
            <a:r>
              <a:rPr lang="en-US" dirty="0"/>
              <a:t> to be featured in the Go Nuke article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And/or </a:t>
            </a:r>
            <a:r>
              <a:rPr lang="en-US" dirty="0" smtClean="0">
                <a:hlinkClick r:id="rId2"/>
              </a:rPr>
              <a:t>engagement@naygn.org</a:t>
            </a:r>
            <a:r>
              <a:rPr lang="en-US" dirty="0" smtClean="0"/>
              <a:t> to have </a:t>
            </a:r>
            <a:endParaRPr lang="en-US" dirty="0"/>
          </a:p>
          <a:p>
            <a:r>
              <a:rPr lang="en-US" dirty="0"/>
              <a:t>And/or to </a:t>
            </a:r>
            <a:r>
              <a:rPr lang="en-US" dirty="0">
                <a:hlinkClick r:id="rId2"/>
              </a:rPr>
              <a:t>USA@naygn.org</a:t>
            </a:r>
            <a:r>
              <a:rPr lang="en-US" dirty="0"/>
              <a:t> and </a:t>
            </a:r>
            <a:r>
              <a:rPr lang="en-US" dirty="0">
                <a:hlinkClick r:id="rId2"/>
              </a:rPr>
              <a:t>Canada@naygn.org</a:t>
            </a:r>
            <a:r>
              <a:rPr lang="en-US" dirty="0"/>
              <a:t> to be shared on the next LCL call.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86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 with NAYGN President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</a:t>
            </a:r>
            <a:r>
              <a:rPr lang="en-CA" dirty="0" smtClean="0"/>
              <a:t>hat </a:t>
            </a:r>
            <a:r>
              <a:rPr lang="en-CA" dirty="0"/>
              <a:t>is one of your chapter's goals for 2020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68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  <a:p>
            <a:r>
              <a:rPr lang="en-US" dirty="0" smtClean="0"/>
              <a:t>Q4 Excellence Awards</a:t>
            </a:r>
          </a:p>
          <a:p>
            <a:r>
              <a:rPr lang="en-US" dirty="0" smtClean="0"/>
              <a:t>PD Update - NAYGN Book Club</a:t>
            </a:r>
          </a:p>
          <a:p>
            <a:r>
              <a:rPr lang="en-US" dirty="0" smtClean="0"/>
              <a:t>PI Update(s) </a:t>
            </a:r>
          </a:p>
          <a:p>
            <a:r>
              <a:rPr lang="en-US" dirty="0" smtClean="0"/>
              <a:t>Benchmarking Survey</a:t>
            </a:r>
          </a:p>
          <a:p>
            <a:r>
              <a:rPr lang="en-US" dirty="0" smtClean="0"/>
              <a:t>Regional Update</a:t>
            </a:r>
          </a:p>
          <a:p>
            <a:r>
              <a:rPr lang="en-US" dirty="0" smtClean="0"/>
              <a:t>Open discussion with NAYGN President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30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Metrics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51114"/>
            <a:ext cx="6870855" cy="459025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https://naygn.org/local-chapters/metrics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~40,000 hours so far where we should be ~90,000 hours</a:t>
            </a:r>
          </a:p>
          <a:p>
            <a:r>
              <a:rPr lang="en-US" dirty="0" smtClean="0"/>
              <a:t>Deadline to submit is December 20</a:t>
            </a:r>
            <a:r>
              <a:rPr lang="en-US" baseline="30000" dirty="0" smtClean="0"/>
              <a:t>th</a:t>
            </a:r>
            <a:r>
              <a:rPr lang="en-US" dirty="0" smtClean="0"/>
              <a:t>!! </a:t>
            </a:r>
          </a:p>
          <a:p>
            <a:pPr lvl="1"/>
            <a:r>
              <a:rPr lang="en-US" dirty="0" smtClean="0"/>
              <a:t>Crucial to have all metrics in for the 1-page year end summary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1" y="240892"/>
            <a:ext cx="218122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68" y="3079889"/>
            <a:ext cx="6347714" cy="2813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092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Excellence Awards Open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09" y="1425522"/>
            <a:ext cx="7924802" cy="5432478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US" dirty="0"/>
              <a:t>Nominations for the </a:t>
            </a:r>
            <a:r>
              <a:rPr lang="en-US" dirty="0" smtClean="0"/>
              <a:t>Q4 </a:t>
            </a:r>
            <a:r>
              <a:rPr lang="en-US" dirty="0"/>
              <a:t>Excellence awards are now open </a:t>
            </a:r>
            <a:endParaRPr lang="en-US" dirty="0" smtClean="0"/>
          </a:p>
          <a:p>
            <a:pPr lvl="1"/>
            <a:r>
              <a:rPr lang="en-US" dirty="0"/>
              <a:t>These nominations will be for the time period from October 1 through December 31, </a:t>
            </a:r>
            <a:endParaRPr lang="en-US" dirty="0" smtClean="0"/>
          </a:p>
          <a:p>
            <a:pPr lvl="1"/>
            <a:r>
              <a:rPr lang="en-US" dirty="0" smtClean="0"/>
              <a:t>Deadline to submit is January </a:t>
            </a:r>
            <a:r>
              <a:rPr lang="en-US" dirty="0"/>
              <a:t>15, </a:t>
            </a:r>
            <a:r>
              <a:rPr lang="en-US" dirty="0" smtClean="0"/>
              <a:t>2020</a:t>
            </a:r>
          </a:p>
          <a:p>
            <a:pPr lvl="1"/>
            <a:r>
              <a:rPr lang="en-US" dirty="0" smtClean="0"/>
              <a:t>Nomination link is </a:t>
            </a:r>
            <a:r>
              <a:rPr lang="en-CA" dirty="0"/>
              <a:t> </a:t>
            </a:r>
            <a:r>
              <a:rPr lang="en-CA" u="sng" dirty="0">
                <a:hlinkClick r:id="rId2"/>
              </a:rPr>
              <a:t>https://</a:t>
            </a:r>
            <a:r>
              <a:rPr lang="en-CA" u="sng" dirty="0" smtClean="0">
                <a:hlinkClick r:id="rId2"/>
              </a:rPr>
              <a:t>www.surveymonkey.com/r/NAYGN_4QExcellenceAwards</a:t>
            </a:r>
            <a:endParaRPr lang="en-CA" u="sng" dirty="0" smtClean="0"/>
          </a:p>
          <a:p>
            <a:pPr lvl="1"/>
            <a:r>
              <a:rPr lang="en-US" dirty="0" smtClean="0"/>
              <a:t>Past award winners now appear on </a:t>
            </a:r>
            <a:r>
              <a:rPr lang="en-US" dirty="0"/>
              <a:t>the website here: </a:t>
            </a:r>
            <a:r>
              <a:rPr lang="en-US" dirty="0">
                <a:hlinkClick r:id="rId2"/>
              </a:rPr>
              <a:t>https://naygn.org/past-award-winners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Recognize </a:t>
            </a:r>
            <a:r>
              <a:rPr lang="en-US" dirty="0"/>
              <a:t>your fellow members for their activities supporting NAYGN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71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- NAYGN Book Club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9" y="1270000"/>
            <a:ext cx="3698298" cy="554744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1867" y="1930400"/>
            <a:ext cx="3418390" cy="4049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  <a:p>
            <a:endParaRPr lang="en-CA" dirty="0" smtClean="0"/>
          </a:p>
          <a:p>
            <a:r>
              <a:rPr lang="en-US" dirty="0" smtClean="0"/>
              <a:t>Q1 2020 reading “How to Fail at Almost Everything and Still Win Big”</a:t>
            </a:r>
          </a:p>
          <a:p>
            <a:pPr lvl="1"/>
            <a:r>
              <a:rPr lang="en-US" dirty="0" smtClean="0"/>
              <a:t>Webinar once a month starting January 2020</a:t>
            </a:r>
          </a:p>
          <a:p>
            <a:pPr lvl="1"/>
            <a:r>
              <a:rPr lang="en-US" dirty="0" smtClean="0"/>
              <a:t>WebEx invite coming soon</a:t>
            </a:r>
          </a:p>
          <a:p>
            <a:pPr lvl="2"/>
            <a:r>
              <a:rPr lang="en-CA" dirty="0"/>
              <a:t>On January 23rd, the club will be discussing chapters 1 – 13.  </a:t>
            </a:r>
            <a:endParaRPr lang="en-US" dirty="0" smtClean="0"/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3"/>
              </a:rPr>
              <a:t>pd@naygn.org</a:t>
            </a:r>
            <a:r>
              <a:rPr lang="en-US" dirty="0" smtClean="0"/>
              <a:t> for more information</a:t>
            </a:r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17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79" y="542081"/>
            <a:ext cx="6717606" cy="1320800"/>
          </a:xfrm>
        </p:spPr>
        <p:txBody>
          <a:bodyPr/>
          <a:lstStyle/>
          <a:p>
            <a:r>
              <a:rPr lang="en-US" dirty="0" smtClean="0"/>
              <a:t>PI - George’s </a:t>
            </a:r>
            <a:r>
              <a:rPr lang="en-US" dirty="0"/>
              <a:t>Energy Adventure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82058"/>
            <a:ext cx="6589487" cy="44593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b="1" dirty="0"/>
          </a:p>
          <a:p>
            <a:endParaRPr lang="en-CA" sz="3200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6EEBB9-1943-4FB3-9193-75D8A5B16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00" y="2675724"/>
            <a:ext cx="2913834" cy="2620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F1F52E-008B-4F31-BDA8-8E8E32760A60}"/>
              </a:ext>
            </a:extLst>
          </p:cNvPr>
          <p:cNvSpPr txBox="1"/>
          <p:nvPr/>
        </p:nvSpPr>
        <p:spPr>
          <a:xfrm>
            <a:off x="3655335" y="2954830"/>
            <a:ext cx="3694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-</a:t>
            </a:r>
            <a:r>
              <a:rPr lang="en-CA" i="1" u="sng" dirty="0">
                <a:hlinkClick r:id="rId3"/>
              </a:rPr>
              <a:t>George’s Energy Adventure</a:t>
            </a:r>
            <a:r>
              <a:rPr lang="en-CA" dirty="0"/>
              <a:t> is now </a:t>
            </a:r>
            <a:r>
              <a:rPr lang="en-CA" u="sng" dirty="0">
                <a:hlinkClick r:id="rId3"/>
              </a:rPr>
              <a:t>digitally available</a:t>
            </a:r>
            <a:r>
              <a:rPr lang="en-CA" dirty="0"/>
              <a:t> for free!  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-</a:t>
            </a:r>
            <a:r>
              <a:rPr lang="en-CA" dirty="0" smtClean="0"/>
              <a:t>The </a:t>
            </a:r>
            <a:r>
              <a:rPr lang="en-CA" dirty="0"/>
              <a:t>book is also available in hard copy on </a:t>
            </a:r>
            <a:r>
              <a:rPr lang="en-CA" u="sng" dirty="0">
                <a:hlinkClick r:id="rId3"/>
              </a:rPr>
              <a:t>Amazon</a:t>
            </a:r>
            <a:r>
              <a:rPr lang="en-CA" dirty="0"/>
              <a:t> for a limited time</a:t>
            </a:r>
            <a:r>
              <a:rPr lang="en-CA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-Fantastic stocking stuffer!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3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- Social Media Contest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57844"/>
            <a:ext cx="3790893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partnership with Generation Atomic and ANS YMG</a:t>
            </a:r>
          </a:p>
          <a:p>
            <a:r>
              <a:rPr lang="en-CA" dirty="0" smtClean="0"/>
              <a:t>Theme </a:t>
            </a:r>
            <a:r>
              <a:rPr lang="en-CA" dirty="0"/>
              <a:t>of the contest is, “</a:t>
            </a:r>
            <a:r>
              <a:rPr lang="en-CA" i="1" dirty="0"/>
              <a:t>Nuclear on the Human Scale</a:t>
            </a:r>
            <a:r>
              <a:rPr lang="en-CA" dirty="0"/>
              <a:t>” (think football fields, coke cans, etc</a:t>
            </a:r>
            <a:r>
              <a:rPr lang="en-CA" dirty="0" smtClean="0"/>
              <a:t>.)</a:t>
            </a:r>
          </a:p>
          <a:p>
            <a:r>
              <a:rPr lang="en-CA" dirty="0" smtClean="0"/>
              <a:t>Full details in membership email sent Dec 17</a:t>
            </a:r>
            <a:r>
              <a:rPr lang="en-CA" baseline="30000" dirty="0" smtClean="0"/>
              <a:t>th</a:t>
            </a:r>
            <a:r>
              <a:rPr lang="en-CA" dirty="0" smtClean="0"/>
              <a:t>  </a:t>
            </a:r>
          </a:p>
          <a:p>
            <a:r>
              <a:rPr lang="en-US" dirty="0" smtClean="0"/>
              <a:t>Deadline to submit is Feb 14</a:t>
            </a:r>
            <a:r>
              <a:rPr lang="en-US" baseline="30000" dirty="0" smtClean="0"/>
              <a:t>th</a:t>
            </a:r>
            <a:r>
              <a:rPr lang="en-US" dirty="0" smtClean="0"/>
              <a:t> and there are $1000 in prizes</a:t>
            </a:r>
          </a:p>
          <a:p>
            <a:r>
              <a:rPr lang="en-CA" dirty="0"/>
              <a:t>You can submit a meme, video, or infographic to #</a:t>
            </a:r>
            <a:r>
              <a:rPr lang="en-CA" dirty="0" err="1"/>
              <a:t>FallInLoveWithU</a:t>
            </a:r>
            <a:r>
              <a:rPr lang="en-CA" dirty="0"/>
              <a:t> on any social platform</a:t>
            </a:r>
          </a:p>
        </p:txBody>
      </p:sp>
      <p:pic>
        <p:nvPicPr>
          <p:cNvPr id="3074" name="Picture 2" descr="https://naygn.org/wp-content/uploads/2019/12/image-6.pn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92" y="1270000"/>
            <a:ext cx="4656463" cy="46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Award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30135"/>
            <a:ext cx="6347714" cy="3880773"/>
          </a:xfrm>
        </p:spPr>
        <p:txBody>
          <a:bodyPr/>
          <a:lstStyle/>
          <a:p>
            <a:r>
              <a:rPr lang="en-US" dirty="0" smtClean="0"/>
              <a:t>Awarded to NAYGN during Nuclear Science Week!</a:t>
            </a:r>
          </a:p>
          <a:p>
            <a:r>
              <a:rPr lang="en-CA" dirty="0"/>
              <a:t>We sincerely thank you all for you engagement during this week.  Whether it was visiting a classroom, sending a post card, or talking to anyone you knew about nuclear energy, your impact was huge! </a:t>
            </a:r>
          </a:p>
        </p:txBody>
      </p:sp>
      <p:pic>
        <p:nvPicPr>
          <p:cNvPr id="1026" name="Picture 2" descr="https://naygn.org/wp-content/uploads/2019/12/image-12.pn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9" y="2957283"/>
            <a:ext cx="2429965" cy="324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ttps://naygn.org/wp-content/uploads/2019/12/image-13.pn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05" y="3417008"/>
            <a:ext cx="2481853" cy="331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28958" y="4684933"/>
            <a:ext cx="1690094" cy="775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Amanda Lang</a:t>
            </a:r>
          </a:p>
          <a:p>
            <a:pPr marL="0" indent="0">
              <a:buNone/>
            </a:pPr>
            <a:r>
              <a:rPr lang="en-US" dirty="0" smtClean="0"/>
              <a:t>NAYGN PI Chair</a:t>
            </a:r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11964" y="6196528"/>
            <a:ext cx="1175303" cy="39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prize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895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79" y="542081"/>
            <a:ext cx="6347713" cy="1320800"/>
          </a:xfrm>
        </p:spPr>
        <p:txBody>
          <a:bodyPr/>
          <a:lstStyle/>
          <a:p>
            <a:r>
              <a:rPr lang="en-US" dirty="0" smtClean="0"/>
              <a:t>Benchmarking Survey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deadline is December 20</a:t>
            </a:r>
            <a:r>
              <a:rPr lang="en-US" baseline="30000" dirty="0" smtClean="0"/>
              <a:t>th</a:t>
            </a:r>
          </a:p>
          <a:p>
            <a:r>
              <a:rPr lang="en-US" b="1" u="sng" dirty="0" smtClean="0"/>
              <a:t>Update: We are at 840 responses as of Dec-17, help us get to 1,000!!</a:t>
            </a:r>
            <a:endParaRPr lang="en-CA" b="1" u="sng" dirty="0" smtClean="0"/>
          </a:p>
          <a:p>
            <a:r>
              <a:rPr lang="en-US" dirty="0" smtClean="0"/>
              <a:t>Survey participants entered in a raffle (Amazon Dot Echo, Fire TV stick, Ring Video doorbell) </a:t>
            </a:r>
            <a:r>
              <a:rPr lang="en-US" dirty="0" smtClean="0">
                <a:hlinkClick r:id="rId2"/>
              </a:rPr>
              <a:t>https://www.surveymonkey.com/r/NAYGN2019CareerSurvey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Curious what the report will look like? See previous reports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https://naygn.org/resources/naygn-org-documents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3313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3371</TotalTime>
  <Words>730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Trebuchet MS</vt:lpstr>
      <vt:lpstr>Wingdings 3</vt:lpstr>
      <vt:lpstr>Facet</vt:lpstr>
      <vt:lpstr>December 2019 Local Chapter Lead Meeting</vt:lpstr>
      <vt:lpstr>Agenda</vt:lpstr>
      <vt:lpstr>2019 Metrics</vt:lpstr>
      <vt:lpstr>Q4 Excellence Awards Open</vt:lpstr>
      <vt:lpstr>PD - NAYGN Book Club</vt:lpstr>
      <vt:lpstr>PI - George’s Energy Adventure</vt:lpstr>
      <vt:lpstr>PI - Social Media Contest</vt:lpstr>
      <vt:lpstr>PI Award </vt:lpstr>
      <vt:lpstr>Benchmarking Survey</vt:lpstr>
      <vt:lpstr>New Canadian Regional Lead</vt:lpstr>
      <vt:lpstr>NAYGN @ UN COP25</vt:lpstr>
      <vt:lpstr>NAYGN @ UN COP25</vt:lpstr>
      <vt:lpstr>NAYGN @ UN COP25</vt:lpstr>
      <vt:lpstr>Communications &amp; Best Practices</vt:lpstr>
      <vt:lpstr>Open Discussion with NAYGN President </vt:lpstr>
    </vt:vector>
  </TitlesOfParts>
  <Company>Ontario Power Generation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MAIRINGER Matthew -NUCLEAR</dc:creator>
  <cp:lastModifiedBy>matt</cp:lastModifiedBy>
  <cp:revision>51</cp:revision>
  <dcterms:created xsi:type="dcterms:W3CDTF">2019-07-10T11:43:51Z</dcterms:created>
  <dcterms:modified xsi:type="dcterms:W3CDTF">2020-03-01T23:37:33Z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c8383d6-8835-4200-a4fc-1770f5e9c0ac_Enabled">
    <vt:lpwstr>True</vt:lpwstr>
  </property>
  <property fmtid="{D5CDD505-2E9C-101B-9397-08002B2CF9AE}" pid="3" name="MSIP_Label_fc8383d6-8835-4200-a4fc-1770f5e9c0ac_SiteId">
    <vt:lpwstr>962f21cf-93ea-449f-99bf-402e2b2987b2</vt:lpwstr>
  </property>
  <property fmtid="{D5CDD505-2E9C-101B-9397-08002B2CF9AE}" pid="4" name="MSIP_Label_fc8383d6-8835-4200-a4fc-1770f5e9c0ac_Owner">
    <vt:lpwstr>matthew.mairinger@opg.com</vt:lpwstr>
  </property>
  <property fmtid="{D5CDD505-2E9C-101B-9397-08002B2CF9AE}" pid="5" name="MSIP_Label_fc8383d6-8835-4200-a4fc-1770f5e9c0ac_SetDate">
    <vt:lpwstr>2019-07-10T12:28:22.5520845Z</vt:lpwstr>
  </property>
  <property fmtid="{D5CDD505-2E9C-101B-9397-08002B2CF9AE}" pid="6" name="MSIP_Label_fc8383d6-8835-4200-a4fc-1770f5e9c0ac_Name">
    <vt:lpwstr>General</vt:lpwstr>
  </property>
  <property fmtid="{D5CDD505-2E9C-101B-9397-08002B2CF9AE}" pid="7" name="MSIP_Label_fc8383d6-8835-4200-a4fc-1770f5e9c0ac_Application">
    <vt:lpwstr>Microsoft Azure Information Protection</vt:lpwstr>
  </property>
  <property fmtid="{D5CDD505-2E9C-101B-9397-08002B2CF9AE}" pid="8" name="MSIP_Label_fc8383d6-8835-4200-a4fc-1770f5e9c0ac_ActionId">
    <vt:lpwstr>2b6a0135-79f1-46df-ae80-e290f7a0bed7</vt:lpwstr>
  </property>
  <property fmtid="{D5CDD505-2E9C-101B-9397-08002B2CF9AE}" pid="9" name="MSIP_Label_fc8383d6-8835-4200-a4fc-1770f5e9c0ac_Extended_MSFT_Method">
    <vt:lpwstr>Automatic</vt:lpwstr>
  </property>
  <property fmtid="{D5CDD505-2E9C-101B-9397-08002B2CF9AE}" pid="10" name="Sensitivity">
    <vt:lpwstr>General</vt:lpwstr>
  </property>
</Properties>
</file>