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6" r:id="rId3"/>
    <p:sldId id="258" r:id="rId4"/>
    <p:sldId id="280" r:id="rId5"/>
    <p:sldId id="261" r:id="rId6"/>
    <p:sldId id="263" r:id="rId7"/>
    <p:sldId id="265" r:id="rId8"/>
    <p:sldId id="264" r:id="rId9"/>
    <p:sldId id="262" r:id="rId10"/>
    <p:sldId id="269" r:id="rId11"/>
    <p:sldId id="267" r:id="rId12"/>
    <p:sldId id="270" r:id="rId13"/>
    <p:sldId id="272" r:id="rId14"/>
    <p:sldId id="271" r:id="rId15"/>
    <p:sldId id="275" r:id="rId16"/>
    <p:sldId id="278" r:id="rId17"/>
    <p:sldId id="279" r:id="rId18"/>
    <p:sldId id="276" r:id="rId19"/>
    <p:sldId id="274" r:id="rId20"/>
    <p:sldId id="277" r:id="rId21"/>
    <p:sldId id="266" r:id="rId22"/>
    <p:sldId id="268" r:id="rId2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B13048-2DC2-4C4D-A41A-1F6866182A25}">
          <p14:sldIdLst>
            <p14:sldId id="257"/>
            <p14:sldId id="256"/>
            <p14:sldId id="258"/>
            <p14:sldId id="280"/>
            <p14:sldId id="261"/>
            <p14:sldId id="263"/>
            <p14:sldId id="265"/>
            <p14:sldId id="264"/>
            <p14:sldId id="262"/>
            <p14:sldId id="269"/>
            <p14:sldId id="267"/>
            <p14:sldId id="270"/>
            <p14:sldId id="272"/>
            <p14:sldId id="271"/>
            <p14:sldId id="275"/>
            <p14:sldId id="278"/>
            <p14:sldId id="279"/>
            <p14:sldId id="276"/>
            <p14:sldId id="274"/>
            <p14:sldId id="277"/>
            <p14:sldId id="266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491" autoAdjust="0"/>
  </p:normalViewPr>
  <p:slideViewPr>
    <p:cSldViewPr snapToGrid="0" snapToObjects="1" showGuides="1">
      <p:cViewPr>
        <p:scale>
          <a:sx n="100" d="100"/>
          <a:sy n="100" d="100"/>
        </p:scale>
        <p:origin x="-285" y="357"/>
      </p:cViewPr>
      <p:guideLst>
        <p:guide orient="horz" pos="963"/>
        <p:guide pos="2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BE29B-448B-4C3E-A0A7-84A5E8FA17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C8AA9-F20D-44B5-9307-96650A371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4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audience: Please</a:t>
            </a:r>
            <a:r>
              <a:rPr lang="en-US" baseline="0" dirty="0" smtClean="0"/>
              <a:t> read this. (Japanese)</a:t>
            </a:r>
          </a:p>
          <a:p>
            <a:r>
              <a:rPr lang="en-US" baseline="0" dirty="0" smtClean="0"/>
              <a:t>Click slide: how about this one? (Greek)</a:t>
            </a:r>
          </a:p>
          <a:p>
            <a:r>
              <a:rPr lang="en-US" baseline="0" dirty="0" smtClean="0"/>
              <a:t>Click slide: Ah Ha!!  It’s easy when you put it into simple English!  What language do you speak?  You can’t speak “Heat Transfer” to a Fourth Grader.</a:t>
            </a:r>
          </a:p>
          <a:p>
            <a:r>
              <a:rPr lang="en-US" baseline="0" dirty="0" smtClean="0"/>
              <a:t>Is your audience technical?  Do you need to simplify or expand on a topic?  Is your audience an engineering group or 9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general science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72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ways to make steam.  Discuss how you can make steam if you put a pot of water on</a:t>
            </a:r>
            <a:r>
              <a:rPr lang="en-US" baseline="0" dirty="0" smtClean="0"/>
              <a:t> a campfire, then relate to coal and natural gas.  What is the downside of burning fossil fuels?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91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split</a:t>
            </a:r>
            <a:r>
              <a:rPr lang="en-US" baseline="0" dirty="0" smtClean="0"/>
              <a:t> atoms!  The entire world is made up of atoms.  They are so tiny you can’t see them (30 trillion fit on the tip of a pin!).  Discuss the parts of the atom: nucleus, protons, neutrons, electrons..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4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</a:t>
            </a:r>
            <a:r>
              <a:rPr lang="en-US" baseline="0" dirty="0" smtClean="0"/>
              <a:t> model of a Lithium atom. Discuss # of parts.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58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table has large &amp;</a:t>
            </a:r>
            <a:r>
              <a:rPr lang="en-US" baseline="0" dirty="0" smtClean="0"/>
              <a:t> small marshmallows, toothpicks and wipes.  </a:t>
            </a:r>
            <a:r>
              <a:rPr lang="en-US" dirty="0" smtClean="0"/>
              <a:t>Discuss #’s and</a:t>
            </a:r>
            <a:r>
              <a:rPr lang="en-US" baseline="0" dirty="0" smtClean="0"/>
              <a:t> how to build an atom from marshmallows:  Mark protons (large marshmallows) with +, Electrons (small marshmallows) with a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2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the chain reaction then</a:t>
            </a:r>
            <a:r>
              <a:rPr lang="en-US" baseline="0" dirty="0" smtClean="0"/>
              <a:t> demo the “sticky note” fission exercise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Review the process of splitting atoms, making heat, making steam, turning turbine, making electricity.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81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r>
              <a:rPr lang="en-US" baseline="0" dirty="0" smtClean="0"/>
              <a:t> to demo atoms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5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 to demo</a:t>
            </a:r>
            <a:r>
              <a:rPr lang="en-US" baseline="0" dirty="0" smtClean="0"/>
              <a:t> Fission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89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Activities to demo</a:t>
            </a:r>
            <a:r>
              <a:rPr lang="en-US" baseline="0" dirty="0" smtClean="0"/>
              <a:t> Chain Reactions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5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Get Rid of the “Cookie Cutter Approach”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Don’t use the same presentation for every public outreach or information</a:t>
            </a:r>
            <a:r>
              <a:rPr lang="en-US" baseline="0" dirty="0" smtClean="0"/>
              <a:t> opportunity.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Presentation should be ever evolving 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Understand your surroundings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Understand that not everyone is against Nuclear power</a:t>
            </a:r>
            <a:r>
              <a:rPr lang="en-US" smtClean="0"/>
              <a:t>. </a:t>
            </a:r>
            <a:endParaRPr lang="en-US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 information that your audience can relate to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Not everyone wants</a:t>
            </a:r>
            <a:r>
              <a:rPr lang="en-US" baseline="0" dirty="0" smtClean="0"/>
              <a:t> to hear about how clean Nuclear power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Some want to know more about career opportunities.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27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you trying to build a relationship,</a:t>
            </a:r>
            <a:r>
              <a:rPr lang="en-US" baseline="0" dirty="0" smtClean="0"/>
              <a:t> recruit students, promote the nuclear industry, participate in charity work?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1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Catering a tour to the technical</a:t>
            </a:r>
            <a:r>
              <a:rPr lang="en-US" baseline="0" dirty="0" smtClean="0"/>
              <a:t>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86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your</a:t>
            </a:r>
            <a:r>
              <a:rPr lang="en-US" baseline="0" dirty="0" smtClean="0"/>
              <a:t> neighbor, granddaughter, volunteer.</a:t>
            </a:r>
          </a:p>
          <a:p>
            <a:r>
              <a:rPr lang="en-US" baseline="0" dirty="0" smtClean="0"/>
              <a:t>Don’t be afraid to take someone’s name and have someone contact them if they have further questions.  Who is the contact for your site?</a:t>
            </a:r>
          </a:p>
          <a:p>
            <a:r>
              <a:rPr lang="en-US" baseline="0" dirty="0" smtClean="0"/>
              <a:t>ACTIVITY 1:  What’s you Slogan? What message do you want to get through to your particular audience. Appel to their interest. Work with the people at you table and develop a slogan or one liner for: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Elementary students, (tables 1 and 7)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/>
              <a:t>Middle school students,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(table 2 and 8)</a:t>
            </a: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High School Students (table 3 and 9)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/>
              <a:t>College Students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(table 4 and 10)</a:t>
            </a: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Young Professionals (table 5)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/>
              <a:t>Your Community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(table 6)</a:t>
            </a:r>
            <a:endParaRPr lang="en-US" baseline="0" dirty="0" smtClean="0"/>
          </a:p>
          <a:p>
            <a:pPr marL="0" indent="0">
              <a:buFont typeface="+mj-lt"/>
              <a:buNone/>
            </a:pPr>
            <a:r>
              <a:rPr lang="en-US" baseline="0" dirty="0" smtClean="0"/>
              <a:t>See how they differ? Your Slogan should have a core or foundation that you can build on to depending on you audience. </a:t>
            </a:r>
          </a:p>
          <a:p>
            <a:r>
              <a:rPr lang="en-US" baseline="0" dirty="0" smtClean="0"/>
              <a:t>Activity 2: What is your job?  Let’s break this down so you have an answer non-technical people can understand.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0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Hosting scouts is</a:t>
            </a:r>
            <a:r>
              <a:rPr lang="en-US" baseline="0" dirty="0" smtClean="0"/>
              <a:t> a great way to promote STEM, the nuclear industry and make relationships with active community leaders.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13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through the sites to show where you find materials.  Examples will be shown later for the tables to work 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67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Electricity!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63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r>
              <a:rPr lang="en-US" baseline="0" dirty="0" smtClean="0"/>
              <a:t> the hand crank generator.  The generator at a nuclear power plant is the size of a school bus.  How do you turn a generator that size?</a:t>
            </a:r>
          </a:p>
          <a:p>
            <a:r>
              <a:rPr lang="en-US" baseline="0" dirty="0" smtClean="0"/>
              <a:t>Demo the pinwheel – “turbine”, the container of “water” and discuss ways to make steam.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C8AA9-F20D-44B5-9307-96650A371D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4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2078235" y="1190496"/>
            <a:ext cx="7065765" cy="1884583"/>
          </a:xfrm>
          <a:prstGeom prst="rect">
            <a:avLst/>
          </a:prstGeom>
          <a:solidFill>
            <a:srgbClr val="139CEC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7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AYGN_White_Word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84" y="5256819"/>
            <a:ext cx="1144431" cy="29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6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30189" y="611190"/>
            <a:ext cx="8686800" cy="745354"/>
          </a:xfrm>
        </p:spPr>
        <p:txBody>
          <a:bodyPr/>
          <a:lstStyle>
            <a:lvl1pPr algn="l">
              <a:defRPr b="0" i="0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Content Title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0189" y="1498161"/>
            <a:ext cx="8686800" cy="365880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" name="Picture 1" descr="NAYGN part_transparent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85" y="5256821"/>
            <a:ext cx="1154053" cy="2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9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33B93-E29A-3745-B83A-497D77C65981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04768-8917-4E41-A461-408AC470F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9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uclearconnect.org/in-the-classroom/for-teachers/modeling-radioactive-stable-atom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uclearconnect.org/in-the-classroom/for-teachers/what-is-fissio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nuclearconnect.org/in-the-classroom/for-teachers/mouse-trap-reacto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nuclearconnect.org/in-the-classroom/for-teachers/nuclear-chain-reaction-using-dominoes" TargetMode="External"/><Relationship Id="rId4" Type="http://schemas.openxmlformats.org/officeDocument/2006/relationships/hyperlink" Target="http://nuclearconnect.org/in-the-classroom/for-teachers/chain-reaction-the-basic-of-nuclear-energy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eritbadge.org/wiki/index.php/Nuclear_Science" TargetMode="External"/><Relationship Id="rId5" Type="http://schemas.openxmlformats.org/officeDocument/2006/relationships/hyperlink" Target="http://www.nuclearconnect.org/know-nuclear/talking-nuclear/girl-scouts-get-to-know-nuclear-patch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nuclearscienceweek.org/wp-content/uploads/2015/09/The_Fission_Game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idx="4294967295"/>
          </p:nvPr>
        </p:nvSpPr>
        <p:spPr>
          <a:xfrm>
            <a:off x="2061370" y="1316934"/>
            <a:ext cx="7049139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Educating America’s Future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4294967295"/>
          </p:nvPr>
        </p:nvSpPr>
        <p:spPr>
          <a:xfrm>
            <a:off x="2000250" y="2174184"/>
            <a:ext cx="7134225" cy="81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>
              <a:defRPr sz="2400">
                <a:solidFill>
                  <a:schemeClr val="bg1"/>
                </a:solidFill>
              </a:defRPr>
            </a:lvl2pPr>
          </a:lstStyle>
          <a:p>
            <a:pPr marL="457200" lvl="1" indent="0">
              <a:buNone/>
            </a:pPr>
            <a:r>
              <a:rPr lang="en-US" dirty="0" smtClean="0"/>
              <a:t>SIMPLIFY and DUPLICATE Your </a:t>
            </a:r>
            <a:r>
              <a:rPr lang="en-US" dirty="0"/>
              <a:t>N</a:t>
            </a:r>
            <a:r>
              <a:rPr lang="en-US" dirty="0" smtClean="0"/>
              <a:t>uclear </a:t>
            </a:r>
            <a:r>
              <a:rPr lang="en-US" dirty="0"/>
              <a:t>M</a:t>
            </a:r>
            <a:r>
              <a:rPr lang="en-US" dirty="0" smtClean="0"/>
              <a:t>essage</a:t>
            </a:r>
          </a:p>
        </p:txBody>
      </p:sp>
    </p:spTree>
    <p:extLst>
      <p:ext uri="{BB962C8B-B14F-4D97-AF65-F5344CB8AC3E}">
        <p14:creationId xmlns:p14="http://schemas.microsoft.com/office/powerpoint/2010/main" val="15398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ACTIVITY TIME!!!!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578768"/>
            <a:ext cx="4974696" cy="37310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026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you make at a Nuclear Plant?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33475" y="1498161"/>
            <a:ext cx="6086475" cy="3658809"/>
          </a:xfrm>
          <a:noFill/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4" y="1498161"/>
            <a:ext cx="4600575" cy="36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9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you make electricity?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8" y="1498600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77806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nutaw\AppData\Local\Microsoft\Windows\Temporary Internet Files\Content.IE5\KFLOMQPJ\BoilingWater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1" y="611190"/>
            <a:ext cx="2616796" cy="32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Burn Fuels for….         </a:t>
            </a:r>
            <a:r>
              <a:rPr lang="en-US" dirty="0" smtClean="0">
                <a:solidFill>
                  <a:schemeClr val="bg1"/>
                </a:solidFill>
              </a:rPr>
              <a:t>STEAM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nutaw\AppData\Local\Microsoft\Windows\Temporary Internet Files\Content.IE5\KFLOMQPJ\Camp-fire[1]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3931947"/>
            <a:ext cx="2243027" cy="168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utaw\AppData\Local\Microsoft\Windows\Temporary Internet Files\Content.IE5\KD226V17\image0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6" y="3798597"/>
            <a:ext cx="2200275" cy="147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nutaw\AppData\Local\Microsoft\Windows\Temporary Internet Files\Content.IE5\Z752RQ9C\GAS_Fornello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9" y="3798597"/>
            <a:ext cx="3016250" cy="14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35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a Nuclear Plant make steam?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Split Atoms</a:t>
            </a:r>
            <a:endParaRPr lang="en-US" dirty="0"/>
          </a:p>
        </p:txBody>
      </p:sp>
      <p:pic>
        <p:nvPicPr>
          <p:cNvPr id="1026" name="Picture 2" descr="M:\Shared\EERC\NAYGN Conference 2017\lithium at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1" y="1576000"/>
            <a:ext cx="4457602" cy="333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Shared\EERC\NAYGN Conference 2017\Lithium Atom with orbi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102449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2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6674" y="554040"/>
            <a:ext cx="9248774" cy="7453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Lithium – 3 protons, 4 neutrons, 3 electrons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M:\Shared\EERC\NAYGN Conference 2017\Styrofoam Ball Litium At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3" y="1652844"/>
            <a:ext cx="4887916" cy="323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Shared\EERC\NAYGN Conference 2017\Lithioum w 4 neutr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028825"/>
            <a:ext cx="3146275" cy="235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6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Carbon Atom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protons  - Positive Charge +</a:t>
            </a:r>
          </a:p>
          <a:p>
            <a:r>
              <a:rPr lang="en-US" dirty="0" smtClean="0"/>
              <a:t>6 neutrons – Neutral Charge</a:t>
            </a:r>
          </a:p>
          <a:p>
            <a:r>
              <a:rPr lang="en-US" dirty="0" smtClean="0"/>
              <a:t>6 electrons – Negative Charge -</a:t>
            </a:r>
            <a:endParaRPr lang="en-US" dirty="0"/>
          </a:p>
        </p:txBody>
      </p:sp>
      <p:pic>
        <p:nvPicPr>
          <p:cNvPr id="4" name="Picture 2" descr="http://dj1hlxw0wr920.cloudfront.net/userfiles/wyzfiles/1982a55a-e864-4a79-8a91-f78a0cceec4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63279"/>
            <a:ext cx="4638675" cy="21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Spitting Atoms – </a:t>
            </a:r>
            <a:r>
              <a:rPr lang="en-US" smtClean="0"/>
              <a:t>Chain Reaction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82" y="1498600"/>
            <a:ext cx="4690662" cy="3657600"/>
          </a:xfrm>
        </p:spPr>
      </p:pic>
    </p:spTree>
    <p:extLst>
      <p:ext uri="{BB962C8B-B14F-4D97-AF65-F5344CB8AC3E}">
        <p14:creationId xmlns:p14="http://schemas.microsoft.com/office/powerpoint/2010/main" val="2282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Atoms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>
                <a:hlinkClick r:id="rId3"/>
              </a:rPr>
              <a:t>http://nuclearconnect.org/in-the-classroom/for-teachers/modeling-radioactive-stable-atoms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5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Fission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9" y="1993461"/>
            <a:ext cx="8686800" cy="3658809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http://nuclearconnect.org/in-the-classroom/for-teachers/what-is-fission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366307" y="1008934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66307" y="1961434"/>
            <a:ext cx="8552268" cy="3143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algn="l"/>
            <a:r>
              <a:rPr lang="en-US" sz="2800" dirty="0" smtClean="0"/>
              <a:t>Mike Hayes, TVA</a:t>
            </a:r>
          </a:p>
          <a:p>
            <a:pPr algn="l"/>
            <a:r>
              <a:rPr lang="en-US" sz="2800" dirty="0" smtClean="0"/>
              <a:t>Program Engineer</a:t>
            </a:r>
            <a:endParaRPr lang="en-US" sz="2800" dirty="0"/>
          </a:p>
          <a:p>
            <a:pPr algn="l"/>
            <a:endParaRPr lang="en-US" sz="2800" dirty="0" smtClean="0"/>
          </a:p>
          <a:p>
            <a:pPr algn="l"/>
            <a:r>
              <a:rPr lang="en-US" sz="2800" dirty="0" smtClean="0"/>
              <a:t>Theresa Widger, PSEG Nuclear</a:t>
            </a:r>
          </a:p>
          <a:p>
            <a:pPr algn="l"/>
            <a:r>
              <a:rPr lang="en-US" sz="2800" dirty="0" smtClean="0"/>
              <a:t>Stakeholder Outreach</a:t>
            </a:r>
          </a:p>
          <a:p>
            <a:pPr algn="l"/>
            <a:r>
              <a:rPr lang="en-US" sz="2800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9" y="458790"/>
            <a:ext cx="8686800" cy="7453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Chain Reaction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9" y="1307661"/>
            <a:ext cx="8686800" cy="4464489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http://nuclearconnect.org/in-the-classroom/for-teachers/mouse-trap-reactor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http://nuclearconnect.org/in-the-classroom/for-teachers/chain-reaction-the-basic-of-nuclear-energy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http://nuclearconnect.org/in-the-classroom/for-teachers/nuclear-chain-reaction-using-dominoes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 Your 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9" y="1498161"/>
            <a:ext cx="8686800" cy="4026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Atom – </a:t>
            </a:r>
            <a:r>
              <a:rPr lang="en-US" sz="2800" dirty="0" err="1" smtClean="0"/>
              <a:t>styrofoam</a:t>
            </a:r>
            <a:r>
              <a:rPr lang="en-US" sz="2800" dirty="0" smtClean="0"/>
              <a:t> balls, clay, marshmallows, etc.</a:t>
            </a:r>
          </a:p>
          <a:p>
            <a:pPr marL="0" indent="0">
              <a:buNone/>
            </a:pPr>
            <a:r>
              <a:rPr lang="en-US" sz="2800" dirty="0" smtClean="0"/>
              <a:t>Sticky Notes</a:t>
            </a:r>
          </a:p>
          <a:p>
            <a:pPr marL="0" indent="0">
              <a:buNone/>
            </a:pPr>
            <a:r>
              <a:rPr lang="en-US" sz="2800" dirty="0" smtClean="0"/>
              <a:t>Pinwheel</a:t>
            </a:r>
          </a:p>
          <a:p>
            <a:pPr marL="0" indent="0">
              <a:buNone/>
            </a:pPr>
            <a:r>
              <a:rPr lang="en-US" sz="2800" dirty="0" err="1" smtClean="0"/>
              <a:t>Handcrank</a:t>
            </a:r>
            <a:r>
              <a:rPr lang="en-US" sz="2800" dirty="0" smtClean="0"/>
              <a:t> Generator</a:t>
            </a:r>
          </a:p>
          <a:p>
            <a:pPr marL="0" indent="0">
              <a:buNone/>
            </a:pPr>
            <a:r>
              <a:rPr lang="en-US" sz="2800" dirty="0" smtClean="0"/>
              <a:t>Container</a:t>
            </a:r>
          </a:p>
          <a:p>
            <a:pPr marL="0" indent="0">
              <a:buNone/>
            </a:pPr>
            <a:r>
              <a:rPr lang="en-US" sz="2800" dirty="0" smtClean="0"/>
              <a:t>Nuclear Energy Poster (NEI)</a:t>
            </a:r>
          </a:p>
          <a:p>
            <a:pPr marL="0" indent="0">
              <a:buNone/>
            </a:pPr>
            <a:r>
              <a:rPr lang="en-US" sz="2800" dirty="0" smtClean="0"/>
              <a:t>Fuel Pellet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21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89" y="2316165"/>
            <a:ext cx="5227636" cy="745354"/>
          </a:xfrm>
        </p:spPr>
        <p:txBody>
          <a:bodyPr>
            <a:noAutofit/>
          </a:bodyPr>
          <a:lstStyle/>
          <a:p>
            <a:r>
              <a:rPr lang="en-US" sz="7200" dirty="0" smtClean="0"/>
              <a:t>Questions?</a:t>
            </a:r>
            <a:endParaRPr lang="en-US" sz="7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 your audience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1" y="1817977"/>
            <a:ext cx="7937501" cy="7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1" y="2831690"/>
            <a:ext cx="8225553" cy="70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853475"/>
            <a:ext cx="8218728" cy="66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25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it personal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Rid of the “Cookie Cutter Approach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Understand your surroundings</a:t>
            </a:r>
          </a:p>
          <a:p>
            <a:r>
              <a:rPr lang="en-US" dirty="0" smtClean="0"/>
              <a:t>Present information that your audience can </a:t>
            </a:r>
            <a:r>
              <a:rPr lang="en-US" smtClean="0"/>
              <a:t>relate to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34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 </a:t>
            </a:r>
            <a:r>
              <a:rPr lang="en-US" dirty="0"/>
              <a:t>Y</a:t>
            </a:r>
            <a:r>
              <a:rPr lang="en-US" dirty="0" smtClean="0"/>
              <a:t>our </a:t>
            </a:r>
            <a:r>
              <a:rPr lang="en-US" dirty="0"/>
              <a:t>O</a:t>
            </a:r>
            <a:r>
              <a:rPr lang="en-US" dirty="0" smtClean="0"/>
              <a:t>utreach </a:t>
            </a:r>
            <a:r>
              <a:rPr lang="en-US" dirty="0"/>
              <a:t>G</a:t>
            </a:r>
            <a:r>
              <a:rPr lang="en-US" dirty="0" smtClean="0"/>
              <a:t>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9" y="1393385"/>
            <a:ext cx="8686800" cy="382631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Nuclear 101 </a:t>
            </a:r>
          </a:p>
          <a:p>
            <a:pPr lvl="1"/>
            <a:r>
              <a:rPr lang="en-US" dirty="0" smtClean="0"/>
              <a:t>Young/Old</a:t>
            </a:r>
          </a:p>
          <a:p>
            <a:pPr lvl="1"/>
            <a:r>
              <a:rPr lang="en-US" dirty="0" smtClean="0"/>
              <a:t>Technical/Nontechnical</a:t>
            </a:r>
          </a:p>
          <a:p>
            <a:r>
              <a:rPr lang="en-US" dirty="0" smtClean="0"/>
              <a:t>Nuclear Safety</a:t>
            </a:r>
          </a:p>
          <a:p>
            <a:pPr lvl="1"/>
            <a:r>
              <a:rPr lang="en-US" dirty="0" smtClean="0"/>
              <a:t>Local residents</a:t>
            </a:r>
          </a:p>
          <a:p>
            <a:pPr lvl="1"/>
            <a:r>
              <a:rPr lang="en-US" dirty="0" smtClean="0"/>
              <a:t>Legislators</a:t>
            </a:r>
          </a:p>
          <a:p>
            <a:r>
              <a:rPr lang="en-US" dirty="0" smtClean="0"/>
              <a:t>Career Opportunities/Recruiting</a:t>
            </a:r>
          </a:p>
          <a:p>
            <a:pPr lvl="1"/>
            <a:r>
              <a:rPr lang="en-US" dirty="0" smtClean="0"/>
              <a:t>STEM Promotion</a:t>
            </a:r>
          </a:p>
          <a:p>
            <a:pPr lvl="1"/>
            <a:r>
              <a:rPr lang="en-US" dirty="0" smtClean="0"/>
              <a:t>Diversity</a:t>
            </a:r>
          </a:p>
          <a:p>
            <a:r>
              <a:rPr lang="en-US" dirty="0" smtClean="0"/>
              <a:t>Community Support/Building Relationships</a:t>
            </a:r>
          </a:p>
          <a:p>
            <a:pPr lvl="1"/>
            <a:r>
              <a:rPr lang="en-US" dirty="0" smtClean="0"/>
              <a:t>Charity work</a:t>
            </a:r>
          </a:p>
          <a:p>
            <a:pPr lvl="1"/>
            <a:r>
              <a:rPr lang="en-US" dirty="0" smtClean="0"/>
              <a:t>Local Events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r="1712"/>
          <a:stretch/>
        </p:blipFill>
        <p:spPr bwMode="auto">
          <a:xfrm>
            <a:off x="5819775" y="3322133"/>
            <a:ext cx="3028950" cy="183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5854"/>
          <a:stretch/>
        </p:blipFill>
        <p:spPr bwMode="auto">
          <a:xfrm>
            <a:off x="5819775" y="1306513"/>
            <a:ext cx="302895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4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College Engineering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9" y="1641036"/>
            <a:ext cx="8686800" cy="3658809"/>
          </a:xfrm>
        </p:spPr>
        <p:txBody>
          <a:bodyPr>
            <a:normAutofit/>
          </a:bodyPr>
          <a:lstStyle/>
          <a:p>
            <a:r>
              <a:rPr lang="en-US" dirty="0" smtClean="0"/>
              <a:t>Nuclear Overview</a:t>
            </a:r>
          </a:p>
          <a:p>
            <a:r>
              <a:rPr lang="en-US" dirty="0" smtClean="0"/>
              <a:t>Control Room Simulator</a:t>
            </a:r>
          </a:p>
          <a:p>
            <a:r>
              <a:rPr lang="en-US" dirty="0" smtClean="0"/>
              <a:t>Career Discussion</a:t>
            </a:r>
          </a:p>
          <a:p>
            <a:r>
              <a:rPr lang="en-US" dirty="0" smtClean="0"/>
              <a:t>Perimeter Driving Tour</a:t>
            </a:r>
          </a:p>
          <a:p>
            <a:r>
              <a:rPr lang="en-US" dirty="0" smtClean="0"/>
              <a:t>Plant Tour</a:t>
            </a:r>
            <a:endParaRPr lang="en-US" dirty="0"/>
          </a:p>
        </p:txBody>
      </p:sp>
      <p:pic>
        <p:nvPicPr>
          <p:cNvPr id="5122" name="Picture 2" descr="P:\My Documents\WIN Presentation 5.13.17\Photos\cooling 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699444"/>
            <a:ext cx="4076699" cy="305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35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39" y="1166157"/>
            <a:ext cx="8686800" cy="4082118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The community needs to put a face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to the nuclear site:   YOURS! </a:t>
            </a:r>
          </a:p>
          <a:p>
            <a:pPr lvl="1"/>
            <a:r>
              <a:rPr lang="en-US" dirty="0" smtClean="0"/>
              <a:t>Be friendly and honest </a:t>
            </a:r>
          </a:p>
          <a:p>
            <a:pPr lvl="1"/>
            <a:r>
              <a:rPr lang="en-US" dirty="0" smtClean="0"/>
              <a:t>Always have your one liner or sloga</a:t>
            </a:r>
            <a:r>
              <a:rPr lang="en-US" dirty="0"/>
              <a:t>n</a:t>
            </a:r>
            <a:r>
              <a:rPr lang="en-US" dirty="0" smtClean="0"/>
              <a:t> prepared </a:t>
            </a:r>
          </a:p>
          <a:p>
            <a:pPr lvl="2"/>
            <a:r>
              <a:rPr lang="en-US" dirty="0" smtClean="0"/>
              <a:t>Keep it simple </a:t>
            </a:r>
          </a:p>
          <a:p>
            <a:pPr lvl="2"/>
            <a:r>
              <a:rPr lang="en-US" dirty="0" smtClean="0"/>
              <a:t>Be sure to have the correct one liner/ slogan for the correct audience 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sz="3200" dirty="0" smtClean="0">
                <a:solidFill>
                  <a:srgbClr val="C00000"/>
                </a:solidFill>
              </a:rPr>
              <a:t>“We </a:t>
            </a:r>
            <a:r>
              <a:rPr lang="en-US" sz="3200" dirty="0">
                <a:solidFill>
                  <a:srgbClr val="C00000"/>
                </a:solidFill>
              </a:rPr>
              <a:t>employ over 1,600 employees and make </a:t>
            </a:r>
            <a:r>
              <a:rPr lang="en-US" sz="3200" dirty="0" smtClean="0">
                <a:solidFill>
                  <a:srgbClr val="C00000"/>
                </a:solidFill>
              </a:rPr>
              <a:t>safe</a:t>
            </a:r>
            <a:r>
              <a:rPr lang="en-US" sz="3200" dirty="0">
                <a:solidFill>
                  <a:srgbClr val="C00000"/>
                </a:solidFill>
              </a:rPr>
              <a:t>, clean and reliable electricity for almost 3 million </a:t>
            </a:r>
            <a:r>
              <a:rPr lang="en-US" sz="3200" dirty="0" smtClean="0">
                <a:solidFill>
                  <a:srgbClr val="C00000"/>
                </a:solidFill>
              </a:rPr>
              <a:t>homes….actually 97</a:t>
            </a:r>
            <a:r>
              <a:rPr lang="en-US" sz="3200" dirty="0">
                <a:solidFill>
                  <a:srgbClr val="C00000"/>
                </a:solidFill>
              </a:rPr>
              <a:t>% of New Jersey’s carbon free energy</a:t>
            </a:r>
            <a:r>
              <a:rPr lang="en-US" sz="3200" dirty="0" smtClean="0">
                <a:solidFill>
                  <a:srgbClr val="C00000"/>
                </a:solidFill>
              </a:rPr>
              <a:t>!”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What’s you slogan?</a:t>
            </a:r>
          </a:p>
          <a:p>
            <a:pPr lvl="1"/>
            <a:r>
              <a:rPr lang="en-US" dirty="0" smtClean="0"/>
              <a:t>Can you answer “What is your job?”</a:t>
            </a:r>
          </a:p>
          <a:p>
            <a:pPr lvl="1"/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Distribute NEI Literature: Just the Facts, Radiation, Nuclear Energy Poster, Fuel Pellets,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92" y="397832"/>
            <a:ext cx="2988562" cy="21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4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Scout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9" y="1498161"/>
            <a:ext cx="6961186" cy="365880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Boy Scout “Nuclear Science Merit Badge”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Girl Scout “Getting To Know Nuclear Patch”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4" y="1498161"/>
            <a:ext cx="1295400" cy="12954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" y="355615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09748" y="4184806"/>
            <a:ext cx="6800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www.nuclearconnect.org/know-nuclear/talking-nuclear/girl-scouts-get-to-know-nuclear-patch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00224" y="2097645"/>
            <a:ext cx="7515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www.meritbadge.org/wiki/index.php/Nuclear_Science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100" dirty="0" smtClean="0"/>
              <a:t>NEI</a:t>
            </a:r>
          </a:p>
          <a:p>
            <a:pPr lvl="1"/>
            <a:r>
              <a:rPr lang="en-US" dirty="0" smtClean="0"/>
              <a:t>ANS – American Nuclear Society</a:t>
            </a:r>
          </a:p>
          <a:p>
            <a:pPr lvl="2"/>
            <a:r>
              <a:rPr lang="en-US" dirty="0" smtClean="0">
                <a:hlinkClick r:id="rId3"/>
              </a:rPr>
              <a:t>http://www.ans.org/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ational Nuclear Science Week</a:t>
            </a:r>
            <a:endParaRPr lang="en-US" dirty="0" smtClean="0">
              <a:solidFill>
                <a:schemeClr val="tx1"/>
              </a:solidFill>
            </a:endParaRPr>
          </a:p>
          <a:p>
            <a:pPr lvl="2"/>
            <a:r>
              <a:rPr lang="en-US" dirty="0" smtClean="0">
                <a:hlinkClick r:id="rId4"/>
              </a:rPr>
              <a:t>http://www.nuclearscienceweek.org/wp-content/uploads/2015/09/The_Fission_Game.pdf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ANS </a:t>
            </a:r>
            <a:r>
              <a:rPr lang="en-US" dirty="0"/>
              <a:t>K-12 Initiative</a:t>
            </a:r>
          </a:p>
        </p:txBody>
      </p:sp>
    </p:spTree>
    <p:extLst>
      <p:ext uri="{BB962C8B-B14F-4D97-AF65-F5344CB8AC3E}">
        <p14:creationId xmlns:p14="http://schemas.microsoft.com/office/powerpoint/2010/main" val="22757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3625</TotalTime>
  <Words>1009</Words>
  <Application>Microsoft Office PowerPoint</Application>
  <PresentationFormat>On-screen Show (16:10)</PresentationFormat>
  <Paragraphs>158</Paragraphs>
  <Slides>22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Educating America’s Future</vt:lpstr>
      <vt:lpstr>PowerPoint Presentation</vt:lpstr>
      <vt:lpstr>Know your audience</vt:lpstr>
      <vt:lpstr>Make it personal</vt:lpstr>
      <vt:lpstr>Know Your Outreach Goals</vt:lpstr>
      <vt:lpstr>College Engineering Students</vt:lpstr>
      <vt:lpstr>Community Events</vt:lpstr>
      <vt:lpstr>Scout Groups</vt:lpstr>
      <vt:lpstr>Resources</vt:lpstr>
      <vt:lpstr>ACTIVITY TIME!!!!</vt:lpstr>
      <vt:lpstr>What do you make at a Nuclear Plant?</vt:lpstr>
      <vt:lpstr>How do you make electricity?</vt:lpstr>
      <vt:lpstr>Burn Fuels for….         STEAM</vt:lpstr>
      <vt:lpstr>How does a Nuclear Plant make steam?</vt:lpstr>
      <vt:lpstr>Lithium – 3 protons, 4 neutrons, 3 electrons</vt:lpstr>
      <vt:lpstr>Let’s Build a Carbon Atom</vt:lpstr>
      <vt:lpstr>Spitting Atoms – Chain Reaction</vt:lpstr>
      <vt:lpstr>Modeling Atoms</vt:lpstr>
      <vt:lpstr>Fission Activity</vt:lpstr>
      <vt:lpstr>Chain Reaction</vt:lpstr>
      <vt:lpstr>Build Your Kit</vt:lpstr>
      <vt:lpstr>Questions?</vt:lpstr>
    </vt:vector>
  </TitlesOfParts>
  <Company>NEI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 Temp</dc:creator>
  <cp:lastModifiedBy>Jamie Williams</cp:lastModifiedBy>
  <cp:revision>76</cp:revision>
  <dcterms:created xsi:type="dcterms:W3CDTF">2017-04-13T19:48:23Z</dcterms:created>
  <dcterms:modified xsi:type="dcterms:W3CDTF">2017-05-22T21:38:40Z</dcterms:modified>
</cp:coreProperties>
</file>