
<file path=[Content_Types].xml><?xml version="1.0" encoding="utf-8"?>
<Types xmlns="http://schemas.openxmlformats.org/package/2006/content-types">
  <Default Extension="png" ContentType="image/png"/>
  <Default Extension="jpg&amp;ehk=x0e63vKkZ" ContentType="image/jpeg"/>
  <Default Extension="jpg&amp;ehk=VN" ContentType="image/jpeg"/>
  <Default Extension="jpeg" ContentType="image/jpeg"/>
  <Default Extension="wmf" ContentType="image/x-wmf"/>
  <Default Extension="rels" ContentType="application/vnd.openxmlformats-package.relationships+xml"/>
  <Default Extension="xml" ContentType="application/xml"/>
  <Default Extension="png&amp;ehk=49MuE10CoBx4BiI6rVIW" ContentType="image/png"/>
  <Default Extension="wdp" ContentType="image/vnd.ms-photo"/>
  <Default Extension="png&amp;ehk=sA4XoQCjKZm8UjjN7jiFgw&amp;r=0&amp;pid=OfficeInsert" ContentType="image/png"/>
  <Default Extension="png&amp;ehk=aU7qkFKMlv" ContentType="image/png"/>
  <Default Extension="jpg&amp;ehk=6Ltd8uVwkxNnJfEPZBQAtA&amp;r=0&amp;pid=OfficeInsert" ContentType="image/jpeg"/>
  <Default Extension="jpg&amp;ehk=iLGAw7L4WG2zoEkL5fxcmQ&amp;r=0&amp;pid=OfficeInsert" ContentType="image/jpeg"/>
  <Default Extension="jpg&amp;ehk=FuCyBnU" ContentType="image/jpe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6.jp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Lst>
  <p:notesMasterIdLst>
    <p:notesMasterId r:id="rId38"/>
  </p:notesMasterIdLst>
  <p:sldIdLst>
    <p:sldId id="257" r:id="rId3"/>
    <p:sldId id="265" r:id="rId4"/>
    <p:sldId id="258" r:id="rId5"/>
    <p:sldId id="260" r:id="rId6"/>
    <p:sldId id="263" r:id="rId7"/>
    <p:sldId id="261" r:id="rId8"/>
    <p:sldId id="266" r:id="rId9"/>
    <p:sldId id="259" r:id="rId10"/>
    <p:sldId id="267" r:id="rId11"/>
    <p:sldId id="316" r:id="rId12"/>
    <p:sldId id="317" r:id="rId13"/>
    <p:sldId id="318" r:id="rId14"/>
    <p:sldId id="319" r:id="rId15"/>
    <p:sldId id="307" r:id="rId16"/>
    <p:sldId id="320" r:id="rId17"/>
    <p:sldId id="321" r:id="rId18"/>
    <p:sldId id="322" r:id="rId19"/>
    <p:sldId id="323" r:id="rId20"/>
    <p:sldId id="324" r:id="rId21"/>
    <p:sldId id="325" r:id="rId22"/>
    <p:sldId id="326" r:id="rId23"/>
    <p:sldId id="327" r:id="rId24"/>
    <p:sldId id="302" r:id="rId25"/>
    <p:sldId id="281" r:id="rId26"/>
    <p:sldId id="282" r:id="rId27"/>
    <p:sldId id="283" r:id="rId28"/>
    <p:sldId id="284" r:id="rId29"/>
    <p:sldId id="285" r:id="rId30"/>
    <p:sldId id="286" r:id="rId31"/>
    <p:sldId id="287" r:id="rId32"/>
    <p:sldId id="280" r:id="rId33"/>
    <p:sldId id="276" r:id="rId34"/>
    <p:sldId id="277" r:id="rId35"/>
    <p:sldId id="278" r:id="rId36"/>
    <p:sldId id="279" r:id="rId37"/>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960" userDrawn="1">
          <p15:clr>
            <a:srgbClr val="A4A3A4"/>
          </p15:clr>
        </p15:guide>
        <p15:guide id="2" pos="28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394" autoAdjust="0"/>
  </p:normalViewPr>
  <p:slideViewPr>
    <p:cSldViewPr snapToGrid="0" snapToObjects="1" showGuides="1">
      <p:cViewPr>
        <p:scale>
          <a:sx n="100" d="100"/>
          <a:sy n="100" d="100"/>
        </p:scale>
        <p:origin x="-285" y="252"/>
      </p:cViewPr>
      <p:guideLst>
        <p:guide orient="horz" pos="960"/>
        <p:guide pos="286"/>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E53F6-3379-48C4-9982-40E37CF04384}" type="datetimeFigureOut">
              <a:rPr lang="en-US" smtClean="0"/>
              <a:t>5/22/2017</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591F4F-C01F-4E76-92A3-2EEFFBD22C3F}" type="slidenum">
              <a:rPr lang="en-US" smtClean="0"/>
              <a:t>‹#›</a:t>
            </a:fld>
            <a:endParaRPr lang="en-US"/>
          </a:p>
        </p:txBody>
      </p:sp>
    </p:spTree>
    <p:extLst>
      <p:ext uri="{BB962C8B-B14F-4D97-AF65-F5344CB8AC3E}">
        <p14:creationId xmlns:p14="http://schemas.microsoft.com/office/powerpoint/2010/main" val="4275761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can data/analytics tell us about people and their opinions on nuclear? </a:t>
            </a:r>
          </a:p>
        </p:txBody>
      </p:sp>
      <p:sp>
        <p:nvSpPr>
          <p:cNvPr id="4" name="Slide Number Placeholder 3"/>
          <p:cNvSpPr>
            <a:spLocks noGrp="1"/>
          </p:cNvSpPr>
          <p:nvPr>
            <p:ph type="sldNum" sz="quarter" idx="10"/>
          </p:nvPr>
        </p:nvSpPr>
        <p:spPr/>
        <p:txBody>
          <a:bodyPr/>
          <a:lstStyle/>
          <a:p>
            <a:fld id="{9A591F4F-C01F-4E76-92A3-2EEFFBD22C3F}" type="slidenum">
              <a:rPr lang="en-US" smtClean="0"/>
              <a:t>3</a:t>
            </a:fld>
            <a:endParaRPr lang="en-US"/>
          </a:p>
        </p:txBody>
      </p:sp>
    </p:spTree>
    <p:extLst>
      <p:ext uri="{BB962C8B-B14F-4D97-AF65-F5344CB8AC3E}">
        <p14:creationId xmlns:p14="http://schemas.microsoft.com/office/powerpoint/2010/main" val="855647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can data/analytics tell us about people and their opinions on nuclear? </a:t>
            </a:r>
          </a:p>
        </p:txBody>
      </p:sp>
      <p:sp>
        <p:nvSpPr>
          <p:cNvPr id="4" name="Slide Number Placeholder 3"/>
          <p:cNvSpPr>
            <a:spLocks noGrp="1"/>
          </p:cNvSpPr>
          <p:nvPr>
            <p:ph type="sldNum" sz="quarter" idx="10"/>
          </p:nvPr>
        </p:nvSpPr>
        <p:spPr/>
        <p:txBody>
          <a:bodyPr/>
          <a:lstStyle/>
          <a:p>
            <a:fld id="{9A591F4F-C01F-4E76-92A3-2EEFFBD22C3F}" type="slidenum">
              <a:rPr lang="en-US" smtClean="0"/>
              <a:t>4</a:t>
            </a:fld>
            <a:endParaRPr lang="en-US"/>
          </a:p>
        </p:txBody>
      </p:sp>
    </p:spTree>
    <p:extLst>
      <p:ext uri="{BB962C8B-B14F-4D97-AF65-F5344CB8AC3E}">
        <p14:creationId xmlns:p14="http://schemas.microsoft.com/office/powerpoint/2010/main" val="2474169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can data/analytics tell us about people and their opinions on nuclear? </a:t>
            </a:r>
          </a:p>
        </p:txBody>
      </p:sp>
      <p:sp>
        <p:nvSpPr>
          <p:cNvPr id="4" name="Slide Number Placeholder 3"/>
          <p:cNvSpPr>
            <a:spLocks noGrp="1"/>
          </p:cNvSpPr>
          <p:nvPr>
            <p:ph type="sldNum" sz="quarter" idx="10"/>
          </p:nvPr>
        </p:nvSpPr>
        <p:spPr/>
        <p:txBody>
          <a:bodyPr/>
          <a:lstStyle/>
          <a:p>
            <a:fld id="{9A591F4F-C01F-4E76-92A3-2EEFFBD22C3F}" type="slidenum">
              <a:rPr lang="en-US" smtClean="0"/>
              <a:t>5</a:t>
            </a:fld>
            <a:endParaRPr lang="en-US"/>
          </a:p>
        </p:txBody>
      </p:sp>
    </p:spTree>
    <p:extLst>
      <p:ext uri="{BB962C8B-B14F-4D97-AF65-F5344CB8AC3E}">
        <p14:creationId xmlns:p14="http://schemas.microsoft.com/office/powerpoint/2010/main" val="2057236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can we use that information to our benefit?</a:t>
            </a:r>
          </a:p>
        </p:txBody>
      </p:sp>
      <p:sp>
        <p:nvSpPr>
          <p:cNvPr id="4" name="Slide Number Placeholder 3"/>
          <p:cNvSpPr>
            <a:spLocks noGrp="1"/>
          </p:cNvSpPr>
          <p:nvPr>
            <p:ph type="sldNum" sz="quarter" idx="10"/>
          </p:nvPr>
        </p:nvSpPr>
        <p:spPr/>
        <p:txBody>
          <a:bodyPr/>
          <a:lstStyle/>
          <a:p>
            <a:fld id="{9A591F4F-C01F-4E76-92A3-2EEFFBD22C3F}" type="slidenum">
              <a:rPr lang="en-US" smtClean="0"/>
              <a:t>6</a:t>
            </a:fld>
            <a:endParaRPr lang="en-US"/>
          </a:p>
        </p:txBody>
      </p:sp>
    </p:spTree>
    <p:extLst>
      <p:ext uri="{BB962C8B-B14F-4D97-AF65-F5344CB8AC3E}">
        <p14:creationId xmlns:p14="http://schemas.microsoft.com/office/powerpoint/2010/main" val="1216614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can we use that information to our benefit?</a:t>
            </a:r>
          </a:p>
        </p:txBody>
      </p:sp>
      <p:sp>
        <p:nvSpPr>
          <p:cNvPr id="4" name="Slide Number Placeholder 3"/>
          <p:cNvSpPr>
            <a:spLocks noGrp="1"/>
          </p:cNvSpPr>
          <p:nvPr>
            <p:ph type="sldNum" sz="quarter" idx="10"/>
          </p:nvPr>
        </p:nvSpPr>
        <p:spPr/>
        <p:txBody>
          <a:bodyPr/>
          <a:lstStyle/>
          <a:p>
            <a:fld id="{9A591F4F-C01F-4E76-92A3-2EEFFBD22C3F}" type="slidenum">
              <a:rPr lang="en-US" smtClean="0"/>
              <a:t>7</a:t>
            </a:fld>
            <a:endParaRPr lang="en-US"/>
          </a:p>
        </p:txBody>
      </p:sp>
    </p:spTree>
    <p:extLst>
      <p:ext uri="{BB962C8B-B14F-4D97-AF65-F5344CB8AC3E}">
        <p14:creationId xmlns:p14="http://schemas.microsoft.com/office/powerpoint/2010/main" val="2496459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Discuss the picture – it was</a:t>
            </a:r>
            <a:r>
              <a:rPr lang="en-US" baseline="0" dirty="0" smtClean="0"/>
              <a:t> taken in Cuba, there were no seatbelts. Risk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TextBox 11"/>
          <p:cNvSpPr txBox="1"/>
          <p:nvPr userDrawn="1"/>
        </p:nvSpPr>
        <p:spPr>
          <a:xfrm>
            <a:off x="2078235" y="1190496"/>
            <a:ext cx="7065765" cy="1884583"/>
          </a:xfrm>
          <a:prstGeom prst="rect">
            <a:avLst/>
          </a:prstGeom>
          <a:solidFill>
            <a:srgbClr val="139CEC"/>
          </a:solidFill>
          <a:ln>
            <a:noFill/>
          </a:ln>
        </p:spPr>
        <p:txBody>
          <a:bodyPr wrap="square" rtlCol="0">
            <a:spAutoFit/>
          </a:bodyPr>
          <a:lstStyle/>
          <a:p>
            <a:endParaRPr lang="en-US" dirty="0"/>
          </a:p>
        </p:txBody>
      </p:sp>
    </p:spTree>
    <p:extLst>
      <p:ext uri="{BB962C8B-B14F-4D97-AF65-F5344CB8AC3E}">
        <p14:creationId xmlns:p14="http://schemas.microsoft.com/office/powerpoint/2010/main" val="1968776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792293" y="4000502"/>
            <a:ext cx="5486399" cy="472281"/>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a:spLocks noGrp="1"/>
          </p:cNvSpPr>
          <p:nvPr>
            <p:ph type="pic" idx="2"/>
          </p:nvPr>
        </p:nvSpPr>
        <p:spPr>
          <a:xfrm>
            <a:off x="1792293" y="510646"/>
            <a:ext cx="5486399" cy="34290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1792293" y="4472781"/>
            <a:ext cx="5486399" cy="670718"/>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5" y="5296961"/>
            <a:ext cx="2133599" cy="304271"/>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3124200" y="5296961"/>
            <a:ext cx="2895600" cy="304271"/>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553205" y="5296961"/>
            <a:ext cx="2133599" cy="304271"/>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59716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228864"/>
            <a:ext cx="8229600" cy="9525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rot="5400000">
            <a:off x="2686184" y="-895482"/>
            <a:ext cx="3771636"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57205" y="5296961"/>
            <a:ext cx="2133599" cy="304271"/>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3124200" y="5296961"/>
            <a:ext cx="2895600" cy="304271"/>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6553205" y="5296961"/>
            <a:ext cx="2133599" cy="304271"/>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300325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5219969" y="1638300"/>
            <a:ext cx="4876271"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body" idx="1"/>
          </p:nvPr>
        </p:nvSpPr>
        <p:spPr>
          <a:xfrm rot="5400000">
            <a:off x="1028969" y="-342898"/>
            <a:ext cx="4876271"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57205" y="5296961"/>
            <a:ext cx="2133599" cy="304271"/>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3124200" y="5296961"/>
            <a:ext cx="2895600" cy="304271"/>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6553205" y="5296961"/>
            <a:ext cx="2133599" cy="304271"/>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068305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8" name="Picture 7" descr="NAYGN_White_Word-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93384" y="5256819"/>
            <a:ext cx="1144431" cy="298129"/>
          </a:xfrm>
          <a:prstGeom prst="rect">
            <a:avLst/>
          </a:prstGeom>
        </p:spPr>
      </p:pic>
    </p:spTree>
    <p:extLst>
      <p:ext uri="{BB962C8B-B14F-4D97-AF65-F5344CB8AC3E}">
        <p14:creationId xmlns:p14="http://schemas.microsoft.com/office/powerpoint/2010/main" val="2439568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30189" y="611190"/>
            <a:ext cx="8686800" cy="745354"/>
          </a:xfrm>
        </p:spPr>
        <p:txBody>
          <a:bodyPr/>
          <a:lstStyle>
            <a:lvl1pPr algn="l">
              <a:defRPr b="0" i="0" baseline="0">
                <a:solidFill>
                  <a:schemeClr val="tx2">
                    <a:lumMod val="75000"/>
                  </a:schemeClr>
                </a:solidFill>
                <a:latin typeface="Calibri"/>
                <a:cs typeface="Calibri"/>
              </a:defRPr>
            </a:lvl1pPr>
          </a:lstStyle>
          <a:p>
            <a:r>
              <a:rPr lang="en-US" dirty="0"/>
              <a:t>Content Title</a:t>
            </a:r>
          </a:p>
        </p:txBody>
      </p:sp>
      <p:sp>
        <p:nvSpPr>
          <p:cNvPr id="4" name="Content Placeholder 2"/>
          <p:cNvSpPr>
            <a:spLocks noGrp="1"/>
          </p:cNvSpPr>
          <p:nvPr>
            <p:ph idx="1" hasCustomPrompt="1"/>
          </p:nvPr>
        </p:nvSpPr>
        <p:spPr>
          <a:xfrm>
            <a:off x="230189" y="1498161"/>
            <a:ext cx="8686800" cy="3658809"/>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NAYGN part_transparent-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93385" y="5256821"/>
            <a:ext cx="1154053" cy="298130"/>
          </a:xfrm>
          <a:prstGeom prst="rect">
            <a:avLst/>
          </a:prstGeom>
        </p:spPr>
      </p:pic>
    </p:spTree>
    <p:extLst>
      <p:ext uri="{BB962C8B-B14F-4D97-AF65-F5344CB8AC3E}">
        <p14:creationId xmlns:p14="http://schemas.microsoft.com/office/powerpoint/2010/main" val="3169599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457200" y="228864"/>
            <a:ext cx="8229600" cy="9525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body" idx="1"/>
          </p:nvPr>
        </p:nvSpPr>
        <p:spPr>
          <a:xfrm>
            <a:off x="457201" y="1333500"/>
            <a:ext cx="4038599" cy="3771636"/>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body" idx="2"/>
          </p:nvPr>
        </p:nvSpPr>
        <p:spPr>
          <a:xfrm>
            <a:off x="4648202" y="1333500"/>
            <a:ext cx="4038599" cy="3771636"/>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dt" idx="10"/>
          </p:nvPr>
        </p:nvSpPr>
        <p:spPr>
          <a:xfrm>
            <a:off x="457205" y="5296961"/>
            <a:ext cx="2133599" cy="304271"/>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ftr" idx="11"/>
          </p:nvPr>
        </p:nvSpPr>
        <p:spPr>
          <a:xfrm>
            <a:off x="3124200" y="5296961"/>
            <a:ext cx="2895600" cy="304271"/>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sldNum" idx="12"/>
          </p:nvPr>
        </p:nvSpPr>
        <p:spPr>
          <a:xfrm>
            <a:off x="6553205" y="5296961"/>
            <a:ext cx="2133599" cy="304271"/>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160794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
        <p:cNvGrpSpPr/>
        <p:nvPr/>
      </p:nvGrpSpPr>
      <p:grpSpPr>
        <a:xfrm>
          <a:off x="0" y="0"/>
          <a:ext cx="0" cy="0"/>
          <a:chOff x="0" y="0"/>
          <a:chExt cx="0" cy="0"/>
        </a:xfrm>
      </p:grpSpPr>
      <p:sp>
        <p:nvSpPr>
          <p:cNvPr id="25" name="Shape 25"/>
          <p:cNvSpPr txBox="1">
            <a:spLocks noGrp="1"/>
          </p:cNvSpPr>
          <p:nvPr>
            <p:ph type="ctrTitle"/>
          </p:nvPr>
        </p:nvSpPr>
        <p:spPr>
          <a:xfrm>
            <a:off x="685800" y="1775354"/>
            <a:ext cx="7772400" cy="122502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6" name="Shape 26"/>
          <p:cNvSpPr txBox="1">
            <a:spLocks noGrp="1"/>
          </p:cNvSpPr>
          <p:nvPr>
            <p:ph type="subTitle" idx="1"/>
          </p:nvPr>
        </p:nvSpPr>
        <p:spPr>
          <a:xfrm>
            <a:off x="1371605" y="3238500"/>
            <a:ext cx="6400799" cy="14605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7" name="Shape 27"/>
          <p:cNvSpPr txBox="1">
            <a:spLocks noGrp="1"/>
          </p:cNvSpPr>
          <p:nvPr>
            <p:ph type="dt" idx="10"/>
          </p:nvPr>
        </p:nvSpPr>
        <p:spPr>
          <a:xfrm>
            <a:off x="457205" y="5296961"/>
            <a:ext cx="2133599" cy="304271"/>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ftr" idx="11"/>
          </p:nvPr>
        </p:nvSpPr>
        <p:spPr>
          <a:xfrm>
            <a:off x="3124200" y="5296961"/>
            <a:ext cx="2895600" cy="304271"/>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sldNum" idx="12"/>
          </p:nvPr>
        </p:nvSpPr>
        <p:spPr>
          <a:xfrm>
            <a:off x="6553205" y="5296961"/>
            <a:ext cx="2133599" cy="304271"/>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66777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722312" y="3672419"/>
            <a:ext cx="7772400" cy="1135063"/>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722312" y="2422261"/>
            <a:ext cx="7772400" cy="1250156"/>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457205" y="5296961"/>
            <a:ext cx="2133599" cy="304271"/>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3124200" y="5296961"/>
            <a:ext cx="2895600" cy="304271"/>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6553205" y="5296961"/>
            <a:ext cx="2133599" cy="304271"/>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394505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28864"/>
            <a:ext cx="8229600" cy="9525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body" idx="1"/>
          </p:nvPr>
        </p:nvSpPr>
        <p:spPr>
          <a:xfrm>
            <a:off x="457205" y="1279262"/>
            <a:ext cx="4040187" cy="533135"/>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457205" y="1812398"/>
            <a:ext cx="4040187" cy="3292739"/>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4645025" y="1279262"/>
            <a:ext cx="4041774" cy="533135"/>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4645025" y="1812398"/>
            <a:ext cx="4041774" cy="3292739"/>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457205" y="5296961"/>
            <a:ext cx="2133599" cy="304271"/>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3124200" y="5296961"/>
            <a:ext cx="2895600" cy="304271"/>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6553205" y="5296961"/>
            <a:ext cx="2133599" cy="304271"/>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14766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28864"/>
            <a:ext cx="8229600" cy="9525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7" name="Shape 47"/>
          <p:cNvSpPr txBox="1">
            <a:spLocks noGrp="1"/>
          </p:cNvSpPr>
          <p:nvPr>
            <p:ph type="dt" idx="10"/>
          </p:nvPr>
        </p:nvSpPr>
        <p:spPr>
          <a:xfrm>
            <a:off x="457205" y="5296961"/>
            <a:ext cx="2133599" cy="304271"/>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3124200" y="5296961"/>
            <a:ext cx="2895600" cy="304271"/>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6553205" y="5296961"/>
            <a:ext cx="2133599" cy="304271"/>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925575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5" y="227542"/>
            <a:ext cx="3008313" cy="968374"/>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6" name="Shape 56"/>
          <p:cNvSpPr txBox="1">
            <a:spLocks noGrp="1"/>
          </p:cNvSpPr>
          <p:nvPr>
            <p:ph type="body" idx="1"/>
          </p:nvPr>
        </p:nvSpPr>
        <p:spPr>
          <a:xfrm>
            <a:off x="3575050" y="227544"/>
            <a:ext cx="5111750" cy="487759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457205" y="1195919"/>
            <a:ext cx="3008313" cy="3909219"/>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457205" y="5296961"/>
            <a:ext cx="2133599" cy="304271"/>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3124200" y="5296961"/>
            <a:ext cx="2895600" cy="304271"/>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6553205" y="5296961"/>
            <a:ext cx="2133599" cy="304271"/>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7624170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DB333B93-E29A-3745-B83A-497D77C65981}" type="datetimeFigureOut">
              <a:rPr lang="en-US" smtClean="0"/>
              <a:t>5/22/2017</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67904768-8917-4E41-A461-408AC470FEDC}" type="slidenum">
              <a:rPr lang="en-US" smtClean="0"/>
              <a:t>‹#›</a:t>
            </a:fld>
            <a:endParaRPr lang="en-US"/>
          </a:p>
        </p:txBody>
      </p:sp>
    </p:spTree>
    <p:extLst>
      <p:ext uri="{BB962C8B-B14F-4D97-AF65-F5344CB8AC3E}">
        <p14:creationId xmlns:p14="http://schemas.microsoft.com/office/powerpoint/2010/main" val="4225890654"/>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49" r:id="rId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28864"/>
            <a:ext cx="8229600" cy="9525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457200" y="1333500"/>
            <a:ext cx="8229600" cy="3771636"/>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457205" y="5296961"/>
            <a:ext cx="2133599" cy="304271"/>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defTabSz="914400"/>
            <a:endParaRPr kern="0"/>
          </a:p>
        </p:txBody>
      </p:sp>
      <p:sp>
        <p:nvSpPr>
          <p:cNvPr id="9" name="Shape 9"/>
          <p:cNvSpPr txBox="1">
            <a:spLocks noGrp="1"/>
          </p:cNvSpPr>
          <p:nvPr>
            <p:ph type="ftr" idx="11"/>
          </p:nvPr>
        </p:nvSpPr>
        <p:spPr>
          <a:xfrm>
            <a:off x="3124200" y="5296961"/>
            <a:ext cx="2895600" cy="304271"/>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defTabSz="914400"/>
            <a:endParaRPr kern="0"/>
          </a:p>
        </p:txBody>
      </p:sp>
      <p:sp>
        <p:nvSpPr>
          <p:cNvPr id="10" name="Shape 10"/>
          <p:cNvSpPr txBox="1">
            <a:spLocks noGrp="1"/>
          </p:cNvSpPr>
          <p:nvPr>
            <p:ph type="sldNum" idx="12"/>
          </p:nvPr>
        </p:nvSpPr>
        <p:spPr>
          <a:xfrm>
            <a:off x="6553205" y="5296961"/>
            <a:ext cx="2133599" cy="304271"/>
          </a:xfrm>
          <a:prstGeom prst="rect">
            <a:avLst/>
          </a:prstGeom>
          <a:noFill/>
          <a:ln>
            <a:noFill/>
          </a:ln>
        </p:spPr>
        <p:txBody>
          <a:bodyPr lIns="91425" tIns="45700" rIns="91425" bIns="45700" anchor="ctr" anchorCtr="0">
            <a:noAutofit/>
          </a:bodyPr>
          <a:lstStyle/>
          <a:p>
            <a:pPr algn="r" defTabSz="914400">
              <a:buSzPct val="25000"/>
            </a:pPr>
            <a:fld id="{00000000-1234-1234-1234-123412341234}" type="slidenum">
              <a:rPr lang="en-US" sz="1200" kern="0">
                <a:solidFill>
                  <a:srgbClr val="888888"/>
                </a:solidFill>
                <a:latin typeface="Calibri"/>
                <a:ea typeface="Calibri"/>
                <a:cs typeface="Calibri"/>
                <a:sym typeface="Calibri"/>
              </a:rPr>
              <a:pPr algn="r" defTabSz="914400">
                <a:buSzPct val="25000"/>
              </a:pPr>
              <a:t>‹#›</a:t>
            </a:fld>
            <a:endParaRPr lang="en-US" sz="1200" kern="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365647240"/>
      </p:ext>
    </p:extLst>
  </p:cSld>
  <p:clrMap bg1="lt1" tx1="dk1" bg2="dk2" tx2="lt2" accent1="accent1" accent2="accent2" accent3="accent3" accent4="accent4" accent5="accent5" accent6="accent6" hlink="hlink" folHlink="folHlink"/>
  <p:sldLayoutIdLst>
    <p:sldLayoutId id="2147483653" r:id="rId1"/>
    <p:sldLayoutId id="2147483655" r:id="rId2"/>
    <p:sldLayoutId id="2147483656" r:id="rId3"/>
    <p:sldLayoutId id="2147483657" r:id="rId4"/>
    <p:sldLayoutId id="2147483658" r:id="rId5"/>
    <p:sldLayoutId id="2147483660" r:id="rId6"/>
    <p:sldLayoutId id="2147483661" r:id="rId7"/>
    <p:sldLayoutId id="2147483662" r:id="rId8"/>
    <p:sldLayoutId id="2147483663"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amp;ehk=sA4XoQCjKZm8UjjN7jiFgw&amp;r=0&amp;pid=OfficeInsert"/><Relationship Id="rId7" Type="http://schemas.openxmlformats.org/officeDocument/2006/relationships/image" Target="../media/image35.jpeg"/><Relationship Id="rId2" Type="http://schemas.openxmlformats.org/officeDocument/2006/relationships/image" Target="../media/image30.png&amp;ehk=49MuE10CoBx4BiI6rVIW"/><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amp;ehk=aU7qkFKMlv"/></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amp;ehk=iLGAw7L4WG2zoEkL5fxcmQ&amp;r=0&amp;pid=OfficeInsert"/><Relationship Id="rId7" Type="http://schemas.openxmlformats.org/officeDocument/2006/relationships/image" Target="../media/image42.jpg&amp;ehk=x0e63vKkZ"/><Relationship Id="rId2" Type="http://schemas.openxmlformats.org/officeDocument/2006/relationships/image" Target="../media/image37.jpg&amp;ehk=6Ltd8uVwkxNnJfEPZBQAtA&amp;r=0&amp;pid=OfficeInsert"/><Relationship Id="rId1" Type="http://schemas.openxmlformats.org/officeDocument/2006/relationships/slideLayout" Target="../slideLayouts/slideLayout3.xml"/><Relationship Id="rId6" Type="http://schemas.openxmlformats.org/officeDocument/2006/relationships/image" Target="../media/image41.jpg&amp;ehk=VN"/><Relationship Id="rId5" Type="http://schemas.openxmlformats.org/officeDocument/2006/relationships/image" Target="../media/image40.png"/><Relationship Id="rId4" Type="http://schemas.openxmlformats.org/officeDocument/2006/relationships/image" Target="../media/image39.jpg&amp;ehk=FuCyBnU"/></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xml"/><Relationship Id="rId5" Type="http://schemas.openxmlformats.org/officeDocument/2006/relationships/image" Target="../media/image50.jpeg"/><Relationship Id="rId4" Type="http://schemas.openxmlformats.org/officeDocument/2006/relationships/hyperlink" Target="https://www.youtube.com/watch?v=4MUlHgCRC_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54.png"/><Relationship Id="rId5" Type="http://schemas.microsoft.com/office/2007/relationships/hdphoto" Target="../media/hdphoto2.wdp"/><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5.wmf"/><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hyperlink" Target="https://www.youtube.com/watch?v=553Go68y_3Y" TargetMode="External"/><Relationship Id="rId4" Type="http://schemas.microsoft.com/office/2007/relationships/hdphoto" Target="../media/hdphoto3.wdp"/><Relationship Id="rId9"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a:spLocks noGrp="1"/>
          </p:cNvSpPr>
          <p:nvPr>
            <p:ph type="title" idx="4294967295"/>
          </p:nvPr>
        </p:nvSpPr>
        <p:spPr>
          <a:xfrm>
            <a:off x="2399386" y="1226416"/>
            <a:ext cx="6678777" cy="1809391"/>
          </a:xfrm>
          <a:prstGeom prst="rect">
            <a:avLst/>
          </a:prstGeom>
        </p:spPr>
        <p:txBody>
          <a:bodyPr vert="horz" lIns="91440" tIns="45720" rIns="91440" bIns="45720" rtlCol="0" anchor="ctr">
            <a:normAutofit/>
          </a:bodyPr>
          <a:lstStyle>
            <a:lvl1pPr algn="l">
              <a:defRPr sz="4800" b="1">
                <a:solidFill>
                  <a:schemeClr val="bg1"/>
                </a:solidFill>
              </a:defRPr>
            </a:lvl1pPr>
          </a:lstStyle>
          <a:p>
            <a:r>
              <a:rPr lang="en-US" sz="5400" dirty="0"/>
              <a:t>Using Data for Effective Storytelling</a:t>
            </a:r>
          </a:p>
        </p:txBody>
      </p:sp>
    </p:spTree>
    <p:extLst>
      <p:ext uri="{BB962C8B-B14F-4D97-AF65-F5344CB8AC3E}">
        <p14:creationId xmlns:p14="http://schemas.microsoft.com/office/powerpoint/2010/main" val="15398593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Why Me? Why You?</a:t>
            </a:r>
            <a:endParaRPr lang="en-US" dirty="0"/>
          </a:p>
        </p:txBody>
      </p:sp>
      <p:sp>
        <p:nvSpPr>
          <p:cNvPr id="3" name="Content Placeholder 2"/>
          <p:cNvSpPr>
            <a:spLocks noGrp="1"/>
          </p:cNvSpPr>
          <p:nvPr>
            <p:ph idx="1"/>
          </p:nvPr>
        </p:nvSpPr>
        <p:spPr/>
        <p:txBody>
          <a:bodyPr>
            <a:normAutofit/>
          </a:bodyPr>
          <a:lstStyle/>
          <a:p>
            <a:pPr marL="717550" indent="-514350">
              <a:buFont typeface="+mj-lt"/>
              <a:buAutoNum type="arabicPeriod"/>
            </a:pPr>
            <a:r>
              <a:rPr lang="en-US" dirty="0"/>
              <a:t>You’re Good Enough</a:t>
            </a:r>
          </a:p>
          <a:p>
            <a:pPr marL="717550" indent="-514350">
              <a:buFont typeface="+mj-lt"/>
              <a:buAutoNum type="arabicPeriod"/>
            </a:pPr>
            <a:r>
              <a:rPr lang="en-US" dirty="0"/>
              <a:t>You’re Smart Enough</a:t>
            </a:r>
          </a:p>
          <a:p>
            <a:pPr marL="717550" indent="-514350">
              <a:buFont typeface="+mj-lt"/>
              <a:buAutoNum type="arabicPeriod"/>
            </a:pPr>
            <a:r>
              <a:rPr lang="en-US" dirty="0"/>
              <a:t>People Like You</a:t>
            </a:r>
          </a:p>
        </p:txBody>
      </p:sp>
    </p:spTree>
    <p:extLst>
      <p:ext uri="{BB962C8B-B14F-4D97-AF65-F5344CB8AC3E}">
        <p14:creationId xmlns:p14="http://schemas.microsoft.com/office/powerpoint/2010/main" val="2877017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9" y="773132"/>
            <a:ext cx="8686800" cy="745354"/>
          </a:xfrm>
        </p:spPr>
        <p:txBody>
          <a:bodyPr>
            <a:noAutofit/>
          </a:bodyPr>
          <a:lstStyle/>
          <a:p>
            <a:pPr algn="ctr"/>
            <a:r>
              <a:rPr lang="en-US" sz="3200" dirty="0" smtClean="0"/>
              <a:t>Let’s Talk About The Need for Nuclear Power By Not Talking About Nuclear Power</a:t>
            </a:r>
            <a:br>
              <a:rPr lang="en-US" sz="3200" dirty="0" smtClean="0"/>
            </a:br>
            <a:endParaRPr lang="en-US" sz="3200" dirty="0"/>
          </a:p>
        </p:txBody>
      </p:sp>
      <p:sp>
        <p:nvSpPr>
          <p:cNvPr id="3" name="Content Placeholder 2"/>
          <p:cNvSpPr>
            <a:spLocks noGrp="1"/>
          </p:cNvSpPr>
          <p:nvPr>
            <p:ph idx="1"/>
          </p:nvPr>
        </p:nvSpPr>
        <p:spPr>
          <a:xfrm>
            <a:off x="230189" y="1807756"/>
            <a:ext cx="8686800" cy="3658809"/>
          </a:xfrm>
        </p:spPr>
        <p:txBody>
          <a:bodyPr/>
          <a:lstStyle/>
          <a:p>
            <a:pPr marL="457200" lvl="0" indent="-419100">
              <a:spcBef>
                <a:spcPts val="0"/>
              </a:spcBef>
              <a:buSzPct val="100000"/>
            </a:pPr>
            <a:r>
              <a:rPr lang="en-US" sz="3000" dirty="0"/>
              <a:t>Talk about things </a:t>
            </a:r>
            <a:r>
              <a:rPr lang="en-US" sz="3000" dirty="0" smtClean="0"/>
              <a:t>people</a:t>
            </a:r>
            <a:br>
              <a:rPr lang="en-US" sz="3000" dirty="0" smtClean="0"/>
            </a:br>
            <a:r>
              <a:rPr lang="en-US" sz="3000" dirty="0" smtClean="0"/>
              <a:t>care </a:t>
            </a:r>
            <a:r>
              <a:rPr lang="en-US" sz="3000" dirty="0"/>
              <a:t>about:</a:t>
            </a:r>
          </a:p>
          <a:p>
            <a:pPr marL="914400" lvl="1" indent="-419100">
              <a:spcBef>
                <a:spcPts val="0"/>
              </a:spcBef>
              <a:buSzPct val="100000"/>
            </a:pPr>
            <a:r>
              <a:rPr lang="en-US" sz="3000" dirty="0"/>
              <a:t>human health</a:t>
            </a:r>
          </a:p>
          <a:p>
            <a:pPr marL="914400" lvl="1" indent="-419100">
              <a:spcBef>
                <a:spcPts val="0"/>
              </a:spcBef>
              <a:buSzPct val="100000"/>
            </a:pPr>
            <a:r>
              <a:rPr lang="en-US" sz="3000" dirty="0"/>
              <a:t>nature</a:t>
            </a:r>
          </a:p>
          <a:p>
            <a:pPr marL="914400" lvl="1" indent="-419100">
              <a:spcBef>
                <a:spcPts val="0"/>
              </a:spcBef>
              <a:buSzPct val="100000"/>
            </a:pPr>
            <a:r>
              <a:rPr lang="en-US" sz="3000" dirty="0"/>
              <a:t>future</a:t>
            </a:r>
          </a:p>
          <a:p>
            <a:endParaRPr lang="en-US" dirty="0"/>
          </a:p>
        </p:txBody>
      </p:sp>
      <p:pic>
        <p:nvPicPr>
          <p:cNvPr id="4" name="Shape 91"/>
          <p:cNvPicPr preferRelativeResize="0"/>
          <p:nvPr/>
        </p:nvPicPr>
        <p:blipFill rotWithShape="1">
          <a:blip r:embed="rId2">
            <a:alphaModFix/>
          </a:blip>
          <a:srcRect l="10033" t="3857" r="20386" b="9253"/>
          <a:stretch/>
        </p:blipFill>
        <p:spPr>
          <a:xfrm>
            <a:off x="4638674" y="1420818"/>
            <a:ext cx="4213625" cy="3601875"/>
          </a:xfrm>
          <a:prstGeom prst="rect">
            <a:avLst/>
          </a:prstGeom>
          <a:noFill/>
          <a:ln>
            <a:noFill/>
          </a:ln>
        </p:spPr>
      </p:pic>
    </p:spTree>
    <p:extLst>
      <p:ext uri="{BB962C8B-B14F-4D97-AF65-F5344CB8AC3E}">
        <p14:creationId xmlns:p14="http://schemas.microsoft.com/office/powerpoint/2010/main" val="24445541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9" y="773132"/>
            <a:ext cx="8686800" cy="745354"/>
          </a:xfrm>
        </p:spPr>
        <p:txBody>
          <a:bodyPr>
            <a:noAutofit/>
          </a:bodyPr>
          <a:lstStyle/>
          <a:p>
            <a:pPr algn="ctr"/>
            <a:r>
              <a:rPr lang="en-US" sz="4000" dirty="0" smtClean="0"/>
              <a:t>What Works Best</a:t>
            </a:r>
            <a:endParaRPr lang="en-US" sz="4000" dirty="0"/>
          </a:p>
        </p:txBody>
      </p:sp>
      <p:sp>
        <p:nvSpPr>
          <p:cNvPr id="6" name="Shape 97"/>
          <p:cNvSpPr txBox="1">
            <a:spLocks noGrp="1"/>
          </p:cNvSpPr>
          <p:nvPr>
            <p:ph idx="1"/>
          </p:nvPr>
        </p:nvSpPr>
        <p:spPr>
          <a:prstGeom prst="rect">
            <a:avLst/>
          </a:prstGeom>
        </p:spPr>
        <p:txBody>
          <a:bodyPr lIns="91425" tIns="91425" rIns="91425" bIns="91425" anchor="t" anchorCtr="0">
            <a:noAutofit/>
          </a:bodyPr>
          <a:lstStyle/>
          <a:p>
            <a:pPr>
              <a:spcBef>
                <a:spcPts val="0"/>
              </a:spcBef>
            </a:pPr>
            <a:r>
              <a:rPr lang="en-US" sz="2600" dirty="0"/>
              <a:t>Trial &amp; error - not afraid to </a:t>
            </a:r>
            <a:r>
              <a:rPr lang="en-US" sz="2600" dirty="0" smtClean="0"/>
              <a:t>fail</a:t>
            </a:r>
          </a:p>
          <a:p>
            <a:pPr>
              <a:spcBef>
                <a:spcPts val="0"/>
              </a:spcBef>
            </a:pPr>
            <a:r>
              <a:rPr lang="en-US" sz="2600" dirty="0" smtClean="0"/>
              <a:t>Start </a:t>
            </a:r>
            <a:r>
              <a:rPr lang="en-US" sz="2600" dirty="0"/>
              <a:t>by neutralizing - establish common </a:t>
            </a:r>
            <a:r>
              <a:rPr lang="en-US" sz="2600" dirty="0" smtClean="0"/>
              <a:t>ground “What </a:t>
            </a:r>
            <a:r>
              <a:rPr lang="en-US" sz="2600" dirty="0"/>
              <a:t>do you think of when you hear ‘Nuclear’? Yeah, me too</a:t>
            </a:r>
            <a:r>
              <a:rPr lang="en-US" sz="2600" dirty="0" smtClean="0"/>
              <a:t>.”</a:t>
            </a:r>
          </a:p>
          <a:p>
            <a:pPr>
              <a:spcBef>
                <a:spcPts val="0"/>
              </a:spcBef>
            </a:pPr>
            <a:r>
              <a:rPr lang="en-US" sz="2600" dirty="0" smtClean="0"/>
              <a:t>Listen</a:t>
            </a:r>
            <a:endParaRPr lang="en-US" sz="2600" dirty="0"/>
          </a:p>
          <a:p>
            <a:pPr>
              <a:spcBef>
                <a:spcPts val="0"/>
              </a:spcBef>
            </a:pPr>
            <a:r>
              <a:rPr lang="en-US" sz="2600" dirty="0" smtClean="0"/>
              <a:t>Take </a:t>
            </a:r>
            <a:r>
              <a:rPr lang="en-US" sz="2600" dirty="0"/>
              <a:t>the higher </a:t>
            </a:r>
            <a:r>
              <a:rPr lang="en-US" sz="2600" dirty="0" smtClean="0"/>
              <a:t>ground – no pig </a:t>
            </a:r>
            <a:r>
              <a:rPr lang="en-US" sz="2600" dirty="0" smtClean="0"/>
              <a:t>wrestling</a:t>
            </a:r>
            <a:endParaRPr lang="en-US" sz="2600" dirty="0"/>
          </a:p>
          <a:p>
            <a:pPr>
              <a:spcBef>
                <a:spcPts val="0"/>
              </a:spcBef>
            </a:pPr>
            <a:r>
              <a:rPr lang="en-US" sz="2600" dirty="0" smtClean="0"/>
              <a:t>Understand </a:t>
            </a:r>
            <a:r>
              <a:rPr lang="en-US" sz="2600" dirty="0"/>
              <a:t>your audience / </a:t>
            </a:r>
            <a:r>
              <a:rPr lang="en-US" sz="2600" dirty="0" smtClean="0"/>
              <a:t>platform</a:t>
            </a:r>
            <a:endParaRPr lang="en-US" sz="2600" dirty="0"/>
          </a:p>
        </p:txBody>
      </p:sp>
    </p:spTree>
    <p:extLst>
      <p:ext uri="{BB962C8B-B14F-4D97-AF65-F5344CB8AC3E}">
        <p14:creationId xmlns:p14="http://schemas.microsoft.com/office/powerpoint/2010/main" val="30229239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9" y="773132"/>
            <a:ext cx="8686800" cy="745354"/>
          </a:xfrm>
        </p:spPr>
        <p:txBody>
          <a:bodyPr>
            <a:noAutofit/>
          </a:bodyPr>
          <a:lstStyle/>
          <a:p>
            <a:pPr algn="ctr"/>
            <a:r>
              <a:rPr lang="en-US" sz="4000" dirty="0" smtClean="0"/>
              <a:t>What’s Working?</a:t>
            </a:r>
            <a:endParaRPr lang="en-US" sz="4000" dirty="0"/>
          </a:p>
        </p:txBody>
      </p:sp>
      <p:sp>
        <p:nvSpPr>
          <p:cNvPr id="5" name="Shape 102"/>
          <p:cNvSpPr txBox="1">
            <a:spLocks noGrp="1"/>
          </p:cNvSpPr>
          <p:nvPr>
            <p:ph idx="1"/>
          </p:nvPr>
        </p:nvSpPr>
        <p:spPr>
          <a:prstGeom prst="rect">
            <a:avLst/>
          </a:prstGeom>
          <a:noFill/>
          <a:ln>
            <a:noFill/>
          </a:ln>
        </p:spPr>
        <p:txBody>
          <a:bodyPr lIns="91425" tIns="45700" rIns="91425" bIns="45700" anchor="ctr" anchorCtr="0">
            <a:noAutofit/>
          </a:bodyPr>
          <a:lstStyle/>
          <a:p>
            <a:pPr marL="495300" indent="-457200">
              <a:spcBef>
                <a:spcPts val="0"/>
              </a:spcBef>
              <a:buSzPct val="100000"/>
            </a:pPr>
            <a:r>
              <a:rPr lang="en-US" sz="3000" dirty="0"/>
              <a:t>Be </a:t>
            </a:r>
            <a:r>
              <a:rPr lang="en-US" sz="3000" dirty="0" smtClean="0"/>
              <a:t>interesting</a:t>
            </a:r>
          </a:p>
          <a:p>
            <a:pPr marL="495300" indent="-457200">
              <a:spcBef>
                <a:spcPts val="0"/>
              </a:spcBef>
              <a:buSzPct val="100000"/>
            </a:pPr>
            <a:r>
              <a:rPr lang="en-US" sz="3000" dirty="0" smtClean="0"/>
              <a:t>Pictures </a:t>
            </a:r>
            <a:r>
              <a:rPr lang="en-US" sz="3000" dirty="0"/>
              <a:t>of </a:t>
            </a:r>
            <a:r>
              <a:rPr lang="en-US" sz="3000" dirty="0" smtClean="0"/>
              <a:t>people</a:t>
            </a:r>
          </a:p>
          <a:p>
            <a:pPr marL="495300" indent="-457200">
              <a:spcBef>
                <a:spcPts val="0"/>
              </a:spcBef>
              <a:buSzPct val="100000"/>
            </a:pPr>
            <a:r>
              <a:rPr lang="en-US" sz="3000" dirty="0" smtClean="0"/>
              <a:t>Video</a:t>
            </a:r>
            <a:endParaRPr lang="en-US" sz="3000" dirty="0"/>
          </a:p>
          <a:p>
            <a:pPr marL="495300" indent="-457200">
              <a:spcBef>
                <a:spcPts val="0"/>
              </a:spcBef>
              <a:buSzPct val="100000"/>
            </a:pPr>
            <a:r>
              <a:rPr lang="en-US" sz="3000" dirty="0" smtClean="0"/>
              <a:t>Personal stories</a:t>
            </a:r>
          </a:p>
          <a:p>
            <a:pPr marL="495300" indent="-457200">
              <a:spcBef>
                <a:spcPts val="0"/>
              </a:spcBef>
              <a:buSzPct val="100000"/>
            </a:pPr>
            <a:r>
              <a:rPr lang="en-US" sz="3000" dirty="0" smtClean="0"/>
              <a:t>Express vulnerability</a:t>
            </a:r>
          </a:p>
          <a:p>
            <a:pPr marL="495300" indent="-457200">
              <a:spcBef>
                <a:spcPts val="0"/>
              </a:spcBef>
              <a:buSzPct val="100000"/>
            </a:pPr>
            <a:r>
              <a:rPr lang="en-US" sz="3000" dirty="0" smtClean="0"/>
              <a:t>Controversy</a:t>
            </a:r>
            <a:endParaRPr lang="en-US" sz="3000" dirty="0"/>
          </a:p>
          <a:p>
            <a:pPr marL="495300" indent="-457200">
              <a:spcBef>
                <a:spcPts val="0"/>
              </a:spcBef>
              <a:buSzPct val="100000"/>
            </a:pPr>
            <a:r>
              <a:rPr lang="en-US" sz="3000" dirty="0" smtClean="0"/>
              <a:t>Explore </a:t>
            </a:r>
            <a:r>
              <a:rPr lang="en-US" sz="3000" dirty="0"/>
              <a:t>different frames</a:t>
            </a:r>
          </a:p>
        </p:txBody>
      </p:sp>
      <p:pic>
        <p:nvPicPr>
          <p:cNvPr id="7" name="Shape 103" descr="Sarah with kid &amp; atom model.jpg"/>
          <p:cNvPicPr preferRelativeResize="0"/>
          <p:nvPr/>
        </p:nvPicPr>
        <p:blipFill>
          <a:blip r:embed="rId2">
            <a:alphaModFix/>
          </a:blip>
          <a:stretch>
            <a:fillRect/>
          </a:stretch>
        </p:blipFill>
        <p:spPr>
          <a:xfrm>
            <a:off x="5039619" y="1498161"/>
            <a:ext cx="2908993" cy="3583344"/>
          </a:xfrm>
          <a:prstGeom prst="rect">
            <a:avLst/>
          </a:prstGeom>
          <a:noFill/>
          <a:ln>
            <a:noFill/>
          </a:ln>
        </p:spPr>
      </p:pic>
    </p:spTree>
    <p:extLst>
      <p:ext uri="{BB962C8B-B14F-4D97-AF65-F5344CB8AC3E}">
        <p14:creationId xmlns:p14="http://schemas.microsoft.com/office/powerpoint/2010/main" val="20834570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Shape 109" descr="Screen Shot 2017-04-09 at 7.05.06 PM.png"/>
          <p:cNvPicPr preferRelativeResize="0">
            <a:picLocks noGrp="1"/>
          </p:cNvPicPr>
          <p:nvPr>
            <p:ph type="body" idx="1"/>
          </p:nvPr>
        </p:nvPicPr>
        <p:blipFill rotWithShape="1">
          <a:blip r:embed="rId3">
            <a:alphaModFix/>
          </a:blip>
          <a:srcRect r="2133" b="17450"/>
          <a:stretch/>
        </p:blipFill>
        <p:spPr>
          <a:xfrm>
            <a:off x="187175" y="95729"/>
            <a:ext cx="4461000" cy="5556750"/>
          </a:xfrm>
          <a:prstGeom prst="rect">
            <a:avLst/>
          </a:prstGeom>
          <a:noFill/>
          <a:ln>
            <a:noFill/>
          </a:ln>
        </p:spPr>
      </p:pic>
      <p:pic>
        <p:nvPicPr>
          <p:cNvPr id="110" name="Shape 110" descr="Screen Shot 2017-04-09 at 7.06.29 PM.png"/>
          <p:cNvPicPr preferRelativeResize="0">
            <a:picLocks noGrp="1"/>
          </p:cNvPicPr>
          <p:nvPr>
            <p:ph type="body" idx="2"/>
          </p:nvPr>
        </p:nvPicPr>
        <p:blipFill rotWithShape="1">
          <a:blip r:embed="rId4">
            <a:alphaModFix/>
          </a:blip>
          <a:srcRect l="-7898" r="-7909"/>
          <a:stretch/>
        </p:blipFill>
        <p:spPr>
          <a:xfrm>
            <a:off x="4737750" y="2005229"/>
            <a:ext cx="3450900" cy="3223000"/>
          </a:xfrm>
          <a:prstGeom prst="rect">
            <a:avLst/>
          </a:prstGeom>
          <a:noFill/>
          <a:ln>
            <a:noFill/>
          </a:ln>
        </p:spPr>
      </p:pic>
      <p:sp>
        <p:nvSpPr>
          <p:cNvPr id="111" name="Shape 111"/>
          <p:cNvSpPr/>
          <p:nvPr/>
        </p:nvSpPr>
        <p:spPr>
          <a:xfrm>
            <a:off x="6719000" y="960229"/>
            <a:ext cx="332700" cy="1045000"/>
          </a:xfrm>
          <a:prstGeom prst="down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defTabSz="914400"/>
            <a:endParaRPr sz="1400" kern="0">
              <a:solidFill>
                <a:srgbClr val="000000"/>
              </a:solidFill>
              <a:cs typeface="Arial"/>
              <a:sym typeface="Arial"/>
            </a:endParaRPr>
          </a:p>
        </p:txBody>
      </p:sp>
      <p:sp>
        <p:nvSpPr>
          <p:cNvPr id="113" name="Shape 113"/>
          <p:cNvSpPr txBox="1"/>
          <p:nvPr/>
        </p:nvSpPr>
        <p:spPr>
          <a:xfrm>
            <a:off x="4979000" y="0"/>
            <a:ext cx="3812700" cy="864500"/>
          </a:xfrm>
          <a:prstGeom prst="rect">
            <a:avLst/>
          </a:prstGeom>
          <a:noFill/>
          <a:ln>
            <a:noFill/>
          </a:ln>
        </p:spPr>
        <p:txBody>
          <a:bodyPr lIns="91425" tIns="91425" rIns="91425" bIns="91425" anchor="t" anchorCtr="0">
            <a:noAutofit/>
          </a:bodyPr>
          <a:lstStyle/>
          <a:p>
            <a:pPr algn="ctr" defTabSz="914400">
              <a:buClr>
                <a:srgbClr val="000000"/>
              </a:buClr>
              <a:buSzPct val="36666"/>
              <a:buFont typeface="Arial"/>
              <a:buNone/>
            </a:pPr>
            <a:r>
              <a:rPr lang="en-US" sz="2800" kern="0" dirty="0">
                <a:solidFill>
                  <a:srgbClr val="000000"/>
                </a:solidFill>
                <a:latin typeface="Calibri" panose="020F0502020204030204" pitchFamily="34" charset="0"/>
                <a:cs typeface="Arial"/>
                <a:sym typeface="Arial"/>
              </a:rPr>
              <a:t>Personal stories &amp; vulnerability</a:t>
            </a:r>
          </a:p>
        </p:txBody>
      </p:sp>
      <p:sp>
        <p:nvSpPr>
          <p:cNvPr id="2" name="Slide Number Placeholder 1"/>
          <p:cNvSpPr>
            <a:spLocks noGrp="1"/>
          </p:cNvSpPr>
          <p:nvPr>
            <p:ph type="sldNum" idx="12"/>
          </p:nvPr>
        </p:nvSpPr>
        <p:spPr/>
        <p:txBody>
          <a:bodyPr/>
          <a:lstStyle/>
          <a:p>
            <a:pPr algn="r">
              <a:buSzPct val="25000"/>
            </a:pPr>
            <a:fld id="{00000000-1234-1234-1234-123412341234}" type="slidenum">
              <a:rPr lang="en-US" sz="1200" smtClean="0">
                <a:solidFill>
                  <a:srgbClr val="888888"/>
                </a:solidFill>
                <a:latin typeface="Calibri"/>
                <a:ea typeface="Calibri"/>
                <a:cs typeface="Calibri"/>
                <a:sym typeface="Calibri"/>
              </a:rPr>
              <a:pPr algn="r">
                <a:buSzPct val="25000"/>
              </a:pPr>
              <a:t>14</a:t>
            </a:fld>
            <a:endParaRPr lang="en-US" sz="1200">
              <a:solidFill>
                <a:srgbClr val="888888"/>
              </a:solidFill>
              <a:latin typeface="Calibri"/>
              <a:ea typeface="Calibri"/>
              <a:cs typeface="Calibri"/>
              <a:sym typeface="Calibri"/>
            </a:endParaRPr>
          </a:p>
        </p:txBody>
      </p:sp>
      <p:sp>
        <p:nvSpPr>
          <p:cNvPr id="4" name="Rectangle 3"/>
          <p:cNvSpPr/>
          <p:nvPr/>
        </p:nvSpPr>
        <p:spPr>
          <a:xfrm>
            <a:off x="204725" y="571500"/>
            <a:ext cx="44196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kern="0">
              <a:solidFill>
                <a:srgbClr val="FFFFFF"/>
              </a:solidFill>
              <a:sym typeface="Arial"/>
            </a:endParaRPr>
          </a:p>
        </p:txBody>
      </p:sp>
      <p:sp>
        <p:nvSpPr>
          <p:cNvPr id="3" name="TextBox 2"/>
          <p:cNvSpPr txBox="1"/>
          <p:nvPr/>
        </p:nvSpPr>
        <p:spPr>
          <a:xfrm>
            <a:off x="206294" y="576243"/>
            <a:ext cx="4441913" cy="2308324"/>
          </a:xfrm>
          <a:prstGeom prst="rect">
            <a:avLst/>
          </a:prstGeom>
          <a:noFill/>
        </p:spPr>
        <p:txBody>
          <a:bodyPr wrap="square" rtlCol="0">
            <a:spAutoFit/>
          </a:bodyPr>
          <a:lstStyle/>
          <a:p>
            <a:pPr defTabSz="914400"/>
            <a:r>
              <a:rPr lang="en-US" sz="1600" kern="0" dirty="0" smtClean="0">
                <a:solidFill>
                  <a:srgbClr val="000000"/>
                </a:solidFill>
                <a:cs typeface="Arial"/>
                <a:sym typeface="Arial"/>
              </a:rPr>
              <a:t>Q: Why do you think there is not more widespread acceptance of nuclear energy? </a:t>
            </a:r>
          </a:p>
          <a:p>
            <a:pPr defTabSz="914400"/>
            <a:endParaRPr lang="en-US" sz="1600" kern="0" dirty="0" smtClean="0">
              <a:solidFill>
                <a:srgbClr val="000000"/>
              </a:solidFill>
              <a:cs typeface="Arial"/>
              <a:sym typeface="Arial"/>
            </a:endParaRPr>
          </a:p>
          <a:p>
            <a:pPr defTabSz="914400"/>
            <a:r>
              <a:rPr lang="en-US" sz="1600" kern="0" dirty="0" smtClean="0">
                <a:solidFill>
                  <a:srgbClr val="000000"/>
                </a:solidFill>
                <a:cs typeface="Arial"/>
                <a:sym typeface="Arial"/>
              </a:rPr>
              <a:t>A: Because of people like me. Like many people, I am afraid of things that I don’t know a lot about, I am biased in ways that I don’t immediately realize, and I am not naturally good at assessing risk. We all tend to seek out data that confirms our beliefs…</a:t>
            </a:r>
            <a:endParaRPr lang="en-US" sz="1600" kern="0" dirty="0">
              <a:solidFill>
                <a:srgbClr val="000000"/>
              </a:solidFill>
              <a:cs typeface="Arial"/>
              <a:sym typeface="Arial"/>
            </a:endParaRPr>
          </a:p>
        </p:txBody>
      </p:sp>
    </p:spTree>
    <p:extLst>
      <p:ext uri="{BB962C8B-B14F-4D97-AF65-F5344CB8AC3E}">
        <p14:creationId xmlns:p14="http://schemas.microsoft.com/office/powerpoint/2010/main" val="38659998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9" y="773132"/>
            <a:ext cx="8686800" cy="745354"/>
          </a:xfrm>
        </p:spPr>
        <p:txBody>
          <a:bodyPr>
            <a:noAutofit/>
          </a:bodyPr>
          <a:lstStyle/>
          <a:p>
            <a:pPr algn="ctr"/>
            <a:r>
              <a:rPr lang="en-US" sz="3500" dirty="0" smtClean="0"/>
              <a:t>What Does Your Audience Care About? Talk About That.</a:t>
            </a:r>
            <a:endParaRPr lang="en-US" sz="3500" dirty="0"/>
          </a:p>
        </p:txBody>
      </p:sp>
      <p:pic>
        <p:nvPicPr>
          <p:cNvPr id="6" name="Shape 119" descr="Screen Shot 2017-04-09 at 7.12.46 PM.png"/>
          <p:cNvPicPr preferRelativeResize="0">
            <a:picLocks/>
          </p:cNvPicPr>
          <p:nvPr/>
        </p:nvPicPr>
        <p:blipFill rotWithShape="1">
          <a:blip r:embed="rId2">
            <a:alphaModFix/>
          </a:blip>
          <a:srcRect l="-1651" t="18806" r="-1651"/>
          <a:stretch/>
        </p:blipFill>
        <p:spPr>
          <a:xfrm>
            <a:off x="266707" y="2070100"/>
            <a:ext cx="4038599" cy="3062328"/>
          </a:xfrm>
          <a:prstGeom prst="rect">
            <a:avLst/>
          </a:prstGeom>
          <a:noFill/>
          <a:ln>
            <a:noFill/>
          </a:ln>
        </p:spPr>
      </p:pic>
      <p:pic>
        <p:nvPicPr>
          <p:cNvPr id="8" name="Shape 120" descr="Screen Shot 2017-04-09 at 7.12.55 PM.png"/>
          <p:cNvPicPr preferRelativeResize="0">
            <a:picLocks/>
          </p:cNvPicPr>
          <p:nvPr/>
        </p:nvPicPr>
        <p:blipFill rotWithShape="1">
          <a:blip r:embed="rId3">
            <a:alphaModFix/>
          </a:blip>
          <a:srcRect l="-35581" r="-35563" b="50546"/>
          <a:stretch/>
        </p:blipFill>
        <p:spPr>
          <a:xfrm>
            <a:off x="4552950" y="1921529"/>
            <a:ext cx="4038600" cy="1865250"/>
          </a:xfrm>
          <a:prstGeom prst="rect">
            <a:avLst/>
          </a:prstGeom>
          <a:noFill/>
          <a:ln>
            <a:noFill/>
          </a:ln>
        </p:spPr>
      </p:pic>
      <p:sp>
        <p:nvSpPr>
          <p:cNvPr id="9" name="Shape 121"/>
          <p:cNvSpPr txBox="1"/>
          <p:nvPr/>
        </p:nvSpPr>
        <p:spPr>
          <a:xfrm>
            <a:off x="4552950" y="4046037"/>
            <a:ext cx="4204500" cy="1492750"/>
          </a:xfrm>
          <a:prstGeom prst="rect">
            <a:avLst/>
          </a:prstGeom>
          <a:noFill/>
          <a:ln>
            <a:noFill/>
          </a:ln>
        </p:spPr>
        <p:txBody>
          <a:bodyPr lIns="91425" tIns="91425" rIns="91425" bIns="91425" anchor="t" anchorCtr="0">
            <a:noAutofit/>
          </a:bodyPr>
          <a:lstStyle/>
          <a:p>
            <a:pPr defTabSz="914400"/>
            <a:r>
              <a:rPr lang="en-US" sz="3000" kern="0" dirty="0">
                <a:solidFill>
                  <a:srgbClr val="000000"/>
                </a:solidFill>
                <a:latin typeface="Calibri" panose="020F0502020204030204" pitchFamily="34" charset="0"/>
                <a:cs typeface="Arial"/>
                <a:sym typeface="Arial"/>
              </a:rPr>
              <a:t>Boosted to </a:t>
            </a:r>
          </a:p>
          <a:p>
            <a:pPr defTabSz="914400"/>
            <a:r>
              <a:rPr lang="en-US" sz="3000" kern="0" dirty="0">
                <a:solidFill>
                  <a:srgbClr val="000000"/>
                </a:solidFill>
                <a:latin typeface="Calibri" panose="020F0502020204030204" pitchFamily="34" charset="0"/>
                <a:cs typeface="Arial"/>
                <a:sym typeface="Arial"/>
              </a:rPr>
              <a:t>residents of Taiwan</a:t>
            </a:r>
          </a:p>
        </p:txBody>
      </p:sp>
    </p:spTree>
    <p:extLst>
      <p:ext uri="{BB962C8B-B14F-4D97-AF65-F5344CB8AC3E}">
        <p14:creationId xmlns:p14="http://schemas.microsoft.com/office/powerpoint/2010/main" val="30669914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9" y="477826"/>
            <a:ext cx="8686800" cy="745354"/>
          </a:xfrm>
        </p:spPr>
        <p:txBody>
          <a:bodyPr>
            <a:noAutofit/>
          </a:bodyPr>
          <a:lstStyle/>
          <a:p>
            <a:pPr algn="ctr"/>
            <a:r>
              <a:rPr lang="en-US" sz="3500" dirty="0" smtClean="0"/>
              <a:t>Video!</a:t>
            </a:r>
            <a:endParaRPr lang="en-US" sz="3500" dirty="0"/>
          </a:p>
        </p:txBody>
      </p:sp>
      <p:pic>
        <p:nvPicPr>
          <p:cNvPr id="7" name="Shape 134"/>
          <p:cNvPicPr preferRelativeResize="0"/>
          <p:nvPr/>
        </p:nvPicPr>
        <p:blipFill>
          <a:blip r:embed="rId2">
            <a:alphaModFix/>
          </a:blip>
          <a:stretch>
            <a:fillRect/>
          </a:stretch>
        </p:blipFill>
        <p:spPr>
          <a:xfrm>
            <a:off x="700946" y="1262064"/>
            <a:ext cx="7742109" cy="3919468"/>
          </a:xfrm>
          <a:prstGeom prst="rect">
            <a:avLst/>
          </a:prstGeom>
          <a:noFill/>
          <a:ln>
            <a:noFill/>
          </a:ln>
        </p:spPr>
      </p:pic>
    </p:spTree>
    <p:extLst>
      <p:ext uri="{BB962C8B-B14F-4D97-AF65-F5344CB8AC3E}">
        <p14:creationId xmlns:p14="http://schemas.microsoft.com/office/powerpoint/2010/main" val="42125406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9" y="520693"/>
            <a:ext cx="8686800" cy="745354"/>
          </a:xfrm>
        </p:spPr>
        <p:txBody>
          <a:bodyPr>
            <a:noAutofit/>
          </a:bodyPr>
          <a:lstStyle/>
          <a:p>
            <a:pPr algn="ctr"/>
            <a:r>
              <a:rPr lang="en-US" sz="4000" dirty="0" smtClean="0"/>
              <a:t>Video – Moms, Kids, Nature</a:t>
            </a:r>
            <a:endParaRPr lang="en-US" sz="4000" dirty="0"/>
          </a:p>
        </p:txBody>
      </p:sp>
      <p:pic>
        <p:nvPicPr>
          <p:cNvPr id="6" name="Shape 140" descr="Screen Shot 2017-04-09 at 7.21.21 PM.png"/>
          <p:cNvPicPr preferRelativeResize="0">
            <a:picLocks noGrp="1"/>
          </p:cNvPicPr>
          <p:nvPr>
            <p:ph idx="1"/>
          </p:nvPr>
        </p:nvPicPr>
        <p:blipFill rotWithShape="1">
          <a:blip r:embed="rId2">
            <a:alphaModFix/>
          </a:blip>
          <a:srcRect l="-7514" r="-7514"/>
          <a:stretch/>
        </p:blipFill>
        <p:spPr>
          <a:xfrm>
            <a:off x="1023938" y="1438275"/>
            <a:ext cx="7096125" cy="3962400"/>
          </a:xfrm>
          <a:prstGeom prst="rect">
            <a:avLst/>
          </a:prstGeom>
          <a:noFill/>
          <a:ln>
            <a:noFill/>
          </a:ln>
        </p:spPr>
      </p:pic>
    </p:spTree>
    <p:extLst>
      <p:ext uri="{BB962C8B-B14F-4D97-AF65-F5344CB8AC3E}">
        <p14:creationId xmlns:p14="http://schemas.microsoft.com/office/powerpoint/2010/main" val="42393145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9" y="773132"/>
            <a:ext cx="8686800" cy="745354"/>
          </a:xfrm>
        </p:spPr>
        <p:txBody>
          <a:bodyPr>
            <a:noAutofit/>
          </a:bodyPr>
          <a:lstStyle/>
          <a:p>
            <a:pPr algn="ctr"/>
            <a:r>
              <a:rPr lang="en-US" sz="4000" dirty="0" smtClean="0"/>
              <a:t>Do people in nuclear have feelings? </a:t>
            </a:r>
            <a:br>
              <a:rPr lang="en-US" sz="4000" dirty="0" smtClean="0"/>
            </a:br>
            <a:r>
              <a:rPr lang="en-US" sz="4000" dirty="0" smtClean="0"/>
              <a:t>Yes, they do…</a:t>
            </a:r>
            <a:endParaRPr lang="en-US" sz="4000" dirty="0"/>
          </a:p>
        </p:txBody>
      </p:sp>
      <p:pic>
        <p:nvPicPr>
          <p:cNvPr id="5" name="Shape 146" descr="Screen Shot 2017-04-09 at 7.47.15 PM.png"/>
          <p:cNvPicPr preferRelativeResize="0">
            <a:picLocks/>
          </p:cNvPicPr>
          <p:nvPr/>
        </p:nvPicPr>
        <p:blipFill rotWithShape="1">
          <a:blip r:embed="rId2">
            <a:alphaModFix/>
          </a:blip>
          <a:srcRect t="-17537" b="-17536"/>
          <a:stretch/>
        </p:blipFill>
        <p:spPr>
          <a:xfrm>
            <a:off x="161926" y="1333499"/>
            <a:ext cx="4391024" cy="4086225"/>
          </a:xfrm>
          <a:prstGeom prst="rect">
            <a:avLst/>
          </a:prstGeom>
          <a:noFill/>
          <a:ln>
            <a:noFill/>
          </a:ln>
        </p:spPr>
      </p:pic>
      <p:pic>
        <p:nvPicPr>
          <p:cNvPr id="7" name="Shape 147" descr="Screen Shot 2017-04-09 at 7.46.54 PM.png"/>
          <p:cNvPicPr preferRelativeResize="0">
            <a:picLocks/>
          </p:cNvPicPr>
          <p:nvPr/>
        </p:nvPicPr>
        <p:blipFill rotWithShape="1">
          <a:blip r:embed="rId3">
            <a:alphaModFix/>
          </a:blip>
          <a:srcRect t="27438" b="-7592"/>
          <a:stretch/>
        </p:blipFill>
        <p:spPr>
          <a:xfrm>
            <a:off x="4600572" y="2095500"/>
            <a:ext cx="4276728" cy="2862263"/>
          </a:xfrm>
          <a:prstGeom prst="rect">
            <a:avLst/>
          </a:prstGeom>
          <a:noFill/>
          <a:ln>
            <a:noFill/>
          </a:ln>
        </p:spPr>
      </p:pic>
    </p:spTree>
    <p:extLst>
      <p:ext uri="{BB962C8B-B14F-4D97-AF65-F5344CB8AC3E}">
        <p14:creationId xmlns:p14="http://schemas.microsoft.com/office/powerpoint/2010/main" val="30537146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9" y="773132"/>
            <a:ext cx="8686800" cy="745354"/>
          </a:xfrm>
        </p:spPr>
        <p:txBody>
          <a:bodyPr>
            <a:noAutofit/>
          </a:bodyPr>
          <a:lstStyle/>
          <a:p>
            <a:pPr algn="ctr"/>
            <a:r>
              <a:rPr lang="en-US" sz="4000" dirty="0" smtClean="0"/>
              <a:t>Absent: corporate branding</a:t>
            </a:r>
            <a:endParaRPr lang="en-US" sz="4000" dirty="0"/>
          </a:p>
        </p:txBody>
      </p:sp>
      <p:pic>
        <p:nvPicPr>
          <p:cNvPr id="6" name="Shape 153" descr="Screen Shot 2017-04-09 at 7.36.28 PM.png"/>
          <p:cNvPicPr preferRelativeResize="0">
            <a:picLocks/>
          </p:cNvPicPr>
          <p:nvPr/>
        </p:nvPicPr>
        <p:blipFill rotWithShape="1">
          <a:blip r:embed="rId2">
            <a:alphaModFix/>
          </a:blip>
          <a:srcRect t="-592" b="-592"/>
          <a:stretch/>
        </p:blipFill>
        <p:spPr>
          <a:xfrm>
            <a:off x="457200" y="1518486"/>
            <a:ext cx="4038599" cy="3771636"/>
          </a:xfrm>
          <a:prstGeom prst="rect">
            <a:avLst/>
          </a:prstGeom>
          <a:noFill/>
          <a:ln>
            <a:noFill/>
          </a:ln>
        </p:spPr>
      </p:pic>
      <p:pic>
        <p:nvPicPr>
          <p:cNvPr id="8" name="Shape 154" descr="Screen Shot 2017-04-09 at 7.52.22 PM.png"/>
          <p:cNvPicPr preferRelativeResize="0">
            <a:picLocks/>
          </p:cNvPicPr>
          <p:nvPr/>
        </p:nvPicPr>
        <p:blipFill rotWithShape="1">
          <a:blip r:embed="rId3">
            <a:alphaModFix/>
          </a:blip>
          <a:srcRect t="-17354" b="-17355"/>
          <a:stretch/>
        </p:blipFill>
        <p:spPr>
          <a:xfrm>
            <a:off x="4648201" y="1518486"/>
            <a:ext cx="4038599" cy="3771636"/>
          </a:xfrm>
          <a:prstGeom prst="rect">
            <a:avLst/>
          </a:prstGeom>
          <a:noFill/>
          <a:ln>
            <a:noFill/>
          </a:ln>
        </p:spPr>
      </p:pic>
    </p:spTree>
    <p:extLst>
      <p:ext uri="{BB962C8B-B14F-4D97-AF65-F5344CB8AC3E}">
        <p14:creationId xmlns:p14="http://schemas.microsoft.com/office/powerpoint/2010/main" val="1150628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4506" y="3332746"/>
            <a:ext cx="7330406" cy="185733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600" dirty="0"/>
              <a:t>Why Effective Storytelling Matters to Industry </a:t>
            </a:r>
          </a:p>
        </p:txBody>
      </p:sp>
      <p:pic>
        <p:nvPicPr>
          <p:cNvPr id="4" name="Picture 3"/>
          <p:cNvPicPr>
            <a:picLocks noChangeAspect="1"/>
          </p:cNvPicPr>
          <p:nvPr/>
        </p:nvPicPr>
        <p:blipFill rotWithShape="1">
          <a:blip r:embed="rId2"/>
          <a:srcRect l="8450" t="12954" r="21240" b="4910"/>
          <a:stretch/>
        </p:blipFill>
        <p:spPr>
          <a:xfrm>
            <a:off x="2181277" y="1524000"/>
            <a:ext cx="5579092" cy="3666085"/>
          </a:xfrm>
          <a:prstGeom prst="rect">
            <a:avLst/>
          </a:prstGeom>
        </p:spPr>
      </p:pic>
      <p:sp>
        <p:nvSpPr>
          <p:cNvPr id="5" name="Rectangle 4"/>
          <p:cNvSpPr/>
          <p:nvPr/>
        </p:nvSpPr>
        <p:spPr>
          <a:xfrm>
            <a:off x="682632" y="3887165"/>
            <a:ext cx="2648625" cy="646331"/>
          </a:xfrm>
          <a:prstGeom prst="rect">
            <a:avLst/>
          </a:prstGeom>
        </p:spPr>
        <p:txBody>
          <a:bodyPr wrap="square">
            <a:spAutoFit/>
          </a:bodyPr>
          <a:lstStyle/>
          <a:p>
            <a:pPr>
              <a:spcBef>
                <a:spcPts val="600"/>
              </a:spcBef>
              <a:spcAft>
                <a:spcPts val="600"/>
              </a:spcAft>
            </a:pPr>
            <a:r>
              <a:rPr lang="en-US" dirty="0"/>
              <a:t>Data-driven communication decisions</a:t>
            </a:r>
          </a:p>
        </p:txBody>
      </p:sp>
    </p:spTree>
    <p:extLst>
      <p:ext uri="{BB962C8B-B14F-4D97-AF65-F5344CB8AC3E}">
        <p14:creationId xmlns:p14="http://schemas.microsoft.com/office/powerpoint/2010/main" val="1572805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9" y="773132"/>
            <a:ext cx="8686800" cy="745354"/>
          </a:xfrm>
        </p:spPr>
        <p:txBody>
          <a:bodyPr>
            <a:noAutofit/>
          </a:bodyPr>
          <a:lstStyle/>
          <a:p>
            <a:pPr algn="ctr"/>
            <a:r>
              <a:rPr lang="en-US" sz="4000" dirty="0" smtClean="0"/>
              <a:t>Be Human. Be Yourself.</a:t>
            </a:r>
            <a:endParaRPr lang="en-US" sz="4000"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185" r="50771" b="8444"/>
          <a:stretch/>
        </p:blipFill>
        <p:spPr bwMode="auto">
          <a:xfrm>
            <a:off x="414338" y="1518486"/>
            <a:ext cx="4776329" cy="276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383" t="9919" r="2209" b="6249"/>
          <a:stretch/>
        </p:blipFill>
        <p:spPr bwMode="auto">
          <a:xfrm>
            <a:off x="3822671" y="3334779"/>
            <a:ext cx="3721130" cy="2046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30374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9" y="773132"/>
            <a:ext cx="8686800" cy="745354"/>
          </a:xfrm>
        </p:spPr>
        <p:txBody>
          <a:bodyPr>
            <a:noAutofit/>
          </a:bodyPr>
          <a:lstStyle/>
          <a:p>
            <a:pPr algn="ctr"/>
            <a:r>
              <a:rPr lang="en-US" sz="4000" dirty="0" smtClean="0"/>
              <a:t>Personal Stories</a:t>
            </a:r>
            <a:endParaRPr lang="en-US" sz="4000" dirty="0"/>
          </a:p>
        </p:txBody>
      </p:sp>
      <p:pic>
        <p:nvPicPr>
          <p:cNvPr id="6" name="Shape 160" descr="Screen Shot 2017-04-09 at 7.50.14 PM.png"/>
          <p:cNvPicPr preferRelativeResize="0">
            <a:picLocks/>
          </p:cNvPicPr>
          <p:nvPr/>
        </p:nvPicPr>
        <p:blipFill rotWithShape="1">
          <a:blip r:embed="rId2">
            <a:alphaModFix/>
          </a:blip>
          <a:srcRect l="-3980" r="-3980"/>
          <a:stretch/>
        </p:blipFill>
        <p:spPr>
          <a:xfrm>
            <a:off x="457200" y="1518486"/>
            <a:ext cx="4038599" cy="3771636"/>
          </a:xfrm>
          <a:prstGeom prst="rect">
            <a:avLst/>
          </a:prstGeom>
          <a:noFill/>
          <a:ln>
            <a:noFill/>
          </a:ln>
        </p:spPr>
      </p:pic>
      <p:pic>
        <p:nvPicPr>
          <p:cNvPr id="8" name="Shape 161" descr="Screen Shot 2017-04-09 at 7.51.45 PM.png"/>
          <p:cNvPicPr preferRelativeResize="0">
            <a:picLocks/>
          </p:cNvPicPr>
          <p:nvPr/>
        </p:nvPicPr>
        <p:blipFill rotWithShape="1">
          <a:blip r:embed="rId3">
            <a:alphaModFix/>
          </a:blip>
          <a:srcRect t="-6129" b="-6129"/>
          <a:stretch/>
        </p:blipFill>
        <p:spPr>
          <a:xfrm>
            <a:off x="4648201" y="1518486"/>
            <a:ext cx="4038599" cy="3771636"/>
          </a:xfrm>
          <a:prstGeom prst="rect">
            <a:avLst/>
          </a:prstGeom>
          <a:noFill/>
          <a:ln>
            <a:noFill/>
          </a:ln>
        </p:spPr>
      </p:pic>
    </p:spTree>
    <p:extLst>
      <p:ext uri="{BB962C8B-B14F-4D97-AF65-F5344CB8AC3E}">
        <p14:creationId xmlns:p14="http://schemas.microsoft.com/office/powerpoint/2010/main" val="33500476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9" y="773132"/>
            <a:ext cx="8686800" cy="745354"/>
          </a:xfrm>
        </p:spPr>
        <p:txBody>
          <a:bodyPr>
            <a:noAutofit/>
          </a:bodyPr>
          <a:lstStyle/>
          <a:p>
            <a:pPr algn="ctr"/>
            <a:r>
              <a:rPr lang="en-US" sz="4000" dirty="0" smtClean="0"/>
              <a:t>Don’t be so serious</a:t>
            </a:r>
            <a:endParaRPr lang="en-US" sz="4000" dirty="0"/>
          </a:p>
        </p:txBody>
      </p:sp>
      <p:pic>
        <p:nvPicPr>
          <p:cNvPr id="5" name="Shape 167" descr="Screen Shot 2017-04-09 at 7.44.03 PM.png"/>
          <p:cNvPicPr preferRelativeResize="0">
            <a:picLocks/>
          </p:cNvPicPr>
          <p:nvPr/>
        </p:nvPicPr>
        <p:blipFill rotWithShape="1">
          <a:blip r:embed="rId2">
            <a:alphaModFix/>
          </a:blip>
          <a:srcRect t="-19812" b="-19813"/>
          <a:stretch/>
        </p:blipFill>
        <p:spPr>
          <a:xfrm>
            <a:off x="457201" y="1333500"/>
            <a:ext cx="4038599" cy="3771636"/>
          </a:xfrm>
          <a:prstGeom prst="rect">
            <a:avLst/>
          </a:prstGeom>
          <a:noFill/>
          <a:ln>
            <a:noFill/>
          </a:ln>
        </p:spPr>
      </p:pic>
      <p:pic>
        <p:nvPicPr>
          <p:cNvPr id="7" name="Shape 168" descr="Screen Shot 2017-04-09 at 7.38.00 PM.png"/>
          <p:cNvPicPr preferRelativeResize="0">
            <a:picLocks/>
          </p:cNvPicPr>
          <p:nvPr/>
        </p:nvPicPr>
        <p:blipFill rotWithShape="1">
          <a:blip r:embed="rId3">
            <a:alphaModFix/>
          </a:blip>
          <a:srcRect t="-3218" b="-3217"/>
          <a:stretch/>
        </p:blipFill>
        <p:spPr>
          <a:xfrm>
            <a:off x="4648202" y="1333500"/>
            <a:ext cx="4038599" cy="3771636"/>
          </a:xfrm>
          <a:prstGeom prst="rect">
            <a:avLst/>
          </a:prstGeom>
          <a:noFill/>
          <a:ln>
            <a:noFill/>
          </a:ln>
        </p:spPr>
      </p:pic>
    </p:spTree>
    <p:extLst>
      <p:ext uri="{BB962C8B-B14F-4D97-AF65-F5344CB8AC3E}">
        <p14:creationId xmlns:p14="http://schemas.microsoft.com/office/powerpoint/2010/main" val="3417862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p:cNvSpPr txBox="1">
            <a:spLocks/>
          </p:cNvSpPr>
          <p:nvPr/>
        </p:nvSpPr>
        <p:spPr>
          <a:xfrm>
            <a:off x="2399386" y="1226416"/>
            <a:ext cx="6678777" cy="180939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800" b="1" kern="1200">
                <a:solidFill>
                  <a:schemeClr val="bg1"/>
                </a:solidFill>
                <a:latin typeface="+mj-lt"/>
                <a:ea typeface="+mj-ea"/>
                <a:cs typeface="+mj-cs"/>
              </a:defRPr>
            </a:lvl1pPr>
          </a:lstStyle>
          <a:p>
            <a:r>
              <a:rPr lang="en-US" sz="5400" dirty="0" smtClean="0"/>
              <a:t>Effective Marketing:</a:t>
            </a:r>
          </a:p>
          <a:p>
            <a:r>
              <a:rPr lang="en-US" sz="5400" dirty="0" smtClean="0"/>
              <a:t>Getting the Story Out</a:t>
            </a:r>
            <a:endParaRPr lang="en-US" sz="5400" dirty="0"/>
          </a:p>
        </p:txBody>
      </p:sp>
    </p:spTree>
    <p:extLst>
      <p:ext uri="{BB962C8B-B14F-4D97-AF65-F5344CB8AC3E}">
        <p14:creationId xmlns:p14="http://schemas.microsoft.com/office/powerpoint/2010/main" val="29151431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Introduction </a:t>
            </a:r>
          </a:p>
        </p:txBody>
      </p:sp>
      <p:sp>
        <p:nvSpPr>
          <p:cNvPr id="3" name="Content Placeholder 2"/>
          <p:cNvSpPr>
            <a:spLocks noGrp="1"/>
          </p:cNvSpPr>
          <p:nvPr>
            <p:ph idx="1"/>
          </p:nvPr>
        </p:nvSpPr>
        <p:spPr>
          <a:xfrm>
            <a:off x="242766" y="1255885"/>
            <a:ext cx="4697987" cy="3462098"/>
          </a:xfrm>
        </p:spPr>
        <p:txBody>
          <a:bodyPr>
            <a:normAutofit fontScale="77500" lnSpcReduction="20000"/>
          </a:bodyPr>
          <a:lstStyle/>
          <a:p>
            <a:r>
              <a:rPr lang="en-US" sz="2600" dirty="0"/>
              <a:t>Leader, CMO, shareholder value growth</a:t>
            </a:r>
          </a:p>
          <a:p>
            <a:endParaRPr lang="en-US" sz="2600" dirty="0"/>
          </a:p>
          <a:p>
            <a:r>
              <a:rPr lang="en-US" sz="2600" dirty="0"/>
              <a:t>Professional Summary:</a:t>
            </a:r>
          </a:p>
          <a:p>
            <a:pPr lvl="1"/>
            <a:r>
              <a:rPr lang="en-US" sz="2600" dirty="0"/>
              <a:t>MBA, Wake Forest University</a:t>
            </a:r>
          </a:p>
          <a:p>
            <a:pPr lvl="1"/>
            <a:r>
              <a:rPr lang="en-US" sz="2600" dirty="0"/>
              <a:t>Deep marketing and sales experiences </a:t>
            </a:r>
          </a:p>
          <a:p>
            <a:pPr lvl="1"/>
            <a:r>
              <a:rPr lang="en-US" sz="2600" dirty="0"/>
              <a:t>Innovative, Entrepreneurial; seven years of VC and startup reality</a:t>
            </a:r>
          </a:p>
          <a:p>
            <a:pPr lvl="1"/>
            <a:r>
              <a:rPr lang="en-US" sz="2600" dirty="0"/>
              <a:t>Trusted advisor: CEO’s, BoD, VC</a:t>
            </a:r>
          </a:p>
          <a:p>
            <a:pPr lvl="1"/>
            <a:r>
              <a:rPr lang="en-US" sz="2600" dirty="0"/>
              <a:t>Board Member, Lecturer, Adjunct professor</a:t>
            </a:r>
          </a:p>
          <a:p>
            <a:endParaRPr lang="en-US" dirty="0"/>
          </a:p>
        </p:txBody>
      </p:sp>
      <p:pic>
        <p:nvPicPr>
          <p:cNvPr id="7" name="Picture 6"/>
          <p:cNvPicPr>
            <a:picLocks noChangeAspect="1"/>
          </p:cNvPicPr>
          <p:nvPr/>
        </p:nvPicPr>
        <p:blipFill>
          <a:blip r:embed="rId2"/>
          <a:stretch>
            <a:fillRect/>
          </a:stretch>
        </p:blipFill>
        <p:spPr>
          <a:xfrm>
            <a:off x="2895781" y="4620005"/>
            <a:ext cx="1677808" cy="696028"/>
          </a:xfrm>
          <a:prstGeom prst="rect">
            <a:avLst/>
          </a:prstGeom>
        </p:spPr>
      </p:pic>
      <p:pic>
        <p:nvPicPr>
          <p:cNvPr id="9" name="Picture 8"/>
          <p:cNvPicPr>
            <a:picLocks noChangeAspect="1"/>
          </p:cNvPicPr>
          <p:nvPr/>
        </p:nvPicPr>
        <p:blipFill>
          <a:blip r:embed="rId3"/>
          <a:stretch>
            <a:fillRect/>
          </a:stretch>
        </p:blipFill>
        <p:spPr>
          <a:xfrm>
            <a:off x="6586368" y="701298"/>
            <a:ext cx="1653226" cy="540163"/>
          </a:xfrm>
          <a:prstGeom prst="rect">
            <a:avLst/>
          </a:prstGeom>
        </p:spPr>
      </p:pic>
      <p:pic>
        <p:nvPicPr>
          <p:cNvPr id="13" name="Picture 12"/>
          <p:cNvPicPr>
            <a:picLocks noChangeAspect="1"/>
          </p:cNvPicPr>
          <p:nvPr/>
        </p:nvPicPr>
        <p:blipFill>
          <a:blip r:embed="rId4"/>
          <a:stretch>
            <a:fillRect/>
          </a:stretch>
        </p:blipFill>
        <p:spPr>
          <a:xfrm>
            <a:off x="5114092" y="4620005"/>
            <a:ext cx="1791607" cy="913300"/>
          </a:xfrm>
          <a:prstGeom prst="rect">
            <a:avLst/>
          </a:prstGeom>
        </p:spPr>
      </p:pic>
      <p:pic>
        <p:nvPicPr>
          <p:cNvPr id="1028" name="Picture 4" descr="Image result for machinerylink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1612" y="1577773"/>
            <a:ext cx="2622737" cy="4465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rjrnabisco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299" y="4717982"/>
            <a:ext cx="1899564" cy="7137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mobility designed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5765" y="3401302"/>
            <a:ext cx="1253829" cy="11539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brandcards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0574" y="2245534"/>
            <a:ext cx="1279020" cy="934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6643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Situational Assessment</a:t>
            </a:r>
          </a:p>
        </p:txBody>
      </p:sp>
      <p:sp>
        <p:nvSpPr>
          <p:cNvPr id="3" name="Content Placeholder 2"/>
          <p:cNvSpPr>
            <a:spLocks noGrp="1"/>
          </p:cNvSpPr>
          <p:nvPr>
            <p:ph idx="1"/>
          </p:nvPr>
        </p:nvSpPr>
        <p:spPr/>
        <p:txBody>
          <a:bodyPr>
            <a:normAutofit/>
          </a:bodyPr>
          <a:lstStyle/>
          <a:p>
            <a:pPr marL="0" indent="0">
              <a:buNone/>
            </a:pPr>
            <a:r>
              <a:rPr lang="en-US" dirty="0"/>
              <a:t>“It is not the essential nature of a technology that matters but its capacity to </a:t>
            </a:r>
            <a:r>
              <a:rPr lang="en-US" dirty="0">
                <a:solidFill>
                  <a:srgbClr val="FF0000"/>
                </a:solidFill>
              </a:rPr>
              <a:t>fit into the social, political and economic conditions of the day</a:t>
            </a:r>
            <a:r>
              <a:rPr lang="en-US" dirty="0"/>
              <a:t>. If a technology fits into the human world in a way that gives it ever more scope for growth it can succeed beyond the dreams of its pioneers” </a:t>
            </a:r>
            <a:r>
              <a:rPr lang="en-US" sz="2000" i="1" dirty="0"/>
              <a:t>Oliver Morton, Economist</a:t>
            </a:r>
            <a:endParaRPr lang="en-US" i="1" dirty="0"/>
          </a:p>
        </p:txBody>
      </p:sp>
    </p:spTree>
    <p:extLst>
      <p:ext uri="{BB962C8B-B14F-4D97-AF65-F5344CB8AC3E}">
        <p14:creationId xmlns:p14="http://schemas.microsoft.com/office/powerpoint/2010/main" val="6262582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Elements to consider</a:t>
            </a:r>
          </a:p>
        </p:txBody>
      </p:sp>
      <p:pic>
        <p:nvPicPr>
          <p:cNvPr id="4" name="Content Placeholder 3"/>
          <p:cNvPicPr>
            <a:picLocks noGrp="1" noChangeAspect="1"/>
          </p:cNvPicPr>
          <p:nvPr>
            <p:ph idx="1"/>
          </p:nvPr>
        </p:nvPicPr>
        <p:blipFill>
          <a:blip r:embed="rId2"/>
          <a:stretch>
            <a:fillRect/>
          </a:stretch>
        </p:blipFill>
        <p:spPr>
          <a:xfrm>
            <a:off x="699112" y="1750159"/>
            <a:ext cx="2022229" cy="1516672"/>
          </a:xfrm>
        </p:spPr>
      </p:pic>
      <p:pic>
        <p:nvPicPr>
          <p:cNvPr id="6" name="Picture 5"/>
          <p:cNvPicPr>
            <a:picLocks noChangeAspect="1"/>
          </p:cNvPicPr>
          <p:nvPr/>
        </p:nvPicPr>
        <p:blipFill>
          <a:blip r:embed="rId3"/>
          <a:stretch>
            <a:fillRect/>
          </a:stretch>
        </p:blipFill>
        <p:spPr>
          <a:xfrm>
            <a:off x="3324714" y="1750159"/>
            <a:ext cx="1852247" cy="1516672"/>
          </a:xfrm>
          <a:prstGeom prst="rect">
            <a:avLst/>
          </a:prstGeom>
        </p:spPr>
      </p:pic>
      <p:pic>
        <p:nvPicPr>
          <p:cNvPr id="8" name="Picture 7"/>
          <p:cNvPicPr>
            <a:picLocks noChangeAspect="1"/>
          </p:cNvPicPr>
          <p:nvPr/>
        </p:nvPicPr>
        <p:blipFill>
          <a:blip r:embed="rId4"/>
          <a:stretch>
            <a:fillRect/>
          </a:stretch>
        </p:blipFill>
        <p:spPr>
          <a:xfrm>
            <a:off x="5780334" y="1768807"/>
            <a:ext cx="1753697" cy="1531709"/>
          </a:xfrm>
          <a:prstGeom prst="rect">
            <a:avLst/>
          </a:prstGeom>
        </p:spPr>
      </p:pic>
      <p:pic>
        <p:nvPicPr>
          <p:cNvPr id="12" name="Picture 11"/>
          <p:cNvPicPr>
            <a:picLocks noChangeAspect="1"/>
          </p:cNvPicPr>
          <p:nvPr/>
        </p:nvPicPr>
        <p:blipFill>
          <a:blip r:embed="rId5"/>
          <a:stretch>
            <a:fillRect/>
          </a:stretch>
        </p:blipFill>
        <p:spPr>
          <a:xfrm>
            <a:off x="720954" y="3798277"/>
            <a:ext cx="2000387" cy="1344246"/>
          </a:xfrm>
          <a:prstGeom prst="rect">
            <a:avLst/>
          </a:prstGeom>
        </p:spPr>
      </p:pic>
      <p:pic>
        <p:nvPicPr>
          <p:cNvPr id="14" name="Picture 13"/>
          <p:cNvPicPr>
            <a:picLocks noChangeAspect="1"/>
          </p:cNvPicPr>
          <p:nvPr/>
        </p:nvPicPr>
        <p:blipFill>
          <a:blip r:embed="rId6"/>
          <a:stretch>
            <a:fillRect/>
          </a:stretch>
        </p:blipFill>
        <p:spPr>
          <a:xfrm>
            <a:off x="3324715" y="3798277"/>
            <a:ext cx="1852246" cy="1344246"/>
          </a:xfrm>
          <a:prstGeom prst="rect">
            <a:avLst/>
          </a:prstGeom>
        </p:spPr>
      </p:pic>
      <p:pic>
        <p:nvPicPr>
          <p:cNvPr id="16" name="Picture 15"/>
          <p:cNvPicPr>
            <a:picLocks noChangeAspect="1"/>
          </p:cNvPicPr>
          <p:nvPr/>
        </p:nvPicPr>
        <p:blipFill>
          <a:blip r:embed="rId7"/>
          <a:stretch>
            <a:fillRect/>
          </a:stretch>
        </p:blipFill>
        <p:spPr>
          <a:xfrm>
            <a:off x="5780335" y="3784949"/>
            <a:ext cx="1753696" cy="1357573"/>
          </a:xfrm>
          <a:prstGeom prst="rect">
            <a:avLst/>
          </a:prstGeom>
        </p:spPr>
      </p:pic>
      <p:sp>
        <p:nvSpPr>
          <p:cNvPr id="3" name="TextBox 2"/>
          <p:cNvSpPr txBox="1"/>
          <p:nvPr/>
        </p:nvSpPr>
        <p:spPr>
          <a:xfrm>
            <a:off x="930027" y="1422407"/>
            <a:ext cx="1586523" cy="369332"/>
          </a:xfrm>
          <a:prstGeom prst="rect">
            <a:avLst/>
          </a:prstGeom>
          <a:noFill/>
        </p:spPr>
        <p:txBody>
          <a:bodyPr wrap="square" rtlCol="0">
            <a:spAutoFit/>
          </a:bodyPr>
          <a:lstStyle/>
          <a:p>
            <a:r>
              <a:rPr lang="en-US" b="1" u="sng" dirty="0">
                <a:solidFill>
                  <a:srgbClr val="FF0000"/>
                </a:solidFill>
              </a:rPr>
              <a:t>Demographics</a:t>
            </a:r>
          </a:p>
        </p:txBody>
      </p:sp>
      <p:sp>
        <p:nvSpPr>
          <p:cNvPr id="10" name="TextBox 9"/>
          <p:cNvSpPr txBox="1"/>
          <p:nvPr/>
        </p:nvSpPr>
        <p:spPr>
          <a:xfrm>
            <a:off x="1058979" y="3372348"/>
            <a:ext cx="1586523" cy="369332"/>
          </a:xfrm>
          <a:prstGeom prst="rect">
            <a:avLst/>
          </a:prstGeom>
          <a:noFill/>
        </p:spPr>
        <p:txBody>
          <a:bodyPr wrap="square" rtlCol="0">
            <a:spAutoFit/>
          </a:bodyPr>
          <a:lstStyle/>
          <a:p>
            <a:r>
              <a:rPr lang="en-US" b="1" u="sng" dirty="0">
                <a:solidFill>
                  <a:srgbClr val="FF0000"/>
                </a:solidFill>
              </a:rPr>
              <a:t>Technology</a:t>
            </a:r>
          </a:p>
        </p:txBody>
      </p:sp>
      <p:sp>
        <p:nvSpPr>
          <p:cNvPr id="11" name="TextBox 10"/>
          <p:cNvSpPr txBox="1"/>
          <p:nvPr/>
        </p:nvSpPr>
        <p:spPr>
          <a:xfrm>
            <a:off x="3888145" y="1426319"/>
            <a:ext cx="1586523" cy="369332"/>
          </a:xfrm>
          <a:prstGeom prst="rect">
            <a:avLst/>
          </a:prstGeom>
          <a:noFill/>
        </p:spPr>
        <p:txBody>
          <a:bodyPr wrap="square" rtlCol="0">
            <a:spAutoFit/>
          </a:bodyPr>
          <a:lstStyle/>
          <a:p>
            <a:r>
              <a:rPr lang="en-US" b="1" u="sng" dirty="0">
                <a:solidFill>
                  <a:srgbClr val="FF0000"/>
                </a:solidFill>
              </a:rPr>
              <a:t>Cultural</a:t>
            </a:r>
          </a:p>
        </p:txBody>
      </p:sp>
      <p:sp>
        <p:nvSpPr>
          <p:cNvPr id="13" name="TextBox 12"/>
          <p:cNvSpPr txBox="1"/>
          <p:nvPr/>
        </p:nvSpPr>
        <p:spPr>
          <a:xfrm>
            <a:off x="3817816" y="3372344"/>
            <a:ext cx="1586523" cy="369332"/>
          </a:xfrm>
          <a:prstGeom prst="rect">
            <a:avLst/>
          </a:prstGeom>
          <a:noFill/>
        </p:spPr>
        <p:txBody>
          <a:bodyPr wrap="square" rtlCol="0">
            <a:spAutoFit/>
          </a:bodyPr>
          <a:lstStyle/>
          <a:p>
            <a:r>
              <a:rPr lang="en-US" b="1" u="sng" dirty="0">
                <a:solidFill>
                  <a:srgbClr val="FF0000"/>
                </a:solidFill>
              </a:rPr>
              <a:t>Political</a:t>
            </a:r>
          </a:p>
        </p:txBody>
      </p:sp>
      <p:sp>
        <p:nvSpPr>
          <p:cNvPr id="15" name="TextBox 14"/>
          <p:cNvSpPr txBox="1"/>
          <p:nvPr/>
        </p:nvSpPr>
        <p:spPr>
          <a:xfrm>
            <a:off x="6115539" y="1426318"/>
            <a:ext cx="1586523" cy="369332"/>
          </a:xfrm>
          <a:prstGeom prst="rect">
            <a:avLst/>
          </a:prstGeom>
          <a:noFill/>
        </p:spPr>
        <p:txBody>
          <a:bodyPr wrap="square" rtlCol="0">
            <a:spAutoFit/>
          </a:bodyPr>
          <a:lstStyle/>
          <a:p>
            <a:r>
              <a:rPr lang="en-US" b="1" u="sng" dirty="0">
                <a:solidFill>
                  <a:srgbClr val="FF0000"/>
                </a:solidFill>
              </a:rPr>
              <a:t>Economics</a:t>
            </a:r>
          </a:p>
        </p:txBody>
      </p:sp>
      <p:sp>
        <p:nvSpPr>
          <p:cNvPr id="17" name="TextBox 16"/>
          <p:cNvSpPr txBox="1"/>
          <p:nvPr/>
        </p:nvSpPr>
        <p:spPr>
          <a:xfrm>
            <a:off x="6279656" y="3395787"/>
            <a:ext cx="1586523" cy="369332"/>
          </a:xfrm>
          <a:prstGeom prst="rect">
            <a:avLst/>
          </a:prstGeom>
          <a:noFill/>
        </p:spPr>
        <p:txBody>
          <a:bodyPr wrap="square" rtlCol="0">
            <a:spAutoFit/>
          </a:bodyPr>
          <a:lstStyle/>
          <a:p>
            <a:r>
              <a:rPr lang="en-US" b="1" u="sng" dirty="0">
                <a:solidFill>
                  <a:srgbClr val="FF0000"/>
                </a:solidFill>
              </a:rPr>
              <a:t>World</a:t>
            </a:r>
          </a:p>
        </p:txBody>
      </p:sp>
    </p:spTree>
    <p:extLst>
      <p:ext uri="{BB962C8B-B14F-4D97-AF65-F5344CB8AC3E}">
        <p14:creationId xmlns:p14="http://schemas.microsoft.com/office/powerpoint/2010/main" val="7871449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Element Status</a:t>
            </a:r>
          </a:p>
        </p:txBody>
      </p:sp>
      <p:sp>
        <p:nvSpPr>
          <p:cNvPr id="3" name="Content Placeholder 2"/>
          <p:cNvSpPr>
            <a:spLocks noGrp="1"/>
          </p:cNvSpPr>
          <p:nvPr>
            <p:ph idx="1"/>
          </p:nvPr>
        </p:nvSpPr>
        <p:spPr>
          <a:xfrm>
            <a:off x="230189" y="1420012"/>
            <a:ext cx="8686800" cy="549470"/>
          </a:xfrm>
        </p:spPr>
        <p:txBody>
          <a:bodyPr>
            <a:normAutofit lnSpcReduction="10000"/>
          </a:bodyPr>
          <a:lstStyle/>
          <a:p>
            <a:r>
              <a:rPr lang="en-US" dirty="0"/>
              <a:t>Demographics/Cultural/Technology </a:t>
            </a:r>
          </a:p>
          <a:p>
            <a:endParaRPr lang="en-US" dirty="0"/>
          </a:p>
          <a:p>
            <a:pPr marL="0" indent="0">
              <a:buNone/>
            </a:pPr>
            <a:endParaRPr lang="en-US" dirty="0"/>
          </a:p>
        </p:txBody>
      </p:sp>
      <p:pic>
        <p:nvPicPr>
          <p:cNvPr id="5" name="Picture 4"/>
          <p:cNvPicPr>
            <a:picLocks noChangeAspect="1"/>
          </p:cNvPicPr>
          <p:nvPr/>
        </p:nvPicPr>
        <p:blipFill>
          <a:blip r:embed="rId2"/>
          <a:stretch>
            <a:fillRect/>
          </a:stretch>
        </p:blipFill>
        <p:spPr>
          <a:xfrm>
            <a:off x="661132" y="1955314"/>
            <a:ext cx="3466530" cy="3398224"/>
          </a:xfrm>
          <a:prstGeom prst="rect">
            <a:avLst/>
          </a:prstGeom>
        </p:spPr>
      </p:pic>
      <p:pic>
        <p:nvPicPr>
          <p:cNvPr id="6" name="Picture 5"/>
          <p:cNvPicPr>
            <a:picLocks noChangeAspect="1"/>
          </p:cNvPicPr>
          <p:nvPr/>
        </p:nvPicPr>
        <p:blipFill>
          <a:blip r:embed="rId3"/>
          <a:stretch>
            <a:fillRect/>
          </a:stretch>
        </p:blipFill>
        <p:spPr>
          <a:xfrm>
            <a:off x="4234517" y="1955314"/>
            <a:ext cx="4276437" cy="3296759"/>
          </a:xfrm>
          <a:prstGeom prst="rect">
            <a:avLst/>
          </a:prstGeom>
        </p:spPr>
      </p:pic>
    </p:spTree>
    <p:extLst>
      <p:ext uri="{BB962C8B-B14F-4D97-AF65-F5344CB8AC3E}">
        <p14:creationId xmlns:p14="http://schemas.microsoft.com/office/powerpoint/2010/main" val="3861309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Element Status</a:t>
            </a:r>
          </a:p>
        </p:txBody>
      </p:sp>
      <p:sp>
        <p:nvSpPr>
          <p:cNvPr id="3" name="Content Placeholder 2"/>
          <p:cNvSpPr>
            <a:spLocks noGrp="1"/>
          </p:cNvSpPr>
          <p:nvPr>
            <p:ph idx="1"/>
          </p:nvPr>
        </p:nvSpPr>
        <p:spPr>
          <a:xfrm>
            <a:off x="230189" y="1356545"/>
            <a:ext cx="8686800" cy="3800426"/>
          </a:xfrm>
        </p:spPr>
        <p:txBody>
          <a:bodyPr/>
          <a:lstStyle/>
          <a:p>
            <a:r>
              <a:rPr lang="en-US" dirty="0"/>
              <a:t>Economics/World </a:t>
            </a:r>
          </a:p>
        </p:txBody>
      </p:sp>
      <p:sp>
        <p:nvSpPr>
          <p:cNvPr id="5" name="TextBox 4"/>
          <p:cNvSpPr txBox="1"/>
          <p:nvPr/>
        </p:nvSpPr>
        <p:spPr>
          <a:xfrm>
            <a:off x="4573589" y="2055446"/>
            <a:ext cx="4046780" cy="3101525"/>
          </a:xfrm>
          <a:prstGeom prst="rect">
            <a:avLst/>
          </a:prstGeom>
          <a:noFill/>
        </p:spPr>
        <p:txBody>
          <a:bodyPr wrap="square" rtlCol="0">
            <a:spAutoFit/>
          </a:bodyPr>
          <a:lstStyle/>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83233936"/>
              </p:ext>
            </p:extLst>
          </p:nvPr>
        </p:nvGraphicFramePr>
        <p:xfrm>
          <a:off x="1774092" y="1946031"/>
          <a:ext cx="5244123" cy="3323495"/>
        </p:xfrm>
        <a:graphic>
          <a:graphicData uri="http://schemas.openxmlformats.org/drawingml/2006/table">
            <a:tbl>
              <a:tblPr firstRow="1" bandRow="1">
                <a:tableStyleId>{5C22544A-7EE6-4342-B048-85BDC9FD1C3A}</a:tableStyleId>
              </a:tblPr>
              <a:tblGrid>
                <a:gridCol w="1748041">
                  <a:extLst>
                    <a:ext uri="{9D8B030D-6E8A-4147-A177-3AD203B41FA5}">
                      <a16:colId xmlns="" xmlns:a16="http://schemas.microsoft.com/office/drawing/2014/main" val="4252372103"/>
                    </a:ext>
                  </a:extLst>
                </a:gridCol>
                <a:gridCol w="1748041">
                  <a:extLst>
                    <a:ext uri="{9D8B030D-6E8A-4147-A177-3AD203B41FA5}">
                      <a16:colId xmlns="" xmlns:a16="http://schemas.microsoft.com/office/drawing/2014/main" val="1777376646"/>
                    </a:ext>
                  </a:extLst>
                </a:gridCol>
                <a:gridCol w="1748041">
                  <a:extLst>
                    <a:ext uri="{9D8B030D-6E8A-4147-A177-3AD203B41FA5}">
                      <a16:colId xmlns="" xmlns:a16="http://schemas.microsoft.com/office/drawing/2014/main" val="1867855271"/>
                    </a:ext>
                  </a:extLst>
                </a:gridCol>
              </a:tblGrid>
              <a:tr h="1297354">
                <a:tc>
                  <a:txBody>
                    <a:bodyPr/>
                    <a:lstStyle/>
                    <a:p>
                      <a:pPr algn="ctr"/>
                      <a:r>
                        <a:rPr lang="en-US" u="sng" dirty="0"/>
                        <a:t>World Nuclear Association</a:t>
                      </a:r>
                    </a:p>
                    <a:p>
                      <a:pPr algn="ctr"/>
                      <a:r>
                        <a:rPr lang="en-US" u="sng" dirty="0"/>
                        <a:t>March 2017</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u="sng" dirty="0"/>
                        <a:t>Nuclear Electricity Generation 2015</a:t>
                      </a:r>
                    </a:p>
                    <a:p>
                      <a:pPr algn="ctr"/>
                      <a:endParaRPr lang="en-US" u="sng" dirty="0"/>
                    </a:p>
                  </a:txBody>
                  <a:tcPr/>
                </a:tc>
                <a:tc>
                  <a:txBody>
                    <a:bodyPr/>
                    <a:lstStyle/>
                    <a:p>
                      <a:pPr algn="ctr"/>
                      <a:r>
                        <a:rPr lang="en-US" u="sng" dirty="0"/>
                        <a:t>Reactors Under Construction</a:t>
                      </a:r>
                    </a:p>
                    <a:p>
                      <a:pPr algn="ctr"/>
                      <a:r>
                        <a:rPr lang="en-US" u="sng" dirty="0"/>
                        <a:t>March 2017</a:t>
                      </a:r>
                    </a:p>
                  </a:txBody>
                  <a:tcPr/>
                </a:tc>
                <a:extLst>
                  <a:ext uri="{0D108BD9-81ED-4DB2-BD59-A6C34878D82A}">
                    <a16:rowId xmlns="" xmlns:a16="http://schemas.microsoft.com/office/drawing/2014/main" val="1489452330"/>
                  </a:ext>
                </a:extLst>
              </a:tr>
              <a:tr h="721284">
                <a:tc>
                  <a:txBody>
                    <a:bodyPr/>
                    <a:lstStyle/>
                    <a:p>
                      <a:r>
                        <a:rPr lang="en-US" dirty="0"/>
                        <a:t>China, Japan, South Korea</a:t>
                      </a:r>
                    </a:p>
                  </a:txBody>
                  <a:tcPr/>
                </a:tc>
                <a:tc>
                  <a:txBody>
                    <a:bodyPr/>
                    <a:lstStyle/>
                    <a:p>
                      <a:pPr algn="ctr"/>
                      <a:r>
                        <a:rPr lang="en-US" dirty="0"/>
                        <a:t>13%</a:t>
                      </a:r>
                    </a:p>
                  </a:txBody>
                  <a:tcPr/>
                </a:tc>
                <a:tc>
                  <a:txBody>
                    <a:bodyPr/>
                    <a:lstStyle/>
                    <a:p>
                      <a:pPr algn="ctr"/>
                      <a:r>
                        <a:rPr lang="en-US" dirty="0">
                          <a:solidFill>
                            <a:srgbClr val="FF0000"/>
                          </a:solidFill>
                        </a:rPr>
                        <a:t>47%</a:t>
                      </a:r>
                    </a:p>
                  </a:txBody>
                  <a:tcPr/>
                </a:tc>
                <a:extLst>
                  <a:ext uri="{0D108BD9-81ED-4DB2-BD59-A6C34878D82A}">
                    <a16:rowId xmlns="" xmlns:a16="http://schemas.microsoft.com/office/drawing/2014/main" val="2684152102"/>
                  </a:ext>
                </a:extLst>
              </a:tr>
              <a:tr h="417887">
                <a:tc>
                  <a:txBody>
                    <a:bodyPr/>
                    <a:lstStyle/>
                    <a:p>
                      <a:r>
                        <a:rPr lang="en-US" dirty="0"/>
                        <a:t>US</a:t>
                      </a:r>
                    </a:p>
                  </a:txBody>
                  <a:tcPr/>
                </a:tc>
                <a:tc>
                  <a:txBody>
                    <a:bodyPr/>
                    <a:lstStyle/>
                    <a:p>
                      <a:pPr algn="ctr"/>
                      <a:r>
                        <a:rPr lang="en-US" dirty="0"/>
                        <a:t>33%</a:t>
                      </a:r>
                    </a:p>
                  </a:txBody>
                  <a:tcPr/>
                </a:tc>
                <a:tc>
                  <a:txBody>
                    <a:bodyPr/>
                    <a:lstStyle/>
                    <a:p>
                      <a:pPr algn="ctr"/>
                      <a:r>
                        <a:rPr lang="en-US" dirty="0">
                          <a:solidFill>
                            <a:srgbClr val="FF0000"/>
                          </a:solidFill>
                        </a:rPr>
                        <a:t>8%</a:t>
                      </a:r>
                    </a:p>
                  </a:txBody>
                  <a:tcPr/>
                </a:tc>
                <a:extLst>
                  <a:ext uri="{0D108BD9-81ED-4DB2-BD59-A6C34878D82A}">
                    <a16:rowId xmlns="" xmlns:a16="http://schemas.microsoft.com/office/drawing/2014/main" val="2377390323"/>
                  </a:ext>
                </a:extLst>
              </a:tr>
              <a:tr h="721284">
                <a:tc>
                  <a:txBody>
                    <a:bodyPr/>
                    <a:lstStyle/>
                    <a:p>
                      <a:r>
                        <a:rPr lang="en-US" dirty="0"/>
                        <a:t>World</a:t>
                      </a:r>
                    </a:p>
                  </a:txBody>
                  <a:tcPr/>
                </a:tc>
                <a:tc>
                  <a:txBody>
                    <a:bodyPr/>
                    <a:lstStyle/>
                    <a:p>
                      <a:pPr algn="ctr"/>
                      <a:r>
                        <a:rPr lang="en-US" dirty="0"/>
                        <a:t>2,441 billion kWh</a:t>
                      </a:r>
                    </a:p>
                  </a:txBody>
                  <a:tcPr/>
                </a:tc>
                <a:tc>
                  <a:txBody>
                    <a:bodyPr/>
                    <a:lstStyle/>
                    <a:p>
                      <a:pPr algn="ctr"/>
                      <a:r>
                        <a:rPr lang="en-US" dirty="0"/>
                        <a:t>63,420</a:t>
                      </a:r>
                    </a:p>
                    <a:p>
                      <a:pPr algn="ctr"/>
                      <a:r>
                        <a:rPr lang="en-US" dirty="0" err="1"/>
                        <a:t>MWe</a:t>
                      </a:r>
                      <a:r>
                        <a:rPr lang="en-US" dirty="0"/>
                        <a:t> Gross</a:t>
                      </a:r>
                    </a:p>
                  </a:txBody>
                  <a:tcPr/>
                </a:tc>
                <a:extLst>
                  <a:ext uri="{0D108BD9-81ED-4DB2-BD59-A6C34878D82A}">
                    <a16:rowId xmlns="" xmlns:a16="http://schemas.microsoft.com/office/drawing/2014/main" val="3853770999"/>
                  </a:ext>
                </a:extLst>
              </a:tr>
            </a:tbl>
          </a:graphicData>
        </a:graphic>
      </p:graphicFrame>
    </p:spTree>
    <p:extLst>
      <p:ext uri="{BB962C8B-B14F-4D97-AF65-F5344CB8AC3E}">
        <p14:creationId xmlns:p14="http://schemas.microsoft.com/office/powerpoint/2010/main" val="188482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Element Status</a:t>
            </a:r>
          </a:p>
        </p:txBody>
      </p:sp>
      <p:sp>
        <p:nvSpPr>
          <p:cNvPr id="3" name="Content Placeholder 2"/>
          <p:cNvSpPr>
            <a:spLocks noGrp="1"/>
          </p:cNvSpPr>
          <p:nvPr>
            <p:ph idx="1"/>
          </p:nvPr>
        </p:nvSpPr>
        <p:spPr>
          <a:xfrm>
            <a:off x="216147" y="1216807"/>
            <a:ext cx="8686800" cy="3658809"/>
          </a:xfrm>
        </p:spPr>
        <p:txBody>
          <a:bodyPr/>
          <a:lstStyle/>
          <a:p>
            <a:r>
              <a:rPr lang="en-US" dirty="0"/>
              <a:t>Cultural/Economic</a:t>
            </a:r>
          </a:p>
        </p:txBody>
      </p:sp>
      <p:pic>
        <p:nvPicPr>
          <p:cNvPr id="4" name="Picture 3"/>
          <p:cNvPicPr>
            <a:picLocks noChangeAspect="1"/>
          </p:cNvPicPr>
          <p:nvPr/>
        </p:nvPicPr>
        <p:blipFill>
          <a:blip r:embed="rId2"/>
          <a:stretch>
            <a:fillRect/>
          </a:stretch>
        </p:blipFill>
        <p:spPr>
          <a:xfrm>
            <a:off x="421060" y="1719385"/>
            <a:ext cx="3947740" cy="3525307"/>
          </a:xfrm>
          <a:prstGeom prst="rect">
            <a:avLst/>
          </a:prstGeom>
        </p:spPr>
      </p:pic>
      <p:pic>
        <p:nvPicPr>
          <p:cNvPr id="5" name="Picture 4"/>
          <p:cNvPicPr>
            <a:picLocks noChangeAspect="1"/>
          </p:cNvPicPr>
          <p:nvPr/>
        </p:nvPicPr>
        <p:blipFill>
          <a:blip r:embed="rId3"/>
          <a:stretch>
            <a:fillRect/>
          </a:stretch>
        </p:blipFill>
        <p:spPr>
          <a:xfrm>
            <a:off x="4765065" y="1908377"/>
            <a:ext cx="4137882" cy="3336315"/>
          </a:xfrm>
          <a:prstGeom prst="rect">
            <a:avLst/>
          </a:prstGeom>
        </p:spPr>
      </p:pic>
    </p:spTree>
    <p:extLst>
      <p:ext uri="{BB962C8B-B14F-4D97-AF65-F5344CB8AC3E}">
        <p14:creationId xmlns:p14="http://schemas.microsoft.com/office/powerpoint/2010/main" val="4021238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The Industry’s Quandary: A Broken Story</a:t>
            </a:r>
          </a:p>
        </p:txBody>
      </p:sp>
      <p:pic>
        <p:nvPicPr>
          <p:cNvPr id="25" name="Picture 24"/>
          <p:cNvPicPr>
            <a:picLocks noChangeAspect="1"/>
          </p:cNvPicPr>
          <p:nvPr/>
        </p:nvPicPr>
        <p:blipFill>
          <a:blip r:embed="rId3"/>
          <a:stretch>
            <a:fillRect/>
          </a:stretch>
        </p:blipFill>
        <p:spPr>
          <a:xfrm>
            <a:off x="-1" y="1524000"/>
            <a:ext cx="4344989" cy="3971832"/>
          </a:xfrm>
          <a:prstGeom prst="rect">
            <a:avLst/>
          </a:prstGeom>
        </p:spPr>
      </p:pic>
      <p:sp>
        <p:nvSpPr>
          <p:cNvPr id="26" name="Rectangle 25"/>
          <p:cNvSpPr/>
          <p:nvPr/>
        </p:nvSpPr>
        <p:spPr>
          <a:xfrm>
            <a:off x="4791919" y="1524000"/>
            <a:ext cx="4125070" cy="2646878"/>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US" dirty="0"/>
              <a:t>How many storylines?</a:t>
            </a:r>
          </a:p>
          <a:p>
            <a:pPr marL="285750" indent="-285750">
              <a:spcBef>
                <a:spcPts val="600"/>
              </a:spcBef>
              <a:spcAft>
                <a:spcPts val="600"/>
              </a:spcAft>
              <a:buFont typeface="Arial" panose="020B0604020202020204" pitchFamily="34" charset="0"/>
              <a:buChar char="•"/>
            </a:pPr>
            <a:endParaRPr lang="en-US" dirty="0"/>
          </a:p>
          <a:p>
            <a:pPr marL="285750" indent="-285750">
              <a:spcBef>
                <a:spcPts val="600"/>
              </a:spcBef>
              <a:spcAft>
                <a:spcPts val="600"/>
              </a:spcAft>
              <a:buFont typeface="Arial" panose="020B0604020202020204" pitchFamily="34" charset="0"/>
              <a:buChar char="•"/>
            </a:pPr>
            <a:r>
              <a:rPr lang="en-US" dirty="0"/>
              <a:t>Reading the “numbers only” can lead to conflicting conclusions</a:t>
            </a:r>
          </a:p>
          <a:p>
            <a:pPr marL="285750" indent="-285750">
              <a:spcBef>
                <a:spcPts val="600"/>
              </a:spcBef>
              <a:spcAft>
                <a:spcPts val="600"/>
              </a:spcAft>
              <a:buFont typeface="Arial" panose="020B0604020202020204" pitchFamily="34" charset="0"/>
              <a:buChar char="•"/>
            </a:pPr>
            <a:endParaRPr lang="en-US" dirty="0"/>
          </a:p>
          <a:p>
            <a:pPr marL="285750" indent="-285750">
              <a:spcBef>
                <a:spcPts val="600"/>
              </a:spcBef>
              <a:spcAft>
                <a:spcPts val="600"/>
              </a:spcAft>
              <a:buFont typeface="Arial" panose="020B0604020202020204" pitchFamily="34" charset="0"/>
              <a:buChar char="•"/>
            </a:pPr>
            <a:r>
              <a:rPr lang="en-US" dirty="0"/>
              <a:t>What this means for the nuclear power industry</a:t>
            </a:r>
          </a:p>
        </p:txBody>
      </p:sp>
      <p:sp>
        <p:nvSpPr>
          <p:cNvPr id="6" name="Line Callout 2 6"/>
          <p:cNvSpPr/>
          <p:nvPr/>
        </p:nvSpPr>
        <p:spPr>
          <a:xfrm>
            <a:off x="2048294" y="4046790"/>
            <a:ext cx="1870563" cy="478911"/>
          </a:xfrm>
          <a:prstGeom prst="borderCallout2">
            <a:avLst>
              <a:gd name="adj1" fmla="val 18750"/>
              <a:gd name="adj2" fmla="val -2712"/>
              <a:gd name="adj3" fmla="val 18750"/>
              <a:gd name="adj4" fmla="val -13295"/>
              <a:gd name="adj5" fmla="val 63706"/>
              <a:gd name="adj6" fmla="val -21504"/>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r>
              <a:rPr lang="en-US" sz="1400" b="1" dirty="0">
                <a:solidFill>
                  <a:sysClr val="windowText" lastClr="000000"/>
                </a:solidFill>
                <a:latin typeface="Calibri Light" panose="020F0302020204030204" pitchFamily="34" charset="0"/>
              </a:rPr>
              <a:t>Favorable: 58%</a:t>
            </a:r>
          </a:p>
          <a:p>
            <a:r>
              <a:rPr lang="en-US" sz="1400" b="1" dirty="0">
                <a:solidFill>
                  <a:sysClr val="windowText" lastClr="000000"/>
                </a:solidFill>
                <a:latin typeface="Calibri Light" panose="020F0302020204030204" pitchFamily="34" charset="0"/>
              </a:rPr>
              <a:t>Priority: 52%</a:t>
            </a:r>
          </a:p>
        </p:txBody>
      </p:sp>
    </p:spTree>
    <p:extLst>
      <p:ext uri="{BB962C8B-B14F-4D97-AF65-F5344CB8AC3E}">
        <p14:creationId xmlns:p14="http://schemas.microsoft.com/office/powerpoint/2010/main" val="1033254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Strategies for marketing nuclear</a:t>
            </a:r>
          </a:p>
        </p:txBody>
      </p:sp>
      <p:sp>
        <p:nvSpPr>
          <p:cNvPr id="3" name="Content Placeholder 2"/>
          <p:cNvSpPr>
            <a:spLocks noGrp="1"/>
          </p:cNvSpPr>
          <p:nvPr>
            <p:ph idx="1"/>
          </p:nvPr>
        </p:nvSpPr>
        <p:spPr>
          <a:xfrm>
            <a:off x="230189" y="1498161"/>
            <a:ext cx="4545011" cy="4160177"/>
          </a:xfrm>
        </p:spPr>
        <p:txBody>
          <a:bodyPr>
            <a:normAutofit fontScale="92500"/>
          </a:bodyPr>
          <a:lstStyle/>
          <a:p>
            <a:pPr marL="514350" indent="-514350">
              <a:buFont typeface="+mj-lt"/>
              <a:buAutoNum type="arabicPeriod"/>
            </a:pPr>
            <a:r>
              <a:rPr lang="en-US" sz="2800" dirty="0">
                <a:solidFill>
                  <a:srgbClr val="FF0000"/>
                </a:solidFill>
              </a:rPr>
              <a:t>Messaging</a:t>
            </a:r>
            <a:r>
              <a:rPr lang="en-US" sz="2800" dirty="0"/>
              <a:t>: </a:t>
            </a:r>
          </a:p>
          <a:p>
            <a:pPr marL="1314450" lvl="2" indent="-514350">
              <a:buFont typeface="Courier New" panose="02070309020205020404" pitchFamily="49" charset="0"/>
              <a:buChar char="o"/>
            </a:pPr>
            <a:r>
              <a:rPr lang="en-US" sz="2000" dirty="0"/>
              <a:t>Increased proactive messaging</a:t>
            </a:r>
          </a:p>
          <a:p>
            <a:pPr marL="514350" indent="-514350">
              <a:buFont typeface="+mj-lt"/>
              <a:buAutoNum type="arabicPeriod"/>
            </a:pPr>
            <a:r>
              <a:rPr lang="en-US" sz="2700" dirty="0" err="1">
                <a:solidFill>
                  <a:srgbClr val="FF0000"/>
                </a:solidFill>
              </a:rPr>
              <a:t>Target</a:t>
            </a:r>
            <a:r>
              <a:rPr lang="en-US" sz="2700" dirty="0" err="1"/>
              <a:t>:Millennials</a:t>
            </a:r>
            <a:r>
              <a:rPr lang="en-US" sz="2700" dirty="0"/>
              <a:t>/Politicians </a:t>
            </a:r>
          </a:p>
          <a:p>
            <a:pPr marL="1314450" lvl="2" indent="-514350">
              <a:buFont typeface="Courier New" panose="02070309020205020404" pitchFamily="49" charset="0"/>
              <a:buChar char="o"/>
            </a:pPr>
            <a:r>
              <a:rPr lang="en-US" sz="2000" dirty="0"/>
              <a:t>Mobile/Social platforms</a:t>
            </a:r>
          </a:p>
          <a:p>
            <a:pPr marL="514350" indent="-514350">
              <a:buFont typeface="+mj-lt"/>
              <a:buAutoNum type="arabicPeriod"/>
            </a:pPr>
            <a:r>
              <a:rPr lang="en-US" sz="2800" dirty="0">
                <a:solidFill>
                  <a:srgbClr val="FF0000"/>
                </a:solidFill>
              </a:rPr>
              <a:t>Positioning</a:t>
            </a:r>
            <a:r>
              <a:rPr lang="en-US" sz="2800" dirty="0"/>
              <a:t>: </a:t>
            </a:r>
          </a:p>
          <a:p>
            <a:pPr marL="1314450" lvl="2" indent="-514350">
              <a:buFont typeface="Courier New" panose="02070309020205020404" pitchFamily="49" charset="0"/>
              <a:buChar char="o"/>
            </a:pPr>
            <a:r>
              <a:rPr lang="en-US" sz="2100" dirty="0"/>
              <a:t>Answer to Climate Change</a:t>
            </a:r>
          </a:p>
          <a:p>
            <a:pPr marL="514350" indent="-514350">
              <a:buFont typeface="+mj-lt"/>
              <a:buAutoNum type="arabicPeriod"/>
            </a:pPr>
            <a:r>
              <a:rPr lang="en-US" sz="2800" dirty="0">
                <a:solidFill>
                  <a:srgbClr val="FF0000"/>
                </a:solidFill>
              </a:rPr>
              <a:t>Promotion</a:t>
            </a:r>
            <a:r>
              <a:rPr lang="en-US" sz="2800" dirty="0"/>
              <a:t>: Increased education of and partnering with the media</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pic>
        <p:nvPicPr>
          <p:cNvPr id="5" name="Picture 4"/>
          <p:cNvPicPr>
            <a:picLocks noChangeAspect="1"/>
          </p:cNvPicPr>
          <p:nvPr/>
        </p:nvPicPr>
        <p:blipFill>
          <a:blip r:embed="rId2"/>
          <a:stretch>
            <a:fillRect/>
          </a:stretch>
        </p:blipFill>
        <p:spPr>
          <a:xfrm>
            <a:off x="4933096" y="1434697"/>
            <a:ext cx="3867026" cy="3785979"/>
          </a:xfrm>
          <a:prstGeom prst="rect">
            <a:avLst/>
          </a:prstGeom>
        </p:spPr>
      </p:pic>
    </p:spTree>
    <p:extLst>
      <p:ext uri="{BB962C8B-B14F-4D97-AF65-F5344CB8AC3E}">
        <p14:creationId xmlns:p14="http://schemas.microsoft.com/office/powerpoint/2010/main" val="3937121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p:cNvSpPr txBox="1">
            <a:spLocks/>
          </p:cNvSpPr>
          <p:nvPr/>
        </p:nvSpPr>
        <p:spPr>
          <a:xfrm>
            <a:off x="2399386" y="1226416"/>
            <a:ext cx="6678777" cy="180939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800" b="1" kern="1200">
                <a:solidFill>
                  <a:schemeClr val="bg1"/>
                </a:solidFill>
                <a:latin typeface="+mj-lt"/>
                <a:ea typeface="+mj-ea"/>
                <a:cs typeface="+mj-cs"/>
              </a:defRPr>
            </a:lvl1pPr>
          </a:lstStyle>
          <a:p>
            <a:r>
              <a:rPr lang="en-US" sz="5400" dirty="0" smtClean="0"/>
              <a:t>Deploying the</a:t>
            </a:r>
          </a:p>
          <a:p>
            <a:r>
              <a:rPr lang="en-US" sz="5400" dirty="0" smtClean="0"/>
              <a:t>Nuclear Story</a:t>
            </a:r>
            <a:endParaRPr lang="en-US" sz="5400" dirty="0"/>
          </a:p>
        </p:txBody>
      </p:sp>
    </p:spTree>
    <p:extLst>
      <p:ext uri="{BB962C8B-B14F-4D97-AF65-F5344CB8AC3E}">
        <p14:creationId xmlns:p14="http://schemas.microsoft.com/office/powerpoint/2010/main" val="4111171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8" y="324588"/>
            <a:ext cx="8686800" cy="745354"/>
          </a:xfrm>
        </p:spPr>
        <p:txBody>
          <a:bodyPr>
            <a:normAutofit fontScale="90000"/>
          </a:bodyPr>
          <a:lstStyle/>
          <a:p>
            <a:r>
              <a:rPr lang="en-US" dirty="0" smtClean="0"/>
              <a:t>Deploying the Nuclear Story</a:t>
            </a:r>
            <a:endParaRPr lang="en-US" dirty="0"/>
          </a:p>
        </p:txBody>
      </p:sp>
      <p:sp>
        <p:nvSpPr>
          <p:cNvPr id="3" name="Content Placeholder 2"/>
          <p:cNvSpPr>
            <a:spLocks noGrp="1"/>
          </p:cNvSpPr>
          <p:nvPr>
            <p:ph idx="1"/>
          </p:nvPr>
        </p:nvSpPr>
        <p:spPr>
          <a:xfrm>
            <a:off x="341194" y="1104900"/>
            <a:ext cx="8707271" cy="4610100"/>
          </a:xfrm>
        </p:spPr>
        <p:txBody>
          <a:bodyPr>
            <a:normAutofit fontScale="92500" lnSpcReduction="20000"/>
          </a:bodyPr>
          <a:lstStyle/>
          <a:p>
            <a:pPr marL="514350" indent="-457200"/>
            <a:r>
              <a:rPr lang="en-US" dirty="0" smtClean="0"/>
              <a:t>Repeat key value messages in all communications channels</a:t>
            </a:r>
          </a:p>
          <a:p>
            <a:pPr marL="914400" lvl="1" indent="-457200"/>
            <a:r>
              <a:rPr lang="en-US" dirty="0" smtClean="0"/>
              <a:t>Clean air</a:t>
            </a:r>
          </a:p>
          <a:p>
            <a:pPr marL="914400" lvl="1" indent="-457200"/>
            <a:r>
              <a:rPr lang="en-US" dirty="0" smtClean="0"/>
              <a:t>Reliable energy</a:t>
            </a:r>
          </a:p>
          <a:p>
            <a:pPr marL="914400" lvl="1" indent="-457200"/>
            <a:r>
              <a:rPr lang="en-US" dirty="0" smtClean="0"/>
              <a:t>Economic benefits</a:t>
            </a:r>
          </a:p>
          <a:p>
            <a:pPr marL="457200" lvl="1" indent="0">
              <a:buNone/>
            </a:pPr>
            <a:endParaRPr lang="en-US" sz="900" dirty="0" smtClean="0"/>
          </a:p>
          <a:p>
            <a:r>
              <a:rPr lang="en-US" dirty="0" smtClean="0"/>
              <a:t>Use multiple communications channels focused on targeted audiences</a:t>
            </a:r>
          </a:p>
          <a:p>
            <a:pPr lvl="1"/>
            <a:r>
              <a:rPr lang="en-US" dirty="0" smtClean="0"/>
              <a:t>Employees</a:t>
            </a:r>
          </a:p>
          <a:p>
            <a:pPr lvl="1"/>
            <a:r>
              <a:rPr lang="en-US" dirty="0" smtClean="0"/>
              <a:t>Public </a:t>
            </a:r>
          </a:p>
          <a:p>
            <a:pPr lvl="1"/>
            <a:r>
              <a:rPr lang="en-US" dirty="0" smtClean="0"/>
              <a:t>Traditional media</a:t>
            </a:r>
          </a:p>
          <a:p>
            <a:pPr lvl="1"/>
            <a:r>
              <a:rPr lang="en-US" dirty="0" smtClean="0"/>
              <a:t>Social media</a:t>
            </a:r>
          </a:p>
        </p:txBody>
      </p:sp>
    </p:spTree>
    <p:extLst>
      <p:ext uri="{BB962C8B-B14F-4D97-AF65-F5344CB8AC3E}">
        <p14:creationId xmlns:p14="http://schemas.microsoft.com/office/powerpoint/2010/main" val="42813325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439969184"/>
              </p:ext>
            </p:extLst>
          </p:nvPr>
        </p:nvGraphicFramePr>
        <p:xfrm>
          <a:off x="4503761" y="391427"/>
          <a:ext cx="4563928" cy="4479737"/>
        </p:xfrm>
        <a:graphic>
          <a:graphicData uri="http://schemas.openxmlformats.org/drawingml/2006/table">
            <a:tbl>
              <a:tblPr firstRow="1" firstCol="1" bandRow="1">
                <a:tableStyleId>{5C22544A-7EE6-4342-B048-85BDC9FD1C3A}</a:tableStyleId>
              </a:tblPr>
              <a:tblGrid>
                <a:gridCol w="4563928"/>
              </a:tblGrid>
              <a:tr h="4479737">
                <a:tc>
                  <a:txBody>
                    <a:bodyPr/>
                    <a:lstStyle/>
                    <a:p>
                      <a:pPr marL="0" marR="0">
                        <a:spcBef>
                          <a:spcPts val="0"/>
                        </a:spcBef>
                        <a:spcAft>
                          <a:spcPts val="300"/>
                        </a:spcAft>
                      </a:pPr>
                      <a:r>
                        <a:rPr lang="en-US" sz="1600" kern="1800" spc="-75" dirty="0">
                          <a:solidFill>
                            <a:schemeClr val="tx1"/>
                          </a:solidFill>
                          <a:effectLst/>
                        </a:rPr>
                        <a:t>NEI to Wall Street: Nuclear Energy Is a Cornerstone of American Infrastructure </a:t>
                      </a:r>
                      <a:endParaRPr lang="en-US" sz="1600" dirty="0">
                        <a:solidFill>
                          <a:schemeClr val="tx1"/>
                        </a:solidFill>
                        <a:effectLst/>
                      </a:endParaRPr>
                    </a:p>
                    <a:p>
                      <a:pPr marL="0" marR="0">
                        <a:spcBef>
                          <a:spcPts val="0"/>
                        </a:spcBef>
                        <a:spcAft>
                          <a:spcPts val="0"/>
                        </a:spcAft>
                      </a:pPr>
                      <a:r>
                        <a:rPr lang="en-US" sz="800" dirty="0">
                          <a:solidFill>
                            <a:schemeClr val="tx1"/>
                          </a:solidFill>
                          <a:effectLst/>
                        </a:rPr>
                        <a:t>Feb. 9, 2017</a:t>
                      </a:r>
                    </a:p>
                    <a:p>
                      <a:pPr marL="0" marR="0">
                        <a:spcBef>
                          <a:spcPts val="0"/>
                        </a:spcBef>
                        <a:spcAft>
                          <a:spcPts val="0"/>
                        </a:spcAft>
                      </a:pPr>
                      <a:r>
                        <a:rPr lang="en-US" sz="800" dirty="0">
                          <a:solidFill>
                            <a:schemeClr val="tx1"/>
                          </a:solidFill>
                          <a:effectLst/>
                        </a:rPr>
                        <a:t> </a:t>
                      </a:r>
                    </a:p>
                    <a:p>
                      <a:pPr marL="0" marR="0">
                        <a:spcBef>
                          <a:spcPts val="0"/>
                        </a:spcBef>
                        <a:spcAft>
                          <a:spcPts val="0"/>
                        </a:spcAft>
                      </a:pPr>
                      <a:r>
                        <a:rPr lang="en-US" sz="800" dirty="0">
                          <a:solidFill>
                            <a:schemeClr val="tx1"/>
                          </a:solidFill>
                          <a:effectLst/>
                        </a:rPr>
                        <a:t>WASHINGTON, D.C.—America’s nuclear reactors provide an irreplaceable suite of benefits to consumers, the economy, and the environment; states are increasingly recognizing the advantages, the head of the Nuclear Energy Institute told Wall Street analysts this morning. New technologies in the design and licensing phase will include a range of modern reactors, varied in size, design and mission, which will help America provide the technology that meets the world’s needs for electricity, water, fuels, and chemicals, cleanly and economically, said Maria G. Korsnick, NEI’s president and chief executive.</a:t>
                      </a:r>
                    </a:p>
                    <a:p>
                      <a:pPr marL="0" marR="0">
                        <a:spcBef>
                          <a:spcPts val="0"/>
                        </a:spcBef>
                        <a:spcAft>
                          <a:spcPts val="0"/>
                        </a:spcAft>
                      </a:pPr>
                      <a:r>
                        <a:rPr lang="en-US" sz="800" dirty="0">
                          <a:solidFill>
                            <a:schemeClr val="tx1"/>
                          </a:solidFill>
                          <a:effectLst/>
                        </a:rPr>
                        <a:t> </a:t>
                      </a:r>
                    </a:p>
                    <a:p>
                      <a:pPr marL="0" marR="0">
                        <a:spcBef>
                          <a:spcPts val="0"/>
                        </a:spcBef>
                        <a:spcAft>
                          <a:spcPts val="0"/>
                        </a:spcAft>
                      </a:pPr>
                      <a:r>
                        <a:rPr lang="en-US" sz="800" dirty="0">
                          <a:solidFill>
                            <a:schemeClr val="tx1"/>
                          </a:solidFill>
                          <a:effectLst/>
                        </a:rPr>
                        <a:t>Nuclear power will remain a core component of America’s electricity infrastructure, she said. But the electric markets still generally fail to pay plant owners for all the services their reactors provide, part of the reason for some announcements of premature plant closures in recent months.</a:t>
                      </a:r>
                    </a:p>
                    <a:p>
                      <a:pPr marL="0" marR="0">
                        <a:spcBef>
                          <a:spcPts val="0"/>
                        </a:spcBef>
                        <a:spcAft>
                          <a:spcPts val="0"/>
                        </a:spcAft>
                      </a:pPr>
                      <a:r>
                        <a:rPr lang="en-US" sz="800" dirty="0">
                          <a:solidFill>
                            <a:schemeClr val="tx1"/>
                          </a:solidFill>
                          <a:effectLst/>
                        </a:rPr>
                        <a:t> </a:t>
                      </a:r>
                    </a:p>
                    <a:p>
                      <a:pPr marL="0" marR="0">
                        <a:spcBef>
                          <a:spcPts val="0"/>
                        </a:spcBef>
                        <a:spcAft>
                          <a:spcPts val="0"/>
                        </a:spcAft>
                      </a:pPr>
                      <a:r>
                        <a:rPr lang="en-US" sz="800" dirty="0">
                          <a:solidFill>
                            <a:schemeClr val="tx1"/>
                          </a:solidFill>
                          <a:effectLst/>
                        </a:rPr>
                        <a:t>Yet New York, Illinois and Wisconsin have all taken pronuclear steps in the last few months.</a:t>
                      </a:r>
                    </a:p>
                    <a:p>
                      <a:pPr marL="0" marR="0">
                        <a:spcBef>
                          <a:spcPts val="0"/>
                        </a:spcBef>
                        <a:spcAft>
                          <a:spcPts val="0"/>
                        </a:spcAft>
                      </a:pPr>
                      <a:r>
                        <a:rPr lang="en-US" sz="800" dirty="0">
                          <a:solidFill>
                            <a:schemeClr val="tx1"/>
                          </a:solidFill>
                          <a:effectLst/>
                        </a:rPr>
                        <a:t> </a:t>
                      </a:r>
                    </a:p>
                    <a:p>
                      <a:pPr marL="0" marR="0">
                        <a:spcBef>
                          <a:spcPts val="0"/>
                        </a:spcBef>
                        <a:spcAft>
                          <a:spcPts val="0"/>
                        </a:spcAft>
                      </a:pPr>
                      <a:r>
                        <a:rPr lang="en-US" sz="800" dirty="0">
                          <a:solidFill>
                            <a:schemeClr val="tx1"/>
                          </a:solidFill>
                          <a:effectLst/>
                        </a:rPr>
                        <a:t>“Our operating nuclear plants are the backbone of the U.S. electric system, and a critical part of our national electric infrastructure,” Korsnick said. “We see states, regions and the federal government taking actions to preserve our nuclear power plants. They recognize that these plants constitute critical infrastructure that is too valuable to lose,” Korsnick told approximately 150 Wall Street analysts.</a:t>
                      </a:r>
                    </a:p>
                    <a:p>
                      <a:pPr marL="0" marR="0">
                        <a:spcBef>
                          <a:spcPts val="0"/>
                        </a:spcBef>
                        <a:spcAft>
                          <a:spcPts val="0"/>
                        </a:spcAft>
                      </a:pPr>
                      <a:r>
                        <a:rPr lang="en-US" sz="800" dirty="0">
                          <a:solidFill>
                            <a:schemeClr val="tx1"/>
                          </a:solidFill>
                          <a:effectLst/>
                        </a:rPr>
                        <a:t> </a:t>
                      </a:r>
                    </a:p>
                    <a:p>
                      <a:pPr marL="0" marR="0">
                        <a:spcBef>
                          <a:spcPts val="0"/>
                        </a:spcBef>
                        <a:spcAft>
                          <a:spcPts val="0"/>
                        </a:spcAft>
                      </a:pPr>
                      <a:r>
                        <a:rPr lang="en-US" sz="800" dirty="0">
                          <a:solidFill>
                            <a:schemeClr val="tx1"/>
                          </a:solidFill>
                          <a:effectLst/>
                        </a:rPr>
                        <a:t>While a handful of nuclear plants have closed prematurely in recent years, the U.S. industry worked with stakeholders in two states in 2016, Illinois and New York, to preserve five nuclear plants that would otherwise have shut down.</a:t>
                      </a:r>
                    </a:p>
                    <a:p>
                      <a:pPr marL="0" marR="0">
                        <a:spcBef>
                          <a:spcPts val="0"/>
                        </a:spcBef>
                        <a:spcAft>
                          <a:spcPts val="0"/>
                        </a:spcAft>
                      </a:pPr>
                      <a:r>
                        <a:rPr lang="en-US" sz="800" dirty="0">
                          <a:solidFill>
                            <a:schemeClr val="tx1"/>
                          </a:solidFill>
                          <a:effectLst/>
                        </a:rPr>
                        <a:t> </a:t>
                      </a:r>
                    </a:p>
                    <a:p>
                      <a:pPr marL="0" marR="0">
                        <a:spcBef>
                          <a:spcPts val="0"/>
                        </a:spcBef>
                        <a:spcAft>
                          <a:spcPts val="0"/>
                        </a:spcAft>
                      </a:pPr>
                      <a:r>
                        <a:rPr lang="en-US" sz="800" dirty="0">
                          <a:solidFill>
                            <a:schemeClr val="tx1"/>
                          </a:solidFill>
                          <a:effectLst/>
                        </a:rPr>
                        <a:t>At last year’s Wall Street briefing NEI introduced analysts to the industry’s “Delivering the Nuclear Promise” initiative, designed to bring vital efficiencies, additional safety and operational savings to every plant. Thursday morning, Korsnick highlighted the initiative’s accomplishments in just one year: More than 1,000 staff across the industry identified $650 million in potential savings for the operating fleet. Our aspirational goal is $3 billion. To date, more than 90 percent of identified measures are being implemented at plant sites.</a:t>
                      </a:r>
                    </a:p>
                    <a:p>
                      <a:pPr marL="0" marR="0">
                        <a:spcBef>
                          <a:spcPts val="0"/>
                        </a:spcBef>
                        <a:spcAft>
                          <a:spcPts val="0"/>
                        </a:spcAft>
                      </a:pPr>
                      <a:r>
                        <a:rPr lang="en-US" sz="800" dirty="0">
                          <a:solidFill>
                            <a:schemeClr val="tx1"/>
                          </a:solidFill>
                          <a:effectLst/>
                        </a:rPr>
                        <a:t> </a:t>
                      </a:r>
                    </a:p>
                    <a:p>
                      <a:pPr marL="0" marR="0">
                        <a:spcBef>
                          <a:spcPts val="0"/>
                        </a:spcBef>
                        <a:spcAft>
                          <a:spcPts val="0"/>
                        </a:spcAft>
                      </a:pPr>
                      <a:r>
                        <a:rPr lang="en-US" sz="800" dirty="0">
                          <a:solidFill>
                            <a:schemeClr val="tx1"/>
                          </a:solidFill>
                          <a:effectLst/>
                        </a:rPr>
                        <a:t>“And we are just getting started,” Korsnick said.</a:t>
                      </a:r>
                      <a:endParaRPr lang="en-US" sz="800" dirty="0">
                        <a:solidFill>
                          <a:schemeClr val="tx1"/>
                        </a:solidFill>
                        <a:effectLst/>
                        <a:latin typeface="Arial"/>
                        <a:ea typeface="Calibri"/>
                        <a:cs typeface="Times New Roman"/>
                      </a:endParaRPr>
                    </a:p>
                  </a:txBody>
                  <a:tcPr marL="68580" marR="68580" marT="0" marB="0">
                    <a:noFill/>
                  </a:tcPr>
                </a:tc>
              </a:tr>
            </a:tbl>
          </a:graphicData>
        </a:graphic>
      </p:graphicFrame>
      <p:pic>
        <p:nvPicPr>
          <p:cNvPr id="504" name="Picture 503" descr="https://pbs.twimg.com/media/C-1xeT_XYAIv2xF.jpg"/>
          <p:cNvPicPr/>
          <p:nvPr/>
        </p:nvPicPr>
        <p:blipFill rotWithShape="1">
          <a:blip r:embed="rId2">
            <a:extLst>
              <a:ext uri="{28A0092B-C50C-407E-A947-70E740481C1C}">
                <a14:useLocalDpi xmlns:a14="http://schemas.microsoft.com/office/drawing/2010/main" val="0"/>
              </a:ext>
            </a:extLst>
          </a:blip>
          <a:srcRect b="10675"/>
          <a:stretch/>
        </p:blipFill>
        <p:spPr bwMode="auto">
          <a:xfrm>
            <a:off x="230188" y="1053011"/>
            <a:ext cx="4055209" cy="2288592"/>
          </a:xfrm>
          <a:prstGeom prst="rect">
            <a:avLst/>
          </a:prstGeom>
          <a:noFill/>
          <a:ln>
            <a:noFill/>
          </a:ln>
        </p:spPr>
      </p:pic>
      <p:pic>
        <p:nvPicPr>
          <p:cNvPr id="9"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18930" t="27249" r="40259" b="32620"/>
          <a:stretch/>
        </p:blipFill>
        <p:spPr bwMode="auto">
          <a:xfrm>
            <a:off x="230188" y="3684606"/>
            <a:ext cx="3713846" cy="2021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rot="20428755">
            <a:off x="3068193" y="1237627"/>
            <a:ext cx="1266693" cy="400110"/>
          </a:xfrm>
          <a:prstGeom prst="rect">
            <a:avLst/>
          </a:prstGeom>
          <a:noFill/>
        </p:spPr>
        <p:txBody>
          <a:bodyPr wrap="none" rtlCol="0">
            <a:spAutoFit/>
          </a:bodyPr>
          <a:lstStyle/>
          <a:p>
            <a:r>
              <a:rPr lang="en-US" sz="2000" b="1" dirty="0" smtClean="0">
                <a:solidFill>
                  <a:srgbClr val="0070C0"/>
                </a:solidFill>
                <a:latin typeface="Arial" panose="020B0604020202020204" pitchFamily="34" charset="0"/>
                <a:cs typeface="Arial" panose="020B0604020202020204" pitchFamily="34" charset="0"/>
              </a:rPr>
              <a:t>Clean air</a:t>
            </a:r>
            <a:endParaRPr lang="en-US" sz="2000" b="1" dirty="0">
              <a:solidFill>
                <a:srgbClr val="0070C0"/>
              </a:solidFill>
              <a:latin typeface="Arial" panose="020B0604020202020204" pitchFamily="34" charset="0"/>
              <a:cs typeface="Arial" panose="020B0604020202020204" pitchFamily="34" charset="0"/>
            </a:endParaRPr>
          </a:p>
        </p:txBody>
      </p:sp>
      <p:sp>
        <p:nvSpPr>
          <p:cNvPr id="11" name="TextBox 10"/>
          <p:cNvSpPr txBox="1"/>
          <p:nvPr/>
        </p:nvSpPr>
        <p:spPr>
          <a:xfrm rot="19420430">
            <a:off x="4676891" y="2667700"/>
            <a:ext cx="4021023" cy="461665"/>
          </a:xfrm>
          <a:prstGeom prst="rect">
            <a:avLst/>
          </a:prstGeom>
          <a:noFill/>
        </p:spPr>
        <p:txBody>
          <a:bodyPr wrap="square" rtlCol="0">
            <a:spAutoFit/>
          </a:bodyPr>
          <a:lstStyle/>
          <a:p>
            <a:pPr algn="ctr"/>
            <a:r>
              <a:rPr lang="en-US" sz="2400" b="1" dirty="0" smtClean="0">
                <a:solidFill>
                  <a:srgbClr val="0070C0"/>
                </a:solidFill>
                <a:latin typeface="Arial" panose="020B0604020202020204" pitchFamily="34" charset="0"/>
                <a:cs typeface="Arial" panose="020B0604020202020204" pitchFamily="34" charset="0"/>
              </a:rPr>
              <a:t>Economically beneficial</a:t>
            </a:r>
            <a:endParaRPr lang="en-US" sz="2400" b="1" dirty="0">
              <a:solidFill>
                <a:srgbClr val="0070C0"/>
              </a:solidFill>
              <a:latin typeface="Arial" panose="020B0604020202020204" pitchFamily="34" charset="0"/>
              <a:cs typeface="Arial" panose="020B0604020202020204" pitchFamily="34" charset="0"/>
            </a:endParaRPr>
          </a:p>
        </p:txBody>
      </p:sp>
      <p:sp>
        <p:nvSpPr>
          <p:cNvPr id="12" name="TextBox 11"/>
          <p:cNvSpPr txBox="1"/>
          <p:nvPr/>
        </p:nvSpPr>
        <p:spPr>
          <a:xfrm rot="20271805">
            <a:off x="-23798" y="3668743"/>
            <a:ext cx="2079415" cy="400110"/>
          </a:xfrm>
          <a:prstGeom prst="rect">
            <a:avLst/>
          </a:prstGeom>
          <a:noFill/>
        </p:spPr>
        <p:txBody>
          <a:bodyPr wrap="none" rtlCol="0">
            <a:spAutoFit/>
          </a:bodyPr>
          <a:lstStyle/>
          <a:p>
            <a:r>
              <a:rPr lang="en-US" sz="2000" b="1" dirty="0" smtClean="0">
                <a:solidFill>
                  <a:srgbClr val="0070C0"/>
                </a:solidFill>
                <a:latin typeface="Arial" panose="020B0604020202020204" pitchFamily="34" charset="0"/>
                <a:cs typeface="Arial" panose="020B0604020202020204" pitchFamily="34" charset="0"/>
                <a:hlinkClick r:id="rId4"/>
              </a:rPr>
              <a:t>Reliable energy</a:t>
            </a:r>
            <a:endParaRPr lang="en-US" sz="2000" b="1" dirty="0">
              <a:solidFill>
                <a:srgbClr val="0070C0"/>
              </a:solidFill>
              <a:latin typeface="Arial" panose="020B0604020202020204" pitchFamily="34" charset="0"/>
              <a:cs typeface="Arial" panose="020B0604020202020204" pitchFamily="34" charset="0"/>
            </a:endParaRPr>
          </a:p>
        </p:txBody>
      </p:sp>
      <p:sp>
        <p:nvSpPr>
          <p:cNvPr id="13" name="Title 1"/>
          <p:cNvSpPr>
            <a:spLocks noGrp="1"/>
          </p:cNvSpPr>
          <p:nvPr>
            <p:ph type="title"/>
          </p:nvPr>
        </p:nvSpPr>
        <p:spPr>
          <a:xfrm>
            <a:off x="95534" y="324588"/>
            <a:ext cx="8821454" cy="745354"/>
          </a:xfrm>
        </p:spPr>
        <p:txBody>
          <a:bodyPr>
            <a:normAutofit/>
          </a:bodyPr>
          <a:lstStyle/>
          <a:p>
            <a:r>
              <a:rPr lang="en-US" sz="3600" dirty="0" smtClean="0"/>
              <a:t>Consistent Messaging</a:t>
            </a:r>
            <a:endParaRPr lang="en-US" sz="3600" dirty="0"/>
          </a:p>
        </p:txBody>
      </p:sp>
      <p:pic>
        <p:nvPicPr>
          <p:cNvPr id="14" name="Picture 13" descr="Nuclear Industry Contributions"/>
          <p:cNvPicPr/>
          <p:nvPr/>
        </p:nvPicPr>
        <p:blipFill rotWithShape="1">
          <a:blip r:embed="rId5">
            <a:extLst>
              <a:ext uri="{28A0092B-C50C-407E-A947-70E740481C1C}">
                <a14:useLocalDpi xmlns:a14="http://schemas.microsoft.com/office/drawing/2010/main" val="0"/>
              </a:ext>
            </a:extLst>
          </a:blip>
          <a:srcRect l="2338" r="2857"/>
          <a:stretch/>
        </p:blipFill>
        <p:spPr bwMode="auto">
          <a:xfrm>
            <a:off x="6687403" y="4525010"/>
            <a:ext cx="2456597" cy="11899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605005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45700" t="53302" r="10668" b="20341"/>
          <a:stretch/>
        </p:blipFill>
        <p:spPr bwMode="auto">
          <a:xfrm>
            <a:off x="4709675" y="377385"/>
            <a:ext cx="4503761" cy="1683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0668" t="13596" r="13875" b="3125"/>
          <a:stretch/>
        </p:blipFill>
        <p:spPr bwMode="auto">
          <a:xfrm>
            <a:off x="4709675" y="2838732"/>
            <a:ext cx="4364888" cy="282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a:spLocks noGrp="1"/>
          </p:cNvSpPr>
          <p:nvPr>
            <p:ph type="title"/>
          </p:nvPr>
        </p:nvSpPr>
        <p:spPr>
          <a:xfrm>
            <a:off x="121006" y="312969"/>
            <a:ext cx="8795982" cy="745354"/>
          </a:xfrm>
        </p:spPr>
        <p:txBody>
          <a:bodyPr>
            <a:normAutofit/>
          </a:bodyPr>
          <a:lstStyle/>
          <a:p>
            <a:r>
              <a:rPr lang="en-US" sz="3600" dirty="0" smtClean="0"/>
              <a:t>Diverse Media</a:t>
            </a:r>
            <a:endParaRPr lang="en-US" sz="3600" dirty="0"/>
          </a:p>
        </p:txBody>
      </p:sp>
      <p:sp>
        <p:nvSpPr>
          <p:cNvPr id="2" name="TextBox 1"/>
          <p:cNvSpPr txBox="1"/>
          <p:nvPr/>
        </p:nvSpPr>
        <p:spPr>
          <a:xfrm>
            <a:off x="7360589" y="1660296"/>
            <a:ext cx="1783411" cy="83099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200" dirty="0" smtClean="0">
                <a:latin typeface="Arial" panose="020B0604020202020204" pitchFamily="34" charset="0"/>
                <a:cs typeface="Arial" panose="020B0604020202020204" pitchFamily="34" charset="0"/>
              </a:rPr>
              <a:t>Hashtags:</a:t>
            </a:r>
          </a:p>
          <a:p>
            <a:r>
              <a:rPr lang="en-US" sz="1200" dirty="0" smtClean="0">
                <a:latin typeface="Arial" panose="020B0604020202020204" pitchFamily="34" charset="0"/>
                <a:cs typeface="Arial" panose="020B0604020202020204" pitchFamily="34" charset="0"/>
              </a:rPr>
              <a:t>#whynuclear</a:t>
            </a:r>
          </a:p>
          <a:p>
            <a:r>
              <a:rPr lang="en-US" sz="1200" dirty="0" smtClean="0">
                <a:latin typeface="Arial" panose="020B0604020202020204" pitchFamily="34" charset="0"/>
                <a:cs typeface="Arial" panose="020B0604020202020204" pitchFamily="34" charset="0"/>
              </a:rPr>
              <a:t>#NAYGN</a:t>
            </a:r>
          </a:p>
          <a:p>
            <a:r>
              <a:rPr lang="en-US" sz="1200" dirty="0" smtClean="0">
                <a:latin typeface="Arial" panose="020B0604020202020204" pitchFamily="34" charset="0"/>
                <a:cs typeface="Arial" panose="020B0604020202020204" pitchFamily="34" charset="0"/>
              </a:rPr>
              <a:t>#STEM</a:t>
            </a:r>
            <a:endParaRPr lang="en-US" sz="1200" dirty="0">
              <a:latin typeface="Arial" panose="020B0604020202020204" pitchFamily="34" charset="0"/>
              <a:cs typeface="Arial" panose="020B0604020202020204" pitchFamily="34" charset="0"/>
            </a:endParaRPr>
          </a:p>
        </p:txBody>
      </p:sp>
      <p:pic>
        <p:nvPicPr>
          <p:cNvPr id="7" name="Picture 4"/>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36145" y="1058323"/>
            <a:ext cx="3673530" cy="32458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2920" t="33114" r="19365" b="17763"/>
          <a:stretch/>
        </p:blipFill>
        <p:spPr bwMode="auto">
          <a:xfrm>
            <a:off x="121006" y="3623969"/>
            <a:ext cx="3612628" cy="2091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16554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4424"/>
            <a:ext cx="4176215" cy="31969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109182" y="324588"/>
            <a:ext cx="8807806" cy="745354"/>
          </a:xfrm>
        </p:spPr>
        <p:txBody>
          <a:bodyPr>
            <a:normAutofit/>
          </a:bodyPr>
          <a:lstStyle/>
          <a:p>
            <a:r>
              <a:rPr lang="en-US" sz="3600" dirty="0" smtClean="0"/>
              <a:t>Strong Alignment</a:t>
            </a:r>
            <a:endParaRPr lang="en-US" sz="3600" dirty="0"/>
          </a:p>
        </p:txBody>
      </p:sp>
      <p:pic>
        <p:nvPicPr>
          <p:cNvPr id="5"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4216" t="40681" r="41558" b="22961"/>
          <a:stretch/>
        </p:blipFill>
        <p:spPr bwMode="auto">
          <a:xfrm>
            <a:off x="3910556" y="4215811"/>
            <a:ext cx="2286000" cy="1475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447129" y="5160103"/>
            <a:ext cx="1592689" cy="523220"/>
          </a:xfrm>
          <a:prstGeom prst="rect">
            <a:avLst/>
          </a:prstGeom>
          <a:solidFill>
            <a:schemeClr val="bg1"/>
          </a:solidFill>
        </p:spPr>
        <p:txBody>
          <a:bodyPr wrap="square" rtlCol="0">
            <a:spAutoFit/>
          </a:bodyPr>
          <a:lstStyle/>
          <a:p>
            <a:pPr algn="ctr"/>
            <a:r>
              <a:rPr lang="en-US" sz="1400" dirty="0" smtClean="0">
                <a:solidFill>
                  <a:schemeClr val="bg1"/>
                </a:solidFill>
                <a:latin typeface="Arial" panose="020B0604020202020204" pitchFamily="34" charset="0"/>
                <a:cs typeface="Arial" panose="020B0604020202020204" pitchFamily="34" charset="0"/>
                <a:hlinkClick r:id="rId5"/>
              </a:rPr>
              <a:t>Safety Matters</a:t>
            </a:r>
            <a:endParaRPr lang="en-US" sz="1400" dirty="0" smtClean="0">
              <a:solidFill>
                <a:schemeClr val="bg1"/>
              </a:solidFill>
              <a:latin typeface="Arial" panose="020B0604020202020204" pitchFamily="34" charset="0"/>
              <a:cs typeface="Arial" panose="020B0604020202020204" pitchFamily="34" charset="0"/>
            </a:endParaRPr>
          </a:p>
          <a:p>
            <a:endParaRPr lang="en-US" sz="1400" dirty="0">
              <a:solidFill>
                <a:schemeClr val="bg1"/>
              </a:solidFill>
              <a:latin typeface="Arial" panose="020B0604020202020204" pitchFamily="34" charset="0"/>
              <a:cs typeface="Arial" panose="020B0604020202020204" pitchFamily="34" charset="0"/>
            </a:endParaRPr>
          </a:p>
        </p:txBody>
      </p:sp>
      <p:pic>
        <p:nvPicPr>
          <p:cNvPr id="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85427"/>
          <a:stretch/>
        </p:blipFill>
        <p:spPr bwMode="auto">
          <a:xfrm>
            <a:off x="109182" y="1068669"/>
            <a:ext cx="5029200" cy="677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b="18143"/>
          <a:stretch/>
        </p:blipFill>
        <p:spPr bwMode="auto">
          <a:xfrm>
            <a:off x="2172933" y="1846577"/>
            <a:ext cx="2965449" cy="192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21329" t="16830" r="40591" b="21904"/>
          <a:stretch/>
        </p:blipFill>
        <p:spPr bwMode="auto">
          <a:xfrm>
            <a:off x="5180012" y="565961"/>
            <a:ext cx="3963988" cy="4129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41218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What We Want to Influence: </a:t>
            </a:r>
            <a:r>
              <a:rPr lang="en-US" sz="3600" b="1" u="sng" dirty="0"/>
              <a:t>Policy Support</a:t>
            </a:r>
          </a:p>
        </p:txBody>
      </p:sp>
      <p:pic>
        <p:nvPicPr>
          <p:cNvPr id="47" name="Picture 46"/>
          <p:cNvPicPr>
            <a:picLocks noChangeAspect="1"/>
          </p:cNvPicPr>
          <p:nvPr/>
        </p:nvPicPr>
        <p:blipFill>
          <a:blip r:embed="rId3"/>
          <a:stretch>
            <a:fillRect/>
          </a:stretch>
        </p:blipFill>
        <p:spPr>
          <a:xfrm>
            <a:off x="777511" y="1531065"/>
            <a:ext cx="7592156" cy="4058315"/>
          </a:xfrm>
          <a:prstGeom prst="rect">
            <a:avLst/>
          </a:prstGeom>
        </p:spPr>
      </p:pic>
    </p:spTree>
    <p:extLst>
      <p:ext uri="{BB962C8B-B14F-4D97-AF65-F5344CB8AC3E}">
        <p14:creationId xmlns:p14="http://schemas.microsoft.com/office/powerpoint/2010/main" val="3494405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We Want to Influence: </a:t>
            </a:r>
            <a:r>
              <a:rPr lang="en-US" sz="3600" b="1" u="sng" dirty="0"/>
              <a:t>Engagement</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r="34473"/>
          <a:stretch/>
        </p:blipFill>
        <p:spPr>
          <a:xfrm>
            <a:off x="345740" y="1584160"/>
            <a:ext cx="5906720" cy="3420979"/>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72144" r="-283"/>
          <a:stretch/>
        </p:blipFill>
        <p:spPr>
          <a:xfrm>
            <a:off x="6402380" y="1584160"/>
            <a:ext cx="2551176" cy="3440775"/>
          </a:xfrm>
          <a:prstGeom prst="rect">
            <a:avLst/>
          </a:prstGeom>
        </p:spPr>
      </p:pic>
    </p:spTree>
    <p:extLst>
      <p:ext uri="{BB962C8B-B14F-4D97-AF65-F5344CB8AC3E}">
        <p14:creationId xmlns:p14="http://schemas.microsoft.com/office/powerpoint/2010/main" val="258671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The Popular Approach</a:t>
            </a:r>
          </a:p>
        </p:txBody>
      </p:sp>
      <p:graphicFrame>
        <p:nvGraphicFramePr>
          <p:cNvPr id="5" name="Table 4"/>
          <p:cNvGraphicFramePr>
            <a:graphicFrameLocks noGrp="1"/>
          </p:cNvGraphicFramePr>
          <p:nvPr>
            <p:extLst>
              <p:ext uri="{D42A27DB-BD31-4B8C-83A1-F6EECF244321}">
                <p14:modId xmlns:p14="http://schemas.microsoft.com/office/powerpoint/2010/main" val="427658100"/>
              </p:ext>
            </p:extLst>
          </p:nvPr>
        </p:nvGraphicFramePr>
        <p:xfrm>
          <a:off x="454024" y="1415713"/>
          <a:ext cx="8462965" cy="3685682"/>
        </p:xfrm>
        <a:graphic>
          <a:graphicData uri="http://schemas.openxmlformats.org/drawingml/2006/table">
            <a:tbl>
              <a:tblPr firstRow="1" firstCol="1" bandRow="1"/>
              <a:tblGrid>
                <a:gridCol w="7884657">
                  <a:extLst>
                    <a:ext uri="{9D8B030D-6E8A-4147-A177-3AD203B41FA5}">
                      <a16:colId xmlns:a16="http://schemas.microsoft.com/office/drawing/2014/main" xmlns="" val="20000"/>
                    </a:ext>
                  </a:extLst>
                </a:gridCol>
                <a:gridCol w="578308">
                  <a:extLst>
                    <a:ext uri="{9D8B030D-6E8A-4147-A177-3AD203B41FA5}">
                      <a16:colId xmlns:a16="http://schemas.microsoft.com/office/drawing/2014/main" xmlns="" val="20001"/>
                    </a:ext>
                  </a:extLst>
                </a:gridCol>
              </a:tblGrid>
              <a:tr h="205915">
                <a:tc>
                  <a:txBody>
                    <a:bodyPr/>
                    <a:lstStyle/>
                    <a:p>
                      <a:pPr marL="0" marR="0" algn="l" defTabSz="457200" rtl="0" eaLnBrk="1" latinLnBrk="0" hangingPunct="1">
                        <a:lnSpc>
                          <a:spcPts val="1400"/>
                        </a:lnSpc>
                        <a:spcBef>
                          <a:spcPts val="600"/>
                        </a:spcBef>
                        <a:spcAft>
                          <a:spcPts val="600"/>
                        </a:spcAft>
                      </a:pPr>
                      <a:r>
                        <a:rPr lang="en-US" sz="900" kern="1200" dirty="0">
                          <a:solidFill>
                            <a:srgbClr val="396679"/>
                          </a:solidFill>
                          <a:effectLst/>
                          <a:latin typeface="Calibri Light" panose="020F0302020204030204" pitchFamily="34" charset="0"/>
                          <a:ea typeface="Times New Roman" panose="02020603050405020304" pitchFamily="18" charset="0"/>
                          <a:cs typeface="+mn-cs"/>
                        </a:rPr>
                        <a:t>Land siting procedures for all facilities are subject to approval by the NRC through a process of public consent, geological surveys, and environmental impact studies.</a:t>
                      </a:r>
                    </a:p>
                  </a:txBody>
                  <a:tcPr marL="4572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457200" rtl="0" eaLnBrk="1" latinLnBrk="0" hangingPunct="1">
                        <a:lnSpc>
                          <a:spcPts val="1400"/>
                        </a:lnSpc>
                        <a:spcBef>
                          <a:spcPts val="0"/>
                        </a:spcBef>
                        <a:spcAft>
                          <a:spcPts val="0"/>
                        </a:spcAft>
                      </a:pPr>
                      <a:r>
                        <a:rPr lang="en-US" sz="1000" b="0" kern="1200" dirty="0">
                          <a:solidFill>
                            <a:srgbClr val="396679"/>
                          </a:solidFill>
                          <a:effectLst/>
                          <a:latin typeface="Calibri Light" panose="020F0302020204030204" pitchFamily="34" charset="0"/>
                          <a:ea typeface="Times New Roman" panose="02020603050405020304" pitchFamily="18" charset="0"/>
                          <a:cs typeface="+mn-cs"/>
                        </a:rPr>
                        <a:t>86%</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205915">
                <a:tc>
                  <a:txBody>
                    <a:bodyPr/>
                    <a:lstStyle/>
                    <a:p>
                      <a:pPr marL="0" marR="0" algn="l" defTabSz="457200" rtl="0" eaLnBrk="1" latinLnBrk="0" hangingPunct="1">
                        <a:lnSpc>
                          <a:spcPts val="1400"/>
                        </a:lnSpc>
                        <a:spcBef>
                          <a:spcPts val="600"/>
                        </a:spcBef>
                        <a:spcAft>
                          <a:spcPts val="600"/>
                        </a:spcAft>
                      </a:pPr>
                      <a:r>
                        <a:rPr lang="en-US" sz="900" kern="1200" dirty="0">
                          <a:solidFill>
                            <a:srgbClr val="396679"/>
                          </a:solidFill>
                          <a:effectLst/>
                          <a:latin typeface="Calibri Light" panose="020F0302020204030204" pitchFamily="34" charset="0"/>
                          <a:ea typeface="Times New Roman" panose="02020603050405020304" pitchFamily="18" charset="0"/>
                          <a:cs typeface="+mn-cs"/>
                        </a:rPr>
                        <a:t>Regulators are guaranteed access to inspect plants at any time, without notice, and all inspection records are public record.</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457200" rtl="0" eaLnBrk="1" latinLnBrk="0" hangingPunct="1">
                        <a:lnSpc>
                          <a:spcPts val="1400"/>
                        </a:lnSpc>
                        <a:spcBef>
                          <a:spcPts val="0"/>
                        </a:spcBef>
                        <a:spcAft>
                          <a:spcPts val="0"/>
                        </a:spcAft>
                      </a:pPr>
                      <a:r>
                        <a:rPr lang="en-US" sz="1000" b="0" kern="1200" dirty="0">
                          <a:solidFill>
                            <a:srgbClr val="396679"/>
                          </a:solidFill>
                          <a:effectLst/>
                          <a:latin typeface="Calibri Light" panose="020F0302020204030204" pitchFamily="34" charset="0"/>
                          <a:ea typeface="Times New Roman" panose="02020603050405020304" pitchFamily="18" charset="0"/>
                          <a:cs typeface="+mn-cs"/>
                        </a:rPr>
                        <a:t>86%</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205915">
                <a:tc>
                  <a:txBody>
                    <a:bodyPr/>
                    <a:lstStyle/>
                    <a:p>
                      <a:pPr marL="0" marR="0" algn="l" defTabSz="457200" rtl="0" eaLnBrk="1" latinLnBrk="0" hangingPunct="1">
                        <a:lnSpc>
                          <a:spcPts val="1400"/>
                        </a:lnSpc>
                        <a:spcBef>
                          <a:spcPts val="600"/>
                        </a:spcBef>
                        <a:spcAft>
                          <a:spcPts val="600"/>
                        </a:spcAft>
                      </a:pPr>
                      <a:r>
                        <a:rPr lang="en-US" sz="900" kern="1200" dirty="0">
                          <a:solidFill>
                            <a:srgbClr val="396679"/>
                          </a:solidFill>
                          <a:effectLst/>
                          <a:latin typeface="Calibri Light" panose="020F0302020204030204" pitchFamily="34" charset="0"/>
                          <a:ea typeface="Times New Roman" panose="02020603050405020304" pitchFamily="18" charset="0"/>
                          <a:cs typeface="+mn-cs"/>
                        </a:rPr>
                        <a:t>New technology, inherently safer reactor design, new regulatory organizations, training, and massive containment structures provide layer upon layer of safety.</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457200" rtl="0" eaLnBrk="1" latinLnBrk="0" hangingPunct="1">
                        <a:lnSpc>
                          <a:spcPts val="1400"/>
                        </a:lnSpc>
                        <a:spcBef>
                          <a:spcPts val="0"/>
                        </a:spcBef>
                        <a:spcAft>
                          <a:spcPts val="0"/>
                        </a:spcAft>
                      </a:pPr>
                      <a:r>
                        <a:rPr lang="en-US" sz="1000" b="0" kern="1200" dirty="0">
                          <a:solidFill>
                            <a:srgbClr val="396679"/>
                          </a:solidFill>
                          <a:effectLst/>
                          <a:latin typeface="Calibri Light" panose="020F0302020204030204" pitchFamily="34" charset="0"/>
                          <a:ea typeface="Times New Roman" panose="02020603050405020304" pitchFamily="18" charset="0"/>
                          <a:cs typeface="+mn-cs"/>
                        </a:rPr>
                        <a:t>86%</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205915">
                <a:tc>
                  <a:txBody>
                    <a:bodyPr/>
                    <a:lstStyle/>
                    <a:p>
                      <a:pPr marL="0" marR="0" algn="l" defTabSz="457200" rtl="0" eaLnBrk="1" latinLnBrk="0" hangingPunct="1">
                        <a:lnSpc>
                          <a:spcPts val="1400"/>
                        </a:lnSpc>
                        <a:spcBef>
                          <a:spcPts val="600"/>
                        </a:spcBef>
                        <a:spcAft>
                          <a:spcPts val="600"/>
                        </a:spcAft>
                      </a:pPr>
                      <a:r>
                        <a:rPr lang="en-US" sz="900" kern="1200" dirty="0">
                          <a:solidFill>
                            <a:srgbClr val="396679"/>
                          </a:solidFill>
                          <a:effectLst/>
                          <a:latin typeface="Calibri Light" panose="020F0302020204030204" pitchFamily="34" charset="0"/>
                          <a:ea typeface="Times New Roman" panose="02020603050405020304" pitchFamily="18" charset="0"/>
                          <a:cs typeface="+mn-cs"/>
                        </a:rPr>
                        <a:t>U.S. reactor operators are licensed by the NRC and must requalify for their license every two years.</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457200" rtl="0" eaLnBrk="1" latinLnBrk="0" hangingPunct="1">
                        <a:lnSpc>
                          <a:spcPts val="1400"/>
                        </a:lnSpc>
                        <a:spcBef>
                          <a:spcPts val="0"/>
                        </a:spcBef>
                        <a:spcAft>
                          <a:spcPts val="0"/>
                        </a:spcAft>
                      </a:pPr>
                      <a:r>
                        <a:rPr lang="en-US" sz="1000" b="0" kern="1200" dirty="0">
                          <a:solidFill>
                            <a:srgbClr val="396679"/>
                          </a:solidFill>
                          <a:effectLst/>
                          <a:latin typeface="Calibri Light" panose="020F0302020204030204" pitchFamily="34" charset="0"/>
                          <a:ea typeface="Times New Roman" panose="02020603050405020304" pitchFamily="18" charset="0"/>
                          <a:cs typeface="+mn-cs"/>
                        </a:rPr>
                        <a:t>86%</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205915">
                <a:tc>
                  <a:txBody>
                    <a:bodyPr/>
                    <a:lstStyle/>
                    <a:p>
                      <a:pPr marL="0" marR="0" algn="l" defTabSz="457200" rtl="0" eaLnBrk="1" latinLnBrk="0" hangingPunct="1">
                        <a:lnSpc>
                          <a:spcPts val="1400"/>
                        </a:lnSpc>
                        <a:spcBef>
                          <a:spcPts val="600"/>
                        </a:spcBef>
                        <a:spcAft>
                          <a:spcPts val="600"/>
                        </a:spcAft>
                      </a:pPr>
                      <a:r>
                        <a:rPr lang="en-US" sz="900" kern="1200" dirty="0">
                          <a:solidFill>
                            <a:srgbClr val="396679"/>
                          </a:solidFill>
                          <a:effectLst/>
                          <a:latin typeface="Calibri Light" panose="020F0302020204030204" pitchFamily="34" charset="0"/>
                          <a:ea typeface="Times New Roman" panose="02020603050405020304" pitchFamily="18" charset="0"/>
                          <a:cs typeface="+mn-cs"/>
                        </a:rPr>
                        <a:t>Nuclear facilities are designed with multiple backup safety systems that can automatically shut down the reactor.</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457200" rtl="0" eaLnBrk="1" latinLnBrk="0" hangingPunct="1">
                        <a:lnSpc>
                          <a:spcPts val="1400"/>
                        </a:lnSpc>
                        <a:spcBef>
                          <a:spcPts val="0"/>
                        </a:spcBef>
                        <a:spcAft>
                          <a:spcPts val="0"/>
                        </a:spcAft>
                      </a:pPr>
                      <a:r>
                        <a:rPr lang="en-US" sz="1000" b="0" kern="1200" dirty="0">
                          <a:solidFill>
                            <a:srgbClr val="396679"/>
                          </a:solidFill>
                          <a:effectLst/>
                          <a:latin typeface="Calibri Light" panose="020F0302020204030204" pitchFamily="34" charset="0"/>
                          <a:ea typeface="Times New Roman" panose="02020603050405020304" pitchFamily="18" charset="0"/>
                          <a:cs typeface="+mn-cs"/>
                        </a:rPr>
                        <a:t>85%</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205915">
                <a:tc>
                  <a:txBody>
                    <a:bodyPr/>
                    <a:lstStyle/>
                    <a:p>
                      <a:pPr marL="0" marR="0" indent="0" algn="l" defTabSz="457200" rtl="0" eaLnBrk="1" fontAlgn="auto" latinLnBrk="0" hangingPunct="1">
                        <a:lnSpc>
                          <a:spcPts val="1400"/>
                        </a:lnSpc>
                        <a:spcBef>
                          <a:spcPts val="600"/>
                        </a:spcBef>
                        <a:spcAft>
                          <a:spcPts val="600"/>
                        </a:spcAft>
                        <a:buClrTx/>
                        <a:buSzTx/>
                        <a:buFontTx/>
                        <a:buNone/>
                        <a:tabLst/>
                        <a:defRPr/>
                      </a:pPr>
                      <a:r>
                        <a:rPr lang="en-US" sz="900" kern="1200" dirty="0">
                          <a:solidFill>
                            <a:srgbClr val="396679"/>
                          </a:solidFill>
                          <a:effectLst/>
                          <a:latin typeface="Calibri Light" panose="020F0302020204030204" pitchFamily="34" charset="0"/>
                          <a:ea typeface="Times New Roman" panose="02020603050405020304" pitchFamily="18" charset="0"/>
                          <a:cs typeface="+mn-cs"/>
                        </a:rPr>
                        <a:t>Unlike other energy sources, nuclear energy is generated 24 hours a day, 7 days a week, which provides constant, reliable energy.</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457200" rtl="0" eaLnBrk="1" latinLnBrk="0" hangingPunct="1">
                        <a:lnSpc>
                          <a:spcPts val="1400"/>
                        </a:lnSpc>
                        <a:spcBef>
                          <a:spcPts val="0"/>
                        </a:spcBef>
                        <a:spcAft>
                          <a:spcPts val="0"/>
                        </a:spcAft>
                      </a:pPr>
                      <a:r>
                        <a:rPr lang="en-US" sz="1000" b="0" kern="1200" dirty="0">
                          <a:solidFill>
                            <a:srgbClr val="396679"/>
                          </a:solidFill>
                          <a:effectLst/>
                          <a:latin typeface="Calibri Light" panose="020F0302020204030204" pitchFamily="34" charset="0"/>
                          <a:ea typeface="Times New Roman" panose="02020603050405020304" pitchFamily="18" charset="0"/>
                          <a:cs typeface="+mn-cs"/>
                        </a:rPr>
                        <a:t>83%</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205915">
                <a:tc>
                  <a:txBody>
                    <a:bodyPr/>
                    <a:lstStyle/>
                    <a:p>
                      <a:pPr marL="0" marR="0" indent="0" algn="l" defTabSz="457200" rtl="0" eaLnBrk="1" fontAlgn="auto" latinLnBrk="0" hangingPunct="1">
                        <a:lnSpc>
                          <a:spcPts val="1400"/>
                        </a:lnSpc>
                        <a:spcBef>
                          <a:spcPts val="600"/>
                        </a:spcBef>
                        <a:spcAft>
                          <a:spcPts val="600"/>
                        </a:spcAft>
                        <a:buClrTx/>
                        <a:buSzTx/>
                        <a:buFontTx/>
                        <a:buNone/>
                        <a:tabLst/>
                        <a:defRPr/>
                      </a:pPr>
                      <a:r>
                        <a:rPr lang="en-US" sz="900" kern="1200" dirty="0">
                          <a:solidFill>
                            <a:srgbClr val="396679"/>
                          </a:solidFill>
                          <a:effectLst/>
                          <a:latin typeface="Calibri Light" panose="020F0302020204030204" pitchFamily="34" charset="0"/>
                          <a:ea typeface="Times New Roman" panose="02020603050405020304" pitchFamily="18" charset="0"/>
                          <a:cs typeface="+mn-cs"/>
                        </a:rPr>
                        <a:t>Resident inspectors for the NRC spend one week out of every six in training, which is more continuous training than pilots and doctors.</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457200" rtl="0" eaLnBrk="1" latinLnBrk="0" hangingPunct="1">
                        <a:lnSpc>
                          <a:spcPts val="1400"/>
                        </a:lnSpc>
                        <a:spcBef>
                          <a:spcPts val="0"/>
                        </a:spcBef>
                        <a:spcAft>
                          <a:spcPts val="0"/>
                        </a:spcAft>
                      </a:pPr>
                      <a:r>
                        <a:rPr lang="en-US" sz="1000" b="0" kern="1200" dirty="0">
                          <a:solidFill>
                            <a:srgbClr val="396679"/>
                          </a:solidFill>
                          <a:effectLst/>
                          <a:latin typeface="Calibri Light" panose="020F0302020204030204" pitchFamily="34" charset="0"/>
                          <a:ea typeface="Times New Roman" panose="02020603050405020304" pitchFamily="18" charset="0"/>
                          <a:cs typeface="+mn-cs"/>
                        </a:rPr>
                        <a:t>83%</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205915">
                <a:tc>
                  <a:txBody>
                    <a:bodyPr/>
                    <a:lstStyle/>
                    <a:p>
                      <a:pPr marL="0" marR="0" algn="l" defTabSz="457200" rtl="0" eaLnBrk="1" latinLnBrk="0" hangingPunct="1">
                        <a:lnSpc>
                          <a:spcPts val="1400"/>
                        </a:lnSpc>
                        <a:spcBef>
                          <a:spcPts val="600"/>
                        </a:spcBef>
                        <a:spcAft>
                          <a:spcPts val="600"/>
                        </a:spcAft>
                      </a:pPr>
                      <a:r>
                        <a:rPr lang="en-US" sz="900" kern="1200" dirty="0">
                          <a:solidFill>
                            <a:srgbClr val="396679"/>
                          </a:solidFill>
                          <a:effectLst/>
                          <a:latin typeface="Calibri Light" panose="020F0302020204030204" pitchFamily="34" charset="0"/>
                          <a:ea typeface="Times New Roman" panose="02020603050405020304" pitchFamily="18" charset="0"/>
                          <a:cs typeface="+mn-cs"/>
                        </a:rPr>
                        <a:t>One nuclear power plant generates more energy than all the solar power generated in the country combined.</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457200" rtl="0" eaLnBrk="1" latinLnBrk="0" hangingPunct="1">
                        <a:lnSpc>
                          <a:spcPts val="1400"/>
                        </a:lnSpc>
                        <a:spcBef>
                          <a:spcPts val="0"/>
                        </a:spcBef>
                        <a:spcAft>
                          <a:spcPts val="0"/>
                        </a:spcAft>
                      </a:pPr>
                      <a:r>
                        <a:rPr lang="en-US" sz="1000" b="0" kern="1200" dirty="0">
                          <a:solidFill>
                            <a:srgbClr val="396679"/>
                          </a:solidFill>
                          <a:effectLst/>
                          <a:latin typeface="Calibri Light" panose="020F0302020204030204" pitchFamily="34" charset="0"/>
                          <a:ea typeface="Times New Roman" panose="02020603050405020304" pitchFamily="18" charset="0"/>
                          <a:cs typeface="+mn-cs"/>
                        </a:rPr>
                        <a:t>82%</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205915">
                <a:tc>
                  <a:txBody>
                    <a:bodyPr/>
                    <a:lstStyle/>
                    <a:p>
                      <a:pPr marL="0" marR="0" algn="l" defTabSz="457200" rtl="0" eaLnBrk="1" latinLnBrk="0" hangingPunct="1">
                        <a:lnSpc>
                          <a:spcPts val="1400"/>
                        </a:lnSpc>
                        <a:spcBef>
                          <a:spcPts val="600"/>
                        </a:spcBef>
                        <a:spcAft>
                          <a:spcPts val="600"/>
                        </a:spcAft>
                      </a:pPr>
                      <a:r>
                        <a:rPr lang="en-US" sz="900" kern="1200" dirty="0">
                          <a:solidFill>
                            <a:srgbClr val="396679"/>
                          </a:solidFill>
                          <a:effectLst/>
                          <a:latin typeface="Calibri Light" panose="020F0302020204030204" pitchFamily="34" charset="0"/>
                          <a:ea typeface="Times New Roman" panose="02020603050405020304" pitchFamily="18" charset="0"/>
                          <a:cs typeface="+mn-cs"/>
                        </a:rPr>
                        <a:t>Ninety-nine nuclear power plants produce 20% of the country's overall energy. In comparison, 1,740 natural gas plants generate 30% of the country's energy.</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457200" rtl="0" eaLnBrk="1" latinLnBrk="0" hangingPunct="1">
                        <a:lnSpc>
                          <a:spcPts val="1400"/>
                        </a:lnSpc>
                        <a:spcBef>
                          <a:spcPts val="0"/>
                        </a:spcBef>
                        <a:spcAft>
                          <a:spcPts val="0"/>
                        </a:spcAft>
                      </a:pPr>
                      <a:r>
                        <a:rPr lang="en-US" sz="1000" b="0" kern="1200" dirty="0">
                          <a:solidFill>
                            <a:srgbClr val="396679"/>
                          </a:solidFill>
                          <a:effectLst/>
                          <a:latin typeface="Calibri Light" panose="020F0302020204030204" pitchFamily="34" charset="0"/>
                          <a:ea typeface="Times New Roman" panose="02020603050405020304" pitchFamily="18" charset="0"/>
                          <a:cs typeface="+mn-cs"/>
                        </a:rPr>
                        <a:t>81%</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391042">
                <a:tc>
                  <a:txBody>
                    <a:bodyPr/>
                    <a:lstStyle/>
                    <a:p>
                      <a:pPr marL="0" marR="0" algn="l" defTabSz="457200" rtl="0" eaLnBrk="1" latinLnBrk="0" hangingPunct="1">
                        <a:lnSpc>
                          <a:spcPts val="1400"/>
                        </a:lnSpc>
                        <a:spcBef>
                          <a:spcPts val="600"/>
                        </a:spcBef>
                        <a:spcAft>
                          <a:spcPts val="600"/>
                        </a:spcAft>
                      </a:pPr>
                      <a:r>
                        <a:rPr lang="en-US" sz="900" kern="1200" dirty="0">
                          <a:solidFill>
                            <a:srgbClr val="396679"/>
                          </a:solidFill>
                          <a:effectLst/>
                          <a:latin typeface="Calibri Light" panose="020F0302020204030204" pitchFamily="34" charset="0"/>
                          <a:ea typeface="Times New Roman" panose="02020603050405020304" pitchFamily="18" charset="0"/>
                          <a:cs typeface="+mn-cs"/>
                        </a:rPr>
                        <a:t>The U.S. is losing global influence to countries like China and Russia that are investing heavily in next-generation nuclear technology and strengthening ties with countries looking to build advanced nuclear facilities in the coming years.</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457200" rtl="0" eaLnBrk="1" latinLnBrk="0" hangingPunct="1">
                        <a:lnSpc>
                          <a:spcPts val="1400"/>
                        </a:lnSpc>
                        <a:spcBef>
                          <a:spcPts val="0"/>
                        </a:spcBef>
                        <a:spcAft>
                          <a:spcPts val="0"/>
                        </a:spcAft>
                      </a:pPr>
                      <a:r>
                        <a:rPr lang="en-US" sz="1000" b="0" kern="1200" dirty="0">
                          <a:solidFill>
                            <a:srgbClr val="396679"/>
                          </a:solidFill>
                          <a:effectLst/>
                          <a:latin typeface="Calibri Light" panose="020F0302020204030204" pitchFamily="34" charset="0"/>
                          <a:ea typeface="Times New Roman" panose="02020603050405020304" pitchFamily="18" charset="0"/>
                          <a:cs typeface="+mn-cs"/>
                        </a:rPr>
                        <a:t>80%</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205915">
                <a:tc>
                  <a:txBody>
                    <a:bodyPr/>
                    <a:lstStyle/>
                    <a:p>
                      <a:pPr marL="0" marR="0" algn="l" defTabSz="457200" rtl="0" eaLnBrk="1" latinLnBrk="0" hangingPunct="1">
                        <a:lnSpc>
                          <a:spcPts val="1400"/>
                        </a:lnSpc>
                        <a:spcBef>
                          <a:spcPts val="600"/>
                        </a:spcBef>
                        <a:spcAft>
                          <a:spcPts val="600"/>
                        </a:spcAft>
                      </a:pPr>
                      <a:r>
                        <a:rPr lang="en-US" sz="900" kern="1200" dirty="0">
                          <a:solidFill>
                            <a:srgbClr val="396679"/>
                          </a:solidFill>
                          <a:effectLst/>
                          <a:latin typeface="Calibri Light" panose="020F0302020204030204" pitchFamily="34" charset="0"/>
                          <a:ea typeface="Times New Roman" panose="02020603050405020304" pitchFamily="18" charset="0"/>
                          <a:cs typeface="+mn-cs"/>
                        </a:rPr>
                        <a:t>Compared to fossil fuels that release byproducts into the air, the nuclear industry is required by law to take responsibility for its waste.</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457200" rtl="0" eaLnBrk="1" latinLnBrk="0" hangingPunct="1">
                        <a:lnSpc>
                          <a:spcPts val="1400"/>
                        </a:lnSpc>
                        <a:spcBef>
                          <a:spcPts val="0"/>
                        </a:spcBef>
                        <a:spcAft>
                          <a:spcPts val="0"/>
                        </a:spcAft>
                      </a:pPr>
                      <a:r>
                        <a:rPr lang="en-US" sz="1000" b="0" kern="1200" dirty="0">
                          <a:solidFill>
                            <a:srgbClr val="396679"/>
                          </a:solidFill>
                          <a:effectLst/>
                          <a:latin typeface="Calibri Light" panose="020F0302020204030204" pitchFamily="34" charset="0"/>
                          <a:ea typeface="Times New Roman" panose="02020603050405020304" pitchFamily="18" charset="0"/>
                          <a:cs typeface="+mn-cs"/>
                        </a:rPr>
                        <a:t>77%</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205915">
                <a:tc>
                  <a:txBody>
                    <a:bodyPr/>
                    <a:lstStyle/>
                    <a:p>
                      <a:pPr marL="0" marR="0" algn="l" defTabSz="457200" rtl="0" eaLnBrk="1" latinLnBrk="0" hangingPunct="1">
                        <a:lnSpc>
                          <a:spcPts val="1400"/>
                        </a:lnSpc>
                        <a:spcBef>
                          <a:spcPts val="600"/>
                        </a:spcBef>
                        <a:spcAft>
                          <a:spcPts val="600"/>
                        </a:spcAft>
                      </a:pPr>
                      <a:r>
                        <a:rPr lang="en-US" sz="900" kern="1200" dirty="0">
                          <a:solidFill>
                            <a:srgbClr val="396679"/>
                          </a:solidFill>
                          <a:effectLst/>
                          <a:latin typeface="Calibri Light" panose="020F0302020204030204" pitchFamily="34" charset="0"/>
                          <a:ea typeface="Times New Roman" panose="02020603050405020304" pitchFamily="18" charset="0"/>
                          <a:cs typeface="+mn-cs"/>
                        </a:rPr>
                        <a:t>Nuclear power is generated when a tightly-controlled scientific reaction boils water into steam and powers turbines to generate electricity.</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457200" rtl="0" eaLnBrk="1" latinLnBrk="0" hangingPunct="1">
                        <a:lnSpc>
                          <a:spcPts val="1400"/>
                        </a:lnSpc>
                        <a:spcBef>
                          <a:spcPts val="0"/>
                        </a:spcBef>
                        <a:spcAft>
                          <a:spcPts val="0"/>
                        </a:spcAft>
                      </a:pPr>
                      <a:r>
                        <a:rPr lang="en-US" sz="1000" b="0" kern="1200" dirty="0">
                          <a:solidFill>
                            <a:srgbClr val="396679"/>
                          </a:solidFill>
                          <a:effectLst/>
                          <a:latin typeface="Calibri Light" panose="020F0302020204030204" pitchFamily="34" charset="0"/>
                          <a:ea typeface="Times New Roman" panose="02020603050405020304" pitchFamily="18" charset="0"/>
                          <a:cs typeface="+mn-cs"/>
                        </a:rPr>
                        <a:t>74%</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r h="205915">
                <a:tc>
                  <a:txBody>
                    <a:bodyPr/>
                    <a:lstStyle/>
                    <a:p>
                      <a:pPr marL="0" marR="0" algn="l" defTabSz="457200" rtl="0" eaLnBrk="1" latinLnBrk="0" hangingPunct="1">
                        <a:lnSpc>
                          <a:spcPts val="1400"/>
                        </a:lnSpc>
                        <a:spcBef>
                          <a:spcPts val="600"/>
                        </a:spcBef>
                        <a:spcAft>
                          <a:spcPts val="600"/>
                        </a:spcAft>
                      </a:pPr>
                      <a:r>
                        <a:rPr lang="en-US" sz="900" kern="1200" dirty="0">
                          <a:solidFill>
                            <a:srgbClr val="396679"/>
                          </a:solidFill>
                          <a:effectLst/>
                          <a:latin typeface="Calibri Light" panose="020F0302020204030204" pitchFamily="34" charset="0"/>
                          <a:ea typeface="Times New Roman" panose="02020603050405020304" pitchFamily="18" charset="0"/>
                          <a:cs typeface="+mn-cs"/>
                        </a:rPr>
                        <a:t>Nuclear power plants use state-of-the-art technology to control the scientific reaction that generates nuclear power.</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457200" rtl="0" eaLnBrk="1" latinLnBrk="0" hangingPunct="1">
                        <a:lnSpc>
                          <a:spcPts val="1400"/>
                        </a:lnSpc>
                        <a:spcBef>
                          <a:spcPts val="0"/>
                        </a:spcBef>
                        <a:spcAft>
                          <a:spcPts val="0"/>
                        </a:spcAft>
                      </a:pPr>
                      <a:r>
                        <a:rPr lang="en-US" sz="1000" b="0" kern="1200" dirty="0">
                          <a:solidFill>
                            <a:srgbClr val="396679"/>
                          </a:solidFill>
                          <a:effectLst/>
                          <a:latin typeface="Calibri Light" panose="020F0302020204030204" pitchFamily="34" charset="0"/>
                          <a:ea typeface="Times New Roman" panose="02020603050405020304" pitchFamily="18" charset="0"/>
                          <a:cs typeface="+mn-cs"/>
                        </a:rPr>
                        <a:t>72%</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2"/>
                  </a:ext>
                </a:extLst>
              </a:tr>
              <a:tr h="205915">
                <a:tc>
                  <a:txBody>
                    <a:bodyPr/>
                    <a:lstStyle/>
                    <a:p>
                      <a:pPr marL="0" marR="0" algn="l" defTabSz="457200" rtl="0" eaLnBrk="1" latinLnBrk="0" hangingPunct="1">
                        <a:lnSpc>
                          <a:spcPts val="1400"/>
                        </a:lnSpc>
                        <a:spcBef>
                          <a:spcPts val="600"/>
                        </a:spcBef>
                        <a:spcAft>
                          <a:spcPts val="600"/>
                        </a:spcAft>
                      </a:pPr>
                      <a:r>
                        <a:rPr lang="en-US" sz="900" kern="1200" dirty="0">
                          <a:solidFill>
                            <a:srgbClr val="396679"/>
                          </a:solidFill>
                          <a:effectLst/>
                          <a:latin typeface="Calibri Light" panose="020F0302020204030204" pitchFamily="34" charset="0"/>
                          <a:ea typeface="Times New Roman" panose="02020603050405020304" pitchFamily="18" charset="0"/>
                          <a:cs typeface="+mn-cs"/>
                        </a:rPr>
                        <a:t>Unlike plants that burn coal, oil, and natural gas to boil water, nuclear plants do not burn anything.</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457200" rtl="0" eaLnBrk="1" latinLnBrk="0" hangingPunct="1">
                        <a:lnSpc>
                          <a:spcPts val="1400"/>
                        </a:lnSpc>
                        <a:spcBef>
                          <a:spcPts val="0"/>
                        </a:spcBef>
                        <a:spcAft>
                          <a:spcPts val="0"/>
                        </a:spcAft>
                      </a:pPr>
                      <a:r>
                        <a:rPr lang="en-US" sz="1000" b="0" kern="1200" dirty="0">
                          <a:solidFill>
                            <a:srgbClr val="396679"/>
                          </a:solidFill>
                          <a:effectLst/>
                          <a:latin typeface="Calibri Light" panose="020F0302020204030204" pitchFamily="34" charset="0"/>
                          <a:ea typeface="Times New Roman" panose="02020603050405020304" pitchFamily="18" charset="0"/>
                          <a:cs typeface="+mn-cs"/>
                        </a:rPr>
                        <a:t>72%</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3"/>
                  </a:ext>
                </a:extLst>
              </a:tr>
              <a:tr h="205915">
                <a:tc>
                  <a:txBody>
                    <a:bodyPr/>
                    <a:lstStyle/>
                    <a:p>
                      <a:pPr marL="0" marR="0" algn="l" defTabSz="457200" rtl="0" eaLnBrk="1" latinLnBrk="0" hangingPunct="1">
                        <a:lnSpc>
                          <a:spcPts val="1400"/>
                        </a:lnSpc>
                        <a:spcBef>
                          <a:spcPts val="600"/>
                        </a:spcBef>
                        <a:spcAft>
                          <a:spcPts val="600"/>
                        </a:spcAft>
                      </a:pPr>
                      <a:r>
                        <a:rPr lang="en-US" sz="900" kern="1200" dirty="0">
                          <a:solidFill>
                            <a:srgbClr val="396679"/>
                          </a:solidFill>
                          <a:effectLst/>
                          <a:latin typeface="Calibri Light" panose="020F0302020204030204" pitchFamily="34" charset="0"/>
                          <a:ea typeface="Times New Roman" panose="02020603050405020304" pitchFamily="18" charset="0"/>
                          <a:cs typeface="+mn-cs"/>
                        </a:rPr>
                        <a:t>The amount of nuclear waste produced by one consumer throughout their entire lifetime is the size of a soda can.</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457200" rtl="0" eaLnBrk="1" latinLnBrk="0" hangingPunct="1">
                        <a:lnSpc>
                          <a:spcPts val="1400"/>
                        </a:lnSpc>
                        <a:spcBef>
                          <a:spcPts val="0"/>
                        </a:spcBef>
                        <a:spcAft>
                          <a:spcPts val="0"/>
                        </a:spcAft>
                      </a:pPr>
                      <a:r>
                        <a:rPr lang="en-US" sz="1000" b="0" kern="1200" dirty="0">
                          <a:solidFill>
                            <a:srgbClr val="396679"/>
                          </a:solidFill>
                          <a:effectLst/>
                          <a:latin typeface="Calibri Light" panose="020F0302020204030204" pitchFamily="34" charset="0"/>
                          <a:ea typeface="Times New Roman" panose="02020603050405020304" pitchFamily="18" charset="0"/>
                          <a:cs typeface="+mn-cs"/>
                        </a:rPr>
                        <a:t>72%</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4"/>
                  </a:ext>
                </a:extLst>
              </a:tr>
              <a:tr h="205915">
                <a:tc>
                  <a:txBody>
                    <a:bodyPr/>
                    <a:lstStyle/>
                    <a:p>
                      <a:pPr marL="0" marR="0" algn="l" defTabSz="457200" rtl="0" eaLnBrk="1" latinLnBrk="0" hangingPunct="1">
                        <a:lnSpc>
                          <a:spcPts val="1400"/>
                        </a:lnSpc>
                        <a:spcBef>
                          <a:spcPts val="600"/>
                        </a:spcBef>
                        <a:spcAft>
                          <a:spcPts val="600"/>
                        </a:spcAft>
                      </a:pPr>
                      <a:r>
                        <a:rPr lang="en-US" sz="900" kern="1200" dirty="0">
                          <a:solidFill>
                            <a:srgbClr val="396679"/>
                          </a:solidFill>
                          <a:effectLst/>
                          <a:latin typeface="Calibri Light" panose="020F0302020204030204" pitchFamily="34" charset="0"/>
                          <a:ea typeface="Times New Roman" panose="02020603050405020304" pitchFamily="18" charset="0"/>
                          <a:cs typeface="+mn-cs"/>
                        </a:rPr>
                        <a:t>Nuclear power is produced through a simple transfer of energy that boils water.</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457200" rtl="0" eaLnBrk="1" latinLnBrk="0" hangingPunct="1">
                        <a:lnSpc>
                          <a:spcPts val="1400"/>
                        </a:lnSpc>
                        <a:spcBef>
                          <a:spcPts val="0"/>
                        </a:spcBef>
                        <a:spcAft>
                          <a:spcPts val="0"/>
                        </a:spcAft>
                      </a:pPr>
                      <a:r>
                        <a:rPr lang="en-US" sz="1000" b="0" kern="1200" dirty="0">
                          <a:solidFill>
                            <a:srgbClr val="396679"/>
                          </a:solidFill>
                          <a:effectLst/>
                          <a:latin typeface="Calibri Light" panose="020F0302020204030204" pitchFamily="34" charset="0"/>
                          <a:ea typeface="Times New Roman" panose="02020603050405020304" pitchFamily="18" charset="0"/>
                          <a:cs typeface="+mn-cs"/>
                        </a:rPr>
                        <a:t>70%</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5"/>
                  </a:ext>
                </a:extLst>
              </a:tr>
              <a:tr h="205915">
                <a:tc>
                  <a:txBody>
                    <a:bodyPr/>
                    <a:lstStyle/>
                    <a:p>
                      <a:pPr marL="0" marR="0" algn="l" defTabSz="457200" rtl="0" eaLnBrk="1" latinLnBrk="0" hangingPunct="1">
                        <a:lnSpc>
                          <a:spcPts val="1400"/>
                        </a:lnSpc>
                        <a:spcBef>
                          <a:spcPts val="600"/>
                        </a:spcBef>
                        <a:spcAft>
                          <a:spcPts val="600"/>
                        </a:spcAft>
                      </a:pPr>
                      <a:r>
                        <a:rPr lang="en-US" sz="900" kern="1200" dirty="0">
                          <a:solidFill>
                            <a:srgbClr val="396679"/>
                          </a:solidFill>
                          <a:effectLst/>
                          <a:latin typeface="Calibri Light" panose="020F0302020204030204" pitchFamily="34" charset="0"/>
                          <a:ea typeface="Times New Roman" panose="02020603050405020304" pitchFamily="18" charset="0"/>
                          <a:cs typeface="+mn-cs"/>
                        </a:rPr>
                        <a:t>If stacked end to end - the nuclear waste produced by the industry over the last 50 years is the size of a football field.</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457200" rtl="0" eaLnBrk="1" latinLnBrk="0" hangingPunct="1">
                        <a:lnSpc>
                          <a:spcPts val="1400"/>
                        </a:lnSpc>
                        <a:spcBef>
                          <a:spcPts val="0"/>
                        </a:spcBef>
                        <a:spcAft>
                          <a:spcPts val="0"/>
                        </a:spcAft>
                      </a:pPr>
                      <a:r>
                        <a:rPr lang="en-US" sz="1000" b="0" kern="1200" dirty="0">
                          <a:solidFill>
                            <a:srgbClr val="396679"/>
                          </a:solidFill>
                          <a:effectLst/>
                          <a:latin typeface="Calibri Light" panose="020F0302020204030204" pitchFamily="34" charset="0"/>
                          <a:ea typeface="Times New Roman" panose="02020603050405020304" pitchFamily="18" charset="0"/>
                          <a:cs typeface="+mn-cs"/>
                        </a:rPr>
                        <a:t>65%</a:t>
                      </a:r>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6"/>
                  </a:ext>
                </a:extLst>
              </a:tr>
            </a:tbl>
          </a:graphicData>
        </a:graphic>
      </p:graphicFrame>
    </p:spTree>
    <p:extLst>
      <p:ext uri="{BB962C8B-B14F-4D97-AF65-F5344CB8AC3E}">
        <p14:creationId xmlns:p14="http://schemas.microsoft.com/office/powerpoint/2010/main" val="516899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The </a:t>
            </a:r>
            <a:r>
              <a:rPr lang="en-US" sz="3600" i="1" dirty="0"/>
              <a:t>Science</a:t>
            </a:r>
            <a:r>
              <a:rPr lang="en-US" sz="3600" dirty="0"/>
              <a:t> of Storytelling</a:t>
            </a:r>
          </a:p>
        </p:txBody>
      </p:sp>
      <p:sp>
        <p:nvSpPr>
          <p:cNvPr id="4" name="Rectangle 3"/>
          <p:cNvSpPr/>
          <p:nvPr/>
        </p:nvSpPr>
        <p:spPr>
          <a:xfrm>
            <a:off x="825500" y="1629120"/>
            <a:ext cx="7232650" cy="3518721"/>
          </a:xfrm>
          <a:prstGeom prst="rect">
            <a:avLst/>
          </a:prstGeom>
          <a:gradFill flip="none" rotWithShape="1">
            <a:gsLst>
              <a:gs pos="0">
                <a:srgbClr val="25A6D5">
                  <a:alpha val="30000"/>
                </a:srgbClr>
              </a:gs>
              <a:gs pos="100000">
                <a:schemeClr val="bg1"/>
              </a:gs>
            </a:gsLst>
            <a:lin ang="16200000" scaled="0"/>
            <a:tileRect/>
          </a:gradFill>
          <a:ln>
            <a:solidFill>
              <a:srgbClr val="A6A6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whitepeople.png"/>
          <p:cNvPicPr>
            <a:picLocks noChangeAspect="1"/>
          </p:cNvPicPr>
          <p:nvPr/>
        </p:nvPicPr>
        <p:blipFill>
          <a:blip r:embed="rId3" cstate="screen">
            <a:alphaModFix amt="27000"/>
            <a:extLst>
              <a:ext uri="{28A0092B-C50C-407E-A947-70E740481C1C}">
                <a14:useLocalDpi xmlns:a14="http://schemas.microsoft.com/office/drawing/2010/main"/>
              </a:ext>
            </a:extLst>
          </a:blip>
          <a:stretch>
            <a:fillRect/>
          </a:stretch>
        </p:blipFill>
        <p:spPr>
          <a:xfrm>
            <a:off x="773768" y="4395711"/>
            <a:ext cx="7294467" cy="1073549"/>
          </a:xfrm>
          <a:prstGeom prst="rect">
            <a:avLst/>
          </a:prstGeom>
        </p:spPr>
      </p:pic>
      <p:grpSp>
        <p:nvGrpSpPr>
          <p:cNvPr id="12" name="Group 11"/>
          <p:cNvGrpSpPr/>
          <p:nvPr/>
        </p:nvGrpSpPr>
        <p:grpSpPr>
          <a:xfrm>
            <a:off x="4191002" y="2144848"/>
            <a:ext cx="1628216" cy="685798"/>
            <a:chOff x="4131234" y="2286002"/>
            <a:chExt cx="1628216" cy="685798"/>
          </a:xfrm>
        </p:grpSpPr>
        <p:sp>
          <p:nvSpPr>
            <p:cNvPr id="15" name="Rectangle 14"/>
            <p:cNvSpPr/>
            <p:nvPr/>
          </p:nvSpPr>
          <p:spPr>
            <a:xfrm>
              <a:off x="4131234" y="2286002"/>
              <a:ext cx="1323416" cy="582706"/>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Oval 12"/>
            <p:cNvSpPr/>
            <p:nvPr/>
          </p:nvSpPr>
          <p:spPr>
            <a:xfrm>
              <a:off x="5651500" y="2863850"/>
              <a:ext cx="107950" cy="10795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Freeform 24"/>
            <p:cNvSpPr/>
            <p:nvPr/>
          </p:nvSpPr>
          <p:spPr>
            <a:xfrm>
              <a:off x="5448300" y="2565400"/>
              <a:ext cx="260350" cy="311150"/>
            </a:xfrm>
            <a:custGeom>
              <a:avLst/>
              <a:gdLst>
                <a:gd name="connsiteX0" fmla="*/ 0 w 260350"/>
                <a:gd name="connsiteY0" fmla="*/ 0 h 311150"/>
                <a:gd name="connsiteX1" fmla="*/ 260350 w 260350"/>
                <a:gd name="connsiteY1" fmla="*/ 0 h 311150"/>
                <a:gd name="connsiteX2" fmla="*/ 260350 w 260350"/>
                <a:gd name="connsiteY2" fmla="*/ 311150 h 311150"/>
                <a:gd name="connsiteX3" fmla="*/ 260350 w 260350"/>
                <a:gd name="connsiteY3" fmla="*/ 311150 h 311150"/>
              </a:gdLst>
              <a:ahLst/>
              <a:cxnLst>
                <a:cxn ang="0">
                  <a:pos x="connsiteX0" y="connsiteY0"/>
                </a:cxn>
                <a:cxn ang="0">
                  <a:pos x="connsiteX1" y="connsiteY1"/>
                </a:cxn>
                <a:cxn ang="0">
                  <a:pos x="connsiteX2" y="connsiteY2"/>
                </a:cxn>
                <a:cxn ang="0">
                  <a:pos x="connsiteX3" y="connsiteY3"/>
                </a:cxn>
              </a:cxnLst>
              <a:rect l="l" t="t" r="r" b="b"/>
              <a:pathLst>
                <a:path w="260350" h="311150">
                  <a:moveTo>
                    <a:pt x="0" y="0"/>
                  </a:moveTo>
                  <a:lnTo>
                    <a:pt x="260350" y="0"/>
                  </a:lnTo>
                  <a:lnTo>
                    <a:pt x="260350" y="311150"/>
                  </a:lnTo>
                  <a:lnTo>
                    <a:pt x="260350" y="311150"/>
                  </a:lnTo>
                </a:path>
              </a:pathLst>
            </a:cu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grpSp>
      <p:sp>
        <p:nvSpPr>
          <p:cNvPr id="16" name="Oval 15"/>
          <p:cNvSpPr/>
          <p:nvPr/>
        </p:nvSpPr>
        <p:spPr>
          <a:xfrm>
            <a:off x="1151467" y="3334663"/>
            <a:ext cx="931334" cy="931334"/>
          </a:xfrm>
          <a:prstGeom prst="ellipse">
            <a:avLst/>
          </a:prstGeom>
          <a:solidFill>
            <a:srgbClr val="25A6D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b="1" dirty="0">
                <a:cs typeface="Arial Narrow Bold"/>
              </a:rPr>
              <a:t>PRE-TEST</a:t>
            </a:r>
          </a:p>
        </p:txBody>
      </p:sp>
      <p:sp>
        <p:nvSpPr>
          <p:cNvPr id="17" name="Oval 16"/>
          <p:cNvSpPr/>
          <p:nvPr/>
        </p:nvSpPr>
        <p:spPr>
          <a:xfrm>
            <a:off x="6759937" y="1751397"/>
            <a:ext cx="1003997" cy="931334"/>
          </a:xfrm>
          <a:prstGeom prst="ellipse">
            <a:avLst/>
          </a:prstGeom>
          <a:solidFill>
            <a:srgbClr val="25A6D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b="1" dirty="0">
                <a:cs typeface="Arial Narrow Bold"/>
              </a:rPr>
              <a:t>POST-TEST</a:t>
            </a:r>
          </a:p>
        </p:txBody>
      </p:sp>
      <p:sp>
        <p:nvSpPr>
          <p:cNvPr id="18" name="Right Arrow 9"/>
          <p:cNvSpPr/>
          <p:nvPr/>
        </p:nvSpPr>
        <p:spPr>
          <a:xfrm>
            <a:off x="2038350" y="3715665"/>
            <a:ext cx="2070099" cy="169830"/>
          </a:xfrm>
          <a:prstGeom prst="rightArrow">
            <a:avLst>
              <a:gd name="adj1" fmla="val 50000"/>
              <a:gd name="adj2" fmla="val 126432"/>
            </a:avLst>
          </a:prstGeom>
          <a:solidFill>
            <a:srgbClr val="25A6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0"/>
          <p:cNvSpPr/>
          <p:nvPr/>
        </p:nvSpPr>
        <p:spPr>
          <a:xfrm rot="19617287">
            <a:off x="4862501" y="2981608"/>
            <a:ext cx="2123028" cy="164016"/>
          </a:xfrm>
          <a:prstGeom prst="rightArrow">
            <a:avLst>
              <a:gd name="adj1" fmla="val 50000"/>
              <a:gd name="adj2" fmla="val 126432"/>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2247900" y="3403958"/>
            <a:ext cx="1568450" cy="716478"/>
          </a:xfrm>
          <a:prstGeom prst="rect">
            <a:avLst/>
          </a:prstGeom>
          <a:noFill/>
        </p:spPr>
        <p:txBody>
          <a:bodyPr wrap="square" rtlCol="0">
            <a:spAutoFit/>
          </a:bodyPr>
          <a:lstStyle/>
          <a:p>
            <a:pPr algn="ctr">
              <a:lnSpc>
                <a:spcPts val="2640"/>
              </a:lnSpc>
            </a:pPr>
            <a:r>
              <a:rPr lang="en-US" sz="1400" b="1" dirty="0">
                <a:solidFill>
                  <a:srgbClr val="7F7F7F"/>
                </a:solidFill>
                <a:cs typeface="Arial"/>
              </a:rPr>
              <a:t>OPINIONS</a:t>
            </a:r>
          </a:p>
          <a:p>
            <a:pPr algn="ctr">
              <a:lnSpc>
                <a:spcPts val="2640"/>
              </a:lnSpc>
            </a:pPr>
            <a:r>
              <a:rPr lang="en-US" sz="1400" b="1" dirty="0">
                <a:solidFill>
                  <a:srgbClr val="7F7F7F"/>
                </a:solidFill>
                <a:cs typeface="Arial"/>
              </a:rPr>
              <a:t>PRE-MESSAGING</a:t>
            </a:r>
          </a:p>
        </p:txBody>
      </p:sp>
      <p:sp>
        <p:nvSpPr>
          <p:cNvPr id="21" name="TextBox 20"/>
          <p:cNvSpPr txBox="1"/>
          <p:nvPr/>
        </p:nvSpPr>
        <p:spPr>
          <a:xfrm>
            <a:off x="1063680" y="2520879"/>
            <a:ext cx="1219200" cy="784830"/>
          </a:xfrm>
          <a:prstGeom prst="rect">
            <a:avLst/>
          </a:prstGeom>
          <a:noFill/>
        </p:spPr>
        <p:txBody>
          <a:bodyPr wrap="square" rtlCol="0">
            <a:spAutoFit/>
          </a:bodyPr>
          <a:lstStyle/>
          <a:p>
            <a:r>
              <a:rPr lang="en-US" sz="1000" b="1" dirty="0">
                <a:solidFill>
                  <a:srgbClr val="25A6D5"/>
                </a:solidFill>
                <a:cs typeface="Arial"/>
              </a:rPr>
              <a:t>Testing related to:</a:t>
            </a:r>
          </a:p>
          <a:p>
            <a:pPr marL="82296" indent="-82296">
              <a:spcAft>
                <a:spcPts val="300"/>
              </a:spcAft>
              <a:buFont typeface="Arial"/>
              <a:buChar char="•"/>
            </a:pPr>
            <a:r>
              <a:rPr lang="en-US" sz="1000" dirty="0">
                <a:solidFill>
                  <a:srgbClr val="7F7F7F"/>
                </a:solidFill>
                <a:cs typeface="Arial"/>
              </a:rPr>
              <a:t>Initial attitudes</a:t>
            </a:r>
          </a:p>
          <a:p>
            <a:pPr marL="82296" indent="-82296">
              <a:spcAft>
                <a:spcPts val="300"/>
              </a:spcAft>
              <a:buFont typeface="Arial"/>
              <a:buChar char="•"/>
            </a:pPr>
            <a:r>
              <a:rPr lang="en-US" sz="1000" dirty="0">
                <a:solidFill>
                  <a:srgbClr val="7F7F7F"/>
                </a:solidFill>
                <a:cs typeface="Arial"/>
              </a:rPr>
              <a:t>Policy Support</a:t>
            </a:r>
          </a:p>
          <a:p>
            <a:pPr marL="82296" indent="-82296">
              <a:spcAft>
                <a:spcPts val="300"/>
              </a:spcAft>
              <a:buFont typeface="Arial"/>
              <a:buChar char="•"/>
            </a:pPr>
            <a:r>
              <a:rPr lang="en-US" sz="1000" dirty="0">
                <a:solidFill>
                  <a:srgbClr val="7F7F7F"/>
                </a:solidFill>
                <a:cs typeface="Arial"/>
              </a:rPr>
              <a:t>Engagement</a:t>
            </a:r>
          </a:p>
        </p:txBody>
      </p:sp>
      <p:sp>
        <p:nvSpPr>
          <p:cNvPr id="22" name="TextBox 21"/>
          <p:cNvSpPr txBox="1"/>
          <p:nvPr/>
        </p:nvSpPr>
        <p:spPr>
          <a:xfrm>
            <a:off x="3945354" y="4326044"/>
            <a:ext cx="1460500" cy="246221"/>
          </a:xfrm>
          <a:prstGeom prst="rect">
            <a:avLst/>
          </a:prstGeom>
          <a:noFill/>
          <a:ln>
            <a:noFill/>
          </a:ln>
        </p:spPr>
        <p:txBody>
          <a:bodyPr wrap="square" rtlCol="0" anchor="t">
            <a:spAutoFit/>
          </a:bodyPr>
          <a:lstStyle/>
          <a:p>
            <a:pPr algn="ctr">
              <a:spcAft>
                <a:spcPts val="300"/>
              </a:spcAft>
            </a:pPr>
            <a:r>
              <a:rPr lang="en-US" sz="1000" dirty="0">
                <a:solidFill>
                  <a:schemeClr val="tx1">
                    <a:lumMod val="50000"/>
                    <a:lumOff val="50000"/>
                  </a:schemeClr>
                </a:solidFill>
                <a:cs typeface="Arial"/>
              </a:rPr>
              <a:t>Reactions to messages</a:t>
            </a:r>
          </a:p>
        </p:txBody>
      </p:sp>
      <p:sp>
        <p:nvSpPr>
          <p:cNvPr id="25" name="TextBox 24"/>
          <p:cNvSpPr txBox="1"/>
          <p:nvPr/>
        </p:nvSpPr>
        <p:spPr>
          <a:xfrm>
            <a:off x="6539637" y="2765280"/>
            <a:ext cx="1474063" cy="1197764"/>
          </a:xfrm>
          <a:prstGeom prst="rect">
            <a:avLst/>
          </a:prstGeom>
          <a:noFill/>
        </p:spPr>
        <p:txBody>
          <a:bodyPr wrap="square" rtlCol="0">
            <a:spAutoFit/>
          </a:bodyPr>
          <a:lstStyle/>
          <a:p>
            <a:r>
              <a:rPr lang="en-US" sz="1400" b="1" baseline="30000" dirty="0">
                <a:solidFill>
                  <a:srgbClr val="25A6D5"/>
                </a:solidFill>
                <a:cs typeface="Arial"/>
              </a:rPr>
              <a:t>Testing related to:</a:t>
            </a:r>
          </a:p>
          <a:p>
            <a:pPr marL="82296" indent="-82296">
              <a:spcBef>
                <a:spcPts val="300"/>
              </a:spcBef>
              <a:spcAft>
                <a:spcPts val="300"/>
              </a:spcAft>
              <a:buFont typeface="Arial"/>
              <a:buChar char="•"/>
            </a:pPr>
            <a:r>
              <a:rPr lang="en-US" sz="1000" dirty="0">
                <a:solidFill>
                  <a:srgbClr val="7F7F7F"/>
                </a:solidFill>
                <a:cs typeface="Arial"/>
              </a:rPr>
              <a:t>Informed attitudes</a:t>
            </a:r>
          </a:p>
          <a:p>
            <a:pPr marL="82296" indent="-82296">
              <a:spcBef>
                <a:spcPts val="300"/>
              </a:spcBef>
              <a:spcAft>
                <a:spcPts val="300"/>
              </a:spcAft>
              <a:buFont typeface="Arial"/>
              <a:buChar char="•"/>
            </a:pPr>
            <a:r>
              <a:rPr lang="en-US" sz="1000" dirty="0">
                <a:solidFill>
                  <a:srgbClr val="7F7F7F"/>
                </a:solidFill>
                <a:cs typeface="Arial"/>
              </a:rPr>
              <a:t>Messages and facts associated with change</a:t>
            </a:r>
          </a:p>
          <a:p>
            <a:pPr marL="82296" indent="-82296">
              <a:spcBef>
                <a:spcPts val="300"/>
              </a:spcBef>
              <a:spcAft>
                <a:spcPts val="300"/>
              </a:spcAft>
              <a:buFont typeface="Arial"/>
              <a:buChar char="•"/>
            </a:pPr>
            <a:r>
              <a:rPr lang="en-US" sz="1000" dirty="0">
                <a:solidFill>
                  <a:srgbClr val="7F7F7F"/>
                </a:solidFill>
                <a:cs typeface="Arial"/>
              </a:rPr>
              <a:t>Most moveable audiences</a:t>
            </a:r>
          </a:p>
        </p:txBody>
      </p:sp>
      <p:sp>
        <p:nvSpPr>
          <p:cNvPr id="26" name="TextBox 25"/>
          <p:cNvSpPr txBox="1"/>
          <p:nvPr/>
        </p:nvSpPr>
        <p:spPr>
          <a:xfrm rot="19632155">
            <a:off x="5073650" y="2704776"/>
            <a:ext cx="1568450" cy="723211"/>
          </a:xfrm>
          <a:prstGeom prst="rect">
            <a:avLst/>
          </a:prstGeom>
          <a:noFill/>
        </p:spPr>
        <p:txBody>
          <a:bodyPr wrap="square" rtlCol="0">
            <a:spAutoFit/>
          </a:bodyPr>
          <a:lstStyle/>
          <a:p>
            <a:pPr algn="ctr">
              <a:lnSpc>
                <a:spcPts val="2640"/>
              </a:lnSpc>
            </a:pPr>
            <a:r>
              <a:rPr lang="en-US" sz="1400" b="1" dirty="0">
                <a:solidFill>
                  <a:srgbClr val="7F7F7F"/>
                </a:solidFill>
                <a:cs typeface="Arial"/>
              </a:rPr>
              <a:t>OPINION</a:t>
            </a:r>
          </a:p>
          <a:p>
            <a:pPr algn="ctr">
              <a:lnSpc>
                <a:spcPts val="2640"/>
              </a:lnSpc>
            </a:pPr>
            <a:r>
              <a:rPr lang="en-US" sz="1400" b="1" dirty="0">
                <a:solidFill>
                  <a:srgbClr val="7F7F7F"/>
                </a:solidFill>
                <a:cs typeface="Arial"/>
              </a:rPr>
              <a:t>MOVEMENT</a:t>
            </a:r>
          </a:p>
        </p:txBody>
      </p:sp>
      <p:sp>
        <p:nvSpPr>
          <p:cNvPr id="27" name="Oval 26"/>
          <p:cNvSpPr/>
          <p:nvPr/>
        </p:nvSpPr>
        <p:spPr>
          <a:xfrm>
            <a:off x="4135414" y="3334663"/>
            <a:ext cx="1090657" cy="93133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b="1" dirty="0">
                <a:cs typeface="Arial Narrow Bold"/>
              </a:rPr>
              <a:t>MESSAGING</a:t>
            </a:r>
          </a:p>
        </p:txBody>
      </p:sp>
      <p:sp>
        <p:nvSpPr>
          <p:cNvPr id="23" name="TextBox 22"/>
          <p:cNvSpPr txBox="1"/>
          <p:nvPr/>
        </p:nvSpPr>
        <p:spPr>
          <a:xfrm>
            <a:off x="4203034" y="2164721"/>
            <a:ext cx="1305034" cy="430887"/>
          </a:xfrm>
          <a:prstGeom prst="rect">
            <a:avLst/>
          </a:prstGeom>
          <a:noFill/>
        </p:spPr>
        <p:txBody>
          <a:bodyPr wrap="square" rtlCol="0">
            <a:spAutoFit/>
          </a:bodyPr>
          <a:lstStyle/>
          <a:p>
            <a:pPr>
              <a:lnSpc>
                <a:spcPct val="110000"/>
              </a:lnSpc>
            </a:pPr>
            <a:r>
              <a:rPr lang="en-US" sz="1000" b="1" dirty="0">
                <a:solidFill>
                  <a:schemeClr val="tx1">
                    <a:lumMod val="50000"/>
                    <a:lumOff val="50000"/>
                  </a:schemeClr>
                </a:solidFill>
                <a:cs typeface="Arial"/>
              </a:rPr>
              <a:t>Correlation: </a:t>
            </a:r>
            <a:r>
              <a:rPr lang="en-US" sz="1000" dirty="0">
                <a:solidFill>
                  <a:schemeClr val="tx1">
                    <a:lumMod val="50000"/>
                    <a:lumOff val="50000"/>
                  </a:schemeClr>
                </a:solidFill>
                <a:cs typeface="Arial"/>
              </a:rPr>
              <a:t>Isolating message impact</a:t>
            </a:r>
          </a:p>
        </p:txBody>
      </p:sp>
    </p:spTree>
    <p:extLst>
      <p:ext uri="{BB962C8B-B14F-4D97-AF65-F5344CB8AC3E}">
        <p14:creationId xmlns:p14="http://schemas.microsoft.com/office/powerpoint/2010/main" val="3019832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Uncovering the </a:t>
            </a:r>
            <a:r>
              <a:rPr lang="en-US" sz="3600" b="1" u="sng" dirty="0"/>
              <a:t>Effective</a:t>
            </a:r>
            <a:r>
              <a:rPr lang="en-US" sz="3600" dirty="0"/>
              <a:t> Message Themes</a:t>
            </a:r>
          </a:p>
        </p:txBody>
      </p:sp>
      <p:pic>
        <p:nvPicPr>
          <p:cNvPr id="5" name="Picture 4"/>
          <p:cNvPicPr>
            <a:picLocks noChangeAspect="1"/>
          </p:cNvPicPr>
          <p:nvPr/>
        </p:nvPicPr>
        <p:blipFill>
          <a:blip r:embed="rId2"/>
          <a:stretch>
            <a:fillRect/>
          </a:stretch>
        </p:blipFill>
        <p:spPr>
          <a:xfrm>
            <a:off x="1086019" y="1356545"/>
            <a:ext cx="6975139" cy="3936465"/>
          </a:xfrm>
          <a:prstGeom prst="rect">
            <a:avLst/>
          </a:prstGeom>
        </p:spPr>
      </p:pic>
    </p:spTree>
    <p:extLst>
      <p:ext uri="{BB962C8B-B14F-4D97-AF65-F5344CB8AC3E}">
        <p14:creationId xmlns:p14="http://schemas.microsoft.com/office/powerpoint/2010/main" val="12982343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p:cNvSpPr txBox="1">
            <a:spLocks/>
          </p:cNvSpPr>
          <p:nvPr/>
        </p:nvSpPr>
        <p:spPr>
          <a:xfrm>
            <a:off x="2204123" y="1135929"/>
            <a:ext cx="6678777" cy="180939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800" b="1" kern="1200">
                <a:solidFill>
                  <a:schemeClr val="bg1"/>
                </a:solidFill>
                <a:latin typeface="+mj-lt"/>
                <a:ea typeface="+mj-ea"/>
                <a:cs typeface="+mj-cs"/>
              </a:defRPr>
            </a:lvl1pPr>
          </a:lstStyle>
          <a:p>
            <a:r>
              <a:rPr lang="en-US" sz="5400" dirty="0" smtClean="0"/>
              <a:t>Crafting a Story</a:t>
            </a:r>
          </a:p>
        </p:txBody>
      </p:sp>
    </p:spTree>
    <p:extLst>
      <p:ext uri="{BB962C8B-B14F-4D97-AF65-F5344CB8AC3E}">
        <p14:creationId xmlns:p14="http://schemas.microsoft.com/office/powerpoint/2010/main" val="27797662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1602</TotalTime>
  <Words>1126</Words>
  <Application>Microsoft Office PowerPoint</Application>
  <PresentationFormat>On-screen Show (16:10)</PresentationFormat>
  <Paragraphs>209</Paragraphs>
  <Slides>35</Slides>
  <Notes>6</Notes>
  <HiddenSlides>0</HiddenSlides>
  <MMClips>0</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Office Theme</vt:lpstr>
      <vt:lpstr>1_Office Theme</vt:lpstr>
      <vt:lpstr>Using Data for Effective Storytelling</vt:lpstr>
      <vt:lpstr>Why Effective Storytelling Matters to Industry </vt:lpstr>
      <vt:lpstr>The Industry’s Quandary: A Broken Story</vt:lpstr>
      <vt:lpstr>What We Want to Influence: Policy Support</vt:lpstr>
      <vt:lpstr>What We Want to Influence: Engagement</vt:lpstr>
      <vt:lpstr>The Popular Approach</vt:lpstr>
      <vt:lpstr>The Science of Storytelling</vt:lpstr>
      <vt:lpstr>Uncovering the Effective Message Themes</vt:lpstr>
      <vt:lpstr>PowerPoint Presentation</vt:lpstr>
      <vt:lpstr>Why Me? Why You?</vt:lpstr>
      <vt:lpstr>Let’s Talk About The Need for Nuclear Power By Not Talking About Nuclear Power </vt:lpstr>
      <vt:lpstr>What Works Best</vt:lpstr>
      <vt:lpstr>What’s Working?</vt:lpstr>
      <vt:lpstr>PowerPoint Presentation</vt:lpstr>
      <vt:lpstr>What Does Your Audience Care About? Talk About That.</vt:lpstr>
      <vt:lpstr>Video!</vt:lpstr>
      <vt:lpstr>Video – Moms, Kids, Nature</vt:lpstr>
      <vt:lpstr>Do people in nuclear have feelings?  Yes, they do…</vt:lpstr>
      <vt:lpstr>Absent: corporate branding</vt:lpstr>
      <vt:lpstr>Be Human. Be Yourself.</vt:lpstr>
      <vt:lpstr>Personal Stories</vt:lpstr>
      <vt:lpstr>Don’t be so serious</vt:lpstr>
      <vt:lpstr>PowerPoint Presentation</vt:lpstr>
      <vt:lpstr>Introduction </vt:lpstr>
      <vt:lpstr>Situational Assessment</vt:lpstr>
      <vt:lpstr>Elements to consider</vt:lpstr>
      <vt:lpstr>Element Status</vt:lpstr>
      <vt:lpstr>Element Status</vt:lpstr>
      <vt:lpstr>Element Status</vt:lpstr>
      <vt:lpstr>Strategies for marketing nuclear</vt:lpstr>
      <vt:lpstr>PowerPoint Presentation</vt:lpstr>
      <vt:lpstr>Deploying the Nuclear Story</vt:lpstr>
      <vt:lpstr>Consistent Messaging</vt:lpstr>
      <vt:lpstr>Diverse Media</vt:lpstr>
      <vt:lpstr>Strong Alignment</vt:lpstr>
    </vt:vector>
  </TitlesOfParts>
  <Company>NEI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Creative Temp</dc:creator>
  <cp:lastModifiedBy>Jamie Williams</cp:lastModifiedBy>
  <cp:revision>42</cp:revision>
  <dcterms:created xsi:type="dcterms:W3CDTF">2017-04-13T19:48:23Z</dcterms:created>
  <dcterms:modified xsi:type="dcterms:W3CDTF">2017-05-22T18:49:42Z</dcterms:modified>
</cp:coreProperties>
</file>