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7315200" cy="9601200"/>
  <p:embeddedFontLst>
    <p:embeddedFont>
      <p:font typeface="Arial Narrow"/>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ArialNarrow-italic.fntdata"/><Relationship Id="rId20" Type="http://schemas.openxmlformats.org/officeDocument/2006/relationships/slide" Target="slides/slide16.xml"/><Relationship Id="rId42" Type="http://schemas.openxmlformats.org/officeDocument/2006/relationships/font" Target="fonts/HelveticaNeue-regular.fntdata"/><Relationship Id="rId41" Type="http://schemas.openxmlformats.org/officeDocument/2006/relationships/font" Target="fonts/ArialNarrow-boldItalic.fntdata"/><Relationship Id="rId22" Type="http://schemas.openxmlformats.org/officeDocument/2006/relationships/slide" Target="slides/slide18.xml"/><Relationship Id="rId44" Type="http://schemas.openxmlformats.org/officeDocument/2006/relationships/font" Target="fonts/HelveticaNeue-italic.fntdata"/><Relationship Id="rId21" Type="http://schemas.openxmlformats.org/officeDocument/2006/relationships/slide" Target="slides/slide17.xml"/><Relationship Id="rId43" Type="http://schemas.openxmlformats.org/officeDocument/2006/relationships/font" Target="fonts/HelveticaNeue-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ArialNarrow-bold.fntdata"/><Relationship Id="rId16" Type="http://schemas.openxmlformats.org/officeDocument/2006/relationships/slide" Target="slides/slide12.xml"/><Relationship Id="rId38" Type="http://schemas.openxmlformats.org/officeDocument/2006/relationships/font" Target="fonts/ArialNarrow-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69920" cy="48006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 name="Shape 4"/>
          <p:cNvSpPr txBox="1"/>
          <p:nvPr>
            <p:ph idx="10" type="dt"/>
          </p:nvPr>
        </p:nvSpPr>
        <p:spPr>
          <a:xfrm>
            <a:off x="4143587" y="0"/>
            <a:ext cx="3169920" cy="48006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5" name="Shape 5"/>
          <p:cNvSpPr/>
          <p:nvPr>
            <p:ph idx="3"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731520" y="4560570"/>
            <a:ext cx="5852160" cy="432054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119474"/>
            <a:ext cx="3169920" cy="48006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8" name="Shape 8"/>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ta.globalchange.gov/report/nca3/chapter/water-energy-land-use/figure/projected-landuse-intensity-in-203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iopscience.iop.org/article/10.1088/1748-9326/8/1/015031"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iopscience.iop.org/article/10.1088/1748-9326/aa6047/meta"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ph.gov.au/Parliamentary_Business/Committees/House_of_Representatives_Committees?url=isr/uranium/report/chapter5.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ia.gov/beta/international/data/browser/#/?pa=000000000000000000000000000000000000000000000000000000002&amp;c=ruvvvvvfvtvnvv1urvvvvfvvvvvvfvvvou20evvvvvvvvvnvvuvs&amp;ct=0&amp;tl_id=47-A&amp;vs=INTL.47-33-AFG-MBTUPP.A&amp;cy=2015&amp;vo=0&amp;v=H&amp;end=2015"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ofys.com/en/news/first-full-dataset-on-energy-costs-and-subsidies-for-eu28-across-all-techno/"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tW2rrLHs08"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orld-nuclear.org/nuclear-basics/greenhouse-gas-emissions-avoided.asp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i.org/news/2015/land-needs-for-wind-solar-dwarf-nuclear-plants" TargetMode="External"/><Relationship Id="rId3" Type="http://schemas.openxmlformats.org/officeDocument/2006/relationships/hyperlink" Target="https://nuclear.duke-energy.com/2012/01/31/setting-the-record-straigh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wtnp.com/2012/03/using-too-much-land-to-produce-energy.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 name="Shape 47"/>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8" name="Shape 48"/>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Source:  </a:t>
            </a:r>
            <a:r>
              <a:rPr lang="en-US" u="sng">
                <a:solidFill>
                  <a:schemeClr val="hlink"/>
                </a:solidFill>
                <a:hlinkClick r:id="rId2"/>
              </a:rPr>
              <a:t>https://data.globalchange.gov/report/nca3/chapter/water-energy-land-use/figure/projected-landuse-intensity-in-2030</a:t>
            </a:r>
            <a:r>
              <a:rPr lang="en-US"/>
              <a:t> </a:t>
            </a:r>
            <a:endParaRPr/>
          </a:p>
          <a:p>
            <a:pPr indent="0" lvl="0" marL="0">
              <a:spcBef>
                <a:spcPts val="360"/>
              </a:spcBef>
              <a:spcAft>
                <a:spcPts val="0"/>
              </a:spcAft>
              <a:buNone/>
            </a:pPr>
            <a:r>
              <a:rPr lang="en-US"/>
              <a:t>The figure uses projections from the Energy Information Administration Reference scenario for the year 2030, based on energy consumption by fuel type and power plant “capacity factors” (the ratio of total power generation to maximum possible power generation).</a:t>
            </a:r>
            <a:endParaRPr/>
          </a:p>
        </p:txBody>
      </p:sp>
      <p:sp>
        <p:nvSpPr>
          <p:cNvPr id="130" name="Shape 130"/>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Nuclear energy does require a lot of water for cooling purposes.  The water circulated near the fuel is never released to the environment.</a:t>
            </a:r>
            <a:endParaRPr/>
          </a:p>
          <a:p>
            <a:pPr indent="0" lvl="0" marL="0">
              <a:spcBef>
                <a:spcPts val="360"/>
              </a:spcBef>
              <a:spcAft>
                <a:spcPts val="0"/>
              </a:spcAft>
              <a:buNone/>
            </a:pPr>
            <a:r>
              <a:rPr lang="en-US"/>
              <a:t>However, secondary (or sometimes even tertiary) cooling loops are recycled back to the environment.</a:t>
            </a:r>
            <a:endParaRPr/>
          </a:p>
          <a:p>
            <a:pPr indent="0" lvl="0" marL="0">
              <a:spcBef>
                <a:spcPts val="360"/>
              </a:spcBef>
              <a:spcAft>
                <a:spcPts val="0"/>
              </a:spcAft>
              <a:buNone/>
            </a:pPr>
            <a:r>
              <a:rPr lang="en-US"/>
              <a:t>Water circulation needs can cause issues during times of draught.</a:t>
            </a:r>
            <a:endParaRPr/>
          </a:p>
          <a:p>
            <a:pPr indent="0" lvl="0" marL="0">
              <a:spcBef>
                <a:spcPts val="360"/>
              </a:spcBef>
              <a:spcAft>
                <a:spcPts val="0"/>
              </a:spcAft>
              <a:buNone/>
            </a:pPr>
            <a:r>
              <a:rPr lang="en-US"/>
              <a:t>Nuclear power plants require residual heat removal (via circulating cool water) even in the days and weeks after a plant has shutdown (ie the plant is in a planned refueling outage)</a:t>
            </a:r>
            <a:endParaRPr/>
          </a:p>
          <a:p>
            <a:pPr indent="0" lvl="0" marL="0">
              <a:spcBef>
                <a:spcPts val="360"/>
              </a:spcBef>
              <a:spcAft>
                <a:spcPts val="0"/>
              </a:spcAft>
              <a:buNone/>
            </a:pPr>
            <a:r>
              <a:rPr lang="en-US"/>
              <a:t>Source:  </a:t>
            </a:r>
            <a:r>
              <a:rPr lang="en-US" u="sng">
                <a:solidFill>
                  <a:schemeClr val="hlink"/>
                </a:solidFill>
                <a:hlinkClick r:id="rId2"/>
              </a:rPr>
              <a:t>http://iopscience.iop.org/article/10.1088/1748-9326/8/1/015031</a:t>
            </a:r>
            <a:r>
              <a:rPr lang="en-US"/>
              <a:t> </a:t>
            </a:r>
            <a:endParaRPr/>
          </a:p>
          <a:p>
            <a:pPr indent="0" lvl="0" marL="0">
              <a:spcBef>
                <a:spcPts val="360"/>
              </a:spcBef>
              <a:spcAft>
                <a:spcPts val="0"/>
              </a:spcAft>
              <a:buNone/>
            </a:pPr>
            <a:r>
              <a:rPr lang="en-US"/>
              <a:t>Something to keep in mind:  hydroelectric is great in a lot of ways but eligible rivers are limited (in fact, nonexistent in the United States).  In addition, dams can cause huge stresses on the local ecosystem.</a:t>
            </a:r>
            <a:endParaRPr/>
          </a:p>
          <a:p>
            <a:pPr indent="0" lvl="0" marL="0">
              <a:spcBef>
                <a:spcPts val="360"/>
              </a:spcBef>
              <a:spcAft>
                <a:spcPts val="0"/>
              </a:spcAft>
              <a:buNone/>
            </a:pPr>
            <a:r>
              <a:t/>
            </a:r>
            <a:endParaRPr/>
          </a:p>
        </p:txBody>
      </p:sp>
      <p:sp>
        <p:nvSpPr>
          <p:cNvPr id="138" name="Shape 138"/>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NG=natural gas, CSP = concentrated solar power (use mirrors to thermally heat water)</a:t>
            </a:r>
            <a:endParaRPr/>
          </a:p>
          <a:p>
            <a:pPr indent="0" lvl="0" marL="0">
              <a:spcBef>
                <a:spcPts val="360"/>
              </a:spcBef>
              <a:spcAft>
                <a:spcPts val="0"/>
              </a:spcAft>
              <a:buNone/>
            </a:pPr>
            <a:r>
              <a:rPr lang="en-US"/>
              <a:t>Source:  </a:t>
            </a:r>
            <a:r>
              <a:rPr lang="en-US" u="sng">
                <a:solidFill>
                  <a:schemeClr val="hlink"/>
                </a:solidFill>
                <a:hlinkClick r:id="rId2"/>
              </a:rPr>
              <a:t>http://iopscience.iop.org/article/10.1088/1748-9326/aa6047/meta</a:t>
            </a:r>
            <a:endParaRPr/>
          </a:p>
          <a:p>
            <a:pPr indent="0" lvl="0" marL="0">
              <a:spcBef>
                <a:spcPts val="360"/>
              </a:spcBef>
              <a:spcAft>
                <a:spcPts val="0"/>
              </a:spcAft>
              <a:buNone/>
            </a:pPr>
            <a:r>
              <a:rPr lang="en-US"/>
              <a:t>Air pollution (and particulate matter) are important to take into consideration as well.  Air quality is vital for human health.</a:t>
            </a:r>
            <a:endParaRPr/>
          </a:p>
          <a:p>
            <a:pPr indent="0" lvl="0" marL="0">
              <a:spcBef>
                <a:spcPts val="360"/>
              </a:spcBef>
              <a:spcAft>
                <a:spcPts val="0"/>
              </a:spcAft>
              <a:buNone/>
            </a:pPr>
            <a:r>
              <a:rPr lang="en-US"/>
              <a:t>⇒ Wind, nuclear, concentrated solar power and hydro are the best!</a:t>
            </a:r>
            <a:endParaRPr/>
          </a:p>
        </p:txBody>
      </p:sp>
      <p:sp>
        <p:nvSpPr>
          <p:cNvPr id="146" name="Shape 146"/>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Eventually, natural resources will be depleted.</a:t>
            </a:r>
            <a:endParaRPr/>
          </a:p>
          <a:p>
            <a:pPr indent="0" lvl="0" marL="0">
              <a:spcBef>
                <a:spcPts val="360"/>
              </a:spcBef>
              <a:spcAft>
                <a:spcPts val="0"/>
              </a:spcAft>
              <a:buNone/>
            </a:pPr>
            <a:r>
              <a:rPr lang="en-US"/>
              <a:t>Fossil fuels (coal, oil, natural gas) are made over hundreds of thousands of years.</a:t>
            </a:r>
            <a:endParaRPr/>
          </a:p>
          <a:p>
            <a:pPr indent="0" lvl="0" marL="0">
              <a:spcBef>
                <a:spcPts val="360"/>
              </a:spcBef>
              <a:spcAft>
                <a:spcPts val="0"/>
              </a:spcAft>
              <a:buNone/>
            </a:pPr>
            <a:r>
              <a:rPr lang="en-US"/>
              <a:t>Uranium, although plentiful, could become expensive if there was more demand for it.  Uranium could theoretically “run out” but there are methods (breeding reactors, recycling, reprocessing) to extend supplies for nuclear energy much longer.</a:t>
            </a:r>
            <a:endParaRPr/>
          </a:p>
          <a:p>
            <a:pPr indent="0" lvl="0" marL="0">
              <a:spcBef>
                <a:spcPts val="360"/>
              </a:spcBef>
              <a:spcAft>
                <a:spcPts val="0"/>
              </a:spcAft>
              <a:buNone/>
            </a:pPr>
            <a:r>
              <a:rPr lang="en-US"/>
              <a:t>Key concept:  natural resources are finite.</a:t>
            </a:r>
            <a:endParaRPr/>
          </a:p>
        </p:txBody>
      </p:sp>
      <p:sp>
        <p:nvSpPr>
          <p:cNvPr id="155" name="Shape 15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Source:  </a:t>
            </a:r>
            <a:r>
              <a:rPr lang="en-US" u="sng">
                <a:solidFill>
                  <a:schemeClr val="hlink"/>
                </a:solidFill>
                <a:hlinkClick r:id="rId2"/>
              </a:rPr>
              <a:t>https://www.aph.gov.au/Parliamentary_Business/Committees/House_of_Representatives_Committees?url=isr/uranium/report/chapter5.html</a:t>
            </a:r>
            <a:r>
              <a:rPr lang="en-US"/>
              <a:t> </a:t>
            </a:r>
            <a:endParaRPr/>
          </a:p>
          <a:p>
            <a:pPr indent="0" lvl="0" marL="0">
              <a:spcBef>
                <a:spcPts val="360"/>
              </a:spcBef>
              <a:spcAft>
                <a:spcPts val="0"/>
              </a:spcAft>
              <a:buNone/>
            </a:pPr>
            <a:r>
              <a:rPr lang="en-US"/>
              <a:t>Main takeaway:  pretty much everything has a byproduct. </a:t>
            </a:r>
            <a:endParaRPr/>
          </a:p>
          <a:p>
            <a:pPr indent="0" lvl="0" marL="0">
              <a:spcBef>
                <a:spcPts val="360"/>
              </a:spcBef>
              <a:spcAft>
                <a:spcPts val="0"/>
              </a:spcAft>
              <a:buNone/>
            </a:pPr>
            <a:r>
              <a:rPr lang="en-US"/>
              <a:t>It is important to weigh all options and in reality, there is no one perfect solution.</a:t>
            </a:r>
            <a:endParaRPr/>
          </a:p>
          <a:p>
            <a:pPr indent="0" lvl="0" marL="0">
              <a:spcBef>
                <a:spcPts val="360"/>
              </a:spcBef>
              <a:spcAft>
                <a:spcPts val="0"/>
              </a:spcAft>
              <a:buNone/>
            </a:pPr>
            <a:r>
              <a:rPr lang="en-US"/>
              <a:t>Note:  wind has quite a bit of volume of waste (from all the turbines) but it isn’t toxic - so it isn’t on this graph.</a:t>
            </a:r>
            <a:endParaRPr/>
          </a:p>
        </p:txBody>
      </p:sp>
      <p:sp>
        <p:nvSpPr>
          <p:cNvPr id="163" name="Shape 163"/>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Hopefully you don’t have graph overload...we’ll take a brief movie break to let you guys reset.</a:t>
            </a:r>
            <a:endParaRPr/>
          </a:p>
        </p:txBody>
      </p:sp>
      <p:sp>
        <p:nvSpPr>
          <p:cNvPr id="171" name="Shape 171"/>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Premise:  you need to meet energy demand while also meeting climate change goals</a:t>
            </a:r>
            <a:endParaRPr/>
          </a:p>
          <a:p>
            <a:pPr indent="0" lvl="0" marL="0">
              <a:spcBef>
                <a:spcPts val="360"/>
              </a:spcBef>
              <a:spcAft>
                <a:spcPts val="0"/>
              </a:spcAft>
              <a:buNone/>
            </a:pPr>
            <a:r>
              <a:rPr lang="en-US"/>
              <a:t>Play out the scenario - there are lots of options to try!</a:t>
            </a:r>
            <a:endParaRPr/>
          </a:p>
          <a:p>
            <a:pPr indent="0" lvl="0" marL="0">
              <a:spcBef>
                <a:spcPts val="360"/>
              </a:spcBef>
              <a:spcAft>
                <a:spcPts val="0"/>
              </a:spcAft>
              <a:buNone/>
            </a:pPr>
            <a:r>
              <a:rPr lang="en-US"/>
              <a:t>Who was able to achieve the two goals?  Winner determined by lowest cost (yet still achieving goals)</a:t>
            </a:r>
            <a:endParaRPr/>
          </a:p>
          <a:p>
            <a:pPr indent="0" lvl="0" marL="0">
              <a:spcBef>
                <a:spcPts val="360"/>
              </a:spcBef>
              <a:spcAft>
                <a:spcPts val="0"/>
              </a:spcAft>
              <a:buNone/>
            </a:pPr>
            <a:r>
              <a:rPr lang="en-US"/>
              <a:t>	⇒ Record winning score (overall lowest cost for the day will get a PRIZE)</a:t>
            </a:r>
            <a:endParaRPr/>
          </a:p>
        </p:txBody>
      </p:sp>
      <p:sp>
        <p:nvSpPr>
          <p:cNvPr id="182" name="Shape 182"/>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Likely, the scenario is impossible to meet without nuclear being a pretty big part of the mix.</a:t>
            </a:r>
            <a:endParaRPr/>
          </a:p>
          <a:p>
            <a:pPr indent="0" lvl="0" marL="0">
              <a:spcBef>
                <a:spcPts val="360"/>
              </a:spcBef>
              <a:spcAft>
                <a:spcPts val="0"/>
              </a:spcAft>
              <a:buNone/>
            </a:pPr>
            <a:r>
              <a:rPr lang="en-US"/>
              <a:t>Who had the highest percentage of wind?  What was it?  How does that compare to the current generation we get from wind (about 5%)?</a:t>
            </a:r>
            <a:endParaRPr/>
          </a:p>
          <a:p>
            <a:pPr indent="0" lvl="0" marL="0">
              <a:spcBef>
                <a:spcPts val="360"/>
              </a:spcBef>
              <a:spcAft>
                <a:spcPts val="0"/>
              </a:spcAft>
              <a:buNone/>
            </a:pPr>
            <a:r>
              <a:rPr lang="en-US"/>
              <a:t>Why can’t you build hydro?  We would have to make a dam and flood people’s homes!  Not an option here.</a:t>
            </a:r>
            <a:endParaRPr/>
          </a:p>
          <a:p>
            <a:pPr indent="0" lvl="0" marL="0">
              <a:spcBef>
                <a:spcPts val="360"/>
              </a:spcBef>
              <a:spcAft>
                <a:spcPts val="0"/>
              </a:spcAft>
              <a:buNone/>
            </a:pPr>
            <a:r>
              <a:t/>
            </a:r>
            <a:endParaRPr/>
          </a:p>
        </p:txBody>
      </p:sp>
      <p:sp>
        <p:nvSpPr>
          <p:cNvPr id="192" name="Shape 192"/>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01" name="Shape 201"/>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09" name="Shape 209"/>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731520" y="4560570"/>
            <a:ext cx="5852160" cy="432054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Question to consider:  what would life be like without electricity?  Electricity is the key to a modern, connected life.  </a:t>
            </a:r>
            <a:endParaRPr/>
          </a:p>
          <a:p>
            <a:pPr indent="0" lvl="0" marL="0">
              <a:spcBef>
                <a:spcPts val="360"/>
              </a:spcBef>
              <a:spcAft>
                <a:spcPts val="0"/>
              </a:spcAft>
              <a:buNone/>
            </a:pPr>
            <a:r>
              <a:rPr lang="en-US"/>
              <a:t>It frees up time by eliminating manual, time-consuming tasks (from cleaning clothes to chopping wood) to make time for education and advancement.</a:t>
            </a:r>
            <a:endParaRPr/>
          </a:p>
          <a:p>
            <a:pPr indent="0" lvl="0" marL="0">
              <a:spcBef>
                <a:spcPts val="360"/>
              </a:spcBef>
              <a:spcAft>
                <a:spcPts val="0"/>
              </a:spcAft>
              <a:buNone/>
            </a:pPr>
            <a:r>
              <a:rPr lang="en-US"/>
              <a:t>In addition, it allows connection to the world through the Internet.</a:t>
            </a:r>
            <a:endParaRPr/>
          </a:p>
          <a:p>
            <a:pPr indent="0" lvl="0" marL="0">
              <a:spcBef>
                <a:spcPts val="360"/>
              </a:spcBef>
              <a:spcAft>
                <a:spcPts val="0"/>
              </a:spcAft>
              <a:buNone/>
            </a:pPr>
            <a:r>
              <a:rPr lang="en-US"/>
              <a:t>We here in the US love our electricity.  Around the globe, the human population is growing exponentially with it, the need for electricity will grow as well.</a:t>
            </a:r>
            <a:endParaRPr/>
          </a:p>
          <a:p>
            <a:pPr indent="0" lvl="0" marL="0">
              <a:spcBef>
                <a:spcPts val="360"/>
              </a:spcBef>
              <a:spcAft>
                <a:spcPts val="0"/>
              </a:spcAft>
              <a:buNone/>
            </a:pPr>
            <a:r>
              <a:t/>
            </a:r>
            <a:endParaRPr/>
          </a:p>
        </p:txBody>
      </p:sp>
      <p:sp>
        <p:nvSpPr>
          <p:cNvPr id="56" name="Shape 56"/>
          <p:cNvSpPr/>
          <p:nvPr>
            <p:ph idx="2"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17" name="Shape 21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25" name="Shape 22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33" name="Shape 233"/>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41" name="Shape 241"/>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49" name="Shape 249"/>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57" name="Shape 25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65" name="Shape 26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73" name="Shape 273"/>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81" name="Shape 281"/>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89" name="Shape 289"/>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In many ways, energy access is “the great equalizer”.  Shouldn’t everyone have access to energy?</a:t>
            </a:r>
            <a:endParaRPr/>
          </a:p>
          <a:p>
            <a:pPr indent="0" lvl="0" marL="0">
              <a:spcBef>
                <a:spcPts val="360"/>
              </a:spcBef>
              <a:spcAft>
                <a:spcPts val="0"/>
              </a:spcAft>
              <a:buNone/>
            </a:pPr>
            <a:r>
              <a:rPr lang="en-US"/>
              <a:t>The US uses 300 million BTU per person per year.  Congo uses 1.87 million BTU per person.  Peru uses 34 million BTU per person ⇒ see equivalences below</a:t>
            </a:r>
            <a:endParaRPr/>
          </a:p>
          <a:p>
            <a:pPr indent="0" lvl="0" marL="0">
              <a:spcBef>
                <a:spcPts val="360"/>
              </a:spcBef>
              <a:spcAft>
                <a:spcPts val="0"/>
              </a:spcAft>
              <a:buNone/>
            </a:pPr>
            <a:r>
              <a:rPr lang="en-US"/>
              <a:t>More details:  </a:t>
            </a:r>
            <a:r>
              <a:rPr lang="en-US" u="sng">
                <a:solidFill>
                  <a:schemeClr val="hlink"/>
                </a:solidFill>
                <a:hlinkClick r:id="rId2"/>
              </a:rPr>
              <a:t>https://www.eia.gov/beta/international/data/browser/#/?pa=000000000000000000000000000000000000000000000000000000002&amp;c=ruvvvvvfvtvnvv1urvvvvfvvvvvvfvvvou20evvvvvvvvvnvvuvs&amp;ct=0&amp;tl_id=47-A&amp;vs=INTL.47-33-AFG-MBTUPP.A&amp;cy=2015&amp;vo=0&amp;v=H&amp;end=2015</a:t>
            </a:r>
            <a:r>
              <a:rPr lang="en-US"/>
              <a:t> </a:t>
            </a:r>
            <a:endParaRPr/>
          </a:p>
          <a:p>
            <a:pPr indent="0" lvl="0" marL="0">
              <a:spcBef>
                <a:spcPts val="360"/>
              </a:spcBef>
              <a:spcAft>
                <a:spcPts val="0"/>
              </a:spcAft>
              <a:buNone/>
            </a:pPr>
            <a:r>
              <a:t/>
            </a:r>
            <a:endParaRPr/>
          </a:p>
          <a:p>
            <a:pPr indent="0" lvl="0" marL="0">
              <a:spcBef>
                <a:spcPts val="360"/>
              </a:spcBef>
              <a:spcAft>
                <a:spcPts val="0"/>
              </a:spcAft>
              <a:buNone/>
            </a:pPr>
            <a:r>
              <a:rPr lang="en-US"/>
              <a:t>US = 316 Giga-joules = 2600 gallons of gas</a:t>
            </a:r>
            <a:endParaRPr/>
          </a:p>
          <a:p>
            <a:pPr indent="0" lvl="0" marL="0">
              <a:spcBef>
                <a:spcPts val="360"/>
              </a:spcBef>
              <a:spcAft>
                <a:spcPts val="0"/>
              </a:spcAft>
              <a:buNone/>
            </a:pPr>
            <a:r>
              <a:rPr lang="en-US"/>
              <a:t>Congo = 2 giga-joules = 16.4 gallons of gas</a:t>
            </a:r>
            <a:endParaRPr/>
          </a:p>
          <a:p>
            <a:pPr indent="0" lvl="0" marL="0">
              <a:spcBef>
                <a:spcPts val="360"/>
              </a:spcBef>
              <a:spcAft>
                <a:spcPts val="0"/>
              </a:spcAft>
              <a:buNone/>
            </a:pPr>
            <a:r>
              <a:rPr lang="en-US"/>
              <a:t>Peru = 36 gigajoule = 315 gallons of gas</a:t>
            </a:r>
            <a:endParaRPr/>
          </a:p>
        </p:txBody>
      </p:sp>
      <p:sp>
        <p:nvSpPr>
          <p:cNvPr id="70" name="Shape 70"/>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97" name="Shape 29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05" name="Shape 30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Interesting graphic on how European Union charges generation types</a:t>
            </a:r>
            <a:endParaRPr/>
          </a:p>
          <a:p>
            <a:pPr indent="0" lvl="0" marL="0">
              <a:spcBef>
                <a:spcPts val="360"/>
              </a:spcBef>
              <a:spcAft>
                <a:spcPts val="0"/>
              </a:spcAft>
              <a:buNone/>
            </a:pPr>
            <a:r>
              <a:rPr lang="en-US" u="sng">
                <a:solidFill>
                  <a:schemeClr val="hlink"/>
                </a:solidFill>
                <a:hlinkClick r:id="rId2"/>
              </a:rPr>
              <a:t>https://www.ecofys.com/en/news/first-full-dataset-on-energy-costs-and-subsidies-for-eu28-across-all-techno/</a:t>
            </a:r>
            <a:endParaRPr/>
          </a:p>
          <a:p>
            <a:pPr indent="0" lvl="0" marL="0">
              <a:spcBef>
                <a:spcPts val="360"/>
              </a:spcBef>
              <a:spcAft>
                <a:spcPts val="0"/>
              </a:spcAft>
              <a:buNone/>
            </a:pPr>
            <a:r>
              <a:t/>
            </a:r>
            <a:endParaRPr/>
          </a:p>
        </p:txBody>
      </p:sp>
      <p:sp>
        <p:nvSpPr>
          <p:cNvPr id="314" name="Shape 314"/>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2" name="Shape 322"/>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23" name="Shape 323"/>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Energy comes at a cost:  both dollars (expense to user) and environmental impact.</a:t>
            </a:r>
            <a:endParaRPr/>
          </a:p>
          <a:p>
            <a:pPr indent="0" lvl="0" marL="0">
              <a:spcBef>
                <a:spcPts val="360"/>
              </a:spcBef>
              <a:spcAft>
                <a:spcPts val="0"/>
              </a:spcAft>
              <a:buNone/>
            </a:pPr>
            <a:r>
              <a:rPr lang="en-US"/>
              <a:t>Waste:  chemicals from solar panel production, coal ash, emissions, nuclear waste</a:t>
            </a:r>
            <a:endParaRPr/>
          </a:p>
          <a:p>
            <a:pPr indent="0" lvl="0" marL="0">
              <a:spcBef>
                <a:spcPts val="360"/>
              </a:spcBef>
              <a:spcAft>
                <a:spcPts val="0"/>
              </a:spcAft>
              <a:buNone/>
            </a:pPr>
            <a:r>
              <a:rPr lang="en-US"/>
              <a:t>Carbon:  carbon (and other greenhouse gases) are released into the atmosphere.  These gases trap heat near the Earth resulting in global warming.  The effect is like being inside a greenhouse - sunlight comes in and the temperature rises within the greenhouse.</a:t>
            </a:r>
            <a:endParaRPr/>
          </a:p>
          <a:p>
            <a:pPr indent="0" lvl="0" marL="0">
              <a:spcBef>
                <a:spcPts val="360"/>
              </a:spcBef>
              <a:spcAft>
                <a:spcPts val="0"/>
              </a:spcAft>
              <a:buNone/>
            </a:pPr>
            <a:r>
              <a:rPr lang="en-US"/>
              <a:t>Pollution:  releasing various materials (often particulate matter) into the environment.</a:t>
            </a:r>
            <a:endParaRPr/>
          </a:p>
          <a:p>
            <a:pPr indent="0" lvl="0" marL="0">
              <a:spcBef>
                <a:spcPts val="360"/>
              </a:spcBef>
              <a:spcAft>
                <a:spcPts val="0"/>
              </a:spcAft>
              <a:buNone/>
            </a:pPr>
            <a:r>
              <a:rPr lang="en-US"/>
              <a:t>NOx and SOx:  indirect greenhouse gases</a:t>
            </a:r>
            <a:endParaRPr/>
          </a:p>
          <a:p>
            <a:pPr indent="0" lvl="0" marL="0" rtl="0">
              <a:spcBef>
                <a:spcPts val="360"/>
              </a:spcBef>
              <a:spcAft>
                <a:spcPts val="0"/>
              </a:spcAft>
              <a:buNone/>
            </a:pPr>
            <a:r>
              <a:rPr lang="en-US"/>
              <a:t>Land, Water, and Natural Resource Use:  these are limited quantities that need to be preserved</a:t>
            </a:r>
            <a:endParaRPr/>
          </a:p>
        </p:txBody>
      </p:sp>
      <p:sp>
        <p:nvSpPr>
          <p:cNvPr id="78" name="Shape 78"/>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Climate change is a difficult problem to solve because we rely so much on energy.  Developed countries were able to reach their current standard of living by burning coal (since the industrial revolution in the 1800’s).  Recently (since ~1970’s), developed countries have started moving toward other energy generation types because of environmental reasons.  However, many countries are just now starting to rely on energy to achieve a higher standard of living.  These countries are going through the initial stages of developing a modern society and (just like the US through the late 1800’s) are relying heavily on coal, petroleum, and natural gas.  Would it be fair to say they can’t use these dirty generation types when the US benefited from them previously?</a:t>
            </a:r>
            <a:endParaRPr/>
          </a:p>
          <a:p>
            <a:pPr indent="0" lvl="0" marL="0">
              <a:spcBef>
                <a:spcPts val="360"/>
              </a:spcBef>
              <a:spcAft>
                <a:spcPts val="0"/>
              </a:spcAft>
              <a:buNone/>
            </a:pPr>
            <a:r>
              <a:rPr lang="en-US"/>
              <a:t>Also, clean generation isn’t perfect.  Natural gas releases half the carbon of coal (but still releases carbon).  Solar and wind are great (especially if electricity grid infrastructure is unavailable) but are intermittent and also have waste associated with them.  Hydroelectric is great but disturbs ecosystems and there is a finite number of eligible rivers to build dams on.  </a:t>
            </a:r>
            <a:endParaRPr/>
          </a:p>
          <a:p>
            <a:pPr indent="0" lvl="0" marL="0">
              <a:spcBef>
                <a:spcPts val="360"/>
              </a:spcBef>
              <a:spcAft>
                <a:spcPts val="0"/>
              </a:spcAft>
              <a:buNone/>
            </a:pPr>
            <a:r>
              <a:rPr lang="en-US"/>
              <a:t>Clearly:  this isn’t an easy problem to solve!</a:t>
            </a:r>
            <a:endParaRPr/>
          </a:p>
          <a:p>
            <a:pPr indent="0" lvl="0" marL="0">
              <a:spcBef>
                <a:spcPts val="360"/>
              </a:spcBef>
              <a:spcAft>
                <a:spcPts val="0"/>
              </a:spcAft>
              <a:buNone/>
            </a:pPr>
            <a:r>
              <a:rPr b="1" lang="en-US">
                <a:solidFill>
                  <a:srgbClr val="FF0000"/>
                </a:solidFill>
              </a:rPr>
              <a:t>Helpful video:  </a:t>
            </a:r>
            <a:r>
              <a:rPr b="1" lang="en-US" u="sng">
                <a:solidFill>
                  <a:schemeClr val="hlink"/>
                </a:solidFill>
                <a:hlinkClick r:id="rId2"/>
              </a:rPr>
              <a:t>https://www.youtube.com/watch?v=EtW2rrLHs08</a:t>
            </a:r>
            <a:r>
              <a:rPr b="1" lang="en-US">
                <a:solidFill>
                  <a:srgbClr val="FF0000"/>
                </a:solidFill>
              </a:rPr>
              <a:t> </a:t>
            </a:r>
            <a:endParaRPr b="1">
              <a:solidFill>
                <a:srgbClr val="FF0000"/>
              </a:solidFill>
            </a:endParaRPr>
          </a:p>
          <a:p>
            <a:pPr indent="0" lvl="0" marL="0">
              <a:spcBef>
                <a:spcPts val="360"/>
              </a:spcBef>
              <a:spcAft>
                <a:spcPts val="0"/>
              </a:spcAft>
              <a:buNone/>
            </a:pPr>
            <a:r>
              <a:rPr b="1" lang="en-US">
                <a:solidFill>
                  <a:srgbClr val="FF0000"/>
                </a:solidFill>
              </a:rPr>
              <a:t>Handout:  using nuclear to solve the climate puzzle (if available from World Nuclear Association)</a:t>
            </a:r>
            <a:endParaRPr b="1">
              <a:solidFill>
                <a:srgbClr val="FF0000"/>
              </a:solidFill>
            </a:endParaRPr>
          </a:p>
          <a:p>
            <a:pPr indent="0" lvl="0" marL="0">
              <a:spcBef>
                <a:spcPts val="360"/>
              </a:spcBef>
              <a:spcAft>
                <a:spcPts val="0"/>
              </a:spcAft>
              <a:buNone/>
            </a:pPr>
            <a:r>
              <a:rPr lang="en-US">
                <a:solidFill>
                  <a:srgbClr val="000000"/>
                </a:solidFill>
              </a:rPr>
              <a:t>Now, we will weigh the pros and cons of various energy generation types based on their environmental impacts</a:t>
            </a:r>
            <a:endParaRPr>
              <a:solidFill>
                <a:srgbClr val="000000"/>
              </a:solidFill>
            </a:endParaRPr>
          </a:p>
        </p:txBody>
      </p:sp>
      <p:sp>
        <p:nvSpPr>
          <p:cNvPr id="87" name="Shape 8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Everything has advantages and disadvantages.  Let’s look specifically at environmental impacts:  carbon emissions, land use, water use, emissions, and waste.</a:t>
            </a:r>
            <a:endParaRPr/>
          </a:p>
          <a:p>
            <a:pPr indent="0" lvl="0" marL="0">
              <a:spcBef>
                <a:spcPts val="360"/>
              </a:spcBef>
              <a:spcAft>
                <a:spcPts val="0"/>
              </a:spcAft>
              <a:buNone/>
            </a:pPr>
            <a:r>
              <a:rPr lang="en-US"/>
              <a:t>This lines up various electricity generation sources:  Coal, coal w/ carbon capture &amp; sequestration, natural gas, nuclear, hydro, wind, biomass, geothermal, and photovoltaic solar</a:t>
            </a:r>
            <a:endParaRPr/>
          </a:p>
          <a:p>
            <a:pPr indent="0" lvl="0" marL="0">
              <a:spcBef>
                <a:spcPts val="360"/>
              </a:spcBef>
              <a:spcAft>
                <a:spcPts val="0"/>
              </a:spcAft>
              <a:buNone/>
            </a:pPr>
            <a:r>
              <a:rPr lang="en-US"/>
              <a:t>Green is more favorable to the environment.  Yellow is less favorable to the environment.</a:t>
            </a:r>
            <a:endParaRPr/>
          </a:p>
          <a:p>
            <a:pPr indent="0" lvl="0" marL="0">
              <a:spcBef>
                <a:spcPts val="360"/>
              </a:spcBef>
              <a:spcAft>
                <a:spcPts val="0"/>
              </a:spcAft>
              <a:buNone/>
            </a:pPr>
            <a:r>
              <a:rPr lang="en-US"/>
              <a:t>Carbon emissions - which sources are favorable?</a:t>
            </a:r>
            <a:endParaRPr/>
          </a:p>
          <a:p>
            <a:pPr indent="0" lvl="0" marL="0">
              <a:spcBef>
                <a:spcPts val="360"/>
              </a:spcBef>
              <a:spcAft>
                <a:spcPts val="0"/>
              </a:spcAft>
              <a:buNone/>
            </a:pPr>
            <a:r>
              <a:rPr lang="en-US"/>
              <a:t>Land use - which source is most favorable?  nuclear.  are you surprised?</a:t>
            </a:r>
            <a:endParaRPr/>
          </a:p>
          <a:p>
            <a:pPr indent="0" lvl="0" marL="0">
              <a:spcBef>
                <a:spcPts val="360"/>
              </a:spcBef>
              <a:spcAft>
                <a:spcPts val="0"/>
              </a:spcAft>
              <a:buNone/>
            </a:pPr>
            <a:r>
              <a:rPr lang="en-US"/>
              <a:t>Water use - it’s tough to run a power plant without using water as a medium to transfer heat!</a:t>
            </a:r>
            <a:endParaRPr/>
          </a:p>
          <a:p>
            <a:pPr indent="0" lvl="0" marL="0">
              <a:spcBef>
                <a:spcPts val="360"/>
              </a:spcBef>
              <a:spcAft>
                <a:spcPts val="0"/>
              </a:spcAft>
              <a:buNone/>
            </a:pPr>
            <a:r>
              <a:rPr lang="en-US"/>
              <a:t>emissions - how does this compare with carbon emissions?  coal and biomass are less favorable.  clean air is important (dirty air causes asthma, lung issues, illness, etc)</a:t>
            </a:r>
            <a:endParaRPr/>
          </a:p>
          <a:p>
            <a:pPr indent="0" lvl="0" marL="0">
              <a:spcBef>
                <a:spcPts val="360"/>
              </a:spcBef>
              <a:spcAft>
                <a:spcPts val="0"/>
              </a:spcAft>
              <a:buNone/>
            </a:pPr>
            <a:r>
              <a:rPr lang="en-US"/>
              <a:t>waste - as expected coal and biomass (ash) are less favorable.  Natural gas is considered more favorable (the byproducts of burning natural gas are carbon dioxide and water).  Nuclear is half and half...hmmmmm we’ll get back to that later.</a:t>
            </a:r>
            <a:endParaRPr/>
          </a:p>
        </p:txBody>
      </p:sp>
      <p:sp>
        <p:nvSpPr>
          <p:cNvPr id="97" name="Shape 9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This is the carbon emissions per unit of energy generated by various generation types.</a:t>
            </a:r>
            <a:endParaRPr/>
          </a:p>
          <a:p>
            <a:pPr indent="0" lvl="0" marL="0">
              <a:spcBef>
                <a:spcPts val="360"/>
              </a:spcBef>
              <a:spcAft>
                <a:spcPts val="0"/>
              </a:spcAft>
              <a:buNone/>
            </a:pPr>
            <a:r>
              <a:rPr lang="en-US"/>
              <a:t>GHG =greenhouse gases</a:t>
            </a:r>
            <a:endParaRPr/>
          </a:p>
          <a:p>
            <a:pPr indent="0" lvl="0" marL="0">
              <a:spcBef>
                <a:spcPts val="360"/>
              </a:spcBef>
              <a:spcAft>
                <a:spcPts val="0"/>
              </a:spcAft>
              <a:buNone/>
            </a:pPr>
            <a:r>
              <a:rPr lang="en-US"/>
              <a:t>Source:  </a:t>
            </a:r>
            <a:r>
              <a:rPr lang="en-US" u="sng">
                <a:solidFill>
                  <a:schemeClr val="hlink"/>
                </a:solidFill>
                <a:hlinkClick r:id="rId2"/>
              </a:rPr>
              <a:t>http://www.world-nuclear.org/nuclear-basics/greenhouse-gas-emissions-avoided.aspx</a:t>
            </a:r>
            <a:endParaRPr/>
          </a:p>
          <a:p>
            <a:pPr indent="0" lvl="0" marL="0">
              <a:spcBef>
                <a:spcPts val="360"/>
              </a:spcBef>
              <a:spcAft>
                <a:spcPts val="0"/>
              </a:spcAft>
              <a:buNone/>
            </a:pPr>
            <a:r>
              <a:rPr lang="en-US"/>
              <a:t>	This is a compilation of various studies (note - uncertainty bars - many studies differ on the true carbon emission per energy, over 20 studies were reviewed for this graphic)</a:t>
            </a:r>
            <a:endParaRPr/>
          </a:p>
          <a:p>
            <a:pPr indent="0" lvl="0" marL="0">
              <a:spcBef>
                <a:spcPts val="360"/>
              </a:spcBef>
              <a:spcAft>
                <a:spcPts val="0"/>
              </a:spcAft>
              <a:buNone/>
            </a:pPr>
            <a:r>
              <a:rPr lang="en-US"/>
              <a:t>Lower = better for the environment</a:t>
            </a:r>
            <a:endParaRPr/>
          </a:p>
          <a:p>
            <a:pPr indent="0" lvl="0" marL="0">
              <a:spcBef>
                <a:spcPts val="360"/>
              </a:spcBef>
              <a:spcAft>
                <a:spcPts val="0"/>
              </a:spcAft>
              <a:buNone/>
            </a:pPr>
            <a:r>
              <a:rPr lang="en-US"/>
              <a:t>Let’s talk units:  Tonnes CO2 - weight of carbon dioxide gas emitted into the environment</a:t>
            </a:r>
            <a:endParaRPr/>
          </a:p>
          <a:p>
            <a:pPr indent="0" lvl="0" marL="0">
              <a:spcBef>
                <a:spcPts val="360"/>
              </a:spcBef>
              <a:spcAft>
                <a:spcPts val="0"/>
              </a:spcAft>
              <a:buNone/>
            </a:pPr>
            <a:r>
              <a:rPr lang="en-US"/>
              <a:t>	GWhr - gigawatt hour.  A gigawatt is 1,000,000,000 watts.  A watt is a joule (energy) per second.  Energy per second is power (watt is a unit of power).  Thus, a GWhr is actually a unit of energy.</a:t>
            </a:r>
            <a:endParaRPr/>
          </a:p>
          <a:p>
            <a:pPr indent="0" lvl="0" marL="0">
              <a:spcBef>
                <a:spcPts val="360"/>
              </a:spcBef>
              <a:spcAft>
                <a:spcPts val="0"/>
              </a:spcAft>
              <a:buNone/>
            </a:pPr>
            <a:r>
              <a:rPr lang="en-US"/>
              <a:t>	1 GWhr = 3,400,000,000 BTU (British Thermal Units - another unit for energy)</a:t>
            </a:r>
            <a:endParaRPr/>
          </a:p>
          <a:p>
            <a:pPr indent="0" lvl="0" marL="0">
              <a:spcBef>
                <a:spcPts val="360"/>
              </a:spcBef>
              <a:spcAft>
                <a:spcPts val="0"/>
              </a:spcAft>
              <a:buNone/>
            </a:pPr>
            <a:r>
              <a:rPr lang="en-US"/>
              <a:t>Conclusion:  </a:t>
            </a:r>
            <a:endParaRPr/>
          </a:p>
          <a:p>
            <a:pPr indent="0" lvl="0" marL="0">
              <a:spcBef>
                <a:spcPts val="360"/>
              </a:spcBef>
              <a:spcAft>
                <a:spcPts val="0"/>
              </a:spcAft>
              <a:buNone/>
            </a:pPr>
            <a:r>
              <a:rPr lang="en-US"/>
              <a:t>	natural gas is ~half of the carbon emissions as coal</a:t>
            </a:r>
            <a:endParaRPr/>
          </a:p>
          <a:p>
            <a:pPr indent="457200" lvl="0" marL="0" rtl="0">
              <a:spcBef>
                <a:spcPts val="360"/>
              </a:spcBef>
              <a:spcAft>
                <a:spcPts val="0"/>
              </a:spcAft>
              <a:buNone/>
            </a:pPr>
            <a:r>
              <a:rPr lang="en-US"/>
              <a:t>“renewables” (wind, solar, biomass, hydro) and nuclear are essentially equal when it comes to carbon emissions</a:t>
            </a:r>
            <a:endParaRPr/>
          </a:p>
          <a:p>
            <a:pPr indent="457200" lvl="0" marL="0" rtl="0">
              <a:spcBef>
                <a:spcPts val="360"/>
              </a:spcBef>
              <a:spcAft>
                <a:spcPts val="0"/>
              </a:spcAft>
              <a:buNone/>
            </a:pPr>
            <a:r>
              <a:rPr lang="en-US"/>
              <a:t>replacing nuclear with fossil fuels (most often, it is suggested that nuclear should be replaced with natural gas) would lead to a large increase in carbon emissions</a:t>
            </a:r>
            <a:endParaRPr/>
          </a:p>
          <a:p>
            <a:pPr indent="0" lvl="0" marL="0">
              <a:spcBef>
                <a:spcPts val="360"/>
              </a:spcBef>
              <a:spcAft>
                <a:spcPts val="0"/>
              </a:spcAft>
              <a:buNone/>
            </a:pPr>
            <a:r>
              <a:rPr lang="en-US"/>
              <a:t>Wait a second, I thought renewables (and nuclear) were carbon free?  Renewables and nuclear are carbon free during operation.  However, lifecycle emissions (what is shown in this graph) include the energy it takes to construct these generation types (build the solar panels and wind turbines, build the nuclear plant and mine for Uranium) and thus there is some carbon footprint.  Life cycle emissions are a great way to look holistically at an electricity generation type.</a:t>
            </a:r>
            <a:endParaRPr/>
          </a:p>
        </p:txBody>
      </p:sp>
      <p:sp>
        <p:nvSpPr>
          <p:cNvPr id="104" name="Shape 104"/>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1 nuclear plant is typically 1000 MW electric and sits on 1 square mile of land.</a:t>
            </a:r>
            <a:endParaRPr/>
          </a:p>
          <a:p>
            <a:pPr indent="0" lvl="0" marL="0">
              <a:spcBef>
                <a:spcPts val="360"/>
              </a:spcBef>
              <a:spcAft>
                <a:spcPts val="0"/>
              </a:spcAft>
              <a:buNone/>
            </a:pPr>
            <a:r>
              <a:rPr lang="en-US"/>
              <a:t>Solar or wind facilities would require much greater land use for a comparable amount of energy.</a:t>
            </a:r>
            <a:endParaRPr/>
          </a:p>
          <a:p>
            <a:pPr indent="0" lvl="0" marL="0">
              <a:spcBef>
                <a:spcPts val="360"/>
              </a:spcBef>
              <a:spcAft>
                <a:spcPts val="0"/>
              </a:spcAft>
              <a:buNone/>
            </a:pPr>
            <a:r>
              <a:rPr lang="en-US"/>
              <a:t>This is a perk of the huge ENERGY DENSITY of nuclear.  1 nuclear fuel pellet (the size of a pencil eraser has the same amount of energy as 17,000 cubic feet of natural gas, 1780 pounds of coal or 149 gallons of oil)</a:t>
            </a:r>
            <a:endParaRPr/>
          </a:p>
          <a:p>
            <a:pPr indent="0" lvl="0" marL="0">
              <a:spcBef>
                <a:spcPts val="360"/>
              </a:spcBef>
              <a:spcAft>
                <a:spcPts val="0"/>
              </a:spcAft>
              <a:buNone/>
            </a:pPr>
            <a:r>
              <a:rPr lang="en-US"/>
              <a:t>For reference, Rhode Island is 1,212 square miles</a:t>
            </a:r>
            <a:endParaRPr/>
          </a:p>
          <a:p>
            <a:pPr indent="0" lvl="0" marL="0">
              <a:spcBef>
                <a:spcPts val="360"/>
              </a:spcBef>
              <a:spcAft>
                <a:spcPts val="0"/>
              </a:spcAft>
              <a:buNone/>
            </a:pPr>
            <a:r>
              <a:rPr lang="en-US"/>
              <a:t>Infographic:  Nuclear Energy Institute:  </a:t>
            </a:r>
            <a:r>
              <a:rPr lang="en-US" u="sng">
                <a:solidFill>
                  <a:schemeClr val="hlink"/>
                </a:solidFill>
                <a:hlinkClick r:id="rId2"/>
              </a:rPr>
              <a:t>https://www.nei.org/news/2015/land-needs-for-wind-solar-dwarf-nuclear-plants</a:t>
            </a:r>
            <a:r>
              <a:rPr lang="en-US"/>
              <a:t> </a:t>
            </a:r>
            <a:endParaRPr/>
          </a:p>
          <a:p>
            <a:pPr indent="0" lvl="0" marL="0">
              <a:spcBef>
                <a:spcPts val="360"/>
              </a:spcBef>
              <a:spcAft>
                <a:spcPts val="0"/>
              </a:spcAft>
              <a:buNone/>
            </a:pPr>
            <a:r>
              <a:rPr lang="en-US"/>
              <a:t>In the US, annual nuclear energy could be matched by wind turbines covering the state of West Virginia or solar panels covering the state of New Jersey</a:t>
            </a:r>
            <a:endParaRPr/>
          </a:p>
          <a:p>
            <a:pPr indent="0" lvl="0" marL="0">
              <a:spcBef>
                <a:spcPts val="360"/>
              </a:spcBef>
              <a:spcAft>
                <a:spcPts val="0"/>
              </a:spcAft>
              <a:buNone/>
            </a:pPr>
            <a:r>
              <a:rPr lang="en-US" u="sng">
                <a:solidFill>
                  <a:schemeClr val="hlink"/>
                </a:solidFill>
                <a:hlinkClick r:id="rId3"/>
              </a:rPr>
              <a:t>https://nuclear.duke-energy.com/2012/01/31/setting-the-record-straight</a:t>
            </a:r>
            <a:endParaRPr/>
          </a:p>
          <a:p>
            <a:pPr indent="0" lvl="0" marL="0">
              <a:spcBef>
                <a:spcPts val="360"/>
              </a:spcBef>
              <a:spcAft>
                <a:spcPts val="0"/>
              </a:spcAft>
              <a:buNone/>
            </a:pPr>
            <a:r>
              <a:t/>
            </a:r>
            <a:endParaRPr/>
          </a:p>
        </p:txBody>
      </p:sp>
      <p:sp>
        <p:nvSpPr>
          <p:cNvPr id="112" name="Shape 112"/>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sz="1400">
                <a:solidFill>
                  <a:srgbClr val="444444"/>
                </a:solidFill>
                <a:highlight>
                  <a:srgbClr val="FFFFFF"/>
                </a:highlight>
              </a:rPr>
              <a:t>This graph answers the question:  what if 100% of the global energy demand was met by a specific source?  How much land would it take?</a:t>
            </a:r>
            <a:endParaRPr sz="1400">
              <a:solidFill>
                <a:srgbClr val="444444"/>
              </a:solidFill>
              <a:highlight>
                <a:srgbClr val="FFFFFF"/>
              </a:highlight>
            </a:endParaRPr>
          </a:p>
          <a:p>
            <a:pPr indent="0" lvl="0" marL="0">
              <a:spcBef>
                <a:spcPts val="360"/>
              </a:spcBef>
              <a:spcAft>
                <a:spcPts val="0"/>
              </a:spcAft>
              <a:buNone/>
            </a:pPr>
            <a:r>
              <a:rPr lang="en-US" sz="1400">
                <a:solidFill>
                  <a:srgbClr val="444444"/>
                </a:solidFill>
                <a:highlight>
                  <a:srgbClr val="FFFFFF"/>
                </a:highlight>
              </a:rPr>
              <a:t>This is extreme as it is unlikely that all energy would ever be produced using a sole generation type!</a:t>
            </a:r>
            <a:endParaRPr sz="1400">
              <a:solidFill>
                <a:srgbClr val="444444"/>
              </a:solidFill>
              <a:highlight>
                <a:srgbClr val="FFFFFF"/>
              </a:highlight>
            </a:endParaRPr>
          </a:p>
          <a:p>
            <a:pPr indent="0" lvl="0" marL="0">
              <a:spcBef>
                <a:spcPts val="360"/>
              </a:spcBef>
              <a:spcAft>
                <a:spcPts val="0"/>
              </a:spcAft>
              <a:buNone/>
            </a:pPr>
            <a:r>
              <a:rPr lang="en-US" sz="1400">
                <a:solidFill>
                  <a:srgbClr val="444444"/>
                </a:solidFill>
                <a:highlight>
                  <a:srgbClr val="FFFFFF"/>
                </a:highlight>
              </a:rPr>
              <a:t>Note:  to meet the global demand of energy with wind would require approximately the same current land area used for crops.</a:t>
            </a:r>
            <a:endParaRPr sz="1400">
              <a:solidFill>
                <a:srgbClr val="444444"/>
              </a:solidFill>
              <a:highlight>
                <a:srgbClr val="FFFFFF"/>
              </a:highlight>
            </a:endParaRPr>
          </a:p>
          <a:p>
            <a:pPr indent="0" lvl="0" marL="0">
              <a:spcBef>
                <a:spcPts val="360"/>
              </a:spcBef>
              <a:spcAft>
                <a:spcPts val="0"/>
              </a:spcAft>
              <a:buNone/>
            </a:pPr>
            <a:r>
              <a:rPr lang="en-US" sz="1400">
                <a:solidFill>
                  <a:srgbClr val="444444"/>
                </a:solidFill>
                <a:highlight>
                  <a:srgbClr val="FFFFFF"/>
                </a:highlight>
              </a:rPr>
              <a:t>Percent of Earth's land area taken for energy production for different energy sources.  Taken from: Alternative Energy and Land Use paper from Clinton Andrews et al. Land intensiveness data from McDonald et al (2009), land area data from Melillo et al (2009), global energy demand data from EIA</a:t>
            </a:r>
            <a:endParaRPr sz="1400">
              <a:solidFill>
                <a:srgbClr val="444444"/>
              </a:solidFill>
              <a:highlight>
                <a:srgbClr val="FFFFFF"/>
              </a:highlight>
            </a:endParaRPr>
          </a:p>
          <a:p>
            <a:pPr indent="0" lvl="0" marL="0">
              <a:spcBef>
                <a:spcPts val="360"/>
              </a:spcBef>
              <a:spcAft>
                <a:spcPts val="0"/>
              </a:spcAft>
              <a:buNone/>
            </a:pPr>
            <a:r>
              <a:rPr lang="en-US" sz="1400" u="sng">
                <a:solidFill>
                  <a:schemeClr val="hlink"/>
                </a:solidFill>
                <a:highlight>
                  <a:srgbClr val="FFFFFF"/>
                </a:highlight>
                <a:hlinkClick r:id="rId2"/>
              </a:rPr>
              <a:t>http://www.twtnp.com/2012/03/using-too-much-land-to-produce-energy.html</a:t>
            </a:r>
            <a:r>
              <a:rPr lang="en-US" sz="1400">
                <a:solidFill>
                  <a:srgbClr val="444444"/>
                </a:solidFill>
                <a:highlight>
                  <a:srgbClr val="FFFFFF"/>
                </a:highlight>
              </a:rPr>
              <a:t> </a:t>
            </a:r>
            <a:endParaRPr sz="1400">
              <a:solidFill>
                <a:srgbClr val="444444"/>
              </a:solidFill>
              <a:highlight>
                <a:srgbClr val="FFFFFF"/>
              </a:highlight>
            </a:endParaRPr>
          </a:p>
          <a:p>
            <a:pPr indent="0" lvl="0" marL="0">
              <a:spcBef>
                <a:spcPts val="360"/>
              </a:spcBef>
              <a:spcAft>
                <a:spcPts val="0"/>
              </a:spcAft>
              <a:buNone/>
            </a:pPr>
            <a:r>
              <a:rPr lang="en-US" sz="1400">
                <a:solidFill>
                  <a:srgbClr val="444444"/>
                </a:solidFill>
                <a:highlight>
                  <a:srgbClr val="FFFFFF"/>
                </a:highlight>
              </a:rPr>
              <a:t>Conclusion:  nuclear has a very small land footprint</a:t>
            </a:r>
            <a:endParaRPr sz="1400">
              <a:solidFill>
                <a:srgbClr val="444444"/>
              </a:solidFill>
              <a:highlight>
                <a:srgbClr val="FFFFFF"/>
              </a:highlight>
            </a:endParaRPr>
          </a:p>
        </p:txBody>
      </p:sp>
      <p:sp>
        <p:nvSpPr>
          <p:cNvPr id="121" name="Shape 121"/>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6" name="Shape 16"/>
        <p:cNvGrpSpPr/>
        <p:nvPr/>
      </p:nvGrpSpPr>
      <p:grpSpPr>
        <a:xfrm>
          <a:off x="0" y="0"/>
          <a:ext cx="0" cy="0"/>
          <a:chOff x="0" y="0"/>
          <a:chExt cx="0" cy="0"/>
        </a:xfrm>
      </p:grpSpPr>
      <p:pic>
        <p:nvPicPr>
          <p:cNvPr descr="shutterstock_46244998.jpg" id="17" name="Shape 17"/>
          <p:cNvPicPr preferRelativeResize="0"/>
          <p:nvPr/>
        </p:nvPicPr>
        <p:blipFill rotWithShape="1">
          <a:blip r:embed="rId2">
            <a:alphaModFix/>
          </a:blip>
          <a:srcRect b="6345" l="0" r="0" t="9281"/>
          <a:stretch/>
        </p:blipFill>
        <p:spPr>
          <a:xfrm>
            <a:off x="0" y="-1"/>
            <a:ext cx="9168384" cy="5143501"/>
          </a:xfrm>
          <a:prstGeom prst="rect">
            <a:avLst/>
          </a:prstGeom>
          <a:noFill/>
          <a:ln>
            <a:noFill/>
          </a:ln>
        </p:spPr>
      </p:pic>
      <p:sp>
        <p:nvSpPr>
          <p:cNvPr id="18" name="Shape 18"/>
          <p:cNvSpPr/>
          <p:nvPr/>
        </p:nvSpPr>
        <p:spPr>
          <a:xfrm flipH="1">
            <a:off x="380996" y="4171950"/>
            <a:ext cx="8788403" cy="990600"/>
          </a:xfrm>
          <a:prstGeom prst="round1Rect">
            <a:avLst>
              <a:gd fmla="val 34338"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9" name="Shape 19"/>
          <p:cNvSpPr txBox="1"/>
          <p:nvPr>
            <p:ph type="ctrTitle"/>
          </p:nvPr>
        </p:nvSpPr>
        <p:spPr>
          <a:xfrm>
            <a:off x="849694" y="4392748"/>
            <a:ext cx="6491299" cy="278720"/>
          </a:xfrm>
          <a:prstGeom prst="rect">
            <a:avLst/>
          </a:prstGeom>
          <a:noFill/>
          <a:ln>
            <a:noFill/>
          </a:ln>
        </p:spPr>
        <p:txBody>
          <a:bodyPr anchorCtr="0" anchor="ctr" bIns="91425" lIns="91425" spcFirstLastPara="1" rIns="91425" wrap="square" tIns="91425"/>
          <a:lstStyle>
            <a:lvl1pPr lvl="0" marR="0" rtl="0" algn="l">
              <a:lnSpc>
                <a:spcPct val="85000"/>
              </a:lnSpc>
              <a:spcBef>
                <a:spcPts val="0"/>
              </a:spcBef>
              <a:spcAft>
                <a:spcPts val="0"/>
              </a:spcAft>
              <a:buSzPts val="1400"/>
              <a:buNone/>
              <a:defRPr b="1" i="0" sz="2000" u="none" cap="none" strike="noStrike">
                <a:solidFill>
                  <a:srgbClr val="004E74"/>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20" name="Shape 20"/>
          <p:cNvSpPr txBox="1"/>
          <p:nvPr>
            <p:ph idx="1" type="subTitle"/>
          </p:nvPr>
        </p:nvSpPr>
        <p:spPr>
          <a:xfrm>
            <a:off x="857261" y="4684349"/>
            <a:ext cx="6493565" cy="323850"/>
          </a:xfrm>
          <a:prstGeom prst="rect">
            <a:avLst/>
          </a:prstGeom>
          <a:noFill/>
          <a:ln>
            <a:noFill/>
          </a:ln>
        </p:spPr>
        <p:txBody>
          <a:bodyPr anchorCtr="0" anchor="t" bIns="91425" lIns="91425" spcFirstLastPara="1" rIns="91425" wrap="square" tIns="91425"/>
          <a:lstStyle>
            <a:lvl1pPr lvl="0" marR="0" rtl="0" algn="l">
              <a:lnSpc>
                <a:spcPct val="90000"/>
              </a:lnSpc>
              <a:spcBef>
                <a:spcPts val="400"/>
              </a:spcBef>
              <a:spcAft>
                <a:spcPts val="0"/>
              </a:spcAft>
              <a:buClr>
                <a:srgbClr val="004E74"/>
              </a:buClr>
              <a:buSzPts val="1600"/>
              <a:buFont typeface="Noto Sans Symbols"/>
              <a:buNone/>
              <a:defRPr b="0" i="0" sz="1600" u="none" cap="none" strike="noStrike">
                <a:solidFill>
                  <a:srgbClr val="027939"/>
                </a:solidFill>
                <a:latin typeface="Arial"/>
                <a:ea typeface="Arial"/>
                <a:cs typeface="Arial"/>
                <a:sym typeface="Arial"/>
              </a:defRPr>
            </a:lvl1pPr>
            <a:lvl2pPr lvl="1"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lvl="2"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lvl="3"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lvl="4"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lvl="5"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lvl="6"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lvl="7"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lvl="8"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pic>
        <p:nvPicPr>
          <p:cNvPr id="21" name="Shape 21"/>
          <p:cNvPicPr preferRelativeResize="0"/>
          <p:nvPr/>
        </p:nvPicPr>
        <p:blipFill rotWithShape="1">
          <a:blip r:embed="rId3">
            <a:alphaModFix/>
          </a:blip>
          <a:srcRect b="11016" l="0" r="0" t="0"/>
          <a:stretch/>
        </p:blipFill>
        <p:spPr>
          <a:xfrm>
            <a:off x="6808975" y="4198550"/>
            <a:ext cx="2412475" cy="937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 name="Shape 22"/>
        <p:cNvGrpSpPr/>
        <p:nvPr/>
      </p:nvGrpSpPr>
      <p:grpSpPr>
        <a:xfrm>
          <a:off x="0" y="0"/>
          <a:ext cx="0" cy="0"/>
          <a:chOff x="0" y="0"/>
          <a:chExt cx="0" cy="0"/>
        </a:xfrm>
      </p:grpSpPr>
      <p:sp>
        <p:nvSpPr>
          <p:cNvPr id="23" name="Shape 23"/>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24" name="Shape 24"/>
          <p:cNvSpPr txBox="1"/>
          <p:nvPr>
            <p:ph idx="1" type="body"/>
          </p:nvPr>
        </p:nvSpPr>
        <p:spPr>
          <a:xfrm>
            <a:off x="615222" y="857466"/>
            <a:ext cx="8260491" cy="3657600"/>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42900" lvl="3" marL="1828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25" name="Shape 25"/>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6" name="Shape 26"/>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7" name="Shape 27"/>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showMasterSp="0">
  <p:cSld name="Custom Layout">
    <p:spTree>
      <p:nvGrpSpPr>
        <p:cNvPr id="28" name="Shape 28"/>
        <p:cNvGrpSpPr/>
        <p:nvPr/>
      </p:nvGrpSpPr>
      <p:grpSpPr>
        <a:xfrm>
          <a:off x="0" y="0"/>
          <a:ext cx="0" cy="0"/>
          <a:chOff x="0" y="0"/>
          <a:chExt cx="0" cy="0"/>
        </a:xfrm>
      </p:grpSpPr>
      <p:sp>
        <p:nvSpPr>
          <p:cNvPr id="29" name="Shape 29"/>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0" name="Shape 30"/>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1" name="Shape 31"/>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Shape 33"/>
          <p:cNvSpPr txBox="1"/>
          <p:nvPr>
            <p:ph type="title"/>
          </p:nvPr>
        </p:nvSpPr>
        <p:spPr>
          <a:xfrm>
            <a:off x="722313" y="3344465"/>
            <a:ext cx="7772400" cy="1021556"/>
          </a:xfrm>
          <a:prstGeom prst="rect">
            <a:avLst/>
          </a:prstGeom>
          <a:noFill/>
          <a:ln>
            <a:noFill/>
          </a:ln>
        </p:spPr>
        <p:txBody>
          <a:bodyPr anchorCtr="0" anchor="t" bIns="91425" lIns="91425" spcFirstLastPara="1" rIns="91425" wrap="square" tIns="91425"/>
          <a:lstStyle>
            <a:lvl1pPr lvl="0" marR="0" rtl="0" algn="l">
              <a:lnSpc>
                <a:spcPct val="85000"/>
              </a:lnSpc>
              <a:spcBef>
                <a:spcPts val="0"/>
              </a:spcBef>
              <a:spcAft>
                <a:spcPts val="0"/>
              </a:spcAft>
              <a:buSzPts val="1400"/>
              <a:buNone/>
              <a:defRPr b="0" i="0" sz="3200" u="none" cap="none" strike="noStrike">
                <a:solidFill>
                  <a:srgbClr val="004E74"/>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34" name="Shape 34"/>
          <p:cNvSpPr txBox="1"/>
          <p:nvPr>
            <p:ph idx="1" type="body"/>
          </p:nvPr>
        </p:nvSpPr>
        <p:spPr>
          <a:xfrm>
            <a:off x="722313" y="2114550"/>
            <a:ext cx="7772400" cy="112514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500"/>
              </a:spcBef>
              <a:spcAft>
                <a:spcPts val="0"/>
              </a:spcAft>
              <a:buClr>
                <a:srgbClr val="004E74"/>
              </a:buClr>
              <a:buSzPts val="2000"/>
              <a:buFont typeface="Noto Sans Symbols"/>
              <a:buNone/>
              <a:defRPr b="0" i="0" sz="20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450"/>
              </a:spcBef>
              <a:spcAft>
                <a:spcPts val="0"/>
              </a:spcAft>
              <a:buClr>
                <a:srgbClr val="004E74"/>
              </a:buClr>
              <a:buSzPts val="1800"/>
              <a:buFont typeface="Noto Sans Symbols"/>
              <a:buNone/>
              <a:defRPr b="0" i="0" sz="18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400"/>
              </a:spcBef>
              <a:spcAft>
                <a:spcPts val="0"/>
              </a:spcAft>
              <a:buClr>
                <a:srgbClr val="004E74"/>
              </a:buClr>
              <a:buSzPts val="1600"/>
              <a:buFont typeface="Noto Sans Symbols"/>
              <a:buNone/>
              <a:defRPr b="0" i="0" sz="1600" u="none" cap="none" strike="noStrike">
                <a:solidFill>
                  <a:schemeClr val="dk1"/>
                </a:solidFill>
                <a:latin typeface="Arial Narrow"/>
                <a:ea typeface="Arial Narrow"/>
                <a:cs typeface="Arial Narrow"/>
                <a:sym typeface="Arial Narrow"/>
              </a:defRPr>
            </a:lvl3pPr>
            <a:lvl4pPr indent="-228600" lvl="3" marL="18288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4pPr>
            <a:lvl5pPr indent="-228600" lvl="4" marL="22860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5pPr>
            <a:lvl6pPr indent="-228600" lvl="5" marL="27432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6pPr>
            <a:lvl7pPr indent="-228600" lvl="6" marL="32004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7pPr>
            <a:lvl8pPr indent="-228600" lvl="7" marL="36576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8pPr>
            <a:lvl9pPr indent="-228600" lvl="8" marL="41148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9pPr>
          </a:lstStyle>
          <a:p/>
        </p:txBody>
      </p:sp>
      <p:sp>
        <p:nvSpPr>
          <p:cNvPr id="35" name="Shape 35"/>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6" name="Shape 36"/>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7" name="Shape 37"/>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Shape 39"/>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40" name="Shape 40"/>
          <p:cNvSpPr txBox="1"/>
          <p:nvPr>
            <p:ph idx="1" type="body"/>
          </p:nvPr>
        </p:nvSpPr>
        <p:spPr>
          <a:xfrm>
            <a:off x="614031" y="887476"/>
            <a:ext cx="4114800" cy="3737372"/>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04800" lvl="3" marL="18288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4pPr>
            <a:lvl5pPr indent="-304800" lvl="4" marL="22860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41" name="Shape 41"/>
          <p:cNvSpPr txBox="1"/>
          <p:nvPr>
            <p:ph idx="2" type="body"/>
          </p:nvPr>
        </p:nvSpPr>
        <p:spPr>
          <a:xfrm>
            <a:off x="4953706" y="887476"/>
            <a:ext cx="4114800" cy="3737372"/>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04800" lvl="3" marL="18288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4pPr>
            <a:lvl5pPr indent="-304800" lvl="4" marL="22860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42" name="Shape 42"/>
          <p:cNvSpPr txBox="1"/>
          <p:nvPr>
            <p:ph idx="10" type="dt"/>
          </p:nvPr>
        </p:nvSpPr>
        <p:spPr>
          <a:xfrm>
            <a:off x="392232" y="4875002"/>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3" name="Shape 43"/>
          <p:cNvSpPr txBox="1"/>
          <p:nvPr>
            <p:ph idx="11" type="ftr"/>
          </p:nvPr>
        </p:nvSpPr>
        <p:spPr>
          <a:xfrm>
            <a:off x="3158704" y="4875002"/>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4" name="Shape 44"/>
          <p:cNvSpPr txBox="1"/>
          <p:nvPr>
            <p:ph idx="12" type="sldNum"/>
          </p:nvPr>
        </p:nvSpPr>
        <p:spPr>
          <a:xfrm>
            <a:off x="6922684" y="4875002"/>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27939"/>
            </a:gs>
            <a:gs pos="100000">
              <a:srgbClr val="01482F"/>
            </a:gs>
          </a:gsLst>
          <a:lin ang="5400000" scaled="0"/>
        </a:gradFill>
      </p:bgPr>
    </p:bg>
    <p:spTree>
      <p:nvGrpSpPr>
        <p:cNvPr id="9" name="Shape 9"/>
        <p:cNvGrpSpPr/>
        <p:nvPr/>
      </p:nvGrpSpPr>
      <p:grpSpPr>
        <a:xfrm>
          <a:off x="0" y="0"/>
          <a:ext cx="0" cy="0"/>
          <a:chOff x="0" y="0"/>
          <a:chExt cx="0" cy="0"/>
        </a:xfrm>
      </p:grpSpPr>
      <p:sp>
        <p:nvSpPr>
          <p:cNvPr id="10" name="Shape 10"/>
          <p:cNvSpPr/>
          <p:nvPr/>
        </p:nvSpPr>
        <p:spPr>
          <a:xfrm flipH="1">
            <a:off x="304796" y="666750"/>
            <a:ext cx="8839193" cy="4476750"/>
          </a:xfrm>
          <a:prstGeom prst="round1Rect">
            <a:avLst>
              <a:gd fmla="val 134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Shape 11"/>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2" name="Shape 12"/>
          <p:cNvSpPr txBox="1"/>
          <p:nvPr>
            <p:ph idx="1" type="body"/>
          </p:nvPr>
        </p:nvSpPr>
        <p:spPr>
          <a:xfrm>
            <a:off x="615222" y="857466"/>
            <a:ext cx="8260491" cy="3657600"/>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42900" lvl="3" marL="1828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13" name="Shape 13"/>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14" name="Shape 14"/>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15" name="Shape 15"/>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hirdway.org/e-binder/we-need-a-mix" TargetMode="External"/><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energychallenge.duke-energy.com/"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amazon.com/Rio-Grande-Games-RGG240-Power/dp/B0007YDBL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amazon.com/Rio-Grande-Games-RGG240-Power/dp/B0007YDBL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amazon.com/Rio-Grande-Games-RGG240-Power/dp/B0007YDB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gif"/><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hyperlink" Target="https://www.youtube.com/watch?v=EtW2rrLHs08" TargetMode="External"/><Relationship Id="rId6" Type="http://schemas.openxmlformats.org/officeDocument/2006/relationships/hyperlink" Target="https://www.youtube.com/watch?v=EtW2rrLHs08" TargetMode="External"/><Relationship Id="rId7" Type="http://schemas.openxmlformats.org/officeDocument/2006/relationships/hyperlink" Target="https://www.youtube.com/watch?v=EtW2rrLHs0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Shape 50"/>
          <p:cNvSpPr txBox="1"/>
          <p:nvPr>
            <p:ph type="ctrTitle"/>
          </p:nvPr>
        </p:nvSpPr>
        <p:spPr>
          <a:xfrm>
            <a:off x="849694" y="4392748"/>
            <a:ext cx="6491400" cy="2787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a:t>Nuclear Science Teacher Workshop</a:t>
            </a:r>
            <a:endParaRPr b="1" i="0" sz="2000" u="none" cap="none" strike="noStrike">
              <a:solidFill>
                <a:srgbClr val="004E74"/>
              </a:solidFill>
              <a:latin typeface="Arial"/>
              <a:ea typeface="Arial"/>
              <a:cs typeface="Arial"/>
              <a:sym typeface="Arial"/>
            </a:endParaRPr>
          </a:p>
        </p:txBody>
      </p:sp>
      <p:sp>
        <p:nvSpPr>
          <p:cNvPr id="51" name="Shape 51"/>
          <p:cNvSpPr txBox="1"/>
          <p:nvPr>
            <p:ph idx="1" type="subTitle"/>
          </p:nvPr>
        </p:nvSpPr>
        <p:spPr>
          <a:xfrm>
            <a:off x="857261" y="4684349"/>
            <a:ext cx="6493500" cy="3240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rPr lang="en-US"/>
              <a:t>May 19, 2018 Atlanta, Georgia</a:t>
            </a:r>
            <a:endParaRPr/>
          </a:p>
        </p:txBody>
      </p:sp>
      <p:sp>
        <p:nvSpPr>
          <p:cNvPr id="52" name="Shape 52"/>
          <p:cNvSpPr txBox="1"/>
          <p:nvPr/>
        </p:nvSpPr>
        <p:spPr>
          <a:xfrm>
            <a:off x="235450" y="348975"/>
            <a:ext cx="7014000" cy="136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4800">
                <a:solidFill>
                  <a:srgbClr val="F3F3F3"/>
                </a:solidFill>
              </a:rPr>
              <a:t>Energy &amp; the Environment</a:t>
            </a:r>
            <a:endParaRPr b="1" sz="4800">
              <a:solidFill>
                <a:srgbClr val="F3F3F3"/>
              </a:solidFill>
            </a:endParaRPr>
          </a:p>
        </p:txBody>
      </p:sp>
      <p:sp>
        <p:nvSpPr>
          <p:cNvPr id="53" name="Shape 53"/>
          <p:cNvSpPr txBox="1"/>
          <p:nvPr/>
        </p:nvSpPr>
        <p:spPr>
          <a:xfrm>
            <a:off x="5644625" y="548400"/>
            <a:ext cx="3499500" cy="1812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solidFill>
                  <a:srgbClr val="FFFFFF"/>
                </a:solidFill>
              </a:rPr>
              <a:t>Energy is directly linked to a country’s economy and its population’s standard of living. The primary difference between first and third world countries is the amount of energy the countries produce and consume. Many countries like India, China, and Brazil are rapidly developing resulting in a rapid increase in energy consumption.</a:t>
            </a:r>
            <a:endParaRPr b="1">
              <a:solidFill>
                <a:srgbClr val="FFFFFF"/>
              </a:solidFill>
            </a:endParaRPr>
          </a:p>
          <a:p>
            <a:pPr indent="0" lvl="0" marL="0">
              <a:spcBef>
                <a:spcPts val="0"/>
              </a:spcBef>
              <a:spcAft>
                <a:spcPts val="0"/>
              </a:spcAft>
              <a:buNone/>
            </a:pPr>
            <a:r>
              <a:rPr b="1" lang="en-US">
                <a:solidFill>
                  <a:srgbClr val="FFFFFF"/>
                </a:solidFill>
              </a:rPr>
              <a:t>However, each energy source has an impact on the environment. In this session, we will discuss how these different energy sources affect the environment on a local and global level and conduct activities to reinforce those concepts.</a:t>
            </a:r>
            <a:endParaRPr b="1">
              <a:solidFill>
                <a:srgbClr val="FFFFFF"/>
              </a:solidFill>
            </a:endParaRPr>
          </a:p>
          <a:p>
            <a:pPr indent="0" lvl="0" marL="0">
              <a:spcBef>
                <a:spcPts val="0"/>
              </a:spcBef>
              <a:spcAft>
                <a:spcPts val="0"/>
              </a:spcAft>
              <a:buNone/>
            </a:pPr>
            <a:r>
              <a:t/>
            </a:r>
            <a:endParaRPr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Land Use</a:t>
            </a:r>
            <a:endParaRPr/>
          </a:p>
        </p:txBody>
      </p:sp>
      <p:sp>
        <p:nvSpPr>
          <p:cNvPr id="133" name="Shape 13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34" name="Shape 134"/>
          <p:cNvPicPr preferRelativeResize="0"/>
          <p:nvPr/>
        </p:nvPicPr>
        <p:blipFill>
          <a:blip r:embed="rId3">
            <a:alphaModFix/>
          </a:blip>
          <a:stretch>
            <a:fillRect/>
          </a:stretch>
        </p:blipFill>
        <p:spPr>
          <a:xfrm>
            <a:off x="1563850" y="653425"/>
            <a:ext cx="6388501" cy="4490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Water Use</a:t>
            </a:r>
            <a:endParaRPr/>
          </a:p>
        </p:txBody>
      </p:sp>
      <p:sp>
        <p:nvSpPr>
          <p:cNvPr id="141" name="Shape 14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42" name="Shape 142"/>
          <p:cNvPicPr preferRelativeResize="0"/>
          <p:nvPr/>
        </p:nvPicPr>
        <p:blipFill>
          <a:blip r:embed="rId3">
            <a:alphaModFix/>
          </a:blip>
          <a:stretch>
            <a:fillRect/>
          </a:stretch>
        </p:blipFill>
        <p:spPr>
          <a:xfrm>
            <a:off x="789400" y="718975"/>
            <a:ext cx="8194025" cy="4442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201275" y="667707"/>
            <a:ext cx="9144000" cy="3108960"/>
          </a:xfrm>
          <a:prstGeom prst="rect">
            <a:avLst/>
          </a:prstGeom>
          <a:noFill/>
          <a:ln>
            <a:noFill/>
          </a:ln>
        </p:spPr>
      </p:pic>
      <p:sp>
        <p:nvSpPr>
          <p:cNvPr id="149" name="Shape 14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Particulate Matter (non-Carbon emissions)</a:t>
            </a:r>
            <a:endParaRPr/>
          </a:p>
        </p:txBody>
      </p:sp>
      <p:sp>
        <p:nvSpPr>
          <p:cNvPr id="150" name="Shape 150"/>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51" name="Shape 151"/>
          <p:cNvPicPr preferRelativeResize="0"/>
          <p:nvPr/>
        </p:nvPicPr>
        <p:blipFill>
          <a:blip r:embed="rId4">
            <a:alphaModFix/>
          </a:blip>
          <a:stretch>
            <a:fillRect/>
          </a:stretch>
        </p:blipFill>
        <p:spPr>
          <a:xfrm>
            <a:off x="1066800" y="3713575"/>
            <a:ext cx="8001000" cy="5970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Use of Natural Resources</a:t>
            </a:r>
            <a:endParaRPr/>
          </a:p>
        </p:txBody>
      </p:sp>
      <p:sp>
        <p:nvSpPr>
          <p:cNvPr id="158" name="Shape 158"/>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59" name="Shape 159"/>
          <p:cNvPicPr preferRelativeResize="0"/>
          <p:nvPr/>
        </p:nvPicPr>
        <p:blipFill>
          <a:blip r:embed="rId3">
            <a:alphaModFix/>
          </a:blip>
          <a:stretch>
            <a:fillRect/>
          </a:stretch>
        </p:blipFill>
        <p:spPr>
          <a:xfrm>
            <a:off x="1443976" y="985853"/>
            <a:ext cx="6585600" cy="379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Waste</a:t>
            </a:r>
            <a:endParaRPr/>
          </a:p>
        </p:txBody>
      </p:sp>
      <p:sp>
        <p:nvSpPr>
          <p:cNvPr id="166" name="Shape 166"/>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67" name="Shape 167"/>
          <p:cNvPicPr preferRelativeResize="0"/>
          <p:nvPr/>
        </p:nvPicPr>
        <p:blipFill>
          <a:blip r:embed="rId3">
            <a:alphaModFix/>
          </a:blip>
          <a:stretch>
            <a:fillRect/>
          </a:stretch>
        </p:blipFill>
        <p:spPr>
          <a:xfrm>
            <a:off x="1943100" y="814388"/>
            <a:ext cx="5257800" cy="3971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In the US:  Energy Realities</a:t>
            </a:r>
            <a:endParaRPr/>
          </a:p>
        </p:txBody>
      </p:sp>
      <p:sp>
        <p:nvSpPr>
          <p:cNvPr id="174" name="Shape 174"/>
          <p:cNvSpPr txBox="1"/>
          <p:nvPr>
            <p:ph idx="1" type="body"/>
          </p:nvPr>
        </p:nvSpPr>
        <p:spPr>
          <a:xfrm>
            <a:off x="352925" y="857475"/>
            <a:ext cx="8790900" cy="3657600"/>
          </a:xfrm>
          <a:prstGeom prst="rect">
            <a:avLst/>
          </a:prstGeom>
        </p:spPr>
        <p:txBody>
          <a:bodyPr anchorCtr="0" anchor="t" bIns="91425" lIns="91425" spcFirstLastPara="1" rIns="91425" wrap="square" tIns="91425">
            <a:noAutofit/>
          </a:bodyPr>
          <a:lstStyle/>
          <a:p>
            <a:pPr indent="0" lvl="0" marL="0" algn="ctr">
              <a:spcBef>
                <a:spcPts val="450"/>
              </a:spcBef>
              <a:spcAft>
                <a:spcPts val="0"/>
              </a:spcAft>
              <a:buNone/>
            </a:pPr>
            <a:r>
              <a:rPr lang="en-US" u="sng">
                <a:solidFill>
                  <a:schemeClr val="hlink"/>
                </a:solidFill>
                <a:hlinkClick r:id="rId3"/>
              </a:rPr>
              <a:t>https://www.thirdway.org/e-binder/we-need-a-mix</a:t>
            </a:r>
            <a:r>
              <a:rPr lang="en-US"/>
              <a:t> </a:t>
            </a:r>
            <a:endParaRPr/>
          </a:p>
        </p:txBody>
      </p:sp>
      <p:sp>
        <p:nvSpPr>
          <p:cNvPr id="175" name="Shape 17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76" name="Shape 176"/>
          <p:cNvPicPr preferRelativeResize="0"/>
          <p:nvPr/>
        </p:nvPicPr>
        <p:blipFill>
          <a:blip r:embed="rId4">
            <a:alphaModFix/>
          </a:blip>
          <a:stretch>
            <a:fillRect/>
          </a:stretch>
        </p:blipFill>
        <p:spPr>
          <a:xfrm>
            <a:off x="4197844" y="1610419"/>
            <a:ext cx="2523831" cy="2535075"/>
          </a:xfrm>
          <a:prstGeom prst="rect">
            <a:avLst/>
          </a:prstGeom>
          <a:noFill/>
          <a:ln>
            <a:noFill/>
          </a:ln>
        </p:spPr>
      </p:pic>
      <p:pic>
        <p:nvPicPr>
          <p:cNvPr id="177" name="Shape 177"/>
          <p:cNvPicPr preferRelativeResize="0"/>
          <p:nvPr/>
        </p:nvPicPr>
        <p:blipFill>
          <a:blip r:embed="rId5">
            <a:alphaModFix/>
          </a:blip>
          <a:stretch>
            <a:fillRect/>
          </a:stretch>
        </p:blipFill>
        <p:spPr>
          <a:xfrm>
            <a:off x="6721679" y="1610429"/>
            <a:ext cx="2535051" cy="2535075"/>
          </a:xfrm>
          <a:prstGeom prst="rect">
            <a:avLst/>
          </a:prstGeom>
          <a:noFill/>
          <a:ln>
            <a:noFill/>
          </a:ln>
        </p:spPr>
      </p:pic>
      <p:pic>
        <p:nvPicPr>
          <p:cNvPr id="178" name="Shape 178"/>
          <p:cNvPicPr preferRelativeResize="0"/>
          <p:nvPr/>
        </p:nvPicPr>
        <p:blipFill>
          <a:blip r:embed="rId6">
            <a:alphaModFix/>
          </a:blip>
          <a:stretch>
            <a:fillRect/>
          </a:stretch>
        </p:blipFill>
        <p:spPr>
          <a:xfrm>
            <a:off x="161104" y="1610425"/>
            <a:ext cx="4036746" cy="2535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In Class Activity:  The Energy Challenge</a:t>
            </a:r>
            <a:endParaRPr/>
          </a:p>
        </p:txBody>
      </p:sp>
      <p:sp>
        <p:nvSpPr>
          <p:cNvPr id="185" name="Shape 185"/>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lang="en-US" u="sng">
                <a:solidFill>
                  <a:schemeClr val="hlink"/>
                </a:solidFill>
                <a:hlinkClick r:id="rId3"/>
              </a:rPr>
              <a:t>http://energychallenge.duke-energy.com/</a:t>
            </a:r>
            <a:endParaRPr/>
          </a:p>
          <a:p>
            <a:pPr indent="0" lvl="0" marL="0">
              <a:spcBef>
                <a:spcPts val="450"/>
              </a:spcBef>
              <a:spcAft>
                <a:spcPts val="0"/>
              </a:spcAft>
              <a:buNone/>
            </a:pPr>
            <a:r>
              <a:t/>
            </a:r>
            <a:endParaRPr/>
          </a:p>
          <a:p>
            <a:pPr indent="0" lvl="0" marL="0">
              <a:spcBef>
                <a:spcPts val="450"/>
              </a:spcBef>
              <a:spcAft>
                <a:spcPts val="0"/>
              </a:spcAft>
              <a:buNone/>
            </a:pPr>
            <a:r>
              <a:rPr lang="en-US"/>
              <a:t>Premise:  Meet energy demand and CO2-reduction goals</a:t>
            </a:r>
            <a:endParaRPr/>
          </a:p>
          <a:p>
            <a:pPr indent="0" lvl="0" marL="0">
              <a:spcBef>
                <a:spcPts val="450"/>
              </a:spcBef>
              <a:spcAft>
                <a:spcPts val="0"/>
              </a:spcAft>
              <a:buNone/>
            </a:pPr>
            <a:r>
              <a:t/>
            </a:r>
            <a:endParaRPr/>
          </a:p>
          <a:p>
            <a:pPr indent="0" lvl="0" marL="0">
              <a:spcBef>
                <a:spcPts val="450"/>
              </a:spcBef>
              <a:spcAft>
                <a:spcPts val="0"/>
              </a:spcAft>
              <a:buNone/>
            </a:pPr>
            <a:r>
              <a:rPr lang="en-US"/>
              <a:t>How:</a:t>
            </a:r>
            <a:endParaRPr/>
          </a:p>
          <a:p>
            <a:pPr indent="0" lvl="0" marL="0">
              <a:spcBef>
                <a:spcPts val="450"/>
              </a:spcBef>
              <a:spcAft>
                <a:spcPts val="0"/>
              </a:spcAft>
              <a:buNone/>
            </a:pPr>
            <a:r>
              <a:rPr lang="en-US"/>
              <a:t>	Build new power plants</a:t>
            </a:r>
            <a:endParaRPr/>
          </a:p>
          <a:p>
            <a:pPr indent="0" lvl="0" marL="0">
              <a:spcBef>
                <a:spcPts val="450"/>
              </a:spcBef>
              <a:spcAft>
                <a:spcPts val="0"/>
              </a:spcAft>
              <a:buNone/>
            </a:pPr>
            <a:r>
              <a:rPr lang="en-US"/>
              <a:t>	Upgrade or retrofit current power plants</a:t>
            </a:r>
            <a:endParaRPr/>
          </a:p>
          <a:p>
            <a:pPr indent="0" lvl="0" marL="0">
              <a:spcBef>
                <a:spcPts val="450"/>
              </a:spcBef>
              <a:spcAft>
                <a:spcPts val="0"/>
              </a:spcAft>
              <a:buNone/>
            </a:pPr>
            <a:r>
              <a:rPr lang="en-US"/>
              <a:t>	Close current power plants</a:t>
            </a:r>
            <a:endParaRPr/>
          </a:p>
          <a:p>
            <a:pPr indent="0" lvl="0" marL="0">
              <a:spcBef>
                <a:spcPts val="450"/>
              </a:spcBef>
              <a:spcAft>
                <a:spcPts val="0"/>
              </a:spcAft>
              <a:buNone/>
            </a:pPr>
            <a:r>
              <a:rPr lang="en-US"/>
              <a:t>	Implement energy efficiency</a:t>
            </a:r>
            <a:endParaRPr/>
          </a:p>
          <a:p>
            <a:pPr indent="0" lvl="0" marL="0">
              <a:spcBef>
                <a:spcPts val="450"/>
              </a:spcBef>
              <a:spcAft>
                <a:spcPts val="0"/>
              </a:spcAft>
              <a:buNone/>
            </a:pPr>
            <a:r>
              <a:t/>
            </a:r>
            <a:endParaRPr/>
          </a:p>
        </p:txBody>
      </p:sp>
      <p:sp>
        <p:nvSpPr>
          <p:cNvPr id="186" name="Shape 186"/>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87" name="Shape 187"/>
          <p:cNvSpPr/>
          <p:nvPr/>
        </p:nvSpPr>
        <p:spPr>
          <a:xfrm>
            <a:off x="5906126" y="3939776"/>
            <a:ext cx="2688075" cy="1142627"/>
          </a:xfrm>
          <a:prstGeom prst="rect">
            <a:avLst/>
          </a:prstGeom>
        </p:spPr>
        <p:txBody>
          <a:bodyPr>
            <a:prstTxWarp prst="textPlain"/>
          </a:bodyPr>
          <a:lstStyle/>
          <a:p>
            <a:pPr lvl="0" algn="ctr"/>
            <a:r>
              <a:rPr b="0" i="0">
                <a:ln cap="flat" cmpd="sng" w="9525">
                  <a:solidFill>
                    <a:srgbClr val="027939"/>
                  </a:solidFill>
                  <a:prstDash val="solid"/>
                  <a:round/>
                  <a:headEnd len="sm" w="sm" type="none"/>
                  <a:tailEnd len="sm" w="sm" type="none"/>
                </a:ln>
                <a:solidFill>
                  <a:srgbClr val="004E74"/>
                </a:solidFill>
                <a:latin typeface="Arial"/>
              </a:rPr>
              <a:t>High Score?</a:t>
            </a:r>
            <a:br>
              <a:rPr b="0" i="0">
                <a:ln cap="flat" cmpd="sng" w="9525">
                  <a:solidFill>
                    <a:srgbClr val="027939"/>
                  </a:solidFill>
                  <a:prstDash val="solid"/>
                  <a:round/>
                  <a:headEnd len="sm" w="sm" type="none"/>
                  <a:tailEnd len="sm" w="sm" type="none"/>
                </a:ln>
                <a:solidFill>
                  <a:srgbClr val="004E74"/>
                </a:solidFill>
                <a:latin typeface="Arial"/>
              </a:rPr>
            </a:br>
            <a:r>
              <a:rPr b="0" i="0">
                <a:ln cap="flat" cmpd="sng" w="9525">
                  <a:solidFill>
                    <a:srgbClr val="027939"/>
                  </a:solidFill>
                  <a:prstDash val="solid"/>
                  <a:round/>
                  <a:headEnd len="sm" w="sm" type="none"/>
                  <a:tailEnd len="sm" w="sm" type="none"/>
                </a:ln>
                <a:solidFill>
                  <a:srgbClr val="004E74"/>
                </a:solidFill>
                <a:latin typeface="Arial"/>
              </a:rPr>
              <a:t>(Lowest cost)</a:t>
            </a:r>
          </a:p>
        </p:txBody>
      </p:sp>
      <p:pic>
        <p:nvPicPr>
          <p:cNvPr id="188" name="Shape 188"/>
          <p:cNvPicPr preferRelativeResize="0"/>
          <p:nvPr/>
        </p:nvPicPr>
        <p:blipFill>
          <a:blip r:embed="rId4">
            <a:alphaModFix/>
          </a:blip>
          <a:stretch>
            <a:fillRect/>
          </a:stretch>
        </p:blipFill>
        <p:spPr>
          <a:xfrm>
            <a:off x="5736425" y="821023"/>
            <a:ext cx="2860426" cy="29511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Shape 194"/>
          <p:cNvPicPr preferRelativeResize="0"/>
          <p:nvPr/>
        </p:nvPicPr>
        <p:blipFill>
          <a:blip r:embed="rId3">
            <a:alphaModFix amt="30000"/>
          </a:blip>
          <a:stretch>
            <a:fillRect/>
          </a:stretch>
        </p:blipFill>
        <p:spPr>
          <a:xfrm>
            <a:off x="2761125" y="2063000"/>
            <a:ext cx="6360374" cy="3034075"/>
          </a:xfrm>
          <a:prstGeom prst="rect">
            <a:avLst/>
          </a:prstGeom>
          <a:noFill/>
          <a:ln>
            <a:noFill/>
          </a:ln>
        </p:spPr>
      </p:pic>
      <p:sp>
        <p:nvSpPr>
          <p:cNvPr id="195" name="Shape 19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The Energy Challenge</a:t>
            </a:r>
            <a:endParaRPr/>
          </a:p>
        </p:txBody>
      </p:sp>
      <p:sp>
        <p:nvSpPr>
          <p:cNvPr id="196" name="Shape 196"/>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b="1" lang="en-US" sz="2400" u="sng"/>
              <a:t>Lessons Learned:</a:t>
            </a:r>
            <a:endParaRPr b="1" sz="2400" u="sng"/>
          </a:p>
          <a:p>
            <a:pPr indent="0" lvl="0" marL="0">
              <a:spcBef>
                <a:spcPts val="450"/>
              </a:spcBef>
              <a:spcAft>
                <a:spcPts val="0"/>
              </a:spcAft>
              <a:buNone/>
            </a:pPr>
            <a:r>
              <a:rPr b="1" lang="en-US" sz="2400"/>
              <a:t>Need </a:t>
            </a:r>
            <a:r>
              <a:rPr lang="en-US" sz="2400"/>
              <a:t>energy efficiency (but only so much you can do:  21%)</a:t>
            </a:r>
            <a:endParaRPr sz="2400"/>
          </a:p>
          <a:p>
            <a:pPr indent="0" lvl="0" marL="0">
              <a:spcBef>
                <a:spcPts val="450"/>
              </a:spcBef>
              <a:spcAft>
                <a:spcPts val="0"/>
              </a:spcAft>
              <a:buNone/>
            </a:pPr>
            <a:r>
              <a:rPr lang="en-US" sz="2400"/>
              <a:t>Need to retire most fossil fuel plants</a:t>
            </a:r>
            <a:endParaRPr sz="2400"/>
          </a:p>
          <a:p>
            <a:pPr indent="0" lvl="0" marL="0">
              <a:spcBef>
                <a:spcPts val="450"/>
              </a:spcBef>
              <a:spcAft>
                <a:spcPts val="0"/>
              </a:spcAft>
              <a:buNone/>
            </a:pPr>
            <a:r>
              <a:rPr lang="en-US" sz="2400"/>
              <a:t>What other realities did you face?</a:t>
            </a:r>
            <a:endParaRPr sz="2400"/>
          </a:p>
          <a:p>
            <a:pPr indent="0" lvl="0" marL="0">
              <a:spcBef>
                <a:spcPts val="450"/>
              </a:spcBef>
              <a:spcAft>
                <a:spcPts val="0"/>
              </a:spcAft>
              <a:buNone/>
            </a:pPr>
            <a:r>
              <a:t/>
            </a:r>
            <a:endParaRPr/>
          </a:p>
        </p:txBody>
      </p:sp>
      <p:sp>
        <p:nvSpPr>
          <p:cNvPr id="197" name="Shape 19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04" name="Shape 204"/>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Environmental Science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SEV3. Obtain, evaluate, and communicate information to evaluate types, availability, allocation, and sustainability of energy resources.</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This lesson plan!  Students can use information found on the Energy Information Administration website to compare &amp; contrast energy resources.  Then students make a video/poster/presentation and teach the rest of their classmates what they learned.</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Host an “energy debate” between different groups of students to develop energy policies and plans for allocation of natural resources.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05" name="Shape 20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12" name="Shape 212"/>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Environmental Science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SEV5. Obtain, evaluate, and communicate information about the effects of human population growth on global ecosystems.</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This lesson plan!  Focus on the beginning of the presentation and global population growth.  Play </a:t>
            </a:r>
            <a:r>
              <a:rPr b="1" lang="en-US">
                <a:solidFill>
                  <a:srgbClr val="FF0000"/>
                </a:solidFill>
                <a:latin typeface="Arial"/>
                <a:ea typeface="Arial"/>
                <a:cs typeface="Arial"/>
                <a:sym typeface="Arial"/>
              </a:rPr>
              <a:t>The Energy Challenge</a:t>
            </a:r>
            <a:r>
              <a:rPr lang="en-US">
                <a:solidFill>
                  <a:srgbClr val="FF0000"/>
                </a:solidFill>
                <a:latin typeface="Arial"/>
                <a:ea typeface="Arial"/>
                <a:cs typeface="Arial"/>
                <a:sym typeface="Arial"/>
              </a:rPr>
              <a:t> game to get students thinking about what growth looks like and what the consequences are.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Tie to ethics:  The United States benefited greatly from using fossil fuels.  Some camps think that we need an immediate global shift away from fossil fuels.  This might leave some people without electricity for longer.  Is this the right thing to do for the environment?  Is it the right thing to do from a humanitarian viewpoint?</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13" name="Shape 21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title"/>
          </p:nvPr>
        </p:nvSpPr>
        <p:spPr>
          <a:xfrm>
            <a:off x="352925" y="180634"/>
            <a:ext cx="8562475" cy="47268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rPr lang="en-US"/>
              <a:t>Energy as a Vital Asset</a:t>
            </a:r>
            <a:endParaRPr b="1" i="0" sz="1600" u="none" cap="none" strike="noStrike">
              <a:solidFill>
                <a:schemeClr val="lt1"/>
              </a:solidFill>
              <a:latin typeface="Arial"/>
              <a:ea typeface="Arial"/>
              <a:cs typeface="Arial"/>
              <a:sym typeface="Arial"/>
            </a:endParaRPr>
          </a:p>
        </p:txBody>
      </p:sp>
      <p:sp>
        <p:nvSpPr>
          <p:cNvPr id="59" name="Shape 59"/>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Arial Narrow"/>
                <a:ea typeface="Arial Narrow"/>
                <a:cs typeface="Arial Narrow"/>
                <a:sym typeface="Arial Narrow"/>
              </a:rPr>
              <a:t>‹#›</a:t>
            </a:fld>
            <a:endParaRPr b="0" i="0" sz="800" u="none" cap="none" strike="noStrike">
              <a:solidFill>
                <a:schemeClr val="dk1"/>
              </a:solidFill>
              <a:latin typeface="Arial Narrow"/>
              <a:ea typeface="Arial Narrow"/>
              <a:cs typeface="Arial Narrow"/>
              <a:sym typeface="Arial Narrow"/>
            </a:endParaRPr>
          </a:p>
        </p:txBody>
      </p:sp>
      <p:sp>
        <p:nvSpPr>
          <p:cNvPr id="60" name="Shape 60"/>
          <p:cNvSpPr txBox="1"/>
          <p:nvPr/>
        </p:nvSpPr>
        <p:spPr>
          <a:xfrm>
            <a:off x="453850" y="3039275"/>
            <a:ext cx="2080200" cy="856200"/>
          </a:xfrm>
          <a:prstGeom prst="rect">
            <a:avLst/>
          </a:prstGeom>
          <a:noFill/>
          <a:ln cap="flat" cmpd="sng" w="28575">
            <a:solidFill>
              <a:srgbClr val="027939"/>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b="1" lang="en-US">
                <a:solidFill>
                  <a:srgbClr val="027939"/>
                </a:solidFill>
              </a:rPr>
              <a:t>17% of the global population lacks access to electricity</a:t>
            </a:r>
            <a:endParaRPr b="1">
              <a:solidFill>
                <a:srgbClr val="027939"/>
              </a:solidFill>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61" name="Shape 61"/>
          <p:cNvSpPr txBox="1"/>
          <p:nvPr/>
        </p:nvSpPr>
        <p:spPr>
          <a:xfrm>
            <a:off x="453850" y="3986800"/>
            <a:ext cx="5799000" cy="156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Energy access is about providing modern energy services to everyone around the world.  These services are defined as household access to electricity and clean cooking facilities (e.g. fuels and stoves that do not cause air pollution in houses).        -  International Energy Agency</a:t>
            </a:r>
            <a:endParaRPr/>
          </a:p>
        </p:txBody>
      </p:sp>
      <p:pic>
        <p:nvPicPr>
          <p:cNvPr id="62" name="Shape 62"/>
          <p:cNvPicPr preferRelativeResize="0"/>
          <p:nvPr/>
        </p:nvPicPr>
        <p:blipFill>
          <a:blip r:embed="rId3">
            <a:alphaModFix/>
          </a:blip>
          <a:stretch>
            <a:fillRect/>
          </a:stretch>
        </p:blipFill>
        <p:spPr>
          <a:xfrm>
            <a:off x="151851" y="124925"/>
            <a:ext cx="3289750" cy="2179650"/>
          </a:xfrm>
          <a:prstGeom prst="rect">
            <a:avLst/>
          </a:prstGeom>
          <a:noFill/>
          <a:ln>
            <a:noFill/>
          </a:ln>
        </p:spPr>
      </p:pic>
      <p:pic>
        <p:nvPicPr>
          <p:cNvPr id="63" name="Shape 63"/>
          <p:cNvPicPr preferRelativeResize="0"/>
          <p:nvPr/>
        </p:nvPicPr>
        <p:blipFill>
          <a:blip r:embed="rId4">
            <a:alphaModFix/>
          </a:blip>
          <a:stretch>
            <a:fillRect/>
          </a:stretch>
        </p:blipFill>
        <p:spPr>
          <a:xfrm>
            <a:off x="7152200" y="3659100"/>
            <a:ext cx="1374150" cy="1374150"/>
          </a:xfrm>
          <a:prstGeom prst="rect">
            <a:avLst/>
          </a:prstGeom>
          <a:noFill/>
          <a:ln>
            <a:noFill/>
          </a:ln>
        </p:spPr>
      </p:pic>
      <p:pic>
        <p:nvPicPr>
          <p:cNvPr id="64" name="Shape 64"/>
          <p:cNvPicPr preferRelativeResize="0"/>
          <p:nvPr/>
        </p:nvPicPr>
        <p:blipFill>
          <a:blip r:embed="rId5">
            <a:alphaModFix/>
          </a:blip>
          <a:stretch>
            <a:fillRect/>
          </a:stretch>
        </p:blipFill>
        <p:spPr>
          <a:xfrm>
            <a:off x="4565750" y="668300"/>
            <a:ext cx="4213920" cy="2909612"/>
          </a:xfrm>
          <a:prstGeom prst="rect">
            <a:avLst/>
          </a:prstGeom>
          <a:noFill/>
          <a:ln>
            <a:noFill/>
          </a:ln>
        </p:spPr>
      </p:pic>
      <p:sp>
        <p:nvSpPr>
          <p:cNvPr id="65" name="Shape 65"/>
          <p:cNvSpPr txBox="1"/>
          <p:nvPr/>
        </p:nvSpPr>
        <p:spPr>
          <a:xfrm>
            <a:off x="8373550" y="707025"/>
            <a:ext cx="605100" cy="16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BBC</a:t>
            </a:r>
            <a:endParaRPr/>
          </a:p>
        </p:txBody>
      </p:sp>
      <p:sp>
        <p:nvSpPr>
          <p:cNvPr id="66" name="Shape 66"/>
          <p:cNvSpPr txBox="1"/>
          <p:nvPr/>
        </p:nvSpPr>
        <p:spPr>
          <a:xfrm>
            <a:off x="2723025" y="2369000"/>
            <a:ext cx="1748100" cy="798300"/>
          </a:xfrm>
          <a:prstGeom prst="rect">
            <a:avLst/>
          </a:prstGeom>
          <a:noFill/>
          <a:ln cap="flat" cmpd="sng" w="28575">
            <a:solidFill>
              <a:srgbClr val="027939"/>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b="1" lang="en-US">
                <a:solidFill>
                  <a:srgbClr val="027939"/>
                </a:solidFill>
              </a:rPr>
              <a:t>1.2 billion people don’t have access to electricity</a:t>
            </a:r>
            <a:endParaRPr b="1">
              <a:solidFill>
                <a:srgbClr val="027939"/>
              </a:solidFill>
            </a:endParaRPr>
          </a:p>
          <a:p>
            <a:pPr indent="0" lvl="0" marL="0" algn="ctr">
              <a:spcBef>
                <a:spcPts val="0"/>
              </a:spcBef>
              <a:spcAft>
                <a:spcPts val="0"/>
              </a:spcAft>
              <a:buNone/>
            </a:pPr>
            <a:r>
              <a:t/>
            </a:r>
            <a:endParaRPr b="1">
              <a:solidFill>
                <a:srgbClr val="02793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20" name="Shape 220"/>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t>
            </a:r>
            <a:r>
              <a:rPr b="1" lang="en-US"/>
              <a:t>Science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SES5.f Construct an argument relating changes in global climate to variation to Earth/sun relationships and atmospheric composition.</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This lesson plan!  Focus on climate change.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21" name="Shape 22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28" name="Shape 228"/>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Science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SES6.d Analyze and interpret data that relates changes in global climate to natural and anthropogenic modification of Earth’s atmosphere and oceans.</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Using this lesson plan as a base, students can research reliable sources for data on changes to global climate.  Analyze the studies for variable isolation, adherence to the scientific method, and the conclusions drawn from the data.</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29" name="Shape 229"/>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36" name="Shape 236"/>
          <p:cNvSpPr txBox="1"/>
          <p:nvPr>
            <p:ph idx="1" type="body"/>
          </p:nvPr>
        </p:nvSpPr>
        <p:spPr>
          <a:xfrm>
            <a:off x="313125" y="857475"/>
            <a:ext cx="88308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Sixth Grade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S6E6    Obtain, evaluate, and communicate information about the uses and conservation of various natural  resources and how they impact the Earth.</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a. Ask questions to determine the differences between renewable/sustainable energy resources (examples: hydro, solar, wind, geothermal, tidal, biomass) and nonrenewable energy resources (examples: nuclear: uranium, fossil fuels: oil, coal, and natural gas), and how they are used in our everyday lives.</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Using this lesson plan as a base, students can play </a:t>
            </a:r>
            <a:r>
              <a:rPr b="1" lang="en-US">
                <a:solidFill>
                  <a:srgbClr val="FF0000"/>
                </a:solidFill>
                <a:latin typeface="Arial"/>
                <a:ea typeface="Arial"/>
                <a:cs typeface="Arial"/>
                <a:sym typeface="Arial"/>
              </a:rPr>
              <a:t>The Energy Challenge</a:t>
            </a:r>
            <a:r>
              <a:rPr lang="en-US">
                <a:solidFill>
                  <a:srgbClr val="FF0000"/>
                </a:solidFill>
                <a:latin typeface="Arial"/>
                <a:ea typeface="Arial"/>
                <a:cs typeface="Arial"/>
                <a:sym typeface="Arial"/>
              </a:rPr>
              <a:t> and discuss the pros and cons of various strategies used to win the game.  Also try the board game </a:t>
            </a:r>
            <a:r>
              <a:rPr lang="en-US" u="sng">
                <a:solidFill>
                  <a:schemeClr val="hlink"/>
                </a:solidFill>
                <a:latin typeface="Arial"/>
                <a:ea typeface="Arial"/>
                <a:cs typeface="Arial"/>
                <a:sym typeface="Arial"/>
                <a:hlinkClick r:id="rId3"/>
              </a:rPr>
              <a:t>Power Grid</a:t>
            </a:r>
            <a:r>
              <a:rPr lang="en-US">
                <a:solidFill>
                  <a:srgbClr val="FF0000"/>
                </a:solidFill>
                <a:latin typeface="Arial"/>
                <a:ea typeface="Arial"/>
                <a:cs typeface="Arial"/>
                <a:sym typeface="Arial"/>
              </a:rPr>
              <a:t> which involves strategies for how best to use natural resources.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37" name="Shape 23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44" name="Shape 244"/>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Physical Science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333333"/>
                </a:solidFill>
                <a:latin typeface="Helvetica Neue"/>
                <a:ea typeface="Helvetica Neue"/>
                <a:cs typeface="Helvetica Neue"/>
                <a:sym typeface="Helvetica Neue"/>
              </a:rPr>
              <a:t>Influence of Science, Engineering and Technology on Society and the Natural World.  Modern civilization depends on major technological systems. Engineers continuously modify these technological systems by applying scientific knowledge and engineering design practices to increase benefits while decreasing costs and risks. (HS-PS3-3)</a:t>
            </a:r>
            <a:endParaRPr>
              <a:solidFill>
                <a:srgbClr val="333333"/>
              </a:solidFill>
              <a:latin typeface="Helvetica Neue"/>
              <a:ea typeface="Helvetica Neue"/>
              <a:cs typeface="Helvetica Neue"/>
              <a:sym typeface="Helvetica Neue"/>
            </a:endParaRPr>
          </a:p>
          <a:p>
            <a:pPr indent="-914400" lvl="0" marL="914400" rtl="0">
              <a:lnSpc>
                <a:spcPct val="100000"/>
              </a:lnSpc>
              <a:spcBef>
                <a:spcPts val="0"/>
              </a:spcBef>
              <a:spcAft>
                <a:spcPts val="0"/>
              </a:spcAft>
              <a:buNone/>
            </a:pPr>
            <a:r>
              <a:t/>
            </a:r>
            <a:endParaRPr>
              <a:solidFill>
                <a:srgbClr val="333333"/>
              </a:solidFill>
              <a:latin typeface="Helvetica Neue"/>
              <a:ea typeface="Helvetica Neue"/>
              <a:cs typeface="Helvetica Neue"/>
              <a:sym typeface="Helvetica Neue"/>
            </a:endParaRPr>
          </a:p>
          <a:p>
            <a:pPr indent="-914400" lvl="0" marL="914400" rtl="0">
              <a:lnSpc>
                <a:spcPct val="100000"/>
              </a:lnSpc>
              <a:spcBef>
                <a:spcPts val="0"/>
              </a:spcBef>
              <a:spcAft>
                <a:spcPts val="0"/>
              </a:spcAft>
              <a:buNone/>
            </a:pPr>
            <a:r>
              <a:t/>
            </a:r>
            <a:endParaRPr>
              <a:solidFill>
                <a:srgbClr val="333333"/>
              </a:solidFill>
              <a:latin typeface="Helvetica Neue"/>
              <a:ea typeface="Helvetica Neue"/>
              <a:cs typeface="Helvetica Neue"/>
              <a:sym typeface="Helvetica Neue"/>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a:t>
            </a:r>
            <a:r>
              <a:rPr b="1" lang="en-US">
                <a:solidFill>
                  <a:srgbClr val="FF0000"/>
                </a:solidFill>
                <a:latin typeface="Arial"/>
                <a:ea typeface="Arial"/>
                <a:cs typeface="Arial"/>
                <a:sym typeface="Arial"/>
              </a:rPr>
              <a:t>Activity: </a:t>
            </a:r>
            <a:r>
              <a:rPr lang="en-US">
                <a:solidFill>
                  <a:srgbClr val="FF0000"/>
                </a:solidFill>
                <a:latin typeface="Arial"/>
                <a:ea typeface="Arial"/>
                <a:cs typeface="Arial"/>
                <a:sym typeface="Arial"/>
              </a:rPr>
              <a:t> This lesson plan!  Play </a:t>
            </a:r>
            <a:r>
              <a:rPr b="1" lang="en-US">
                <a:solidFill>
                  <a:srgbClr val="FF0000"/>
                </a:solidFill>
                <a:latin typeface="Arial"/>
                <a:ea typeface="Arial"/>
                <a:cs typeface="Arial"/>
                <a:sym typeface="Arial"/>
              </a:rPr>
              <a:t>The Energy Challenge</a:t>
            </a:r>
            <a:r>
              <a:rPr lang="en-US">
                <a:solidFill>
                  <a:srgbClr val="FF0000"/>
                </a:solidFill>
                <a:latin typeface="Arial"/>
                <a:ea typeface="Arial"/>
                <a:cs typeface="Arial"/>
                <a:sym typeface="Arial"/>
              </a:rPr>
              <a:t> game to get students thinking about the “largest machine in the world” (the power grid).</a:t>
            </a:r>
            <a:endParaRPr b="1">
              <a:solidFill>
                <a:srgbClr val="000000"/>
              </a:solidFill>
              <a:latin typeface="Arial"/>
              <a:ea typeface="Arial"/>
              <a:cs typeface="Arial"/>
              <a:sym typeface="Arial"/>
            </a:endParaRPr>
          </a:p>
        </p:txBody>
      </p:sp>
      <p:sp>
        <p:nvSpPr>
          <p:cNvPr id="245" name="Shape 24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52" name="Shape 252"/>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and Space 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Earth Systems:  Changes in the atmosphere due to human activity have increased carbon dioxide concentrations and thus affect climate. (HS-ESS2-6)</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Weather and Climate:  Though the magnitudes of human impacts are greater than they have ever been, so too are human abilities to model, predict, and manage current and future impacts. (HS-ESS3-5)</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Using this lesson plan as a base, students can research reliable sources for data on changes to global climate.  Analyze the studies for variable isolation, adherence to the scientific method, and the conclusions drawn from the data.</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53" name="Shape 25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60" name="Shape 260"/>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and Space 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Human Sustainability: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ESS2.D: Weather and Climate</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Current models predict that, although future regional climate changes will be complex and varied, average global temperatures will continue to rise. The outcomes predicted by global climate models strongly depend on the amounts of human-generated greenhouse gases added to the atmosphere each year and by the ways in which these gases are absorbed by the ocean and biosphere. (secondary to HS-ESS3-6)</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a:t>
            </a:r>
            <a:r>
              <a:rPr b="1" lang="en-US">
                <a:solidFill>
                  <a:srgbClr val="FF0000"/>
                </a:solidFill>
                <a:latin typeface="Arial"/>
                <a:ea typeface="Arial"/>
                <a:cs typeface="Arial"/>
                <a:sym typeface="Arial"/>
              </a:rPr>
              <a:t>The Energy Challenge</a:t>
            </a:r>
            <a:endParaRPr b="1">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61" name="Shape 26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68" name="Shape 268"/>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and Space 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ESS3.A: Natural Resources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Resource availability has guided the development of human society. (HS-ESS3-1)</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All forms of energy production and other resource extraction have associated economic, social, environmental, and geopolitical costs and risks as well as benefits. New technologies and social regulations can change the balance of these factors. (HS-ESS3-2)</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The Energy Challenge and </a:t>
            </a:r>
            <a:r>
              <a:rPr lang="en-US" u="sng">
                <a:solidFill>
                  <a:schemeClr val="hlink"/>
                </a:solidFill>
                <a:latin typeface="Arial"/>
                <a:ea typeface="Arial"/>
                <a:cs typeface="Arial"/>
                <a:sym typeface="Arial"/>
                <a:hlinkClick r:id="rId3"/>
              </a:rPr>
              <a:t>Power Grid</a:t>
            </a:r>
            <a:r>
              <a:rPr lang="en-US">
                <a:solidFill>
                  <a:srgbClr val="FF0000"/>
                </a:solidFill>
                <a:latin typeface="Arial"/>
                <a:ea typeface="Arial"/>
                <a:cs typeface="Arial"/>
                <a:sym typeface="Arial"/>
              </a:rPr>
              <a:t>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69" name="Shape 269"/>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76" name="Shape 276"/>
          <p:cNvSpPr txBox="1"/>
          <p:nvPr>
            <p:ph idx="1" type="body"/>
          </p:nvPr>
        </p:nvSpPr>
        <p:spPr>
          <a:xfrm>
            <a:off x="615222" y="5526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Middle School</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Earth and Space Sciences – Human Impacts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ESS3.C: Human Impacts on Earth Systems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Human activities have significantly altered the biosphere, sometimes damaging or destroying natural habitats and causing the extinction of other species. But changes to Earth’s environments can have different impacts (negative and positive) for different living things. (MS-ESS3-3)</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Typically as human populations and per-capita consumption of natural resources increase, so do the negative impacts on Earth unless the activities and technologies involved are engineered otherwise. (MS-ESS3-3),(MS-ESS3-4)</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The Energy Challenge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77" name="Shape 27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84" name="Shape 284"/>
          <p:cNvSpPr txBox="1"/>
          <p:nvPr>
            <p:ph idx="1" type="body"/>
          </p:nvPr>
        </p:nvSpPr>
        <p:spPr>
          <a:xfrm>
            <a:off x="615222" y="5526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Middle School</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Earth and space Sciences – Weather and Climate</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ESS3.D: Global Climate Change</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Human activities, such as the release of greenhouse gases from burning fossil fuels, are major factors in the current rise in Earth’s mean surface temperature (global warming). Reducing the level of climate change and reducing human vulnerability to whatever climate changes do occur depend on the understanding of climate science, engineering capabilities, and other kinds of knowledge, such as understanding of human behavior and on applying that knowledge wisely in decisions and activities. (MS-ESS3-5)</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The Energy Challenge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85" name="Shape 28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92" name="Shape 292"/>
          <p:cNvSpPr txBox="1"/>
          <p:nvPr>
            <p:ph idx="1" type="body"/>
          </p:nvPr>
        </p:nvSpPr>
        <p:spPr>
          <a:xfrm>
            <a:off x="615222" y="5526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Middle School</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Earth and space Sciences – Weather and Climate</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ESS3.A: Natural Resources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Humans depend on Earth’s land, ocean, atmosphere, and biosphere for many different resources. Minerals, fresh water, and biosphere resources are limited, and many are not renewable or replaceable over human lifetimes. These resources are distributed unevenly around the planet as a result of past geologic processes. (MS-ESS3-1)</a:t>
            </a: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The Energy Challenge </a:t>
            </a:r>
            <a:r>
              <a:rPr lang="en-US">
                <a:solidFill>
                  <a:srgbClr val="FF0000"/>
                </a:solidFill>
                <a:latin typeface="Arial"/>
                <a:ea typeface="Arial"/>
                <a:cs typeface="Arial"/>
                <a:sym typeface="Arial"/>
              </a:rPr>
              <a:t>and </a:t>
            </a:r>
            <a:r>
              <a:rPr lang="en-US" u="sng">
                <a:solidFill>
                  <a:schemeClr val="hlink"/>
                </a:solidFill>
                <a:latin typeface="Arial"/>
                <a:ea typeface="Arial"/>
                <a:cs typeface="Arial"/>
                <a:sym typeface="Arial"/>
                <a:hlinkClick r:id="rId3"/>
              </a:rPr>
              <a:t>Power Grid</a:t>
            </a:r>
            <a:r>
              <a:rPr lang="en-US">
                <a:solidFill>
                  <a:srgbClr val="FF0000"/>
                </a:solidFill>
                <a:latin typeface="Arial"/>
                <a:ea typeface="Arial"/>
                <a:cs typeface="Arial"/>
                <a:sym typeface="Arial"/>
              </a:rPr>
              <a:t>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93" name="Shape 29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Equal Opportunity for All</a:t>
            </a:r>
            <a:endParaRPr/>
          </a:p>
        </p:txBody>
      </p:sp>
      <p:sp>
        <p:nvSpPr>
          <p:cNvPr id="73" name="Shape 73"/>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t/>
            </a:r>
            <a:endParaRPr/>
          </a:p>
        </p:txBody>
      </p:sp>
      <p:sp>
        <p:nvSpPr>
          <p:cNvPr id="74" name="Shape 74"/>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75" name="Shape 75"/>
          <p:cNvPicPr preferRelativeResize="0"/>
          <p:nvPr/>
        </p:nvPicPr>
        <p:blipFill>
          <a:blip r:embed="rId3">
            <a:alphaModFix/>
          </a:blip>
          <a:stretch>
            <a:fillRect/>
          </a:stretch>
        </p:blipFill>
        <p:spPr>
          <a:xfrm>
            <a:off x="0" y="590550"/>
            <a:ext cx="9144000" cy="4572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300" name="Shape 300"/>
          <p:cNvSpPr txBox="1"/>
          <p:nvPr>
            <p:ph idx="1" type="body"/>
          </p:nvPr>
        </p:nvSpPr>
        <p:spPr>
          <a:xfrm>
            <a:off x="615222" y="5526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Elementary </a:t>
            </a:r>
            <a:r>
              <a:rPr b="1" lang="en-US"/>
              <a:t>School</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ESS3.A: Natural Resources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Energy and fuels that humans use are derived from natural sources, and their use affects the environment in multiple ways. Some resources are renewable over time, and others are not. (4-ESS3-1)</a:t>
            </a: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Visit a greenhouse to experience the temperature difference.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301" name="Shape 30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t/>
            </a:r>
            <a:endParaRPr/>
          </a:p>
        </p:txBody>
      </p:sp>
      <p:sp>
        <p:nvSpPr>
          <p:cNvPr id="309" name="Shape 309"/>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310" name="Shape 310"/>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t/>
            </a:r>
            <a:endParaRPr/>
          </a:p>
        </p:txBody>
      </p:sp>
      <p:sp>
        <p:nvSpPr>
          <p:cNvPr id="317" name="Shape 31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318" name="Shape 318"/>
          <p:cNvPicPr preferRelativeResize="0"/>
          <p:nvPr/>
        </p:nvPicPr>
        <p:blipFill>
          <a:blip r:embed="rId3">
            <a:alphaModFix/>
          </a:blip>
          <a:stretch>
            <a:fillRect/>
          </a:stretch>
        </p:blipFill>
        <p:spPr>
          <a:xfrm>
            <a:off x="3000375" y="2240550"/>
            <a:ext cx="9525" cy="9525"/>
          </a:xfrm>
          <a:prstGeom prst="rect">
            <a:avLst/>
          </a:prstGeom>
          <a:noFill/>
          <a:ln>
            <a:noFill/>
          </a:ln>
        </p:spPr>
      </p:pic>
      <p:pic>
        <p:nvPicPr>
          <p:cNvPr id="319" name="Shape 319"/>
          <p:cNvPicPr preferRelativeResize="0"/>
          <p:nvPr/>
        </p:nvPicPr>
        <p:blipFill>
          <a:blip r:embed="rId4">
            <a:alphaModFix/>
          </a:blip>
          <a:stretch>
            <a:fillRect/>
          </a:stretch>
        </p:blipFill>
        <p:spPr>
          <a:xfrm>
            <a:off x="256615" y="0"/>
            <a:ext cx="5277971"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Arial Narrow"/>
                <a:ea typeface="Arial Narrow"/>
                <a:cs typeface="Arial Narrow"/>
                <a:sym typeface="Arial Narrow"/>
              </a:rPr>
              <a:t>‹#›</a:t>
            </a:fld>
            <a:endParaRPr b="0" i="0" sz="8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52925" y="180634"/>
            <a:ext cx="8562600" cy="47280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rPr lang="en-US"/>
              <a:t>The Downsides of Energy Dependence</a:t>
            </a:r>
            <a:endParaRPr b="1" i="0" sz="1600" u="none" cap="none" strike="noStrike">
              <a:solidFill>
                <a:schemeClr val="lt1"/>
              </a:solidFill>
              <a:latin typeface="Arial"/>
              <a:ea typeface="Arial"/>
              <a:cs typeface="Arial"/>
              <a:sym typeface="Arial"/>
            </a:endParaRPr>
          </a:p>
        </p:txBody>
      </p:sp>
      <p:sp>
        <p:nvSpPr>
          <p:cNvPr id="81" name="Shape 81"/>
          <p:cNvSpPr txBox="1"/>
          <p:nvPr>
            <p:ph idx="12" type="sldNum"/>
          </p:nvPr>
        </p:nvSpPr>
        <p:spPr>
          <a:xfrm>
            <a:off x="6845050" y="4857750"/>
            <a:ext cx="2133600" cy="357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Arial Narrow"/>
                <a:ea typeface="Arial Narrow"/>
                <a:cs typeface="Arial Narrow"/>
                <a:sym typeface="Arial Narrow"/>
              </a:rPr>
              <a:t>‹#›</a:t>
            </a:fld>
            <a:endParaRPr b="0" i="0" sz="800" u="none" cap="none" strike="noStrike">
              <a:solidFill>
                <a:schemeClr val="dk1"/>
              </a:solidFill>
              <a:latin typeface="Arial Narrow"/>
              <a:ea typeface="Arial Narrow"/>
              <a:cs typeface="Arial Narrow"/>
              <a:sym typeface="Arial Narrow"/>
            </a:endParaRPr>
          </a:p>
        </p:txBody>
      </p:sp>
      <p:pic>
        <p:nvPicPr>
          <p:cNvPr id="82" name="Shape 82"/>
          <p:cNvPicPr preferRelativeResize="0"/>
          <p:nvPr/>
        </p:nvPicPr>
        <p:blipFill rotWithShape="1">
          <a:blip r:embed="rId3">
            <a:alphaModFix/>
          </a:blip>
          <a:srcRect b="7132" l="2298" r="1548" t="5667"/>
          <a:stretch/>
        </p:blipFill>
        <p:spPr>
          <a:xfrm>
            <a:off x="352925" y="1386825"/>
            <a:ext cx="7311125" cy="3756675"/>
          </a:xfrm>
          <a:prstGeom prst="rect">
            <a:avLst/>
          </a:prstGeom>
          <a:noFill/>
          <a:ln>
            <a:noFill/>
          </a:ln>
        </p:spPr>
      </p:pic>
      <p:pic>
        <p:nvPicPr>
          <p:cNvPr id="83" name="Shape 83"/>
          <p:cNvPicPr preferRelativeResize="0"/>
          <p:nvPr/>
        </p:nvPicPr>
        <p:blipFill>
          <a:blip r:embed="rId4">
            <a:alphaModFix/>
          </a:blip>
          <a:stretch>
            <a:fillRect/>
          </a:stretch>
        </p:blipFill>
        <p:spPr>
          <a:xfrm>
            <a:off x="6217925" y="724150"/>
            <a:ext cx="2760725" cy="189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The Climate Puzzle</a:t>
            </a:r>
            <a:endParaRPr/>
          </a:p>
        </p:txBody>
      </p:sp>
      <p:sp>
        <p:nvSpPr>
          <p:cNvPr id="90" name="Shape 90"/>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91" name="Shape 91"/>
          <p:cNvPicPr preferRelativeResize="0"/>
          <p:nvPr/>
        </p:nvPicPr>
        <p:blipFill>
          <a:blip r:embed="rId3">
            <a:alphaModFix/>
          </a:blip>
          <a:stretch>
            <a:fillRect/>
          </a:stretch>
        </p:blipFill>
        <p:spPr>
          <a:xfrm>
            <a:off x="-14450" y="-31975"/>
            <a:ext cx="4457726" cy="3343300"/>
          </a:xfrm>
          <a:prstGeom prst="rect">
            <a:avLst/>
          </a:prstGeom>
          <a:noFill/>
          <a:ln>
            <a:noFill/>
          </a:ln>
        </p:spPr>
      </p:pic>
      <p:pic>
        <p:nvPicPr>
          <p:cNvPr id="92" name="Shape 92"/>
          <p:cNvPicPr preferRelativeResize="0"/>
          <p:nvPr/>
        </p:nvPicPr>
        <p:blipFill>
          <a:blip r:embed="rId4">
            <a:alphaModFix/>
          </a:blip>
          <a:stretch>
            <a:fillRect/>
          </a:stretch>
        </p:blipFill>
        <p:spPr>
          <a:xfrm>
            <a:off x="3621250" y="1529175"/>
            <a:ext cx="5568476" cy="3632975"/>
          </a:xfrm>
          <a:prstGeom prst="rect">
            <a:avLst/>
          </a:prstGeom>
          <a:noFill/>
          <a:ln>
            <a:noFill/>
          </a:ln>
        </p:spPr>
      </p:pic>
      <p:sp>
        <p:nvSpPr>
          <p:cNvPr id="93" name="Shape 93"/>
          <p:cNvSpPr txBox="1"/>
          <p:nvPr/>
        </p:nvSpPr>
        <p:spPr>
          <a:xfrm>
            <a:off x="771675" y="3798175"/>
            <a:ext cx="2206200" cy="839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u="sng">
                <a:solidFill>
                  <a:schemeClr val="hlink"/>
                </a:solidFill>
                <a:hlinkClick r:id="rId5"/>
              </a:rPr>
              <a:t>Climate Change</a:t>
            </a:r>
            <a:endParaRPr/>
          </a:p>
          <a:p>
            <a:pPr indent="0" lvl="0" marL="0" algn="ctr">
              <a:spcBef>
                <a:spcPts val="0"/>
              </a:spcBef>
              <a:spcAft>
                <a:spcPts val="0"/>
              </a:spcAft>
              <a:buNone/>
            </a:pPr>
            <a:r>
              <a:rPr lang="en-US" u="sng">
                <a:solidFill>
                  <a:schemeClr val="hlink"/>
                </a:solidFill>
                <a:hlinkClick r:id="rId6"/>
              </a:rPr>
              <a:t>Explained by</a:t>
            </a:r>
            <a:endParaRPr/>
          </a:p>
          <a:p>
            <a:pPr indent="0" lvl="0" marL="0" algn="ctr">
              <a:spcBef>
                <a:spcPts val="0"/>
              </a:spcBef>
              <a:spcAft>
                <a:spcPts val="0"/>
              </a:spcAft>
              <a:buNone/>
            </a:pPr>
            <a:r>
              <a:rPr lang="en-US" u="sng">
                <a:solidFill>
                  <a:schemeClr val="hlink"/>
                </a:solidFill>
                <a:hlinkClick r:id="rId7"/>
              </a:rPr>
              <a:t>Bill Nye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00" name="Shape 100"/>
          <p:cNvPicPr preferRelativeResize="0"/>
          <p:nvPr/>
        </p:nvPicPr>
        <p:blipFill>
          <a:blip r:embed="rId3">
            <a:alphaModFix/>
          </a:blip>
          <a:stretch>
            <a:fillRect/>
          </a:stretch>
        </p:blipFill>
        <p:spPr>
          <a:xfrm>
            <a:off x="1644250" y="0"/>
            <a:ext cx="5855520"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07" name="Shape 107"/>
          <p:cNvPicPr preferRelativeResize="0"/>
          <p:nvPr/>
        </p:nvPicPr>
        <p:blipFill rotWithShape="1">
          <a:blip r:embed="rId3">
            <a:alphaModFix/>
          </a:blip>
          <a:srcRect b="0" l="0" r="0" t="10402"/>
          <a:stretch/>
        </p:blipFill>
        <p:spPr>
          <a:xfrm>
            <a:off x="949800" y="698675"/>
            <a:ext cx="7438151" cy="4444825"/>
          </a:xfrm>
          <a:prstGeom prst="rect">
            <a:avLst/>
          </a:prstGeom>
          <a:noFill/>
          <a:ln>
            <a:noFill/>
          </a:ln>
        </p:spPr>
      </p:pic>
      <p:sp>
        <p:nvSpPr>
          <p:cNvPr id="108" name="Shape 108"/>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Carbon Dioxide Emissions Per Amount of Energy Generated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Land Use</a:t>
            </a:r>
            <a:endParaRPr/>
          </a:p>
        </p:txBody>
      </p:sp>
      <p:sp>
        <p:nvSpPr>
          <p:cNvPr id="115" name="Shape 11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16" name="Shape 116"/>
          <p:cNvPicPr preferRelativeResize="0"/>
          <p:nvPr/>
        </p:nvPicPr>
        <p:blipFill rotWithShape="1">
          <a:blip r:embed="rId3">
            <a:alphaModFix/>
          </a:blip>
          <a:srcRect b="0" l="5123" r="0" t="0"/>
          <a:stretch/>
        </p:blipFill>
        <p:spPr>
          <a:xfrm>
            <a:off x="425375" y="893325"/>
            <a:ext cx="6337950" cy="4213325"/>
          </a:xfrm>
          <a:prstGeom prst="rect">
            <a:avLst/>
          </a:prstGeom>
          <a:noFill/>
          <a:ln>
            <a:noFill/>
          </a:ln>
        </p:spPr>
      </p:pic>
      <p:pic>
        <p:nvPicPr>
          <p:cNvPr id="117" name="Shape 117"/>
          <p:cNvPicPr preferRelativeResize="0"/>
          <p:nvPr/>
        </p:nvPicPr>
        <p:blipFill>
          <a:blip r:embed="rId4">
            <a:alphaModFix/>
          </a:blip>
          <a:stretch>
            <a:fillRect/>
          </a:stretch>
        </p:blipFill>
        <p:spPr>
          <a:xfrm>
            <a:off x="5296025" y="893325"/>
            <a:ext cx="3619500" cy="2152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t/>
            </a:r>
            <a:endParaRPr/>
          </a:p>
        </p:txBody>
      </p:sp>
      <p:sp>
        <p:nvSpPr>
          <p:cNvPr id="125" name="Shape 12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26" name="Shape 126"/>
          <p:cNvPicPr preferRelativeResize="0"/>
          <p:nvPr/>
        </p:nvPicPr>
        <p:blipFill>
          <a:blip r:embed="rId3">
            <a:alphaModFix/>
          </a:blip>
          <a:stretch>
            <a:fillRect/>
          </a:stretch>
        </p:blipFill>
        <p:spPr>
          <a:xfrm>
            <a:off x="238500" y="-80950"/>
            <a:ext cx="8562600" cy="52339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NEW DUKE ENERGY 3">
      <a:dk1>
        <a:srgbClr val="005072"/>
      </a:dk1>
      <a:lt1>
        <a:srgbClr val="FFFFFF"/>
      </a:lt1>
      <a:dk2>
        <a:srgbClr val="256B94"/>
      </a:dk2>
      <a:lt2>
        <a:srgbClr val="CACAC8"/>
      </a:lt2>
      <a:accent1>
        <a:srgbClr val="FF5A00"/>
      </a:accent1>
      <a:accent2>
        <a:srgbClr val="2EB135"/>
      </a:accent2>
      <a:accent3>
        <a:srgbClr val="F4AA00"/>
      </a:accent3>
      <a:accent4>
        <a:srgbClr val="34B5D0"/>
      </a:accent4>
      <a:accent5>
        <a:srgbClr val="007836"/>
      </a:accent5>
      <a:accent6>
        <a:srgbClr val="FF5A00"/>
      </a:accent6>
      <a:hlink>
        <a:srgbClr val="007DA4"/>
      </a:hlink>
      <a:folHlink>
        <a:srgbClr val="D5C2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