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34"/>
  </p:notesMasterIdLst>
  <p:sldIdLst>
    <p:sldId id="256" r:id="rId6"/>
    <p:sldId id="285" r:id="rId7"/>
    <p:sldId id="277" r:id="rId8"/>
    <p:sldId id="278" r:id="rId9"/>
    <p:sldId id="281" r:id="rId10"/>
    <p:sldId id="279" r:id="rId11"/>
    <p:sldId id="280" r:id="rId12"/>
    <p:sldId id="283" r:id="rId13"/>
    <p:sldId id="282" r:id="rId14"/>
    <p:sldId id="284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9" r:id="rId27"/>
    <p:sldId id="297" r:id="rId28"/>
    <p:sldId id="298" r:id="rId29"/>
    <p:sldId id="300" r:id="rId30"/>
    <p:sldId id="302" r:id="rId31"/>
    <p:sldId id="301" r:id="rId32"/>
    <p:sldId id="275" r:id="rId33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oung, Jason" initials="YJ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962" autoAdjust="0"/>
  </p:normalViewPr>
  <p:slideViewPr>
    <p:cSldViewPr>
      <p:cViewPr>
        <p:scale>
          <a:sx n="90" d="100"/>
          <a:sy n="90" d="100"/>
        </p:scale>
        <p:origin x="-2244" y="-59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7A6984F-6209-41EC-B620-18E47FE210F7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848A0E-A683-4415-96A3-152920745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48A0E-A683-4415-96A3-1529207455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06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48A0E-A683-4415-96A3-1529207455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60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48A0E-A683-4415-96A3-1529207455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61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48A0E-A683-4415-96A3-1529207455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85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through a few examples</a:t>
            </a:r>
          </a:p>
          <a:p>
            <a:endParaRPr lang="en-US" dirty="0"/>
          </a:p>
          <a:p>
            <a:r>
              <a:rPr lang="en-US" u="sng" dirty="0"/>
              <a:t>Isotope space description</a:t>
            </a:r>
            <a:endParaRPr lang="en-US" dirty="0"/>
          </a:p>
          <a:p>
            <a:r>
              <a:rPr lang="en-US" dirty="0"/>
              <a:t>U = Isotope element symbol.  This isotope is an atom of Uranium</a:t>
            </a:r>
          </a:p>
          <a:p>
            <a:r>
              <a:rPr lang="en-US" dirty="0"/>
              <a:t>235 = Mass number for this isotope of Uranium.  The mass number is the total number of protons and neutrons in this isotope’s nucleus</a:t>
            </a:r>
          </a:p>
          <a:p>
            <a:r>
              <a:rPr lang="en-US" dirty="0"/>
              <a:t>Background color = Grey.  This indicates the isotope is stable</a:t>
            </a:r>
          </a:p>
          <a:p>
            <a:r>
              <a:rPr lang="en-US" dirty="0"/>
              <a:t>The star border indicates this is the starting isotope for all players.</a:t>
            </a:r>
          </a:p>
          <a:p>
            <a:r>
              <a:rPr lang="en-US" dirty="0"/>
              <a:t>Uranium 234 is an isotope with a half-life greater than </a:t>
            </a:r>
            <a:r>
              <a:rPr lang="en-US" u="sng" dirty="0"/>
              <a:t>100 years</a:t>
            </a:r>
            <a:r>
              <a:rPr lang="en-US" dirty="0"/>
              <a:t> </a:t>
            </a:r>
          </a:p>
          <a:p>
            <a:r>
              <a:rPr lang="en-US" dirty="0"/>
              <a:t>Neptunium 235 is an isotope with a half-life greater than </a:t>
            </a:r>
            <a:r>
              <a:rPr lang="en-US" u="sng" dirty="0"/>
              <a:t>1 year</a:t>
            </a:r>
            <a:endParaRPr lang="en-US" dirty="0"/>
          </a:p>
          <a:p>
            <a:r>
              <a:rPr lang="en-US" dirty="0"/>
              <a:t>Polonium 210 is an isotope with a half-life greater than </a:t>
            </a:r>
            <a:r>
              <a:rPr lang="en-US" u="sng" dirty="0"/>
              <a:t>30 days</a:t>
            </a:r>
            <a:endParaRPr lang="en-US" dirty="0"/>
          </a:p>
          <a:p>
            <a:r>
              <a:rPr lang="en-US" dirty="0"/>
              <a:t>Thorium 227 is an isotope with a half-life greater than </a:t>
            </a:r>
            <a:r>
              <a:rPr lang="en-US" u="sng" dirty="0"/>
              <a:t>1 hour</a:t>
            </a:r>
            <a:endParaRPr lang="en-US" dirty="0"/>
          </a:p>
          <a:p>
            <a:r>
              <a:rPr lang="en-US" dirty="0"/>
              <a:t>Bismuth 217 is an isotope with a half-life greater than </a:t>
            </a:r>
            <a:r>
              <a:rPr lang="en-US" u="sng" dirty="0"/>
              <a:t>1 minute</a:t>
            </a:r>
            <a:endParaRPr lang="en-US" dirty="0"/>
          </a:p>
          <a:p>
            <a:r>
              <a:rPr lang="en-US" dirty="0"/>
              <a:t>Francium 209 is an isotope with a half-life greater than </a:t>
            </a:r>
            <a:r>
              <a:rPr lang="en-US" u="sng" dirty="0"/>
              <a:t>1 second</a:t>
            </a:r>
            <a:endParaRPr lang="en-US" dirty="0"/>
          </a:p>
          <a:p>
            <a:r>
              <a:rPr lang="en-US" dirty="0"/>
              <a:t>Protactinium 216 is an isotope with a half-life greater than </a:t>
            </a:r>
            <a:r>
              <a:rPr lang="en-US" u="sng" dirty="0"/>
              <a:t>100 milliseconds</a:t>
            </a:r>
            <a:r>
              <a:rPr lang="en-US" dirty="0"/>
              <a:t> </a:t>
            </a:r>
          </a:p>
          <a:p>
            <a:r>
              <a:rPr lang="en-US" dirty="0"/>
              <a:t>Radon 217 is an isotope with a </a:t>
            </a:r>
            <a:r>
              <a:rPr lang="en-US" u="sng" dirty="0"/>
              <a:t>very short</a:t>
            </a:r>
            <a:r>
              <a:rPr lang="en-US" dirty="0"/>
              <a:t> half-life</a:t>
            </a:r>
          </a:p>
          <a:p>
            <a:r>
              <a:rPr lang="en-US" dirty="0"/>
              <a:t>Uranium 220 is an isotope that has not yet been discovered and </a:t>
            </a:r>
            <a:r>
              <a:rPr lang="en-US" u="sng" dirty="0"/>
              <a:t>research and development (R&amp;D) is required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48A0E-A683-4415-96A3-1529207455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04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Parent</a:t>
            </a:r>
            <a:r>
              <a:rPr lang="en-US" baseline="0" dirty="0" smtClean="0"/>
              <a:t> indicates starting point/Daughter indicates ending point</a:t>
            </a:r>
          </a:p>
          <a:p>
            <a:r>
              <a:rPr lang="en-US" baseline="0" dirty="0" smtClean="0"/>
              <a:t>Attack Symbol/Defense (self play) symbol </a:t>
            </a:r>
          </a:p>
          <a:p>
            <a:r>
              <a:rPr lang="en-US" baseline="0" dirty="0" smtClean="0"/>
              <a:t>Dice symbol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48A0E-A683-4415-96A3-1529207455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01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Components – Remaining pieces </a:t>
            </a:r>
          </a:p>
          <a:p>
            <a:pPr lvl="1"/>
            <a:r>
              <a:rPr lang="en-US" dirty="0" smtClean="0"/>
              <a:t>Each player chooses a disc to represent their player</a:t>
            </a:r>
          </a:p>
          <a:p>
            <a:pPr lvl="1"/>
            <a:r>
              <a:rPr lang="en-US" dirty="0" smtClean="0"/>
              <a:t>Research and Development Cone – set aside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48A0E-A683-4415-96A3-1529207455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05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48A0E-A683-4415-96A3-1529207455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32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48A0E-A683-4415-96A3-1529207455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22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48A0E-A683-4415-96A3-1529207455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251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48A0E-A683-4415-96A3-1529207455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5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48A0E-A683-4415-96A3-1529207455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84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48A0E-A683-4415-96A3-1529207455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95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48A0E-A683-4415-96A3-1529207455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346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Actinium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48A0E-A683-4415-96A3-1529207455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593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48A0E-A683-4415-96A3-1529207455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366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48A0E-A683-4415-96A3-1529207455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747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Thallium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48A0E-A683-4415-96A3-1529207455B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260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48A0E-A683-4415-96A3-1529207455B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838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48A0E-A683-4415-96A3-1529207455B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785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48A0E-A683-4415-96A3-1529207455B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50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48A0E-A683-4415-96A3-1529207455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69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48A0E-A683-4415-96A3-1529207455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12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48A0E-A683-4415-96A3-1529207455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26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Define parent/daughter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48A0E-A683-4415-96A3-1529207455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17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48A0E-A683-4415-96A3-1529207455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18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Half-life – time required for the quantity of radioactive material to be reduced to one-half of its original value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48A0E-A683-4415-96A3-1529207455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30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48A0E-A683-4415-96A3-1529207455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3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Rectangle 9"/>
          <p:cNvSpPr/>
          <p:nvPr/>
        </p:nvSpPr>
        <p:spPr>
          <a:xfrm flipH="1">
            <a:off x="380997" y="4171950"/>
            <a:ext cx="8762997" cy="990600"/>
          </a:xfrm>
          <a:prstGeom prst="round1Rect">
            <a:avLst>
              <a:gd name="adj" fmla="val 34338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6800" y="4404275"/>
            <a:ext cx="1447800" cy="572756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6142" y="4409574"/>
            <a:ext cx="6424916" cy="277678"/>
          </a:xfrm>
        </p:spPr>
        <p:txBody>
          <a:bodyPr/>
          <a:lstStyle>
            <a:lvl1pPr algn="l">
              <a:defRPr sz="2000" b="1" baseline="0">
                <a:solidFill>
                  <a:srgbClr val="004E7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6142" y="4703728"/>
            <a:ext cx="6430932" cy="247267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1600" b="0">
                <a:solidFill>
                  <a:srgbClr val="32B1C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93" y="76196"/>
            <a:ext cx="8464313" cy="40386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44465"/>
            <a:ext cx="7772400" cy="1021556"/>
          </a:xfrm>
        </p:spPr>
        <p:txBody>
          <a:bodyPr anchor="t"/>
          <a:lstStyle>
            <a:lvl1pPr algn="l"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14550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4425" y="853678"/>
            <a:ext cx="4114800" cy="373737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853678"/>
            <a:ext cx="4114800" cy="373737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5609" y="2039112"/>
            <a:ext cx="2692781" cy="106527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4E74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152400" y="666750"/>
            <a:ext cx="8839200" cy="4343400"/>
          </a:xfrm>
          <a:prstGeom prst="round2DiagRect">
            <a:avLst/>
          </a:prstGeom>
          <a:solidFill>
            <a:schemeClr val="bg1"/>
          </a:solidFill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4917" y="187602"/>
            <a:ext cx="8562475" cy="47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3018" y="859194"/>
            <a:ext cx="833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7648" y="4779542"/>
            <a:ext cx="211504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79542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248" y="4779542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rgbClr val="FFFFFF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9pPr>
    </p:titleStyle>
    <p:bodyStyle>
      <a:lvl1pPr marL="227013" indent="-227013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rgbClr val="004E74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30188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rgbClr val="004E74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914400" indent="-2286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rgbClr val="004E74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22.png"/><Relationship Id="rId4" Type="http://schemas.openxmlformats.org/officeDocument/2006/relationships/image" Target="../media/image29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22.png"/><Relationship Id="rId4" Type="http://schemas.openxmlformats.org/officeDocument/2006/relationships/image" Target="../media/image29.png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1.png"/><Relationship Id="rId4" Type="http://schemas.openxmlformats.org/officeDocument/2006/relationships/image" Target="../media/image34.png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cuynn_i4_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324350"/>
            <a:ext cx="6096000" cy="685800"/>
          </a:xfrm>
        </p:spPr>
        <p:txBody>
          <a:bodyPr/>
          <a:lstStyle/>
          <a:p>
            <a:r>
              <a:rPr lang="en-US" dirty="0"/>
              <a:t>GAMIFY Session</a:t>
            </a:r>
            <a:br>
              <a:rPr lang="en-US" dirty="0"/>
            </a:br>
            <a:r>
              <a:rPr lang="en-US" sz="1600" dirty="0"/>
              <a:t>2017 Duke Energy NAYGN Chapter Conference </a:t>
            </a:r>
            <a:r>
              <a:rPr lang="en-US" sz="1600" dirty="0" smtClean="0"/>
              <a:t>– 6/08/17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447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150"/>
            <a:ext cx="6078896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49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1950"/>
            <a:ext cx="7527851" cy="43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00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Path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343400" y="1428750"/>
            <a:ext cx="4114800" cy="2175272"/>
          </a:xfrm>
        </p:spPr>
        <p:txBody>
          <a:bodyPr/>
          <a:lstStyle/>
          <a:p>
            <a:r>
              <a:rPr lang="en-US" sz="2400" dirty="0" smtClean="0"/>
              <a:t>Objective: </a:t>
            </a:r>
          </a:p>
          <a:p>
            <a:pPr lvl="1"/>
            <a:r>
              <a:rPr lang="en-US" sz="2000" dirty="0" smtClean="0"/>
              <a:t>All players start as an atom of Uranium-235 on the chart of nuclides</a:t>
            </a:r>
          </a:p>
          <a:p>
            <a:pPr lvl="1"/>
            <a:r>
              <a:rPr lang="en-US" sz="2000" dirty="0" smtClean="0"/>
              <a:t>The player who reaches Lead-207 first wins! </a:t>
            </a:r>
            <a:endParaRPr lang="en-US" sz="2000" dirty="0"/>
          </a:p>
        </p:txBody>
      </p:sp>
      <p:pic>
        <p:nvPicPr>
          <p:cNvPr id="11268" name="Picture 4" descr="Decay Chain U235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14374"/>
            <a:ext cx="2667000" cy="422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57800" y="4681981"/>
            <a:ext cx="41433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http://metadata.berkeley.edu/nuclear-forensics/Decay%20Chains.html</a:t>
            </a:r>
          </a:p>
        </p:txBody>
      </p:sp>
    </p:spTree>
    <p:extLst>
      <p:ext uri="{BB962C8B-B14F-4D97-AF65-F5344CB8AC3E}">
        <p14:creationId xmlns:p14="http://schemas.microsoft.com/office/powerpoint/2010/main" val="152703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742950"/>
            <a:ext cx="8339600" cy="3657600"/>
          </a:xfrm>
        </p:spPr>
        <p:txBody>
          <a:bodyPr/>
          <a:lstStyle/>
          <a:p>
            <a:r>
              <a:rPr lang="en-US" dirty="0" smtClean="0"/>
              <a:t>Components - Board </a:t>
            </a:r>
          </a:p>
          <a:p>
            <a:pPr lvl="1"/>
            <a:r>
              <a:rPr lang="en-US" dirty="0" smtClean="0"/>
              <a:t>Game board is a segment of the chart of nuclides colored based on each isotope’s half-life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Path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428750"/>
            <a:ext cx="527685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56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Path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742950"/>
            <a:ext cx="8390975" cy="956072"/>
          </a:xfrm>
        </p:spPr>
        <p:txBody>
          <a:bodyPr/>
          <a:lstStyle/>
          <a:p>
            <a:r>
              <a:rPr lang="en-US" dirty="0" smtClean="0"/>
              <a:t>Components</a:t>
            </a:r>
            <a:r>
              <a:rPr lang="en-US" dirty="0"/>
              <a:t> </a:t>
            </a:r>
            <a:r>
              <a:rPr lang="en-US" dirty="0" smtClean="0"/>
              <a:t>- Cards</a:t>
            </a:r>
          </a:p>
          <a:p>
            <a:pPr lvl="1"/>
            <a:r>
              <a:rPr lang="en-US" dirty="0" smtClean="0"/>
              <a:t>5 types – each player starts with 4 cards</a:t>
            </a:r>
          </a:p>
          <a:p>
            <a:pPr lvl="1"/>
            <a:r>
              <a:rPr lang="en-US" dirty="0" smtClean="0"/>
              <a:t>Used to move yourself OR your opponents on the game board </a:t>
            </a:r>
            <a:endParaRPr lang="en-US" dirty="0"/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657350"/>
            <a:ext cx="134112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355" y="3105150"/>
            <a:ext cx="134112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57350"/>
            <a:ext cx="134112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3105150"/>
            <a:ext cx="134112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615" y="1657350"/>
            <a:ext cx="134112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3105150"/>
            <a:ext cx="134112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54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Path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Components - Dice </a:t>
            </a:r>
          </a:p>
          <a:p>
            <a:pPr lvl="1"/>
            <a:r>
              <a:rPr lang="en-US" dirty="0" smtClean="0"/>
              <a:t>Each player gets one white D6 dice</a:t>
            </a:r>
          </a:p>
          <a:p>
            <a:pPr lvl="1"/>
            <a:r>
              <a:rPr lang="en-US" dirty="0" smtClean="0"/>
              <a:t>The remaining dice are colored for the type listed below</a:t>
            </a:r>
          </a:p>
          <a:p>
            <a:pPr lvl="1"/>
            <a:r>
              <a:rPr lang="en-US" dirty="0" smtClean="0"/>
              <a:t>Note the color of the dice corresponds to the color of the cards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848263"/>
              </p:ext>
            </p:extLst>
          </p:nvPr>
        </p:nvGraphicFramePr>
        <p:xfrm>
          <a:off x="1219200" y="2162175"/>
          <a:ext cx="6755924" cy="2407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8981"/>
                <a:gridCol w="1688981"/>
                <a:gridCol w="1688981"/>
                <a:gridCol w="1688981"/>
              </a:tblGrid>
              <a:tr h="2932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Type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Number included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Color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 be used during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3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Four-sided (D4)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Alpha Decay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08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Six-sided (D6)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White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Neutron Absorption, Neutron Emission, or spontaneous decay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70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Eight-sided (D8)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Blue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Beta or Beta-Positron Emission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3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Ten-sided (D10)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Green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“Wild” card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65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66750"/>
            <a:ext cx="8339600" cy="4150956"/>
          </a:xfrm>
        </p:spPr>
        <p:txBody>
          <a:bodyPr/>
          <a:lstStyle/>
          <a:p>
            <a:r>
              <a:rPr lang="en-US" dirty="0" smtClean="0"/>
              <a:t>Round Summary – during each player’s turn, they may choose one of these two </a:t>
            </a:r>
            <a:r>
              <a:rPr lang="en-US" b="1" dirty="0" smtClean="0"/>
              <a:t>actions: </a:t>
            </a:r>
            <a:endParaRPr lang="en-US" dirty="0" smtClean="0"/>
          </a:p>
          <a:p>
            <a:pPr marL="687387" lvl="1" indent="-342900">
              <a:buFont typeface="+mj-lt"/>
              <a:buAutoNum type="arabicPeriod"/>
            </a:pPr>
            <a:r>
              <a:rPr lang="en-US" dirty="0" smtClean="0"/>
              <a:t>Draw two cards</a:t>
            </a:r>
          </a:p>
          <a:p>
            <a:pPr marL="1030287" lvl="2" indent="-342900"/>
            <a:r>
              <a:rPr lang="en-US" dirty="0" smtClean="0"/>
              <a:t>Draw top two cards from the decay card draw pile </a:t>
            </a:r>
          </a:p>
          <a:p>
            <a:pPr marL="1030287" lvl="2" indent="-342900"/>
            <a:r>
              <a:rPr lang="en-US" dirty="0" smtClean="0"/>
              <a:t>Maximum of 10 cards in hand at a time – if you go over 10 cards, discard down to 10</a:t>
            </a:r>
          </a:p>
          <a:p>
            <a:pPr marL="687387" lvl="1" indent="-342900">
              <a:buFont typeface="+mj-lt"/>
              <a:buAutoNum type="arabicPeriod"/>
            </a:pPr>
            <a:r>
              <a:rPr lang="en-US" dirty="0" smtClean="0"/>
              <a:t>Play cards</a:t>
            </a:r>
            <a:endParaRPr lang="en-US" dirty="0"/>
          </a:p>
          <a:p>
            <a:pPr marL="1030287" lvl="2" indent="-342900"/>
            <a:r>
              <a:rPr lang="en-US" dirty="0" smtClean="0"/>
              <a:t>Play as many cards as you please </a:t>
            </a:r>
          </a:p>
          <a:p>
            <a:pPr marL="1030287" lvl="2" indent="-342900"/>
            <a:r>
              <a:rPr lang="en-US" dirty="0" smtClean="0"/>
              <a:t>Collect corresponding dice to the cards being played – one dice per card </a:t>
            </a:r>
          </a:p>
          <a:p>
            <a:pPr marL="1030287" lvl="2" indent="-342900"/>
            <a:r>
              <a:rPr lang="en-US" dirty="0" smtClean="0"/>
              <a:t>Declare if you are using the decay cards on yourself (defend) or another player (attack):</a:t>
            </a:r>
          </a:p>
          <a:p>
            <a:pPr marL="1716087" lvl="3" indent="-342900">
              <a:buFont typeface="+mj-lt"/>
              <a:buAutoNum type="arabicPeriod"/>
            </a:pPr>
            <a:r>
              <a:rPr lang="en-US" sz="1400" b="1" dirty="0" smtClean="0"/>
              <a:t>Defend</a:t>
            </a:r>
            <a:r>
              <a:rPr lang="en-US" sz="1400" dirty="0" smtClean="0"/>
              <a:t>: </a:t>
            </a:r>
          </a:p>
          <a:p>
            <a:pPr marL="2173287" lvl="4" indent="-342900"/>
            <a:r>
              <a:rPr lang="en-US" sz="1400" dirty="0" smtClean="0"/>
              <a:t>The player gets one guaranteed card to move of their choice</a:t>
            </a:r>
          </a:p>
          <a:p>
            <a:pPr marL="2173287" lvl="4" indent="-342900"/>
            <a:r>
              <a:rPr lang="en-US" sz="1400" dirty="0" smtClean="0"/>
              <a:t>For the remaining cards played, the decay is successful if the dice result is greater than or equal to 3.</a:t>
            </a:r>
          </a:p>
          <a:p>
            <a:pPr marL="1716087" lvl="3" indent="-342900">
              <a:buFont typeface="+mj-lt"/>
              <a:buAutoNum type="arabicPeriod"/>
            </a:pPr>
            <a:r>
              <a:rPr lang="en-US" sz="1400" b="1" dirty="0" smtClean="0"/>
              <a:t>Attack:</a:t>
            </a:r>
            <a:endParaRPr lang="en-US" sz="1400" dirty="0"/>
          </a:p>
          <a:p>
            <a:pPr marL="2173287" lvl="4" indent="-342900"/>
            <a:r>
              <a:rPr lang="en-US" sz="1400" dirty="0" smtClean="0"/>
              <a:t>The decay is successful if the dice result is greater than or equal to 4</a:t>
            </a:r>
            <a:endParaRPr lang="en-US" sz="1400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76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Round Summary (continued)</a:t>
            </a:r>
          </a:p>
          <a:p>
            <a:pPr marL="687387" lvl="1" indent="-342900"/>
            <a:r>
              <a:rPr lang="en-US" dirty="0" smtClean="0"/>
              <a:t>Half-life </a:t>
            </a:r>
            <a:r>
              <a:rPr lang="en-US" dirty="0"/>
              <a:t>resolution: </a:t>
            </a:r>
          </a:p>
          <a:p>
            <a:pPr marL="1030287" lvl="2" indent="-342900"/>
            <a:r>
              <a:rPr lang="en-US" dirty="0"/>
              <a:t>After each player has played their turn, every player spontaneously decays</a:t>
            </a:r>
          </a:p>
          <a:p>
            <a:pPr marL="1030287" lvl="2" indent="-342900"/>
            <a:r>
              <a:rPr lang="en-US" dirty="0"/>
              <a:t>Look at isotope occupied by your </a:t>
            </a:r>
            <a:r>
              <a:rPr lang="en-US" dirty="0" smtClean="0"/>
              <a:t>piece and determine the successful spontaneous decay roll from the isotope half-life legend</a:t>
            </a:r>
          </a:p>
          <a:p>
            <a:pPr marL="1030287" lvl="2" indent="-342900"/>
            <a:r>
              <a:rPr lang="en-US" dirty="0" smtClean="0"/>
              <a:t>Roll your white six sided dice.</a:t>
            </a:r>
          </a:p>
          <a:p>
            <a:pPr marL="1716087" lvl="3" indent="-342900"/>
            <a:r>
              <a:rPr lang="en-US" sz="1400" dirty="0" smtClean="0"/>
              <a:t>If the result is greater than or equal to the number in the legend, the spontaneous decay occurs – move player disc equal to the half-life legend number in any direction</a:t>
            </a:r>
          </a:p>
          <a:p>
            <a:pPr marL="1373187" lvl="3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57"/>
          <a:stretch/>
        </p:blipFill>
        <p:spPr bwMode="auto">
          <a:xfrm>
            <a:off x="1143000" y="3267074"/>
            <a:ext cx="676929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1"/>
          <a:stretch/>
        </p:blipFill>
        <p:spPr bwMode="auto">
          <a:xfrm>
            <a:off x="1524000" y="3967162"/>
            <a:ext cx="611547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64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Rules: </a:t>
            </a:r>
          </a:p>
          <a:p>
            <a:pPr lvl="1"/>
            <a:r>
              <a:rPr lang="en-US" b="1" dirty="0" smtClean="0"/>
              <a:t>R&amp;D Required</a:t>
            </a:r>
            <a:r>
              <a:rPr lang="en-US" dirty="0" smtClean="0"/>
              <a:t> – if a player lands on an undiscovered isotope then they lose a turn to research the element! </a:t>
            </a:r>
          </a:p>
          <a:p>
            <a:pPr lvl="1"/>
            <a:r>
              <a:rPr lang="en-US" dirty="0" smtClean="0"/>
              <a:t>Once landing on the space, place the R&amp;D cone on the player piece to signify you are losing your next turn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5"/>
          <a:stretch/>
        </p:blipFill>
        <p:spPr bwMode="auto">
          <a:xfrm>
            <a:off x="5105400" y="3105375"/>
            <a:ext cx="1910660" cy="45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s3.amazonaws.com/preview.thegamecrafter.com/B3F0A610-FB58-11E0-915A-F2379966D12C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24601"/>
            <a:ext cx="1219200" cy="1218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183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1:</a:t>
            </a:r>
          </a:p>
          <a:p>
            <a:pPr lvl="1"/>
            <a:r>
              <a:rPr lang="en-US" dirty="0" smtClean="0"/>
              <a:t>Emily is on the starting point of U-235 and decides it’s a little crowded so she is going to move. She declares: “I am outta here, so I am playing for myself” and lays the following cards: </a:t>
            </a:r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184" y="3825240"/>
            <a:ext cx="982749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040" y="3844290"/>
            <a:ext cx="1049412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3"/>
          <a:stretch/>
        </p:blipFill>
        <p:spPr bwMode="auto">
          <a:xfrm>
            <a:off x="2557495" y="3853815"/>
            <a:ext cx="1068871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13" y="3825240"/>
            <a:ext cx="1089866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63090"/>
            <a:ext cx="134112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371" y="1863090"/>
            <a:ext cx="134112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999" y="1863090"/>
            <a:ext cx="134112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186" y="1863090"/>
            <a:ext cx="134112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186" y="1863090"/>
            <a:ext cx="134112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3"/>
          <a:stretch/>
        </p:blipFill>
        <p:spPr bwMode="auto">
          <a:xfrm>
            <a:off x="1050524" y="3821430"/>
            <a:ext cx="1068871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49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Review</a:t>
            </a:r>
          </a:p>
          <a:p>
            <a:pPr lvl="1"/>
            <a:r>
              <a:rPr lang="en-US" sz="2000" dirty="0" smtClean="0"/>
              <a:t>Periodic table of elements</a:t>
            </a:r>
          </a:p>
          <a:p>
            <a:pPr lvl="1"/>
            <a:r>
              <a:rPr lang="en-US" sz="2000" dirty="0"/>
              <a:t>Isotopes</a:t>
            </a:r>
          </a:p>
          <a:p>
            <a:pPr lvl="1"/>
            <a:r>
              <a:rPr lang="en-US" sz="2000" dirty="0"/>
              <a:t>Decay</a:t>
            </a:r>
          </a:p>
          <a:p>
            <a:pPr lvl="1"/>
            <a:r>
              <a:rPr lang="en-US" sz="2000" dirty="0"/>
              <a:t>Half-life</a:t>
            </a:r>
          </a:p>
          <a:p>
            <a:pPr lvl="1"/>
            <a:r>
              <a:rPr lang="en-US" sz="2000" dirty="0"/>
              <a:t>Chart of </a:t>
            </a:r>
            <a:r>
              <a:rPr lang="en-US" sz="2000" dirty="0" smtClean="0"/>
              <a:t>Nuclides</a:t>
            </a:r>
          </a:p>
          <a:p>
            <a:r>
              <a:rPr lang="en-US" sz="2400" dirty="0" smtClean="0"/>
              <a:t>Learn how to play CRITICAL PATH </a:t>
            </a:r>
          </a:p>
          <a:p>
            <a:r>
              <a:rPr lang="en-US" sz="2400" dirty="0" smtClean="0"/>
              <a:t>Game on!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085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25805"/>
            <a:ext cx="8339600" cy="3657600"/>
          </a:xfrm>
        </p:spPr>
        <p:txBody>
          <a:bodyPr/>
          <a:lstStyle/>
          <a:p>
            <a:r>
              <a:rPr lang="en-US" dirty="0" smtClean="0"/>
              <a:t>Example 1 (continued) </a:t>
            </a:r>
          </a:p>
          <a:p>
            <a:pPr lvl="1"/>
            <a:r>
              <a:rPr lang="en-US" dirty="0" smtClean="0"/>
              <a:t>Emily decides, since she likes the wild card so much, that she will choose that as her guaranteed move, and will not need to roll for it</a:t>
            </a:r>
          </a:p>
          <a:p>
            <a:pPr lvl="1"/>
            <a:r>
              <a:rPr lang="en-US" dirty="0" smtClean="0"/>
              <a:t>She then rolls the remaining four dice, trying to get a </a:t>
            </a:r>
            <a:r>
              <a:rPr lang="en-US" b="1" dirty="0" smtClean="0"/>
              <a:t>3</a:t>
            </a:r>
            <a:r>
              <a:rPr lang="en-US" dirty="0" smtClean="0"/>
              <a:t> or above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184" y="3825240"/>
            <a:ext cx="982749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040" y="3844290"/>
            <a:ext cx="1049412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3"/>
          <a:stretch/>
        </p:blipFill>
        <p:spPr bwMode="auto">
          <a:xfrm>
            <a:off x="2557495" y="3853815"/>
            <a:ext cx="1068871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13" y="3825240"/>
            <a:ext cx="1089866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63090"/>
            <a:ext cx="134112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371" y="1863090"/>
            <a:ext cx="134112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999" y="1863090"/>
            <a:ext cx="134112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186" y="1863090"/>
            <a:ext cx="134112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186" y="1863090"/>
            <a:ext cx="134112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3"/>
          <a:stretch/>
        </p:blipFill>
        <p:spPr bwMode="auto">
          <a:xfrm>
            <a:off x="1050524" y="3821430"/>
            <a:ext cx="1068871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7138092" y="3853815"/>
            <a:ext cx="1094360" cy="10648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183040" y="3844290"/>
            <a:ext cx="1049413" cy="10782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35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1 (continued)</a:t>
            </a:r>
          </a:p>
          <a:p>
            <a:pPr lvl="1"/>
            <a:r>
              <a:rPr lang="en-US" dirty="0" smtClean="0"/>
              <a:t>Emily rolls the following, and gets to move her player corresponding to the successes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184" y="3825240"/>
            <a:ext cx="982749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3"/>
          <a:stretch/>
        </p:blipFill>
        <p:spPr bwMode="auto">
          <a:xfrm>
            <a:off x="2557495" y="3853815"/>
            <a:ext cx="1068871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13" y="3825240"/>
            <a:ext cx="1089866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63090"/>
            <a:ext cx="134112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371" y="1863090"/>
            <a:ext cx="1341120" cy="18288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999" y="1863090"/>
            <a:ext cx="1341120" cy="18288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186" y="1863090"/>
            <a:ext cx="134112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186" y="1863090"/>
            <a:ext cx="1341120" cy="18288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3"/>
          <a:stretch/>
        </p:blipFill>
        <p:spPr bwMode="auto">
          <a:xfrm>
            <a:off x="1050524" y="3821430"/>
            <a:ext cx="1068871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69693" y="1409283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73158" y="1401008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39530" y="1409283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31346" y="1400591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0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018" y="859194"/>
            <a:ext cx="5940182" cy="3657600"/>
          </a:xfrm>
        </p:spPr>
        <p:txBody>
          <a:bodyPr/>
          <a:lstStyle/>
          <a:p>
            <a:r>
              <a:rPr lang="en-US" dirty="0" smtClean="0"/>
              <a:t>Example 1 (continued)</a:t>
            </a:r>
          </a:p>
          <a:p>
            <a:pPr lvl="1"/>
            <a:r>
              <a:rPr lang="en-US" dirty="0" smtClean="0"/>
              <a:t>Now that everyone in the group has played their turn, it is the spontaneous decay phase</a:t>
            </a:r>
          </a:p>
          <a:p>
            <a:pPr lvl="1"/>
            <a:r>
              <a:rPr lang="en-US" dirty="0" smtClean="0"/>
              <a:t>At the end of her last turn, Emily landed on Ac-228 which has a half life of &gt; 1 </a:t>
            </a:r>
            <a:r>
              <a:rPr lang="en-US" dirty="0" err="1" smtClean="0"/>
              <a:t>hr</a:t>
            </a:r>
            <a:endParaRPr lang="en-US" dirty="0" smtClean="0"/>
          </a:p>
          <a:p>
            <a:pPr lvl="1"/>
            <a:r>
              <a:rPr lang="en-US" dirty="0" smtClean="0"/>
              <a:t>Emily must roll a 4 or higher in order to spontaneously decay!</a:t>
            </a:r>
          </a:p>
          <a:p>
            <a:pPr lvl="1"/>
            <a:r>
              <a:rPr lang="en-US" dirty="0" smtClean="0"/>
              <a:t>She rolls her white D6 dice shouting “Big Money Big Money!!!” and rolls…..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5! </a:t>
            </a:r>
            <a:r>
              <a:rPr lang="en-US" dirty="0"/>
              <a:t>T</a:t>
            </a:r>
            <a:r>
              <a:rPr lang="en-US" dirty="0" smtClean="0"/>
              <a:t>herefore lucky Emily gets to move </a:t>
            </a:r>
            <a:r>
              <a:rPr lang="en-US" b="1" dirty="0" smtClean="0"/>
              <a:t>4 </a:t>
            </a:r>
            <a:r>
              <a:rPr lang="en-US" dirty="0" smtClean="0"/>
              <a:t>additional spaces in any chosen direction </a:t>
            </a:r>
          </a:p>
          <a:p>
            <a:pPr lvl="1"/>
            <a:endParaRPr lang="en-US" b="1" dirty="0" smtClean="0"/>
          </a:p>
          <a:p>
            <a:pPr lvl="1"/>
            <a:endParaRPr lang="en-US" dirty="0" smtClean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895350"/>
            <a:ext cx="16383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572" y="3141345"/>
            <a:ext cx="266437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3"/>
          <a:stretch/>
        </p:blipFill>
        <p:spPr bwMode="auto">
          <a:xfrm>
            <a:off x="2514599" y="3028950"/>
            <a:ext cx="1068871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78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3225"/>
            <a:ext cx="8339600" cy="3657600"/>
          </a:xfrm>
        </p:spPr>
        <p:txBody>
          <a:bodyPr/>
          <a:lstStyle/>
          <a:p>
            <a:r>
              <a:rPr lang="en-US" dirty="0" smtClean="0"/>
              <a:t>Example 2 (continued) </a:t>
            </a:r>
          </a:p>
          <a:p>
            <a:pPr lvl="1"/>
            <a:r>
              <a:rPr lang="en-US" dirty="0" smtClean="0"/>
              <a:t>Emily realizes that Jason is about to win the game since he is only two spaces away from Pb-207, on Pb-209!</a:t>
            </a:r>
          </a:p>
          <a:p>
            <a:pPr lvl="1"/>
            <a:r>
              <a:rPr lang="en-US" dirty="0" smtClean="0"/>
              <a:t>She decides to ‘attack’ by saying: “I’m going to play this turn for Jason!” and lays the following cards: 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574" y="3753321"/>
            <a:ext cx="962404" cy="107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118" y="3753319"/>
            <a:ext cx="1027688" cy="107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890" y="3734271"/>
            <a:ext cx="1067304" cy="107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389" y="1787265"/>
            <a:ext cx="1313356" cy="179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264" y="1787265"/>
            <a:ext cx="1313356" cy="179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264" y="1787265"/>
            <a:ext cx="1313356" cy="179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76" y="1787265"/>
            <a:ext cx="1313356" cy="179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702" y="3753321"/>
            <a:ext cx="1067304" cy="107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49" y="3753321"/>
            <a:ext cx="962404" cy="107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64" y="1787265"/>
            <a:ext cx="1313356" cy="179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08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158" y="643890"/>
            <a:ext cx="8339600" cy="3657600"/>
          </a:xfrm>
        </p:spPr>
        <p:txBody>
          <a:bodyPr/>
          <a:lstStyle/>
          <a:p>
            <a:r>
              <a:rPr lang="en-US" dirty="0" smtClean="0"/>
              <a:t>Example 2 (continued)</a:t>
            </a:r>
          </a:p>
          <a:p>
            <a:pPr lvl="1"/>
            <a:r>
              <a:rPr lang="en-US" dirty="0" smtClean="0"/>
              <a:t>Since this is an ‘attack’ play, Emily must roll all dice, and get a 4 or higher for a successful decay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310" y="3714750"/>
            <a:ext cx="982749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854" y="3714750"/>
            <a:ext cx="1049412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627" y="3695700"/>
            <a:ext cx="1089866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1733550"/>
            <a:ext cx="134112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33550"/>
            <a:ext cx="1341120" cy="18288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733550"/>
            <a:ext cx="1341120" cy="18288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812" y="1733550"/>
            <a:ext cx="1341120" cy="18288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439" y="3714750"/>
            <a:ext cx="1089866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85" y="3714750"/>
            <a:ext cx="982749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33550"/>
            <a:ext cx="134112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69693" y="1252835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4972" y="1252835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8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39530" y="1252835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33160" y="1252835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57160" y="1252835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5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715" y="666750"/>
            <a:ext cx="8339600" cy="3657600"/>
          </a:xfrm>
        </p:spPr>
        <p:txBody>
          <a:bodyPr/>
          <a:lstStyle/>
          <a:p>
            <a:r>
              <a:rPr lang="en-US" dirty="0" smtClean="0"/>
              <a:t>Example 2 (continued) </a:t>
            </a:r>
          </a:p>
          <a:p>
            <a:pPr lvl="1"/>
            <a:r>
              <a:rPr lang="en-US" dirty="0" smtClean="0"/>
              <a:t>Emily realizes that her beta decay and positron emission cards cancel each other out!</a:t>
            </a:r>
          </a:p>
          <a:p>
            <a:pPr lvl="1"/>
            <a:r>
              <a:rPr lang="en-US" dirty="0" smtClean="0"/>
              <a:t>But she can still use her wild to move him 2 spaces to Bi-209</a:t>
            </a:r>
          </a:p>
          <a:p>
            <a:pPr lvl="1"/>
            <a:r>
              <a:rPr lang="en-US" dirty="0" smtClean="0"/>
              <a:t>Since Bi-209 is STABLE, Jason will not be able to spontaneously decay!</a:t>
            </a:r>
          </a:p>
          <a:p>
            <a:pPr marL="341312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57548"/>
            <a:ext cx="117348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740" y="1389165"/>
            <a:ext cx="117348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57550"/>
            <a:ext cx="117348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511" y="2214640"/>
            <a:ext cx="3297004" cy="264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3430354" y="2989365"/>
            <a:ext cx="545265" cy="5363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975619" y="3342578"/>
            <a:ext cx="523833" cy="4868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854914" y="3398346"/>
            <a:ext cx="4572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0" idx="2"/>
          </p:cNvCxnSpPr>
          <p:nvPr/>
        </p:nvCxnSpPr>
        <p:spPr>
          <a:xfrm rot="10800000">
            <a:off x="3075014" y="2724151"/>
            <a:ext cx="355341" cy="533399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2178255"/>
            <a:ext cx="10429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52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55464"/>
            <a:ext cx="3886200" cy="3737372"/>
          </a:xfrm>
        </p:spPr>
        <p:txBody>
          <a:bodyPr/>
          <a:lstStyle/>
          <a:p>
            <a:r>
              <a:rPr lang="en-US" dirty="0" smtClean="0"/>
              <a:t>Questions</a:t>
            </a:r>
          </a:p>
          <a:p>
            <a:pPr lvl="1"/>
            <a:r>
              <a:rPr lang="en-US" dirty="0" smtClean="0"/>
              <a:t>Can I play a card even though it would make me go off the table? </a:t>
            </a:r>
          </a:p>
          <a:p>
            <a:pPr lvl="2"/>
            <a:r>
              <a:rPr lang="en-US" dirty="0" smtClean="0"/>
              <a:t>NO – you can only use cards that move you to a position that is on the board</a:t>
            </a:r>
          </a:p>
          <a:p>
            <a:pPr lvl="1"/>
            <a:r>
              <a:rPr lang="en-US" dirty="0" smtClean="0"/>
              <a:t>What if 2 people reach Pb-207 after decaying?  </a:t>
            </a:r>
          </a:p>
          <a:p>
            <a:pPr lvl="2"/>
            <a:r>
              <a:rPr lang="en-US" dirty="0" smtClean="0"/>
              <a:t>There will be a roll-off to determine the winner</a:t>
            </a:r>
          </a:p>
          <a:p>
            <a:pPr lvl="1"/>
            <a:r>
              <a:rPr lang="en-US" dirty="0" smtClean="0"/>
              <a:t>Can I attack two people at once? Or play some cards for myself and others for them? </a:t>
            </a:r>
          </a:p>
          <a:p>
            <a:pPr lvl="2"/>
            <a:r>
              <a:rPr lang="en-US" dirty="0" smtClean="0"/>
              <a:t>No, all cards being played are for only one person at a time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23950"/>
            <a:ext cx="4800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80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018" y="859194"/>
            <a:ext cx="8339600" cy="645756"/>
          </a:xfrm>
        </p:spPr>
        <p:txBody>
          <a:bodyPr/>
          <a:lstStyle/>
          <a:p>
            <a:r>
              <a:rPr lang="en-US" dirty="0" smtClean="0"/>
              <a:t>Special thanks to everyone who came up with the game concept and helped us with our beta testing run through (listed) and the many volunteers helping facilitate!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343275" y="1476375"/>
            <a:ext cx="2133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04E74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30188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04E7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914400" indent="-2286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04E74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kern="0" dirty="0" smtClean="0"/>
              <a:t>Emily Young</a:t>
            </a:r>
          </a:p>
          <a:p>
            <a:pPr marL="0" indent="0">
              <a:buNone/>
            </a:pPr>
            <a:r>
              <a:rPr lang="en-US" sz="2400" kern="0" dirty="0" smtClean="0"/>
              <a:t>Kyle Hemker </a:t>
            </a:r>
          </a:p>
          <a:p>
            <a:pPr marL="0" indent="0">
              <a:buNone/>
            </a:pPr>
            <a:r>
              <a:rPr lang="en-US" sz="2400" kern="0" dirty="0" smtClean="0"/>
              <a:t>Ben Horstman </a:t>
            </a:r>
          </a:p>
          <a:p>
            <a:pPr marL="0" indent="0">
              <a:buNone/>
            </a:pPr>
            <a:r>
              <a:rPr lang="en-US" sz="2400" kern="0" dirty="0" smtClean="0"/>
              <a:t>Jason Young </a:t>
            </a:r>
          </a:p>
          <a:p>
            <a:pPr marL="0" indent="0">
              <a:buNone/>
            </a:pPr>
            <a:r>
              <a:rPr lang="en-US" sz="2400" kern="0" dirty="0" smtClean="0"/>
              <a:t>Alyse Scurlock </a:t>
            </a:r>
          </a:p>
          <a:p>
            <a:pPr marL="0" indent="0">
              <a:buNone/>
            </a:pPr>
            <a:r>
              <a:rPr lang="en-US" sz="2400" kern="0" dirty="0" smtClean="0"/>
              <a:t>Ryan Trogstad</a:t>
            </a:r>
          </a:p>
          <a:p>
            <a:pPr marL="0" indent="0">
              <a:buNone/>
            </a:pPr>
            <a:r>
              <a:rPr lang="en-US" sz="2400" kern="0" dirty="0" smtClean="0"/>
              <a:t>Nathan Huffman</a:t>
            </a:r>
          </a:p>
          <a:p>
            <a:pPr marL="0" indent="0">
              <a:buNone/>
            </a:pPr>
            <a:endParaRPr lang="en-US" sz="2400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3400" y="4306272"/>
            <a:ext cx="8339600" cy="64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04E74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30188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04E7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914400" indent="-2286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04E74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Enjoy the game!!! </a:t>
            </a:r>
          </a:p>
          <a:p>
            <a:endParaRPr lang="en-US" kern="0" dirty="0" smtClean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3561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39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Table of Elements</a:t>
            </a:r>
            <a:endParaRPr lang="en-US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52550"/>
            <a:ext cx="463452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1158939"/>
            <a:ext cx="4114800" cy="312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33977" y="4476750"/>
            <a:ext cx="29292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https</a:t>
            </a:r>
            <a:r>
              <a:rPr lang="en-US" sz="1100" dirty="0"/>
              <a:t>://www.classzone.com/books/earth_science/terc/content/investigations/es0501/es0501page06.cfm</a:t>
            </a:r>
          </a:p>
        </p:txBody>
      </p:sp>
    </p:spTree>
    <p:extLst>
      <p:ext uri="{BB962C8B-B14F-4D97-AF65-F5344CB8AC3E}">
        <p14:creationId xmlns:p14="http://schemas.microsoft.com/office/powerpoint/2010/main" val="216285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Isotopes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047750"/>
            <a:ext cx="3962400" cy="3690610"/>
          </a:xfrm>
        </p:spPr>
        <p:txBody>
          <a:bodyPr/>
          <a:lstStyle/>
          <a:p>
            <a:r>
              <a:rPr lang="en-US" sz="2000" dirty="0"/>
              <a:t>The atomic number (or number of protons) defines the </a:t>
            </a:r>
            <a:r>
              <a:rPr lang="en-US" sz="2000" dirty="0" smtClean="0"/>
              <a:t>element</a:t>
            </a:r>
          </a:p>
          <a:p>
            <a:r>
              <a:rPr lang="en-US" sz="2000" dirty="0" smtClean="0"/>
              <a:t>Elements have various isotopes which differ in their number of neutrons</a:t>
            </a:r>
          </a:p>
          <a:p>
            <a:r>
              <a:rPr lang="en-US" sz="2000" dirty="0" smtClean="0"/>
              <a:t>Nuclide is another term used to define isotopes when speaking specifically about the nucleus</a:t>
            </a:r>
          </a:p>
          <a:p>
            <a:r>
              <a:rPr lang="en-US" sz="2000" i="1" dirty="0" smtClean="0"/>
              <a:t>Radioactive</a:t>
            </a:r>
            <a:r>
              <a:rPr lang="en-US" sz="2000" dirty="0" smtClean="0"/>
              <a:t> isotopes have an unstable nucleus and decay until stability is reached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47750"/>
            <a:ext cx="390227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1200" y="4607555"/>
            <a:ext cx="31100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http://nuclearconnect.org/know-nuclear/science/isotopes</a:t>
            </a:r>
          </a:p>
        </p:txBody>
      </p:sp>
    </p:spTree>
    <p:extLst>
      <p:ext uri="{BB962C8B-B14F-4D97-AF65-F5344CB8AC3E}">
        <p14:creationId xmlns:p14="http://schemas.microsoft.com/office/powerpoint/2010/main" val="71768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Fission</a:t>
            </a:r>
            <a:endParaRPr lang="en-US" dirty="0"/>
          </a:p>
        </p:txBody>
      </p:sp>
      <p:pic>
        <p:nvPicPr>
          <p:cNvPr id="6" name="Picture 4" descr="http://matterchatter.files.wordpress.com/2011/03/nuclea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61" y="816579"/>
            <a:ext cx="8227487" cy="402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38200" y="816579"/>
                <a:ext cx="2119298" cy="402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</m:sPre>
                      <m:r>
                        <a:rPr lang="en-US" i="1">
                          <a:latin typeface="Cambria Math"/>
                        </a:rPr>
                        <m:t>+  </m:t>
                      </m:r>
                      <m:sPre>
                        <m:sPrePr>
                          <m:ctrlPr>
                            <a:rPr lang="en-US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i="1">
                              <a:latin typeface="Cambria Math"/>
                            </a:rPr>
                            <m:t>92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235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𝑈</m:t>
                          </m:r>
                        </m:e>
                      </m:sPre>
                      <m:r>
                        <a:rPr lang="en-US" i="1">
                          <a:latin typeface="Cambria Math"/>
                        </a:rPr>
                        <m:t>→ </m:t>
                      </m:r>
                      <m:sPre>
                        <m:sPrePr>
                          <m:ctrlPr>
                            <a:rPr lang="en-US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i="1">
                              <a:latin typeface="Cambria Math"/>
                            </a:rPr>
                            <m:t>92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236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𝑈</m:t>
                          </m:r>
                        </m:e>
                      </m:sPre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16579"/>
                <a:ext cx="2119298" cy="402161"/>
              </a:xfrm>
              <a:prstGeom prst="rect">
                <a:avLst/>
              </a:prstGeom>
              <a:blipFill rotWithShape="1">
                <a:blip r:embed="rId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14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 and Gamma Decay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Alpha Decay – Nucleus emits an alpha particle (helium nucleus)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Gamma decay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12" y="1885950"/>
            <a:ext cx="395414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85950"/>
            <a:ext cx="4061744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024830" y="1352550"/>
                <a:ext cx="2880660" cy="4337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i="1">
                              <a:latin typeface="Cambria Math"/>
                            </a:rPr>
                            <m:t>27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60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𝐶𝑜</m:t>
                          </m:r>
                        </m:e>
                      </m:sPre>
                      <m:r>
                        <a:rPr lang="en-US" i="1">
                          <a:latin typeface="Cambria Math"/>
                        </a:rPr>
                        <m:t> → </m:t>
                      </m:r>
                      <m:sPre>
                        <m:sPrePr>
                          <m:ctrlPr>
                            <a:rPr lang="en-US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i="1">
                              <a:latin typeface="Cambria Math"/>
                            </a:rPr>
                            <m:t>28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60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𝑁𝑖</m:t>
                          </m:r>
                        </m:e>
                      </m:sPre>
                      <m:r>
                        <a:rPr lang="en-US" i="1">
                          <a:latin typeface="Cambria Math"/>
                        </a:rPr>
                        <m:t>+ </m:t>
                      </m:r>
                      <m:sPre>
                        <m:sPrePr>
                          <m:ctrlPr>
                            <a:rPr lang="en-US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𝛽</m:t>
                          </m:r>
                        </m:e>
                      </m:sPre>
                      <m:r>
                        <a:rPr lang="en-US" i="1">
                          <a:latin typeface="Cambria Math"/>
                        </a:rPr>
                        <m:t>+2</m:t>
                      </m:r>
                      <m:sPre>
                        <m:sPrePr>
                          <m:ctrlPr>
                            <a:rPr lang="en-US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𝛾</m:t>
                          </m:r>
                        </m:e>
                      </m:sPre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830" y="1352550"/>
                <a:ext cx="2880660" cy="433708"/>
              </a:xfrm>
              <a:prstGeom prst="rect">
                <a:avLst/>
              </a:prstGeom>
              <a:blipFill rotWithShape="1">
                <a:blip r:embed="rId5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66800" y="1481865"/>
                <a:ext cx="2231508" cy="4040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i="1">
                              <a:latin typeface="Cambria Math"/>
                            </a:rPr>
                            <m:t>92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235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𝑈</m:t>
                          </m:r>
                        </m:e>
                      </m:sPre>
                      <m:r>
                        <a:rPr lang="en-US" i="1">
                          <a:latin typeface="Cambria Math"/>
                        </a:rPr>
                        <m:t> → </m:t>
                      </m:r>
                      <m:sPre>
                        <m:sPrePr>
                          <m:ctrlPr>
                            <a:rPr lang="en-US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𝛼</m:t>
                          </m:r>
                        </m:e>
                      </m:sPre>
                      <m:r>
                        <a:rPr lang="en-US" i="1">
                          <a:latin typeface="Cambria Math"/>
                        </a:rPr>
                        <m:t>+ </m:t>
                      </m:r>
                      <m:sPre>
                        <m:sPrePr>
                          <m:ctrlPr>
                            <a:rPr lang="en-US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i="1">
                              <a:latin typeface="Cambria Math"/>
                            </a:rPr>
                            <m:t>90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231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𝑇h</m:t>
                          </m:r>
                        </m:e>
                      </m:sPre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481865"/>
                <a:ext cx="2231508" cy="404085"/>
              </a:xfrm>
              <a:prstGeom prst="rect">
                <a:avLst/>
              </a:prstGeom>
              <a:blipFill rotWithShape="1">
                <a:blip r:embed="rId6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172200" y="4621845"/>
            <a:ext cx="31100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http://www.physics.isu.edu/radinf/rads&amp;rads.htm</a:t>
            </a:r>
          </a:p>
        </p:txBody>
      </p:sp>
    </p:spTree>
    <p:extLst>
      <p:ext uri="{BB962C8B-B14F-4D97-AF65-F5344CB8AC3E}">
        <p14:creationId xmlns:p14="http://schemas.microsoft.com/office/powerpoint/2010/main" val="76017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Beta </a:t>
            </a:r>
            <a:r>
              <a:rPr lang="en-US" dirty="0" smtClean="0"/>
              <a:t>Decay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Positron Emission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38350"/>
            <a:ext cx="387702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14400" y="1354765"/>
                <a:ext cx="2177006" cy="4337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i="1">
                              <a:latin typeface="Cambria Math"/>
                            </a:rPr>
                            <m:t>19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40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</m:e>
                      </m:sPre>
                      <m:r>
                        <a:rPr lang="en-US" i="1">
                          <a:latin typeface="Cambria Math"/>
                        </a:rPr>
                        <m:t> → </m:t>
                      </m:r>
                      <m:sPre>
                        <m:sPrePr>
                          <m:ctrlPr>
                            <a:rPr lang="en-US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i="1">
                              <a:latin typeface="Cambria Math"/>
                            </a:rPr>
                            <m:t>20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97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𝐶𝑎</m:t>
                          </m:r>
                        </m:e>
                      </m:sPre>
                      <m:r>
                        <a:rPr lang="en-US" i="1">
                          <a:latin typeface="Cambria Math"/>
                        </a:rPr>
                        <m:t>+ </m:t>
                      </m:r>
                      <m:sPre>
                        <m:sPrePr>
                          <m:ctrlPr>
                            <a:rPr lang="en-US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𝛽</m:t>
                          </m:r>
                        </m:e>
                      </m:sPre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354765"/>
                <a:ext cx="2177006" cy="433708"/>
              </a:xfrm>
              <a:prstGeom prst="rect">
                <a:avLst/>
              </a:prstGeom>
              <a:blipFill rotWithShape="1">
                <a:blip r:embed="rId4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431416" y="1350083"/>
                <a:ext cx="2072811" cy="4383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15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𝑂</m:t>
                          </m:r>
                        </m:e>
                      </m:sPre>
                      <m:r>
                        <a:rPr lang="en-US" i="1">
                          <a:latin typeface="Cambria Math"/>
                        </a:rPr>
                        <m:t> → </m:t>
                      </m:r>
                      <m:sPre>
                        <m:sPrePr>
                          <m:ctrlPr>
                            <a:rPr lang="en-US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i="1">
                              <a:latin typeface="Cambria Math"/>
                            </a:rPr>
                            <m:t>7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15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e>
                      </m:sPre>
                      <m:r>
                        <a:rPr lang="en-US" i="1">
                          <a:latin typeface="Cambria Math"/>
                        </a:rPr>
                        <m:t>+ </m:t>
                      </m:r>
                      <m:sPre>
                        <m:sPrePr>
                          <m:ctrlPr>
                            <a:rPr lang="en-US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𝛽</m:t>
                          </m:r>
                        </m:e>
                      </m:sPre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416" y="1350083"/>
                <a:ext cx="2072811" cy="438390"/>
              </a:xfrm>
              <a:prstGeom prst="rect">
                <a:avLst/>
              </a:prstGeom>
              <a:blipFill rotWithShape="1">
                <a:blip r:embed="rId5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248400" y="4654732"/>
            <a:ext cx="31100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http://www.physics.isu.edu/radinf/rads&amp;rads.htm</a:t>
            </a:r>
          </a:p>
        </p:txBody>
      </p:sp>
    </p:spTree>
    <p:extLst>
      <p:ext uri="{BB962C8B-B14F-4D97-AF65-F5344CB8AC3E}">
        <p14:creationId xmlns:p14="http://schemas.microsoft.com/office/powerpoint/2010/main" val="74072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All nuclides have a particular half life ranging from very long to very short</a:t>
            </a:r>
            <a:endParaRPr lang="en-US" dirty="0"/>
          </a:p>
        </p:txBody>
      </p:sp>
      <p:pic>
        <p:nvPicPr>
          <p:cNvPr id="8194" name="Picture 2" descr="http://www.physics.isu.edu/radinf/images/halflife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" t="2450"/>
          <a:stretch/>
        </p:blipFill>
        <p:spPr bwMode="auto">
          <a:xfrm>
            <a:off x="2133600" y="819150"/>
            <a:ext cx="4616302" cy="343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62552" y="4654732"/>
            <a:ext cx="31100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http://www.physics.isu.edu/radinf/rads&amp;rads.htm</a:t>
            </a:r>
          </a:p>
        </p:txBody>
      </p:sp>
    </p:spTree>
    <p:extLst>
      <p:ext uri="{BB962C8B-B14F-4D97-AF65-F5344CB8AC3E}">
        <p14:creationId xmlns:p14="http://schemas.microsoft.com/office/powerpoint/2010/main" val="412606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7150"/>
            <a:ext cx="5791200" cy="489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69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0019-DE-Gen-Fleet-Presentation">
  <a:themeElements>
    <a:clrScheme name="# NEW DUKE ENERGY 10">
      <a:dk1>
        <a:sysClr val="windowText" lastClr="000000"/>
      </a:dk1>
      <a:lt1>
        <a:sysClr val="window" lastClr="FFFFFF"/>
      </a:lt1>
      <a:dk2>
        <a:srgbClr val="005072"/>
      </a:dk2>
      <a:lt2>
        <a:srgbClr val="EEECE1"/>
      </a:lt2>
      <a:accent1>
        <a:srgbClr val="7A2531"/>
      </a:accent1>
      <a:accent2>
        <a:srgbClr val="007DA4"/>
      </a:accent2>
      <a:accent3>
        <a:srgbClr val="FFCB00"/>
      </a:accent3>
      <a:accent4>
        <a:srgbClr val="CACAC8"/>
      </a:accent4>
      <a:accent5>
        <a:srgbClr val="34B5D0"/>
      </a:accent5>
      <a:accent6>
        <a:srgbClr val="F4AA00"/>
      </a:accent6>
      <a:hlink>
        <a:srgbClr val="D5C296"/>
      </a:hlink>
      <a:folHlink>
        <a:srgbClr val="F9E497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EAF7369F07C6489E7F7E15CEF7782C" ma:contentTypeVersion="9" ma:contentTypeDescription="Create a new document." ma:contentTypeScope="" ma:versionID="10c7d74fb3450ba0553a3faf5053895a">
  <xsd:schema xmlns:xsd="http://www.w3.org/2001/XMLSchema" xmlns:xs="http://www.w3.org/2001/XMLSchema" xmlns:p="http://schemas.microsoft.com/office/2006/metadata/properties" xmlns:ns1="http://schemas.microsoft.com/sharepoint/v3" xmlns:ns2="6f9d7bea-44d3-41fa-9599-7661f4d2e97c" xmlns:ns3="http://schemas.microsoft.com/sharepoint/v4" targetNamespace="http://schemas.microsoft.com/office/2006/metadata/properties" ma:root="true" ma:fieldsID="f594b72760d52f511bdbbef05daecdf1" ns1:_="" ns2:_="" ns3:_="">
    <xsd:import namespace="http://schemas.microsoft.com/sharepoint/v3"/>
    <xsd:import namespace="6f9d7bea-44d3-41fa-9599-7661f4d2e97c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_dlc_DocId" minOccurs="0"/>
                <xsd:element ref="ns2:_dlc_DocIdUrl" minOccurs="0"/>
                <xsd:element ref="ns2:_dlc_DocIdPersistId" minOccurs="0"/>
                <xsd:element ref="ns3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E-Mail Sender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E-Mail To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E-Mail Cc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E-Mail From" ma:hidden="true" ma:internalName="EmailFrom">
      <xsd:simpleType>
        <xsd:restriction base="dms:Text"/>
      </xsd:simpleType>
    </xsd:element>
    <xsd:element name="EmailSubject" ma:index="12" nillable="true" ma:displayName="E-Mail Subject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9d7bea-44d3-41fa-9599-7661f4d2e97c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6" nillable="true" ma:displayName="E-Mail Headers" ma:hidden="true" ma:internalName="EmailHeader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  <_dlc_DocId xmlns="6f9d7bea-44d3-41fa-9599-7661f4d2e97c">EKXXDRC4DUM2-1-1126</_dlc_DocId>
    <_dlc_DocIdUrl xmlns="6f9d7bea-44d3-41fa-9599-7661f4d2e97c">
      <Url>https://nuc.duke-energy.com/sites/MNSNAYGN/_layouts/DocIdRedir.aspx?ID=EKXXDRC4DUM2-1-1126</Url>
      <Description>EKXXDRC4DUM2-1-1126</Description>
    </_dlc_DocIdUrl>
  </documentManagement>
</p:properties>
</file>

<file path=customXml/itemProps1.xml><?xml version="1.0" encoding="utf-8"?>
<ds:datastoreItem xmlns:ds="http://schemas.openxmlformats.org/officeDocument/2006/customXml" ds:itemID="{EB1097E4-3687-4D10-BE3C-9C8EC4E528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77E24C-0AFD-4B70-B6DD-469AB9C7A8D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7ED24CA-2F28-479A-AD43-89BCA05AF0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f9d7bea-44d3-41fa-9599-7661f4d2e97c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A3F4294-9B3B-4292-9BF1-3D06529B52E5}">
  <ds:schemaRefs>
    <ds:schemaRef ds:uri="http://www.w3.org/XML/1998/namespace"/>
    <ds:schemaRef ds:uri="http://schemas.openxmlformats.org/package/2006/metadata/core-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schemas.microsoft.com/sharepoint/v4"/>
    <ds:schemaRef ds:uri="6f9d7bea-44d3-41fa-9599-7661f4d2e97c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140019-DE-Gen-Fleet-Presentation</Template>
  <TotalTime>8711</TotalTime>
  <Words>1456</Words>
  <Application>Microsoft Office PowerPoint</Application>
  <PresentationFormat>On-screen Show (16:9)</PresentationFormat>
  <Paragraphs>226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140019-DE-Gen-Fleet-Presentation</vt:lpstr>
      <vt:lpstr>GAMIFY Session 2017 Duke Energy NAYGN Chapter Conference – 6/08/17</vt:lpstr>
      <vt:lpstr>Overview</vt:lpstr>
      <vt:lpstr>Periodic Table of Elements</vt:lpstr>
      <vt:lpstr>Isotopes</vt:lpstr>
      <vt:lpstr>Fission</vt:lpstr>
      <vt:lpstr>Alpha and Gamma Decay</vt:lpstr>
      <vt:lpstr>Beta Decay</vt:lpstr>
      <vt:lpstr>Half-life</vt:lpstr>
      <vt:lpstr>PowerPoint Presentation</vt:lpstr>
      <vt:lpstr>PowerPoint Presentation</vt:lpstr>
      <vt:lpstr>PowerPoint Presentation</vt:lpstr>
      <vt:lpstr>Critical Path</vt:lpstr>
      <vt:lpstr>Critical Path</vt:lpstr>
      <vt:lpstr>Critical Path</vt:lpstr>
      <vt:lpstr>Critical Path</vt:lpstr>
      <vt:lpstr>Critical Path</vt:lpstr>
      <vt:lpstr>Critical Path</vt:lpstr>
      <vt:lpstr>Critical Path</vt:lpstr>
      <vt:lpstr>Critical Path</vt:lpstr>
      <vt:lpstr>Critical Path</vt:lpstr>
      <vt:lpstr>Critical Path</vt:lpstr>
      <vt:lpstr>Critical Path</vt:lpstr>
      <vt:lpstr>Critical Path</vt:lpstr>
      <vt:lpstr>Critical Path</vt:lpstr>
      <vt:lpstr>Critical Path</vt:lpstr>
      <vt:lpstr>Critical Path</vt:lpstr>
      <vt:lpstr>Critical Path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Gamify session presentation</dc:title>
  <dc:creator>Causey, Lee F</dc:creator>
  <cp:lastModifiedBy>Lang, Amanda</cp:lastModifiedBy>
  <cp:revision>71</cp:revision>
  <cp:lastPrinted>2017-06-08T11:16:47Z</cp:lastPrinted>
  <dcterms:created xsi:type="dcterms:W3CDTF">2006-08-16T00:00:00Z</dcterms:created>
  <dcterms:modified xsi:type="dcterms:W3CDTF">2017-10-26T16:57:31Z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0x010100D3EAF7369F07C6489E7F7E15CEF7782C</vt:lpwstr>
  </property>
  <property fmtid="{D5CDD505-2E9C-101B-9397-08002B2CF9AE}" pid="3" name="_dlc_DocIdItemGuid">
    <vt:lpwstr>b75b24ea-ceea-4434-905a-2f19f4928866</vt:lpwstr>
  </property>
</Properties>
</file>