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7315200" cy="9601200"/>
  <p:embeddedFontLst>
    <p:embeddedFont>
      <p:font typeface="Arial Narrow"/>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ArialNarrow-bold.fntdata"/><Relationship Id="rId27" Type="http://schemas.openxmlformats.org/officeDocument/2006/relationships/font" Target="fonts/ArialNarrow-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rialNarrow-italic.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ArialNarrow-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169920" cy="48006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 name="Shape 4"/>
          <p:cNvSpPr txBox="1"/>
          <p:nvPr>
            <p:ph idx="10" type="dt"/>
          </p:nvPr>
        </p:nvSpPr>
        <p:spPr>
          <a:xfrm>
            <a:off x="4143587" y="0"/>
            <a:ext cx="3169920" cy="480060"/>
          </a:xfrm>
          <a:prstGeom prst="rect">
            <a:avLst/>
          </a:prstGeom>
          <a:noFill/>
          <a:ln>
            <a:noFill/>
          </a:ln>
        </p:spPr>
        <p:txBody>
          <a:bodyPr anchorCtr="0" anchor="t" bIns="91425" lIns="91425" spcFirstLastPara="1" rIns="91425" wrap="square" tIns="91425"/>
          <a:lstStyle>
            <a:lvl1pPr lvl="0" marR="0" rtl="0" algn="r">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5" name="Shape 5"/>
          <p:cNvSpPr/>
          <p:nvPr>
            <p:ph idx="3"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Shape 6"/>
          <p:cNvSpPr txBox="1"/>
          <p:nvPr>
            <p:ph idx="1" type="body"/>
          </p:nvPr>
        </p:nvSpPr>
        <p:spPr>
          <a:xfrm>
            <a:off x="731520" y="4560570"/>
            <a:ext cx="5852160" cy="4320540"/>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9119474"/>
            <a:ext cx="3169920" cy="48006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8" name="Shape 8"/>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about-nrc/radiation/around-us/uses-radiation.htm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about-nrc/radiation/around-us/uses-radiation.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Radium_Girl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about-nrc/radiation/around-us/uses-radiation.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nuclearconnect.org/in-the-classroom/for-teachers/half-life-of-paper-mms-pennies-or-puzzle-pieces" TargetMode="External"/><Relationship Id="rId3" Type="http://schemas.openxmlformats.org/officeDocument/2006/relationships/hyperlink" Target="https://wtvi.pbslearningmedia.org/resource/phy03.sci.phys.matter.date/the-dating-game-radioactive-carbon/" TargetMode="External"/><Relationship Id="rId4" Type="http://schemas.openxmlformats.org/officeDocument/2006/relationships/hyperlink" Target="https://www.crsd.org/cms/lib/PA01000188/Centricity/Domain/2828/Carbon%20Dating%20Activity%20.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hnologyreview.com/s/428751/nuclear-generator-powers-curiosity-mars-mission/" TargetMode="External"/><Relationship Id="rId3" Type="http://schemas.openxmlformats.org/officeDocument/2006/relationships/hyperlink" Target="https://en.wikipedia.org/wiki/Radioisotope_thermoelectric_generator"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about-nrc/radiation/around-us/uses-radiation.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about-nrc/radiation/around-us/uses-radiation.html" TargetMode="External"/><Relationship Id="rId3" Type="http://schemas.openxmlformats.org/officeDocument/2006/relationships/hyperlink" Target="https://www.nrc.gov/about-nrc/radiation/around-us/uses-radiation.html" TargetMode="External"/><Relationship Id="rId4" Type="http://schemas.openxmlformats.org/officeDocument/2006/relationships/hyperlink" Target="https://ehp.niehs.nih.gov/1408855/"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about-nrc/radiation/around-us/uses-radiation.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k.reuters.com/article/health-heart-pacemaker-dc/nuclear-pacemaker-still-energized-after-34-years-idUKN1960427320071219"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reading-rm/basic-ref/glossary/tritium.html" TargetMode="External"/><Relationship Id="rId3" Type="http://schemas.openxmlformats.org/officeDocument/2006/relationships/hyperlink" Target="https://www.nrc.gov/reading-rm/basic-ref/glossary/radioisotope-radionuclide.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c.gov/about-nrc/radiation/around-us/uses-radiation.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 name="Shape 45"/>
        <p:cNvGrpSpPr/>
        <p:nvPr/>
      </p:nvGrpSpPr>
      <p:grpSpPr>
        <a:xfrm>
          <a:off x="0" y="0"/>
          <a:ext cx="0" cy="0"/>
          <a:chOff x="0" y="0"/>
          <a:chExt cx="0" cy="0"/>
        </a:xfrm>
      </p:grpSpPr>
      <p:sp>
        <p:nvSpPr>
          <p:cNvPr id="46" name="Shape 46"/>
          <p:cNvSpPr/>
          <p:nvPr>
            <p:ph idx="2"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 name="Shape 47"/>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a:t>Much of this lesson is from:  </a:t>
            </a:r>
            <a:r>
              <a:rPr lang="en-US" u="sng">
                <a:solidFill>
                  <a:schemeClr val="hlink"/>
                </a:solidFill>
                <a:hlinkClick r:id="rId2"/>
              </a:rPr>
              <a:t>https://www.nrc.gov/about-nrc/radiation/around-us/uses-radiation.html</a:t>
            </a:r>
            <a:r>
              <a:rPr lang="en-US"/>
              <a:t> </a:t>
            </a:r>
            <a:endParaRPr b="0" i="0" sz="1200" u="none" cap="none" strike="noStrike">
              <a:solidFill>
                <a:schemeClr val="dk1"/>
              </a:solidFill>
              <a:latin typeface="Arial"/>
              <a:ea typeface="Arial"/>
              <a:cs typeface="Arial"/>
              <a:sym typeface="Arial"/>
            </a:endParaRPr>
          </a:p>
        </p:txBody>
      </p:sp>
      <p:sp>
        <p:nvSpPr>
          <p:cNvPr id="48" name="Shape 48"/>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Radiography (or high energy x-rays) can be used to examine structures (welds, pipes, etc) without destroying the structure.</a:t>
            </a:r>
            <a:endParaRPr/>
          </a:p>
          <a:p>
            <a:pPr indent="0" lvl="0" marL="0">
              <a:spcBef>
                <a:spcPts val="360"/>
              </a:spcBef>
              <a:spcAft>
                <a:spcPts val="0"/>
              </a:spcAft>
              <a:buNone/>
            </a:pPr>
            <a:r>
              <a:rPr lang="en-US"/>
              <a:t>It can be used to examine bridge integrity.</a:t>
            </a:r>
            <a:endParaRPr/>
          </a:p>
        </p:txBody>
      </p:sp>
      <p:sp>
        <p:nvSpPr>
          <p:cNvPr id="144" name="Shape 144"/>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sz="900">
                <a:solidFill>
                  <a:srgbClr val="333333"/>
                </a:solidFill>
                <a:highlight>
                  <a:srgbClr val="FFFFFF"/>
                </a:highlight>
                <a:latin typeface="Verdana"/>
                <a:ea typeface="Verdana"/>
                <a:cs typeface="Verdana"/>
                <a:sym typeface="Verdana"/>
              </a:rPr>
              <a:t>The </a:t>
            </a:r>
            <a:r>
              <a:rPr lang="en-US" sz="900" u="sng">
                <a:solidFill>
                  <a:schemeClr val="hlink"/>
                </a:solidFill>
                <a:highlight>
                  <a:srgbClr val="FFFFFF"/>
                </a:highlight>
                <a:latin typeface="Verdana"/>
                <a:ea typeface="Verdana"/>
                <a:cs typeface="Verdana"/>
                <a:sym typeface="Verdana"/>
                <a:hlinkClick r:id="rId2"/>
              </a:rPr>
              <a:t>agricultural </a:t>
            </a:r>
            <a:r>
              <a:rPr lang="en-US" sz="900">
                <a:solidFill>
                  <a:srgbClr val="333333"/>
                </a:solidFill>
                <a:highlight>
                  <a:srgbClr val="FFFFFF"/>
                </a:highlight>
                <a:latin typeface="Verdana"/>
                <a:ea typeface="Verdana"/>
                <a:cs typeface="Verdana"/>
                <a:sym typeface="Verdana"/>
              </a:rPr>
              <a:t>industry makes use of radiation to improve food production and packaging. Plant seeds, for example, have been exposed to radiation to bring about new and better types of plants. Besides making plants stronger, radiation can be used to control insect populations, thereby decreasing the use of dangerous pesticides. Radioactive material is also used in gauges that measure the thickness of eggshells to screen out thin, breakable eggs before they are packaged in egg cartons. In addition, many of our foods are packaged in polyethylene shrinkwrap that has been irradiated so that it can be heated above its usual melting point and wrapped around the foods to provide an airtight protective covering.</a:t>
            </a:r>
            <a:endParaRPr/>
          </a:p>
        </p:txBody>
      </p:sp>
      <p:sp>
        <p:nvSpPr>
          <p:cNvPr id="154" name="Shape 154"/>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When radioactivity was first discovered, it was used for a lot of applications (some superfluous and some downright unsafe):</a:t>
            </a:r>
            <a:endParaRPr/>
          </a:p>
          <a:p>
            <a:pPr indent="0" lvl="0" marL="0">
              <a:spcBef>
                <a:spcPts val="360"/>
              </a:spcBef>
              <a:spcAft>
                <a:spcPts val="0"/>
              </a:spcAft>
              <a:buNone/>
            </a:pPr>
            <a:r>
              <a:rPr lang="en-US"/>
              <a:t>makeup - this had no scientific backing but was in vogue for awhile</a:t>
            </a:r>
            <a:endParaRPr/>
          </a:p>
          <a:p>
            <a:pPr indent="0" lvl="0" marL="0">
              <a:spcBef>
                <a:spcPts val="360"/>
              </a:spcBef>
              <a:spcAft>
                <a:spcPts val="0"/>
              </a:spcAft>
              <a:buNone/>
            </a:pPr>
            <a:r>
              <a:rPr lang="en-US"/>
              <a:t>glow in the dark </a:t>
            </a:r>
            <a:r>
              <a:rPr lang="en-US" u="sng">
                <a:solidFill>
                  <a:schemeClr val="hlink"/>
                </a:solidFill>
                <a:hlinkClick r:id="rId2"/>
              </a:rPr>
              <a:t>watches</a:t>
            </a:r>
            <a:r>
              <a:rPr lang="en-US"/>
              <a:t> (and learned that licking radium was a </a:t>
            </a:r>
            <a:r>
              <a:rPr i="1" lang="en-US"/>
              <a:t>very very </a:t>
            </a:r>
            <a:r>
              <a:rPr lang="en-US"/>
              <a:t>bad idea)</a:t>
            </a:r>
            <a:endParaRPr/>
          </a:p>
          <a:p>
            <a:pPr indent="0" lvl="0" marL="0">
              <a:spcBef>
                <a:spcPts val="360"/>
              </a:spcBef>
              <a:spcAft>
                <a:spcPts val="0"/>
              </a:spcAft>
              <a:buNone/>
            </a:pPr>
            <a:r>
              <a:rPr lang="en-US"/>
              <a:t>glow in the dark glass, bright orange paint (Fiestaware) - fine to eat off of but unhealthy if it chips and the paint is accidentally swallowed</a:t>
            </a:r>
            <a:endParaRPr/>
          </a:p>
          <a:p>
            <a:pPr indent="0" lvl="0" marL="0">
              <a:spcBef>
                <a:spcPts val="360"/>
              </a:spcBef>
              <a:spcAft>
                <a:spcPts val="0"/>
              </a:spcAft>
              <a:buNone/>
            </a:pPr>
            <a:r>
              <a:rPr lang="en-US"/>
              <a:t>shoe sizing - not that bad for your health (your extremities aren’t very sensitive to radiation) but pretty expensive when you could just feel your toes through the shoes</a:t>
            </a:r>
            <a:endParaRPr/>
          </a:p>
        </p:txBody>
      </p:sp>
      <p:sp>
        <p:nvSpPr>
          <p:cNvPr id="166" name="Shape 166"/>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Fusion is what powers stars.  Scientists are trying to reproduce these reactions on earth for electricity generation but it is very difficult.</a:t>
            </a:r>
            <a:endParaRPr/>
          </a:p>
          <a:p>
            <a:pPr indent="0" lvl="0" marL="0">
              <a:spcBef>
                <a:spcPts val="360"/>
              </a:spcBef>
              <a:spcAft>
                <a:spcPts val="0"/>
              </a:spcAft>
              <a:buNone/>
            </a:pPr>
            <a:r>
              <a:rPr lang="en-US"/>
              <a:t>Fusion combines lighter elements to make heavier elements (up to iron).  Supernova generate heavier elements that then decay (or fission) to lighter elements (as light as iron).</a:t>
            </a:r>
            <a:endParaRPr/>
          </a:p>
          <a:p>
            <a:pPr indent="0" lvl="0" marL="0">
              <a:spcBef>
                <a:spcPts val="360"/>
              </a:spcBef>
              <a:spcAft>
                <a:spcPts val="0"/>
              </a:spcAft>
              <a:buNone/>
            </a:pPr>
            <a:r>
              <a:rPr lang="en-US"/>
              <a:t>In some regards, nuclear energy is the basis for all other energy!  Nuclear fusion is the heat from the sun which warms the surface of the earth (solar!) which generates wind patterns (wind!).  It allows plants and animals to grow (fossil fuels).  Obviously nuclear fission is nuclear energy.  Hydroelectric is a little harder argument (gravitational force results in potential energy) but the water cycle is reliant on the sun!  Also, oxygen was formed via fusion of atoms!</a:t>
            </a:r>
            <a:endParaRPr/>
          </a:p>
          <a:p>
            <a:pPr indent="0" lvl="0" marL="0">
              <a:spcBef>
                <a:spcPts val="360"/>
              </a:spcBef>
              <a:spcAft>
                <a:spcPts val="0"/>
              </a:spcAft>
              <a:buNone/>
            </a:pPr>
            <a:r>
              <a:t/>
            </a:r>
            <a:endParaRPr/>
          </a:p>
          <a:p>
            <a:pPr indent="0" lvl="0" marL="0">
              <a:spcBef>
                <a:spcPts val="360"/>
              </a:spcBef>
              <a:spcAft>
                <a:spcPts val="0"/>
              </a:spcAft>
              <a:buNone/>
            </a:pPr>
            <a:r>
              <a:rPr lang="en-US"/>
              <a:t>Test question - use E=mc</a:t>
            </a:r>
            <a:r>
              <a:rPr baseline="30000" lang="en-US"/>
              <a:t>2</a:t>
            </a:r>
            <a:r>
              <a:rPr lang="en-US"/>
              <a:t> to calculate the energy produced in a fusion reaction.</a:t>
            </a:r>
            <a:endParaRPr/>
          </a:p>
        </p:txBody>
      </p:sp>
      <p:sp>
        <p:nvSpPr>
          <p:cNvPr id="180" name="Shape 180"/>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u="sng">
                <a:solidFill>
                  <a:schemeClr val="hlink"/>
                </a:solidFill>
                <a:hlinkClick r:id="rId2"/>
              </a:rPr>
              <a:t>Archaeologists </a:t>
            </a:r>
            <a:r>
              <a:rPr lang="en-US"/>
              <a:t>also use radioactive substances to determine the ages of fossils and other objects through a process called carbon dating. For example, in the upper levels of our atmosphere, cosmic rays strike nitrogen atoms and form a naturally radioactive isotope called carbon-14. Carbon is found in all living things, and a small percentage of this is carbon-14. When a plant or animal dies, it no longer takes in new carbon and the carbon-14 that it accumulated throughout its life begins the process of radioactive decay. As a result, after a few years, an old object has a lower percent of radioactivity than a newer object. By measuring this difference, archaeologists are able to determine the object's approximate age.</a:t>
            </a:r>
            <a:endParaRPr/>
          </a:p>
        </p:txBody>
      </p:sp>
      <p:sp>
        <p:nvSpPr>
          <p:cNvPr id="190" name="Shape 190"/>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Use Skittles’s to model radioactive decay and graph it:  </a:t>
            </a:r>
            <a:r>
              <a:rPr lang="en-US" u="sng">
                <a:solidFill>
                  <a:schemeClr val="hlink"/>
                </a:solidFill>
                <a:hlinkClick r:id="rId2"/>
              </a:rPr>
              <a:t>http://www.nuclearconnect.org/in-the-classroom/for-teachers/half-life-of-paper-mms-pennies-or-puzzle-pieces</a:t>
            </a:r>
            <a:endParaRPr/>
          </a:p>
          <a:p>
            <a:pPr indent="0" lvl="0" marL="0">
              <a:spcBef>
                <a:spcPts val="360"/>
              </a:spcBef>
              <a:spcAft>
                <a:spcPts val="0"/>
              </a:spcAft>
              <a:buNone/>
            </a:pPr>
            <a:r>
              <a:rPr lang="en-US" u="sng">
                <a:solidFill>
                  <a:schemeClr val="hlink"/>
                </a:solidFill>
                <a:hlinkClick r:id="rId3"/>
              </a:rPr>
              <a:t>Radiocarbon </a:t>
            </a:r>
            <a:r>
              <a:rPr lang="en-US"/>
              <a:t>dating is used for dating once-living matter less than 40,000 to 60,000 years old, like fossilized bones and teeth. Radiometric dating is used for dating objects millions and even billions of years old. Both techniques rely on the properties of radioactive isotopes, which are unstable elements that decay into stable ones over time.</a:t>
            </a:r>
            <a:endParaRPr/>
          </a:p>
          <a:p>
            <a:pPr indent="0" lvl="0" marL="0">
              <a:spcBef>
                <a:spcPts val="360"/>
              </a:spcBef>
              <a:spcAft>
                <a:spcPts val="0"/>
              </a:spcAft>
              <a:buNone/>
            </a:pPr>
            <a:r>
              <a:rPr lang="en-US"/>
              <a:t>Particles radioactively decay over time.  A half life is the time it takes for half of the material to decay.</a:t>
            </a:r>
            <a:endParaRPr/>
          </a:p>
          <a:p>
            <a:pPr indent="0" lvl="0" marL="0">
              <a:spcBef>
                <a:spcPts val="360"/>
              </a:spcBef>
              <a:spcAft>
                <a:spcPts val="0"/>
              </a:spcAft>
              <a:buNone/>
            </a:pPr>
            <a:r>
              <a:rPr lang="en-US"/>
              <a:t>Living plants exchange their carbon with the carbon in the air. The air contains mostly carbon-12, the most common carbon isotope, but it also contains a small amount of carbon-14, a radioactive isotope produced in the atmosphere when cosmic rays bombard nitrogen atoms. All living plants -- and all living things that depend on plants -- contain these two isotopes in the same ratio as the air does. When a plant or other living thing dies, it stops taking in fresh carbon from the air. While its carbon-12 content remains constant, its carbon-14 content decreases because carbon-14 is radioactive and slowly decays into nitrogen. Hence, the ratio of the two isotopes changes over time.</a:t>
            </a:r>
            <a:endParaRPr/>
          </a:p>
          <a:p>
            <a:pPr indent="0" lvl="0" marL="0">
              <a:spcBef>
                <a:spcPts val="360"/>
              </a:spcBef>
              <a:spcAft>
                <a:spcPts val="0"/>
              </a:spcAft>
              <a:buNone/>
            </a:pPr>
            <a:r>
              <a:rPr lang="en-US"/>
              <a:t>The half-life of carbon-14 is 5,730 years, which means that in 5,730 years, half the carbon-14 atoms will have changed to nitrogen. Assuming carbon-14 has always been present in the atmosphere and in all living things in the same concentration, the ratio of carbon-14 to carbon-12 in a sample of a dead plant and the ratio in living plants can be measured and then compared to help determine when the plant died.</a:t>
            </a:r>
            <a:endParaRPr/>
          </a:p>
          <a:p>
            <a:pPr indent="0" lvl="0" marL="0">
              <a:spcBef>
                <a:spcPts val="360"/>
              </a:spcBef>
              <a:spcAft>
                <a:spcPts val="0"/>
              </a:spcAft>
              <a:buNone/>
            </a:pPr>
            <a:r>
              <a:rPr lang="en-US"/>
              <a:t>Good worksheet:  </a:t>
            </a:r>
            <a:r>
              <a:rPr lang="en-US" u="sng">
                <a:solidFill>
                  <a:schemeClr val="hlink"/>
                </a:solidFill>
                <a:hlinkClick r:id="rId4"/>
              </a:rPr>
              <a:t>https://www.crsd.org/cms/lib/PA01000188/Centricity/Domain/2828/Carbon%20Dating%20Activity%20.pdf</a:t>
            </a:r>
            <a:r>
              <a:rPr lang="en-US"/>
              <a:t> </a:t>
            </a:r>
            <a:endParaRPr/>
          </a:p>
          <a:p>
            <a:pPr indent="0" lvl="0" marL="0">
              <a:spcBef>
                <a:spcPts val="360"/>
              </a:spcBef>
              <a:spcAft>
                <a:spcPts val="0"/>
              </a:spcAft>
              <a:buNone/>
            </a:pPr>
            <a:r>
              <a:rPr lang="en-US"/>
              <a:t>Answer:  1000 Carbon 14 atoms</a:t>
            </a:r>
            <a:endParaRPr/>
          </a:p>
        </p:txBody>
      </p:sp>
      <p:sp>
        <p:nvSpPr>
          <p:cNvPr id="199" name="Shape 199"/>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After 1 half life, there would be 500 carbon 14 atoms.</a:t>
            </a:r>
            <a:endParaRPr/>
          </a:p>
          <a:p>
            <a:pPr indent="0" lvl="0" marL="0">
              <a:spcBef>
                <a:spcPts val="360"/>
              </a:spcBef>
              <a:spcAft>
                <a:spcPts val="0"/>
              </a:spcAft>
              <a:buNone/>
            </a:pPr>
            <a:r>
              <a:rPr lang="en-US"/>
              <a:t>After 2 half lives there would be 250 carbon 14 atoms.</a:t>
            </a:r>
            <a:endParaRPr/>
          </a:p>
          <a:p>
            <a:pPr indent="0" lvl="0" marL="0">
              <a:spcBef>
                <a:spcPts val="360"/>
              </a:spcBef>
              <a:spcAft>
                <a:spcPts val="0"/>
              </a:spcAft>
              <a:buNone/>
            </a:pPr>
            <a:r>
              <a:rPr lang="en-US"/>
              <a:t>After 3 half lives, there would be 125 carbon 14 atoms.</a:t>
            </a:r>
            <a:endParaRPr/>
          </a:p>
          <a:p>
            <a:pPr indent="0" lvl="0" marL="0">
              <a:spcBef>
                <a:spcPts val="360"/>
              </a:spcBef>
              <a:spcAft>
                <a:spcPts val="0"/>
              </a:spcAft>
              <a:buNone/>
            </a:pPr>
            <a:r>
              <a:rPr lang="en-US"/>
              <a:t>Therefore, we know three half lives have passed.</a:t>
            </a:r>
            <a:endParaRPr/>
          </a:p>
          <a:p>
            <a:pPr indent="0" lvl="0" marL="0" rtl="0">
              <a:spcBef>
                <a:spcPts val="360"/>
              </a:spcBef>
              <a:spcAft>
                <a:spcPts val="0"/>
              </a:spcAft>
              <a:buNone/>
            </a:pPr>
            <a:r>
              <a:rPr lang="en-US"/>
              <a:t>This means the fossil is 3*5730 years old (or 17,190 years old).</a:t>
            </a:r>
            <a:endParaRPr/>
          </a:p>
        </p:txBody>
      </p:sp>
      <p:sp>
        <p:nvSpPr>
          <p:cNvPr id="208" name="Shape 208"/>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17" name="Shape 217"/>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25" name="Shape 225"/>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33" name="Shape 233"/>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Radioactive materials fuel spacecraft.</a:t>
            </a:r>
            <a:endParaRPr/>
          </a:p>
          <a:p>
            <a:pPr indent="0" lvl="0" marL="0">
              <a:spcBef>
                <a:spcPts val="360"/>
              </a:spcBef>
              <a:spcAft>
                <a:spcPts val="0"/>
              </a:spcAft>
              <a:buNone/>
            </a:pPr>
            <a:r>
              <a:rPr lang="en-US"/>
              <a:t>Nuclear propulsion and nuclear thermal rockets are two methods of fueling space missions.</a:t>
            </a:r>
            <a:endParaRPr/>
          </a:p>
          <a:p>
            <a:pPr indent="0" lvl="0" marL="0">
              <a:spcBef>
                <a:spcPts val="360"/>
              </a:spcBef>
              <a:spcAft>
                <a:spcPts val="0"/>
              </a:spcAft>
              <a:buNone/>
            </a:pPr>
            <a:r>
              <a:rPr lang="en-US"/>
              <a:t>A nuclear generator powers the </a:t>
            </a:r>
            <a:r>
              <a:rPr lang="en-US" u="sng">
                <a:solidFill>
                  <a:schemeClr val="hlink"/>
                </a:solidFill>
                <a:hlinkClick r:id="rId2"/>
              </a:rPr>
              <a:t>Mars </a:t>
            </a:r>
            <a:r>
              <a:rPr lang="en-US"/>
              <a:t>rover</a:t>
            </a:r>
            <a:endParaRPr/>
          </a:p>
          <a:p>
            <a:pPr indent="0" lvl="0" marL="0">
              <a:spcBef>
                <a:spcPts val="360"/>
              </a:spcBef>
              <a:spcAft>
                <a:spcPts val="0"/>
              </a:spcAft>
              <a:buNone/>
            </a:pPr>
            <a:r>
              <a:rPr lang="en-US"/>
              <a:t>Apollo missions, the Cassini spacecraft, and Voyager 1&amp;2  utilize nuclear power systems:  </a:t>
            </a:r>
            <a:r>
              <a:rPr lang="en-US" u="sng">
                <a:solidFill>
                  <a:schemeClr val="hlink"/>
                </a:solidFill>
                <a:hlinkClick r:id="rId3"/>
              </a:rPr>
              <a:t>https://en.wikipedia.org/wiki/Radioisotope_thermoelectric_generator</a:t>
            </a:r>
            <a:r>
              <a:rPr lang="en-US"/>
              <a:t> </a:t>
            </a:r>
            <a:endParaRPr/>
          </a:p>
        </p:txBody>
      </p:sp>
      <p:sp>
        <p:nvSpPr>
          <p:cNvPr id="57" name="Shape 57"/>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41" name="Shape 241"/>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49" name="Shape 249"/>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6" name="Shape 256"/>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marR="0" rtl="0" algn="l">
              <a:spcBef>
                <a:spcPts val="36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57" name="Shape 257"/>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Used by </a:t>
            </a:r>
            <a:r>
              <a:rPr lang="en-US" u="sng">
                <a:solidFill>
                  <a:schemeClr val="hlink"/>
                </a:solidFill>
                <a:hlinkClick r:id="rId2"/>
              </a:rPr>
              <a:t>hospitals</a:t>
            </a:r>
            <a:r>
              <a:rPr lang="en-US"/>
              <a:t>, doctors, and dentists, nuclear medicine is a vital tool in modern medicine.</a:t>
            </a:r>
            <a:endParaRPr/>
          </a:p>
          <a:p>
            <a:pPr indent="0" lvl="0" marL="0">
              <a:spcBef>
                <a:spcPts val="360"/>
              </a:spcBef>
              <a:spcAft>
                <a:spcPts val="0"/>
              </a:spcAft>
              <a:buNone/>
            </a:pPr>
            <a:r>
              <a:rPr lang="en-US"/>
              <a:t>X-rays are used to diagnose everything from broken bones to cavities.</a:t>
            </a:r>
            <a:endParaRPr/>
          </a:p>
          <a:p>
            <a:pPr indent="0" lvl="0" marL="0">
              <a:spcBef>
                <a:spcPts val="360"/>
              </a:spcBef>
              <a:spcAft>
                <a:spcPts val="0"/>
              </a:spcAft>
              <a:buNone/>
            </a:pPr>
            <a:r>
              <a:rPr lang="en-US"/>
              <a:t>Radiation can also be used as a therapy:  kill sick tissue, reduce the size of a tumor, or reduce pain (gamma knife)</a:t>
            </a:r>
            <a:endParaRPr/>
          </a:p>
          <a:p>
            <a:pPr indent="0" lvl="0" marL="0">
              <a:spcBef>
                <a:spcPts val="360"/>
              </a:spcBef>
              <a:spcAft>
                <a:spcPts val="0"/>
              </a:spcAft>
              <a:buNone/>
            </a:pPr>
            <a:r>
              <a:rPr lang="en-US"/>
              <a:t>CAT scans (computerized axial tomography, top left &amp; right) use x-rays to make color images of internal organs</a:t>
            </a:r>
            <a:endParaRPr/>
          </a:p>
          <a:p>
            <a:pPr indent="0" lvl="0" marL="0">
              <a:spcBef>
                <a:spcPts val="360"/>
              </a:spcBef>
              <a:spcAft>
                <a:spcPts val="0"/>
              </a:spcAft>
              <a:buNone/>
            </a:pPr>
            <a:r>
              <a:rPr lang="en-US"/>
              <a:t>Radionuclides can also be injected into patients and act as tracers.  (PET scan - positron emission tomography, bottom left) This is used to diagnose problems with internal organs.</a:t>
            </a:r>
            <a:endParaRPr/>
          </a:p>
        </p:txBody>
      </p:sp>
      <p:sp>
        <p:nvSpPr>
          <p:cNvPr id="67" name="Shape 67"/>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Shape 77"/>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78" name="Shape 78"/>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u="sng">
                <a:solidFill>
                  <a:schemeClr val="hlink"/>
                </a:solidFill>
                <a:hlinkClick r:id="rId2"/>
              </a:rPr>
              <a:t>J</a:t>
            </a:r>
            <a:r>
              <a:rPr lang="en-US" u="sng">
                <a:solidFill>
                  <a:schemeClr val="hlink"/>
                </a:solidFill>
                <a:hlinkClick r:id="rId3"/>
              </a:rPr>
              <a:t>ust </a:t>
            </a:r>
            <a:r>
              <a:rPr lang="en-US"/>
              <a:t>as doctors can label substances inside people's bodies, scientists can label substances that pass through plants, animals, or our world. This allows researchers to study such things as the paths that different types of air and water pollution take through the environment. Similarly, radiation has helped us learn more about the types of soil that different plants need to grow, the sizes of newly discovered oil fields, and the tracks of ocean currents. In addition, researchers use low-energy radioactive sources in gas chromatography to identify the components of petroleum products, smog and cigarette smoke, and even complex proteins and enzymes used in medical research.</a:t>
            </a:r>
            <a:endParaRPr/>
          </a:p>
          <a:p>
            <a:pPr indent="0" lvl="0" marL="0">
              <a:spcBef>
                <a:spcPts val="360"/>
              </a:spcBef>
              <a:spcAft>
                <a:spcPts val="0"/>
              </a:spcAft>
              <a:buNone/>
            </a:pPr>
            <a:r>
              <a:rPr lang="en-US"/>
              <a:t>Image:  </a:t>
            </a:r>
            <a:r>
              <a:rPr lang="en-US" u="sng">
                <a:solidFill>
                  <a:schemeClr val="hlink"/>
                </a:solidFill>
                <a:hlinkClick r:id="rId4"/>
              </a:rPr>
              <a:t>https://ehp.niehs.nih.gov/1408855/</a:t>
            </a:r>
            <a:r>
              <a:rPr lang="en-US"/>
              <a:t> </a:t>
            </a:r>
            <a:endParaRPr/>
          </a:p>
          <a:p>
            <a:pPr indent="0" lvl="0" marL="0">
              <a:spcBef>
                <a:spcPts val="360"/>
              </a:spcBef>
              <a:spcAft>
                <a:spcPts val="0"/>
              </a:spcAft>
              <a:buNone/>
            </a:pPr>
            <a:r>
              <a:t/>
            </a:r>
            <a:endParaRPr/>
          </a:p>
        </p:txBody>
      </p:sp>
      <p:sp>
        <p:nvSpPr>
          <p:cNvPr id="79" name="Shape 79"/>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sz="1000" u="sng">
                <a:solidFill>
                  <a:schemeClr val="hlink"/>
                </a:solidFill>
                <a:highlight>
                  <a:srgbClr val="FFFFFF"/>
                </a:highlight>
                <a:latin typeface="Verdana"/>
                <a:ea typeface="Verdana"/>
                <a:cs typeface="Verdana"/>
                <a:sym typeface="Verdana"/>
                <a:hlinkClick r:id="rId2"/>
              </a:rPr>
              <a:t>Similarly</a:t>
            </a:r>
            <a:r>
              <a:rPr lang="en-US" sz="1000">
                <a:solidFill>
                  <a:srgbClr val="333333"/>
                </a:solidFill>
                <a:highlight>
                  <a:srgbClr val="FFFFFF"/>
                </a:highlight>
                <a:latin typeface="Verdana"/>
                <a:ea typeface="Verdana"/>
                <a:cs typeface="Verdana"/>
                <a:sym typeface="Verdana"/>
              </a:rPr>
              <a:t>, radiation is used to help remove toxic pollutants, such as exhaust gases from coal-fired power stations and industry. For example, electron beam radiation can remove dangerous sulphur dioxides and nitrogen oxides from our environment. Closer to home, many of the fabrics used to make our clothing have been irradiated (treated with radiation) before being exposed to a soil-releasing or wrinkle-resistant chemical. This treatment makes the chemicals bind to the fabric, to keep our clothing fresh and wrinkle-free all day, yet our clothing does not become radioactive. Similarly, nonstick cookware is treated with gamma rays to keep food from sticking to the metal surface.</a:t>
            </a:r>
            <a:endParaRPr sz="1000"/>
          </a:p>
        </p:txBody>
      </p:sp>
      <p:sp>
        <p:nvSpPr>
          <p:cNvPr id="90" name="Shape 90"/>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Nuclear batteries can be used in </a:t>
            </a:r>
            <a:r>
              <a:rPr lang="en-US" u="sng">
                <a:solidFill>
                  <a:schemeClr val="hlink"/>
                </a:solidFill>
                <a:hlinkClick r:id="rId2"/>
              </a:rPr>
              <a:t>pacemakers</a:t>
            </a:r>
            <a:r>
              <a:rPr lang="en-US"/>
              <a:t> and last for decades (although most pacemakers now use lithium batteries).</a:t>
            </a:r>
            <a:endParaRPr/>
          </a:p>
          <a:p>
            <a:pPr indent="0" lvl="0" marL="0">
              <a:spcBef>
                <a:spcPts val="360"/>
              </a:spcBef>
              <a:spcAft>
                <a:spcPts val="0"/>
              </a:spcAft>
              <a:buNone/>
            </a:pPr>
            <a:r>
              <a:rPr lang="en-US"/>
              <a:t>Atomic batteries (or radioisotope thermoelectric generator) use long living isotopes to generate power reliably for thousands of years which is a great option for deep space missions.  </a:t>
            </a:r>
            <a:endParaRPr/>
          </a:p>
        </p:txBody>
      </p:sp>
      <p:sp>
        <p:nvSpPr>
          <p:cNvPr id="101" name="Shape 101"/>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sz="900">
                <a:solidFill>
                  <a:srgbClr val="333333"/>
                </a:solidFill>
                <a:highlight>
                  <a:srgbClr val="FFFFFF"/>
                </a:highlight>
                <a:latin typeface="Verdana"/>
                <a:ea typeface="Verdana"/>
                <a:cs typeface="Verdana"/>
                <a:sym typeface="Verdana"/>
              </a:rPr>
              <a:t>All around us, we see reflective signs that have been treated with radioactive </a:t>
            </a:r>
            <a:r>
              <a:rPr lang="en-US" sz="900" u="sng">
                <a:solidFill>
                  <a:srgbClr val="A84D4D"/>
                </a:solidFill>
                <a:highlight>
                  <a:srgbClr val="FFFFFF"/>
                </a:highlight>
                <a:latin typeface="Verdana"/>
                <a:ea typeface="Verdana"/>
                <a:cs typeface="Verdana"/>
                <a:sym typeface="Verdana"/>
                <a:hlinkClick r:id="rId2"/>
              </a:rPr>
              <a:t>tritium</a:t>
            </a:r>
            <a:r>
              <a:rPr lang="en-US" sz="900">
                <a:solidFill>
                  <a:srgbClr val="333333"/>
                </a:solidFill>
                <a:highlight>
                  <a:srgbClr val="FFFFFF"/>
                </a:highlight>
                <a:latin typeface="Verdana"/>
                <a:ea typeface="Verdana"/>
                <a:cs typeface="Verdana"/>
                <a:sym typeface="Verdana"/>
              </a:rPr>
              <a:t> and phosphorescent paint. Gauges containing </a:t>
            </a:r>
            <a:r>
              <a:rPr lang="en-US" sz="900" u="sng">
                <a:solidFill>
                  <a:srgbClr val="A84D4D"/>
                </a:solidFill>
                <a:highlight>
                  <a:srgbClr val="FFFFFF"/>
                </a:highlight>
                <a:latin typeface="Verdana"/>
                <a:ea typeface="Verdana"/>
                <a:cs typeface="Verdana"/>
                <a:sym typeface="Verdana"/>
                <a:hlinkClick r:id="rId3"/>
              </a:rPr>
              <a:t>radioisotopes</a:t>
            </a:r>
            <a:r>
              <a:rPr lang="en-US" sz="900">
                <a:solidFill>
                  <a:srgbClr val="333333"/>
                </a:solidFill>
                <a:highlight>
                  <a:srgbClr val="FFFFFF"/>
                </a:highlight>
                <a:latin typeface="Verdana"/>
                <a:ea typeface="Verdana"/>
                <a:cs typeface="Verdana"/>
                <a:sym typeface="Verdana"/>
              </a:rPr>
              <a:t> measure the amount of air whipped into our ice cream, while others prevent spillover as our soda bottles are carefully filled at the factory.</a:t>
            </a:r>
            <a:endParaRPr/>
          </a:p>
        </p:txBody>
      </p:sp>
      <p:sp>
        <p:nvSpPr>
          <p:cNvPr id="111" name="Shape 111"/>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Americium 241 is a radioactive isotope that emits an alpha particle during radioactive decay.</a:t>
            </a:r>
            <a:endParaRPr/>
          </a:p>
          <a:p>
            <a:pPr indent="0" lvl="0" marL="0">
              <a:spcBef>
                <a:spcPts val="360"/>
              </a:spcBef>
              <a:spcAft>
                <a:spcPts val="0"/>
              </a:spcAft>
              <a:buNone/>
            </a:pPr>
            <a:r>
              <a:rPr lang="en-US"/>
              <a:t>Alpha particles are large and get stopped by almost anything - in fact, they only travel about 4 inches in air before the air molecules stop them.</a:t>
            </a:r>
            <a:endParaRPr/>
          </a:p>
          <a:p>
            <a:pPr indent="0" lvl="0" marL="0">
              <a:spcBef>
                <a:spcPts val="360"/>
              </a:spcBef>
              <a:spcAft>
                <a:spcPts val="0"/>
              </a:spcAft>
              <a:buNone/>
            </a:pPr>
            <a:r>
              <a:rPr lang="en-US"/>
              <a:t>The alpha particles are emitted at a steady pace and detected in the smoke detector.</a:t>
            </a:r>
            <a:endParaRPr/>
          </a:p>
          <a:p>
            <a:pPr indent="0" lvl="0" marL="0">
              <a:spcBef>
                <a:spcPts val="360"/>
              </a:spcBef>
              <a:spcAft>
                <a:spcPts val="0"/>
              </a:spcAft>
              <a:buNone/>
            </a:pPr>
            <a:r>
              <a:rPr lang="en-US"/>
              <a:t>If there was a fire, the smoke would prevent the alpha particles from reaching the detector and sound the alarm.</a:t>
            </a:r>
            <a:endParaRPr/>
          </a:p>
        </p:txBody>
      </p:sp>
      <p:sp>
        <p:nvSpPr>
          <p:cNvPr id="123" name="Shape 123"/>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In </a:t>
            </a:r>
            <a:r>
              <a:rPr lang="en-US" u="sng">
                <a:solidFill>
                  <a:schemeClr val="hlink"/>
                </a:solidFill>
                <a:hlinkClick r:id="rId2"/>
              </a:rPr>
              <a:t>irradiation</a:t>
            </a:r>
            <a:r>
              <a:rPr lang="en-US"/>
              <a:t>, for instance, foods, medical equipment, and other substances are exposed to certain types of radiation (such as x-rays) to kill germs without harming the substance that is being disinfected — and without making it radioactive. When treated in this manner, foods take much longer to spoil, and medical equipment (such as bandages, hypodermic syringes, and surgical instruments) are sterilized without being exposed to toxic chemicals or extreme heat. As a result, where we now use chlorine — a chemical that is toxic and difficult-to-handle — we may someday use radiation to disinfect our drinking water and kill the germs in our sewage. In fact, ultraviolet light (a form of radiation) is already used to disinfect drinking water in some homes.</a:t>
            </a:r>
            <a:endParaRPr/>
          </a:p>
        </p:txBody>
      </p:sp>
      <p:sp>
        <p:nvSpPr>
          <p:cNvPr id="132" name="Shape 132"/>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6" name="Shape 16"/>
        <p:cNvGrpSpPr/>
        <p:nvPr/>
      </p:nvGrpSpPr>
      <p:grpSpPr>
        <a:xfrm>
          <a:off x="0" y="0"/>
          <a:ext cx="0" cy="0"/>
          <a:chOff x="0" y="0"/>
          <a:chExt cx="0" cy="0"/>
        </a:xfrm>
      </p:grpSpPr>
      <p:pic>
        <p:nvPicPr>
          <p:cNvPr descr="shutterstock_46244998.jpg" id="17" name="Shape 17"/>
          <p:cNvPicPr preferRelativeResize="0"/>
          <p:nvPr/>
        </p:nvPicPr>
        <p:blipFill rotWithShape="1">
          <a:blip r:embed="rId2">
            <a:alphaModFix/>
          </a:blip>
          <a:srcRect b="6345" l="0" r="0" t="9281"/>
          <a:stretch/>
        </p:blipFill>
        <p:spPr>
          <a:xfrm>
            <a:off x="0" y="-1"/>
            <a:ext cx="9168384" cy="5143501"/>
          </a:xfrm>
          <a:prstGeom prst="rect">
            <a:avLst/>
          </a:prstGeom>
          <a:noFill/>
          <a:ln>
            <a:noFill/>
          </a:ln>
        </p:spPr>
      </p:pic>
      <p:sp>
        <p:nvSpPr>
          <p:cNvPr id="18" name="Shape 18"/>
          <p:cNvSpPr/>
          <p:nvPr/>
        </p:nvSpPr>
        <p:spPr>
          <a:xfrm flipH="1">
            <a:off x="380996" y="4171950"/>
            <a:ext cx="8788403" cy="990600"/>
          </a:xfrm>
          <a:prstGeom prst="round1Rect">
            <a:avLst>
              <a:gd fmla="val 34338"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9" name="Shape 19"/>
          <p:cNvSpPr txBox="1"/>
          <p:nvPr>
            <p:ph type="ctrTitle"/>
          </p:nvPr>
        </p:nvSpPr>
        <p:spPr>
          <a:xfrm>
            <a:off x="849694" y="4392748"/>
            <a:ext cx="6491299" cy="278720"/>
          </a:xfrm>
          <a:prstGeom prst="rect">
            <a:avLst/>
          </a:prstGeom>
          <a:noFill/>
          <a:ln>
            <a:noFill/>
          </a:ln>
        </p:spPr>
        <p:txBody>
          <a:bodyPr anchorCtr="0" anchor="ctr" bIns="91425" lIns="91425" spcFirstLastPara="1" rIns="91425" wrap="square" tIns="91425"/>
          <a:lstStyle>
            <a:lvl1pPr lvl="0" marR="0" rtl="0" algn="l">
              <a:lnSpc>
                <a:spcPct val="85000"/>
              </a:lnSpc>
              <a:spcBef>
                <a:spcPts val="0"/>
              </a:spcBef>
              <a:spcAft>
                <a:spcPts val="0"/>
              </a:spcAft>
              <a:buSzPts val="1400"/>
              <a:buNone/>
              <a:defRPr b="1" i="0" sz="2000" u="none" cap="none" strike="noStrike">
                <a:solidFill>
                  <a:srgbClr val="004E74"/>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20" name="Shape 20"/>
          <p:cNvSpPr txBox="1"/>
          <p:nvPr>
            <p:ph idx="1" type="subTitle"/>
          </p:nvPr>
        </p:nvSpPr>
        <p:spPr>
          <a:xfrm>
            <a:off x="857261" y="4684349"/>
            <a:ext cx="6493565" cy="323850"/>
          </a:xfrm>
          <a:prstGeom prst="rect">
            <a:avLst/>
          </a:prstGeom>
          <a:noFill/>
          <a:ln>
            <a:noFill/>
          </a:ln>
        </p:spPr>
        <p:txBody>
          <a:bodyPr anchorCtr="0" anchor="t" bIns="91425" lIns="91425" spcFirstLastPara="1" rIns="91425" wrap="square" tIns="91425"/>
          <a:lstStyle>
            <a:lvl1pPr lvl="0" marR="0" rtl="0" algn="l">
              <a:lnSpc>
                <a:spcPct val="90000"/>
              </a:lnSpc>
              <a:spcBef>
                <a:spcPts val="400"/>
              </a:spcBef>
              <a:spcAft>
                <a:spcPts val="0"/>
              </a:spcAft>
              <a:buClr>
                <a:srgbClr val="004E74"/>
              </a:buClr>
              <a:buSzPts val="1600"/>
              <a:buFont typeface="Noto Sans Symbols"/>
              <a:buNone/>
              <a:defRPr b="0" i="0" sz="1600" u="none" cap="none" strike="noStrike">
                <a:solidFill>
                  <a:srgbClr val="027939"/>
                </a:solidFill>
                <a:latin typeface="Arial"/>
                <a:ea typeface="Arial"/>
                <a:cs typeface="Arial"/>
                <a:sym typeface="Arial"/>
              </a:defRPr>
            </a:lvl1pPr>
            <a:lvl2pPr lvl="1"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lvl="2"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lvl="3"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lvl="4"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lvl="5"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lvl="6"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lvl="7"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lvl="8"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pic>
        <p:nvPicPr>
          <p:cNvPr id="21" name="Shape 21"/>
          <p:cNvPicPr preferRelativeResize="0"/>
          <p:nvPr/>
        </p:nvPicPr>
        <p:blipFill rotWithShape="1">
          <a:blip r:embed="rId3">
            <a:alphaModFix/>
          </a:blip>
          <a:srcRect b="11016" l="0" r="0" t="0"/>
          <a:stretch/>
        </p:blipFill>
        <p:spPr>
          <a:xfrm>
            <a:off x="6808975" y="4198550"/>
            <a:ext cx="2412475" cy="937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 name="Shape 22"/>
        <p:cNvGrpSpPr/>
        <p:nvPr/>
      </p:nvGrpSpPr>
      <p:grpSpPr>
        <a:xfrm>
          <a:off x="0" y="0"/>
          <a:ext cx="0" cy="0"/>
          <a:chOff x="0" y="0"/>
          <a:chExt cx="0" cy="0"/>
        </a:xfrm>
      </p:grpSpPr>
      <p:sp>
        <p:nvSpPr>
          <p:cNvPr id="23" name="Shape 23"/>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24" name="Shape 24"/>
          <p:cNvSpPr txBox="1"/>
          <p:nvPr>
            <p:ph idx="1" type="body"/>
          </p:nvPr>
        </p:nvSpPr>
        <p:spPr>
          <a:xfrm>
            <a:off x="615222" y="857466"/>
            <a:ext cx="8260491" cy="3657600"/>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42900" lvl="3" marL="1828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indent="-342900" lvl="4" marL="22860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25" name="Shape 25"/>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26" name="Shape 26"/>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27" name="Shape 27"/>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showMasterSp="0">
  <p:cSld name="Custom Layout">
    <p:spTree>
      <p:nvGrpSpPr>
        <p:cNvPr id="28" name="Shape 28"/>
        <p:cNvGrpSpPr/>
        <p:nvPr/>
      </p:nvGrpSpPr>
      <p:grpSpPr>
        <a:xfrm>
          <a:off x="0" y="0"/>
          <a:ext cx="0" cy="0"/>
          <a:chOff x="0" y="0"/>
          <a:chExt cx="0" cy="0"/>
        </a:xfrm>
      </p:grpSpPr>
      <p:sp>
        <p:nvSpPr>
          <p:cNvPr id="29" name="Shape 29"/>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0" name="Shape 30"/>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1" name="Shape 31"/>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2" name="Shape 32"/>
        <p:cNvGrpSpPr/>
        <p:nvPr/>
      </p:nvGrpSpPr>
      <p:grpSpPr>
        <a:xfrm>
          <a:off x="0" y="0"/>
          <a:ext cx="0" cy="0"/>
          <a:chOff x="0" y="0"/>
          <a:chExt cx="0" cy="0"/>
        </a:xfrm>
      </p:grpSpPr>
      <p:sp>
        <p:nvSpPr>
          <p:cNvPr id="33" name="Shape 33"/>
          <p:cNvSpPr txBox="1"/>
          <p:nvPr>
            <p:ph type="title"/>
          </p:nvPr>
        </p:nvSpPr>
        <p:spPr>
          <a:xfrm>
            <a:off x="722313" y="3344465"/>
            <a:ext cx="7772400" cy="1021556"/>
          </a:xfrm>
          <a:prstGeom prst="rect">
            <a:avLst/>
          </a:prstGeom>
          <a:noFill/>
          <a:ln>
            <a:noFill/>
          </a:ln>
        </p:spPr>
        <p:txBody>
          <a:bodyPr anchorCtr="0" anchor="t" bIns="91425" lIns="91425" spcFirstLastPara="1" rIns="91425" wrap="square" tIns="91425"/>
          <a:lstStyle>
            <a:lvl1pPr lvl="0" marR="0" rtl="0" algn="l">
              <a:lnSpc>
                <a:spcPct val="85000"/>
              </a:lnSpc>
              <a:spcBef>
                <a:spcPts val="0"/>
              </a:spcBef>
              <a:spcAft>
                <a:spcPts val="0"/>
              </a:spcAft>
              <a:buSzPts val="1400"/>
              <a:buNone/>
              <a:defRPr b="0" i="0" sz="3200" u="none" cap="none" strike="noStrike">
                <a:solidFill>
                  <a:srgbClr val="004E74"/>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34" name="Shape 34"/>
          <p:cNvSpPr txBox="1"/>
          <p:nvPr>
            <p:ph idx="1" type="body"/>
          </p:nvPr>
        </p:nvSpPr>
        <p:spPr>
          <a:xfrm>
            <a:off x="722313" y="2114550"/>
            <a:ext cx="7772400" cy="112514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500"/>
              </a:spcBef>
              <a:spcAft>
                <a:spcPts val="0"/>
              </a:spcAft>
              <a:buClr>
                <a:srgbClr val="004E74"/>
              </a:buClr>
              <a:buSzPts val="2000"/>
              <a:buFont typeface="Noto Sans Symbols"/>
              <a:buNone/>
              <a:defRPr b="0" i="0" sz="2000" u="none" cap="none" strike="noStrike">
                <a:solidFill>
                  <a:schemeClr val="dk1"/>
                </a:solidFill>
                <a:latin typeface="Arial Narrow"/>
                <a:ea typeface="Arial Narrow"/>
                <a:cs typeface="Arial Narrow"/>
                <a:sym typeface="Arial Narrow"/>
              </a:defRPr>
            </a:lvl1pPr>
            <a:lvl2pPr indent="-228600" lvl="1" marL="914400" marR="0" rtl="0" algn="l">
              <a:lnSpc>
                <a:spcPct val="90000"/>
              </a:lnSpc>
              <a:spcBef>
                <a:spcPts val="450"/>
              </a:spcBef>
              <a:spcAft>
                <a:spcPts val="0"/>
              </a:spcAft>
              <a:buClr>
                <a:srgbClr val="004E74"/>
              </a:buClr>
              <a:buSzPts val="1800"/>
              <a:buFont typeface="Noto Sans Symbols"/>
              <a:buNone/>
              <a:defRPr b="0" i="0" sz="1800" u="none" cap="none" strike="noStrike">
                <a:solidFill>
                  <a:schemeClr val="dk1"/>
                </a:solidFill>
                <a:latin typeface="Arial Narrow"/>
                <a:ea typeface="Arial Narrow"/>
                <a:cs typeface="Arial Narrow"/>
                <a:sym typeface="Arial Narrow"/>
              </a:defRPr>
            </a:lvl2pPr>
            <a:lvl3pPr indent="-228600" lvl="2" marL="1371600" marR="0" rtl="0" algn="l">
              <a:lnSpc>
                <a:spcPct val="90000"/>
              </a:lnSpc>
              <a:spcBef>
                <a:spcPts val="400"/>
              </a:spcBef>
              <a:spcAft>
                <a:spcPts val="0"/>
              </a:spcAft>
              <a:buClr>
                <a:srgbClr val="004E74"/>
              </a:buClr>
              <a:buSzPts val="1600"/>
              <a:buFont typeface="Noto Sans Symbols"/>
              <a:buNone/>
              <a:defRPr b="0" i="0" sz="1600" u="none" cap="none" strike="noStrike">
                <a:solidFill>
                  <a:schemeClr val="dk1"/>
                </a:solidFill>
                <a:latin typeface="Arial Narrow"/>
                <a:ea typeface="Arial Narrow"/>
                <a:cs typeface="Arial Narrow"/>
                <a:sym typeface="Arial Narrow"/>
              </a:defRPr>
            </a:lvl3pPr>
            <a:lvl4pPr indent="-228600" lvl="3" marL="18288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4pPr>
            <a:lvl5pPr indent="-228600" lvl="4" marL="22860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5pPr>
            <a:lvl6pPr indent="-228600" lvl="5" marL="27432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6pPr>
            <a:lvl7pPr indent="-228600" lvl="6" marL="32004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7pPr>
            <a:lvl8pPr indent="-228600" lvl="7" marL="36576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8pPr>
            <a:lvl9pPr indent="-228600" lvl="8" marL="41148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9pPr>
          </a:lstStyle>
          <a:p/>
        </p:txBody>
      </p:sp>
      <p:sp>
        <p:nvSpPr>
          <p:cNvPr id="35" name="Shape 35"/>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6" name="Shape 36"/>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7" name="Shape 37"/>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8" name="Shape 38"/>
        <p:cNvGrpSpPr/>
        <p:nvPr/>
      </p:nvGrpSpPr>
      <p:grpSpPr>
        <a:xfrm>
          <a:off x="0" y="0"/>
          <a:ext cx="0" cy="0"/>
          <a:chOff x="0" y="0"/>
          <a:chExt cx="0" cy="0"/>
        </a:xfrm>
      </p:grpSpPr>
      <p:sp>
        <p:nvSpPr>
          <p:cNvPr id="39" name="Shape 39"/>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40" name="Shape 40"/>
          <p:cNvSpPr txBox="1"/>
          <p:nvPr>
            <p:ph idx="1" type="body"/>
          </p:nvPr>
        </p:nvSpPr>
        <p:spPr>
          <a:xfrm>
            <a:off x="614031" y="887476"/>
            <a:ext cx="4114800" cy="3737372"/>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04800" lvl="3" marL="18288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4pPr>
            <a:lvl5pPr indent="-304800" lvl="4" marL="22860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41" name="Shape 41"/>
          <p:cNvSpPr txBox="1"/>
          <p:nvPr>
            <p:ph idx="2" type="body"/>
          </p:nvPr>
        </p:nvSpPr>
        <p:spPr>
          <a:xfrm>
            <a:off x="4953706" y="887476"/>
            <a:ext cx="4114800" cy="3737372"/>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04800" lvl="3" marL="18288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4pPr>
            <a:lvl5pPr indent="-304800" lvl="4" marL="22860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42" name="Shape 42"/>
          <p:cNvSpPr txBox="1"/>
          <p:nvPr>
            <p:ph idx="10" type="dt"/>
          </p:nvPr>
        </p:nvSpPr>
        <p:spPr>
          <a:xfrm>
            <a:off x="392232" y="4875002"/>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3" name="Shape 43"/>
          <p:cNvSpPr txBox="1"/>
          <p:nvPr>
            <p:ph idx="11" type="ftr"/>
          </p:nvPr>
        </p:nvSpPr>
        <p:spPr>
          <a:xfrm>
            <a:off x="3158704" y="4875002"/>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4" name="Shape 44"/>
          <p:cNvSpPr txBox="1"/>
          <p:nvPr>
            <p:ph idx="12" type="sldNum"/>
          </p:nvPr>
        </p:nvSpPr>
        <p:spPr>
          <a:xfrm>
            <a:off x="6922684" y="4875002"/>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27939"/>
            </a:gs>
            <a:gs pos="100000">
              <a:srgbClr val="01482F"/>
            </a:gs>
          </a:gsLst>
          <a:lin ang="5400000" scaled="0"/>
        </a:gradFill>
      </p:bgPr>
    </p:bg>
    <p:spTree>
      <p:nvGrpSpPr>
        <p:cNvPr id="9" name="Shape 9"/>
        <p:cNvGrpSpPr/>
        <p:nvPr/>
      </p:nvGrpSpPr>
      <p:grpSpPr>
        <a:xfrm>
          <a:off x="0" y="0"/>
          <a:ext cx="0" cy="0"/>
          <a:chOff x="0" y="0"/>
          <a:chExt cx="0" cy="0"/>
        </a:xfrm>
      </p:grpSpPr>
      <p:sp>
        <p:nvSpPr>
          <p:cNvPr id="10" name="Shape 10"/>
          <p:cNvSpPr/>
          <p:nvPr/>
        </p:nvSpPr>
        <p:spPr>
          <a:xfrm flipH="1">
            <a:off x="304796" y="666750"/>
            <a:ext cx="8839193" cy="4476750"/>
          </a:xfrm>
          <a:prstGeom prst="round1Rect">
            <a:avLst>
              <a:gd fmla="val 13434"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1" name="Shape 11"/>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12" name="Shape 12"/>
          <p:cNvSpPr txBox="1"/>
          <p:nvPr>
            <p:ph idx="1" type="body"/>
          </p:nvPr>
        </p:nvSpPr>
        <p:spPr>
          <a:xfrm>
            <a:off x="615222" y="857466"/>
            <a:ext cx="8260491" cy="3657600"/>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42900" lvl="3" marL="1828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indent="-342900" lvl="4" marL="22860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13" name="Shape 13"/>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14" name="Shape 14"/>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15" name="Shape 15"/>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38.png"/><Relationship Id="rId7" Type="http://schemas.openxmlformats.org/officeDocument/2006/relationships/image" Target="../media/image28.png"/><Relationship Id="rId8"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tvi.pbslearningmedia.org/resource/nvhe.sci.chemistry.decay/radioactive-decay-of-carbon-14/"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solarsystem.nasa.gov/solar-system/sun/overview/" TargetMode="External"/><Relationship Id="rId4" Type="http://schemas.openxmlformats.org/officeDocument/2006/relationships/hyperlink" Target="https://spaceplace.nasa.gov/menu/su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8.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9.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26.png"/><Relationship Id="rId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 name="Shape 49"/>
        <p:cNvGrpSpPr/>
        <p:nvPr/>
      </p:nvGrpSpPr>
      <p:grpSpPr>
        <a:xfrm>
          <a:off x="0" y="0"/>
          <a:ext cx="0" cy="0"/>
          <a:chOff x="0" y="0"/>
          <a:chExt cx="0" cy="0"/>
        </a:xfrm>
      </p:grpSpPr>
      <p:sp>
        <p:nvSpPr>
          <p:cNvPr id="50" name="Shape 50"/>
          <p:cNvSpPr txBox="1"/>
          <p:nvPr>
            <p:ph type="ctrTitle"/>
          </p:nvPr>
        </p:nvSpPr>
        <p:spPr>
          <a:xfrm>
            <a:off x="849694" y="4392748"/>
            <a:ext cx="6491400" cy="2787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n-US"/>
              <a:t>Nuclear Science Teacher Workshop</a:t>
            </a:r>
            <a:endParaRPr b="1" i="0" sz="2000" u="none" cap="none" strike="noStrike">
              <a:solidFill>
                <a:srgbClr val="004E74"/>
              </a:solidFill>
              <a:latin typeface="Arial"/>
              <a:ea typeface="Arial"/>
              <a:cs typeface="Arial"/>
              <a:sym typeface="Arial"/>
            </a:endParaRPr>
          </a:p>
        </p:txBody>
      </p:sp>
      <p:sp>
        <p:nvSpPr>
          <p:cNvPr id="51" name="Shape 51"/>
          <p:cNvSpPr txBox="1"/>
          <p:nvPr>
            <p:ph idx="1" type="subTitle"/>
          </p:nvPr>
        </p:nvSpPr>
        <p:spPr>
          <a:xfrm>
            <a:off x="857261" y="4684349"/>
            <a:ext cx="6493500" cy="324000"/>
          </a:xfrm>
          <a:prstGeom prst="rect">
            <a:avLst/>
          </a:prstGeom>
        </p:spPr>
        <p:txBody>
          <a:bodyPr anchorCtr="0" anchor="t" bIns="91425" lIns="91425" spcFirstLastPara="1" rIns="91425" wrap="square" tIns="91425">
            <a:noAutofit/>
          </a:bodyPr>
          <a:lstStyle/>
          <a:p>
            <a:pPr indent="0" lvl="0" marL="0">
              <a:spcBef>
                <a:spcPts val="400"/>
              </a:spcBef>
              <a:spcAft>
                <a:spcPts val="0"/>
              </a:spcAft>
              <a:buNone/>
            </a:pPr>
            <a:r>
              <a:rPr lang="en-US"/>
              <a:t>May 19, 2018 Atlanta, Georgia</a:t>
            </a:r>
            <a:endParaRPr/>
          </a:p>
        </p:txBody>
      </p:sp>
      <p:sp>
        <p:nvSpPr>
          <p:cNvPr id="52" name="Shape 52"/>
          <p:cNvSpPr txBox="1"/>
          <p:nvPr/>
        </p:nvSpPr>
        <p:spPr>
          <a:xfrm>
            <a:off x="6244950" y="709125"/>
            <a:ext cx="2816100" cy="3385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a:solidFill>
                  <a:schemeClr val="lt1"/>
                </a:solidFill>
              </a:rPr>
              <a:t>Nuclear technology is all around you- from soda cans and makeup to MRIs and bridges. Nuclear technology has also enabled extraordinary engineering feats such as powering the Mars Rover, deep space satellites or a pacemaker in your chest. Come discuss some of the lesser known, and less conventional applications of the atom and learn how to conduct activities to reinforce these concepts.</a:t>
            </a:r>
            <a:endParaRPr b="1">
              <a:solidFill>
                <a:schemeClr val="lt1"/>
              </a:solidFill>
            </a:endParaRPr>
          </a:p>
          <a:p>
            <a:pPr indent="0" lvl="0" marL="0">
              <a:spcBef>
                <a:spcPts val="0"/>
              </a:spcBef>
              <a:spcAft>
                <a:spcPts val="0"/>
              </a:spcAft>
              <a:buNone/>
            </a:pPr>
            <a:r>
              <a:t/>
            </a:r>
            <a:endParaRPr b="1">
              <a:solidFill>
                <a:schemeClr val="lt1"/>
              </a:solidFill>
            </a:endParaRPr>
          </a:p>
        </p:txBody>
      </p:sp>
      <p:sp>
        <p:nvSpPr>
          <p:cNvPr id="53" name="Shape 53"/>
          <p:cNvSpPr txBox="1"/>
          <p:nvPr/>
        </p:nvSpPr>
        <p:spPr>
          <a:xfrm>
            <a:off x="270175" y="384475"/>
            <a:ext cx="4914900" cy="1600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sz="4800">
                <a:solidFill>
                  <a:schemeClr val="lt1"/>
                </a:solidFill>
              </a:rPr>
              <a:t>To Infinity</a:t>
            </a:r>
            <a:endParaRPr b="1" sz="4800">
              <a:solidFill>
                <a:schemeClr val="lt1"/>
              </a:solidFill>
            </a:endParaRPr>
          </a:p>
          <a:p>
            <a:pPr indent="0" lvl="0" marL="0">
              <a:spcBef>
                <a:spcPts val="0"/>
              </a:spcBef>
              <a:spcAft>
                <a:spcPts val="0"/>
              </a:spcAft>
              <a:buNone/>
            </a:pPr>
            <a:r>
              <a:rPr b="1" lang="en-US" sz="4800">
                <a:solidFill>
                  <a:schemeClr val="lt1"/>
                </a:solidFill>
              </a:rPr>
              <a:t>&amp; Beyond:</a:t>
            </a:r>
            <a:endParaRPr b="1" sz="4800">
              <a:solidFill>
                <a:schemeClr val="lt1"/>
              </a:solidFill>
            </a:endParaRPr>
          </a:p>
          <a:p>
            <a:pPr indent="0" lvl="0" marL="0">
              <a:spcBef>
                <a:spcPts val="0"/>
              </a:spcBef>
              <a:spcAft>
                <a:spcPts val="0"/>
              </a:spcAft>
              <a:buNone/>
            </a:pPr>
            <a:r>
              <a:rPr b="1" lang="en-US" sz="4800">
                <a:solidFill>
                  <a:schemeClr val="lt1"/>
                </a:solidFill>
              </a:rPr>
              <a:t>Nuclear</a:t>
            </a:r>
            <a:endParaRPr b="1" sz="4800">
              <a:solidFill>
                <a:schemeClr val="lt1"/>
              </a:solidFill>
            </a:endParaRPr>
          </a:p>
          <a:p>
            <a:pPr indent="0" lvl="0" marL="0">
              <a:spcBef>
                <a:spcPts val="0"/>
              </a:spcBef>
              <a:spcAft>
                <a:spcPts val="0"/>
              </a:spcAft>
              <a:buNone/>
            </a:pPr>
            <a:r>
              <a:rPr b="1" lang="en-US" sz="4800">
                <a:solidFill>
                  <a:schemeClr val="lt1"/>
                </a:solidFill>
              </a:rPr>
              <a:t>Applications</a:t>
            </a:r>
            <a:endParaRPr b="1" sz="4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See Through Walls:  Radiography</a:t>
            </a:r>
            <a:endParaRPr/>
          </a:p>
        </p:txBody>
      </p:sp>
      <p:sp>
        <p:nvSpPr>
          <p:cNvPr id="147" name="Shape 147"/>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48" name="Shape 148"/>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49" name="Shape 149"/>
          <p:cNvPicPr preferRelativeResize="0"/>
          <p:nvPr/>
        </p:nvPicPr>
        <p:blipFill>
          <a:blip r:embed="rId3">
            <a:alphaModFix/>
          </a:blip>
          <a:stretch>
            <a:fillRect/>
          </a:stretch>
        </p:blipFill>
        <p:spPr>
          <a:xfrm>
            <a:off x="17197" y="0"/>
            <a:ext cx="4080406" cy="5143500"/>
          </a:xfrm>
          <a:prstGeom prst="rect">
            <a:avLst/>
          </a:prstGeom>
          <a:noFill/>
          <a:ln>
            <a:noFill/>
          </a:ln>
        </p:spPr>
      </p:pic>
      <p:pic>
        <p:nvPicPr>
          <p:cNvPr id="150" name="Shape 150"/>
          <p:cNvPicPr preferRelativeResize="0"/>
          <p:nvPr/>
        </p:nvPicPr>
        <p:blipFill>
          <a:blip r:embed="rId4">
            <a:alphaModFix/>
          </a:blip>
          <a:stretch>
            <a:fillRect/>
          </a:stretch>
        </p:blipFill>
        <p:spPr>
          <a:xfrm>
            <a:off x="4173798" y="1200637"/>
            <a:ext cx="4933974" cy="3109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Shape 156"/>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Agriculture</a:t>
            </a:r>
            <a:endParaRPr/>
          </a:p>
        </p:txBody>
      </p:sp>
      <p:sp>
        <p:nvSpPr>
          <p:cNvPr id="157" name="Shape 157"/>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58" name="Shape 158"/>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59" name="Shape 159"/>
          <p:cNvPicPr preferRelativeResize="0"/>
          <p:nvPr/>
        </p:nvPicPr>
        <p:blipFill>
          <a:blip r:embed="rId3">
            <a:alphaModFix/>
          </a:blip>
          <a:stretch>
            <a:fillRect/>
          </a:stretch>
        </p:blipFill>
        <p:spPr>
          <a:xfrm>
            <a:off x="-533400" y="602578"/>
            <a:ext cx="5357824" cy="2396926"/>
          </a:xfrm>
          <a:prstGeom prst="rect">
            <a:avLst/>
          </a:prstGeom>
          <a:noFill/>
          <a:ln>
            <a:noFill/>
          </a:ln>
        </p:spPr>
      </p:pic>
      <p:pic>
        <p:nvPicPr>
          <p:cNvPr id="160" name="Shape 160"/>
          <p:cNvPicPr preferRelativeResize="0"/>
          <p:nvPr/>
        </p:nvPicPr>
        <p:blipFill>
          <a:blip r:embed="rId4">
            <a:alphaModFix/>
          </a:blip>
          <a:stretch>
            <a:fillRect/>
          </a:stretch>
        </p:blipFill>
        <p:spPr>
          <a:xfrm>
            <a:off x="4299026" y="593925"/>
            <a:ext cx="5019651" cy="2630300"/>
          </a:xfrm>
          <a:prstGeom prst="rect">
            <a:avLst/>
          </a:prstGeom>
          <a:noFill/>
          <a:ln>
            <a:noFill/>
          </a:ln>
        </p:spPr>
      </p:pic>
      <p:pic>
        <p:nvPicPr>
          <p:cNvPr id="161" name="Shape 161"/>
          <p:cNvPicPr preferRelativeResize="0"/>
          <p:nvPr/>
        </p:nvPicPr>
        <p:blipFill>
          <a:blip r:embed="rId5">
            <a:alphaModFix/>
          </a:blip>
          <a:stretch>
            <a:fillRect/>
          </a:stretch>
        </p:blipFill>
        <p:spPr>
          <a:xfrm>
            <a:off x="-501580" y="2787025"/>
            <a:ext cx="4844976" cy="2762250"/>
          </a:xfrm>
          <a:prstGeom prst="rect">
            <a:avLst/>
          </a:prstGeom>
          <a:noFill/>
          <a:ln>
            <a:noFill/>
          </a:ln>
        </p:spPr>
      </p:pic>
      <p:pic>
        <p:nvPicPr>
          <p:cNvPr id="162" name="Shape 162"/>
          <p:cNvPicPr preferRelativeResize="0"/>
          <p:nvPr/>
        </p:nvPicPr>
        <p:blipFill>
          <a:blip r:embed="rId6">
            <a:alphaModFix/>
          </a:blip>
          <a:stretch>
            <a:fillRect/>
          </a:stretch>
        </p:blipFill>
        <p:spPr>
          <a:xfrm>
            <a:off x="4690192" y="1219200"/>
            <a:ext cx="4030819" cy="5143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Shape 168"/>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In the past...</a:t>
            </a:r>
            <a:endParaRPr/>
          </a:p>
        </p:txBody>
      </p:sp>
      <p:sp>
        <p:nvSpPr>
          <p:cNvPr id="169" name="Shape 169"/>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70" name="Shape 170"/>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71" name="Shape 171"/>
          <p:cNvPicPr preferRelativeResize="0"/>
          <p:nvPr/>
        </p:nvPicPr>
        <p:blipFill>
          <a:blip r:embed="rId3">
            <a:alphaModFix/>
          </a:blip>
          <a:stretch>
            <a:fillRect/>
          </a:stretch>
        </p:blipFill>
        <p:spPr>
          <a:xfrm>
            <a:off x="647097" y="0"/>
            <a:ext cx="2211007" cy="5143501"/>
          </a:xfrm>
          <a:prstGeom prst="rect">
            <a:avLst/>
          </a:prstGeom>
          <a:noFill/>
          <a:ln>
            <a:noFill/>
          </a:ln>
        </p:spPr>
      </p:pic>
      <p:pic>
        <p:nvPicPr>
          <p:cNvPr id="172" name="Shape 172"/>
          <p:cNvPicPr preferRelativeResize="0"/>
          <p:nvPr/>
        </p:nvPicPr>
        <p:blipFill rotWithShape="1">
          <a:blip r:embed="rId4">
            <a:alphaModFix/>
          </a:blip>
          <a:srcRect b="40469" l="0" r="0" t="0"/>
          <a:stretch/>
        </p:blipFill>
        <p:spPr>
          <a:xfrm>
            <a:off x="5940475" y="705075"/>
            <a:ext cx="2441525" cy="2103700"/>
          </a:xfrm>
          <a:prstGeom prst="rect">
            <a:avLst/>
          </a:prstGeom>
          <a:noFill/>
          <a:ln>
            <a:noFill/>
          </a:ln>
        </p:spPr>
      </p:pic>
      <p:pic>
        <p:nvPicPr>
          <p:cNvPr id="173" name="Shape 173"/>
          <p:cNvPicPr preferRelativeResize="0"/>
          <p:nvPr/>
        </p:nvPicPr>
        <p:blipFill>
          <a:blip r:embed="rId5">
            <a:alphaModFix/>
          </a:blip>
          <a:stretch>
            <a:fillRect/>
          </a:stretch>
        </p:blipFill>
        <p:spPr>
          <a:xfrm>
            <a:off x="2937727" y="3459375"/>
            <a:ext cx="2393310" cy="1887725"/>
          </a:xfrm>
          <a:prstGeom prst="rect">
            <a:avLst/>
          </a:prstGeom>
          <a:noFill/>
          <a:ln>
            <a:noFill/>
          </a:ln>
        </p:spPr>
      </p:pic>
      <p:pic>
        <p:nvPicPr>
          <p:cNvPr id="174" name="Shape 174"/>
          <p:cNvPicPr preferRelativeResize="0"/>
          <p:nvPr/>
        </p:nvPicPr>
        <p:blipFill>
          <a:blip r:embed="rId6">
            <a:alphaModFix/>
          </a:blip>
          <a:stretch>
            <a:fillRect/>
          </a:stretch>
        </p:blipFill>
        <p:spPr>
          <a:xfrm>
            <a:off x="5539500" y="2389331"/>
            <a:ext cx="2766300" cy="2881569"/>
          </a:xfrm>
          <a:prstGeom prst="rect">
            <a:avLst/>
          </a:prstGeom>
          <a:noFill/>
          <a:ln>
            <a:noFill/>
          </a:ln>
        </p:spPr>
      </p:pic>
      <p:pic>
        <p:nvPicPr>
          <p:cNvPr id="175" name="Shape 175"/>
          <p:cNvPicPr preferRelativeResize="0"/>
          <p:nvPr/>
        </p:nvPicPr>
        <p:blipFill>
          <a:blip r:embed="rId7">
            <a:alphaModFix/>
          </a:blip>
          <a:stretch>
            <a:fillRect/>
          </a:stretch>
        </p:blipFill>
        <p:spPr>
          <a:xfrm>
            <a:off x="2968048" y="0"/>
            <a:ext cx="2766300" cy="2323700"/>
          </a:xfrm>
          <a:prstGeom prst="rect">
            <a:avLst/>
          </a:prstGeom>
          <a:noFill/>
          <a:ln>
            <a:noFill/>
          </a:ln>
        </p:spPr>
      </p:pic>
      <p:pic>
        <p:nvPicPr>
          <p:cNvPr id="176" name="Shape 176"/>
          <p:cNvPicPr preferRelativeResize="0"/>
          <p:nvPr/>
        </p:nvPicPr>
        <p:blipFill>
          <a:blip r:embed="rId8">
            <a:alphaModFix/>
          </a:blip>
          <a:stretch>
            <a:fillRect/>
          </a:stretch>
        </p:blipFill>
        <p:spPr>
          <a:xfrm>
            <a:off x="3184825" y="2123413"/>
            <a:ext cx="1887725" cy="1887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Nuclear Fusion Powers the Sun</a:t>
            </a:r>
            <a:endParaRPr/>
          </a:p>
        </p:txBody>
      </p:sp>
      <p:sp>
        <p:nvSpPr>
          <p:cNvPr id="183" name="Shape 183"/>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lang="en-US"/>
              <a:t>Combination of Light Nuclei</a:t>
            </a:r>
            <a:br>
              <a:rPr lang="en-US"/>
            </a:br>
            <a:r>
              <a:rPr lang="en-US"/>
              <a:t>Hard to get on Earth – we’re working on it!</a:t>
            </a:r>
            <a:endParaRPr/>
          </a:p>
          <a:p>
            <a:pPr indent="0" lvl="0" marL="0">
              <a:spcBef>
                <a:spcPts val="450"/>
              </a:spcBef>
              <a:spcAft>
                <a:spcPts val="0"/>
              </a:spcAft>
              <a:buNone/>
            </a:pPr>
            <a:br>
              <a:rPr lang="en-US"/>
            </a:br>
            <a:r>
              <a:rPr lang="en-US"/>
              <a:t>Example:</a:t>
            </a:r>
            <a:br>
              <a:rPr lang="en-US"/>
            </a:br>
            <a:r>
              <a:rPr lang="en-US"/>
              <a:t>H-3 + H-2  ⇒ n + He-4</a:t>
            </a:r>
            <a:br>
              <a:rPr lang="en-US"/>
            </a:br>
            <a:r>
              <a:rPr lang="en-US"/>
              <a:t>Tritium + Deuterium ⇒  neutron + Helium</a:t>
            </a:r>
            <a:endParaRPr/>
          </a:p>
        </p:txBody>
      </p:sp>
      <p:sp>
        <p:nvSpPr>
          <p:cNvPr id="184" name="Shape 184"/>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85" name="Shape 185"/>
          <p:cNvPicPr preferRelativeResize="0"/>
          <p:nvPr/>
        </p:nvPicPr>
        <p:blipFill>
          <a:blip r:embed="rId3">
            <a:alphaModFix/>
          </a:blip>
          <a:stretch>
            <a:fillRect/>
          </a:stretch>
        </p:blipFill>
        <p:spPr>
          <a:xfrm>
            <a:off x="4619625" y="714375"/>
            <a:ext cx="4324350" cy="2800350"/>
          </a:xfrm>
          <a:prstGeom prst="rect">
            <a:avLst/>
          </a:prstGeom>
          <a:noFill/>
          <a:ln>
            <a:noFill/>
          </a:ln>
        </p:spPr>
      </p:pic>
      <p:pic>
        <p:nvPicPr>
          <p:cNvPr id="186" name="Shape 186"/>
          <p:cNvPicPr preferRelativeResize="0"/>
          <p:nvPr/>
        </p:nvPicPr>
        <p:blipFill>
          <a:blip r:embed="rId4">
            <a:alphaModFix/>
          </a:blip>
          <a:stretch>
            <a:fillRect/>
          </a:stretch>
        </p:blipFill>
        <p:spPr>
          <a:xfrm>
            <a:off x="1301025" y="2929350"/>
            <a:ext cx="2476151" cy="2036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Shape 192"/>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Dinosaurs?!</a:t>
            </a:r>
            <a:endParaRPr/>
          </a:p>
        </p:txBody>
      </p:sp>
      <p:sp>
        <p:nvSpPr>
          <p:cNvPr id="193" name="Shape 193"/>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94" name="Shape 194"/>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95" name="Shape 195"/>
          <p:cNvPicPr preferRelativeResize="0"/>
          <p:nvPr/>
        </p:nvPicPr>
        <p:blipFill rotWithShape="1">
          <a:blip r:embed="rId3">
            <a:alphaModFix/>
          </a:blip>
          <a:srcRect b="0" l="0" r="11016" t="0"/>
          <a:stretch/>
        </p:blipFill>
        <p:spPr>
          <a:xfrm>
            <a:off x="1600200" y="914400"/>
            <a:ext cx="6091251" cy="3850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Shape 201"/>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Classroom Activity</a:t>
            </a:r>
            <a:endParaRPr/>
          </a:p>
        </p:txBody>
      </p:sp>
      <p:sp>
        <p:nvSpPr>
          <p:cNvPr id="202" name="Shape 202"/>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Carbon 14 Dating</a:t>
            </a:r>
            <a:endParaRPr b="1"/>
          </a:p>
          <a:p>
            <a:pPr indent="0" lvl="0" marL="0" rtl="0">
              <a:spcBef>
                <a:spcPts val="450"/>
              </a:spcBef>
              <a:spcAft>
                <a:spcPts val="0"/>
              </a:spcAft>
              <a:buNone/>
            </a:pPr>
            <a:r>
              <a:rPr lang="en-US"/>
              <a:t>All living things contain carbon (Carbon 12 and Carbon 14).</a:t>
            </a:r>
            <a:endParaRPr/>
          </a:p>
          <a:p>
            <a:pPr indent="0" lvl="0" marL="0">
              <a:spcBef>
                <a:spcPts val="450"/>
              </a:spcBef>
              <a:spcAft>
                <a:spcPts val="0"/>
              </a:spcAft>
              <a:buNone/>
            </a:pPr>
            <a:r>
              <a:rPr lang="en-US"/>
              <a:t>Upon death, the Carbon 12 content remains the same but </a:t>
            </a:r>
            <a:endParaRPr/>
          </a:p>
          <a:p>
            <a:pPr indent="0" lvl="0" marL="0">
              <a:spcBef>
                <a:spcPts val="450"/>
              </a:spcBef>
              <a:spcAft>
                <a:spcPts val="0"/>
              </a:spcAft>
              <a:buNone/>
            </a:pPr>
            <a:r>
              <a:rPr lang="en-US"/>
              <a:t>the Carbon 14 content will decrease over time because it </a:t>
            </a:r>
            <a:endParaRPr/>
          </a:p>
          <a:p>
            <a:pPr indent="0" lvl="0" marL="0" rtl="0">
              <a:spcBef>
                <a:spcPts val="450"/>
              </a:spcBef>
              <a:spcAft>
                <a:spcPts val="0"/>
              </a:spcAft>
              <a:buNone/>
            </a:pPr>
            <a:r>
              <a:rPr lang="en-US"/>
              <a:t>is radioactive.</a:t>
            </a:r>
            <a:endParaRPr/>
          </a:p>
          <a:p>
            <a:pPr indent="0" lvl="0" marL="0" rtl="0">
              <a:spcBef>
                <a:spcPts val="450"/>
              </a:spcBef>
              <a:spcAft>
                <a:spcPts val="0"/>
              </a:spcAft>
              <a:buNone/>
            </a:pPr>
            <a:r>
              <a:t/>
            </a:r>
            <a:endParaRPr/>
          </a:p>
          <a:p>
            <a:pPr indent="0" lvl="0" marL="0" rtl="0">
              <a:spcBef>
                <a:spcPts val="450"/>
              </a:spcBef>
              <a:spcAft>
                <a:spcPts val="0"/>
              </a:spcAft>
              <a:buNone/>
            </a:pPr>
            <a:r>
              <a:rPr lang="en-US"/>
              <a:t>Step 1:  Use Skittles to model radioactive decay (start with 100)</a:t>
            </a:r>
            <a:endParaRPr/>
          </a:p>
          <a:p>
            <a:pPr indent="0" lvl="0" marL="0" rtl="0">
              <a:spcBef>
                <a:spcPts val="450"/>
              </a:spcBef>
              <a:spcAft>
                <a:spcPts val="0"/>
              </a:spcAft>
              <a:buNone/>
            </a:pPr>
            <a:r>
              <a:rPr lang="en-US"/>
              <a:t>	While doing experiment, play </a:t>
            </a:r>
            <a:r>
              <a:rPr lang="en-US" u="sng">
                <a:solidFill>
                  <a:schemeClr val="hlink"/>
                </a:solidFill>
                <a:hlinkClick r:id="rId3"/>
              </a:rPr>
              <a:t>video</a:t>
            </a:r>
            <a:endParaRPr/>
          </a:p>
          <a:p>
            <a:pPr indent="0" lvl="0" marL="0" rtl="0">
              <a:spcBef>
                <a:spcPts val="450"/>
              </a:spcBef>
              <a:spcAft>
                <a:spcPts val="0"/>
              </a:spcAft>
              <a:buNone/>
            </a:pPr>
            <a:r>
              <a:rPr lang="en-US"/>
              <a:t>Step 2:  Assume the ratio of Carbon 12 atoms to Carbon 14 atoms is 10</a:t>
            </a:r>
            <a:r>
              <a:rPr baseline="30000" lang="en-US"/>
              <a:t>12 </a:t>
            </a:r>
            <a:r>
              <a:rPr lang="en-US"/>
              <a:t>to 1</a:t>
            </a:r>
            <a:endParaRPr/>
          </a:p>
          <a:p>
            <a:pPr indent="0" lvl="0" marL="0" rtl="0">
              <a:spcBef>
                <a:spcPts val="450"/>
              </a:spcBef>
              <a:spcAft>
                <a:spcPts val="0"/>
              </a:spcAft>
              <a:buNone/>
            </a:pPr>
            <a:r>
              <a:rPr lang="en-US"/>
              <a:t>	You find a woolly mammoth fossil!!  A sample of it has 10</a:t>
            </a:r>
            <a:r>
              <a:rPr baseline="30000" lang="en-US"/>
              <a:t>15</a:t>
            </a:r>
            <a:r>
              <a:rPr lang="en-US"/>
              <a:t> Carbon 12 atoms.</a:t>
            </a:r>
            <a:endParaRPr/>
          </a:p>
          <a:p>
            <a:pPr indent="0" lvl="0" marL="0">
              <a:spcBef>
                <a:spcPts val="450"/>
              </a:spcBef>
              <a:spcAft>
                <a:spcPts val="0"/>
              </a:spcAft>
              <a:buNone/>
            </a:pPr>
            <a:r>
              <a:rPr lang="en-US"/>
              <a:t>	How many Carbon 14 atoms were in the sample when the woolly mammoth stopped breathing?</a:t>
            </a:r>
            <a:endParaRPr/>
          </a:p>
        </p:txBody>
      </p:sp>
      <p:sp>
        <p:nvSpPr>
          <p:cNvPr id="203" name="Shape 203"/>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204" name="Shape 204"/>
          <p:cNvPicPr preferRelativeResize="0"/>
          <p:nvPr/>
        </p:nvPicPr>
        <p:blipFill>
          <a:blip r:embed="rId4">
            <a:alphaModFix/>
          </a:blip>
          <a:stretch>
            <a:fillRect/>
          </a:stretch>
        </p:blipFill>
        <p:spPr>
          <a:xfrm>
            <a:off x="5739450" y="803275"/>
            <a:ext cx="3391600" cy="2200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Classroom Activity</a:t>
            </a:r>
            <a:endParaRPr/>
          </a:p>
        </p:txBody>
      </p:sp>
      <p:sp>
        <p:nvSpPr>
          <p:cNvPr id="211" name="Shape 211"/>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Carbon 14 Dating</a:t>
            </a:r>
            <a:endParaRPr b="1"/>
          </a:p>
          <a:p>
            <a:pPr indent="0" lvl="0" marL="0">
              <a:spcBef>
                <a:spcPts val="450"/>
              </a:spcBef>
              <a:spcAft>
                <a:spcPts val="0"/>
              </a:spcAft>
              <a:buNone/>
            </a:pPr>
            <a:r>
              <a:rPr lang="en-US"/>
              <a:t>We know there were 1000 Carbon 14 atoms when the poor</a:t>
            </a:r>
            <a:endParaRPr/>
          </a:p>
          <a:p>
            <a:pPr indent="0" lvl="0" marL="0">
              <a:spcBef>
                <a:spcPts val="450"/>
              </a:spcBef>
              <a:spcAft>
                <a:spcPts val="0"/>
              </a:spcAft>
              <a:buNone/>
            </a:pPr>
            <a:r>
              <a:rPr lang="en-US"/>
              <a:t>woolly mammoth died.</a:t>
            </a:r>
            <a:endParaRPr/>
          </a:p>
          <a:p>
            <a:pPr indent="0" lvl="0" marL="0">
              <a:spcBef>
                <a:spcPts val="450"/>
              </a:spcBef>
              <a:spcAft>
                <a:spcPts val="0"/>
              </a:spcAft>
              <a:buNone/>
            </a:pPr>
            <a:r>
              <a:rPr lang="en-US"/>
              <a:t>We measure that there are only 125 Carbon 14 atoms now.</a:t>
            </a:r>
            <a:endParaRPr/>
          </a:p>
          <a:p>
            <a:pPr indent="0" lvl="0" marL="0">
              <a:spcBef>
                <a:spcPts val="450"/>
              </a:spcBef>
              <a:spcAft>
                <a:spcPts val="0"/>
              </a:spcAft>
              <a:buNone/>
            </a:pPr>
            <a:r>
              <a:rPr lang="en-US"/>
              <a:t>Step 3:  Given that Carbon 14’s half life is 5,730 years, how</a:t>
            </a:r>
            <a:endParaRPr/>
          </a:p>
          <a:p>
            <a:pPr indent="0" lvl="0" marL="0" rtl="0">
              <a:spcBef>
                <a:spcPts val="450"/>
              </a:spcBef>
              <a:spcAft>
                <a:spcPts val="0"/>
              </a:spcAft>
              <a:buNone/>
            </a:pPr>
            <a:r>
              <a:rPr lang="en-US"/>
              <a:t>old is the woolly mammoth fossil?</a:t>
            </a:r>
            <a:endParaRPr/>
          </a:p>
        </p:txBody>
      </p:sp>
      <p:sp>
        <p:nvSpPr>
          <p:cNvPr id="212" name="Shape 212"/>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pic>
        <p:nvPicPr>
          <p:cNvPr id="213" name="Shape 213"/>
          <p:cNvPicPr preferRelativeResize="0"/>
          <p:nvPr/>
        </p:nvPicPr>
        <p:blipFill>
          <a:blip r:embed="rId3">
            <a:alphaModFix/>
          </a:blip>
          <a:stretch>
            <a:fillRect/>
          </a:stretch>
        </p:blipFill>
        <p:spPr>
          <a:xfrm>
            <a:off x="5739450" y="803275"/>
            <a:ext cx="3391600" cy="2200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20" name="Shape 220"/>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Physical Science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Georgia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SPS4.C:  Construct arguments based on evidence about the applications, benefits, and problems of nuclear energy as an alternative energy source.</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Learn about other applications of nuclear.</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FF0000"/>
                </a:solidFill>
                <a:latin typeface="Arial"/>
                <a:ea typeface="Arial"/>
                <a:cs typeface="Arial"/>
                <a:sym typeface="Arial"/>
              </a:rPr>
              <a:t>		Did you know scientists tried to design a nuclear powered airplane and nuclear powered car?</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70C0"/>
                </a:solidFill>
                <a:latin typeface="Arial"/>
                <a:ea typeface="Arial"/>
                <a:cs typeface="Arial"/>
                <a:sym typeface="Arial"/>
              </a:rPr>
              <a:t>	 </a:t>
            </a:r>
            <a:endParaRPr>
              <a:solidFill>
                <a:srgbClr val="000000"/>
              </a:solidFill>
              <a:latin typeface="Arial"/>
              <a:ea typeface="Arial"/>
              <a:cs typeface="Arial"/>
              <a:sym typeface="Arial"/>
            </a:endParaRPr>
          </a:p>
        </p:txBody>
      </p:sp>
      <p:sp>
        <p:nvSpPr>
          <p:cNvPr id="221" name="Shape 221"/>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28" name="Shape 228"/>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Physical Science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Georgia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SPS7.A:  Construct explanations for energy transformations within a system. (Clarification statement: Types of energy to be addressed include chemical, mechanical, electromagnetic, light, sound, thermal, electrical, and nuclear.)</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Research how nuclear batteries work.  Why are nuclear batteries a good candidate for powering long term space missions?</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70C0"/>
                </a:solidFill>
                <a:latin typeface="Arial"/>
                <a:ea typeface="Arial"/>
                <a:cs typeface="Arial"/>
                <a:sym typeface="Arial"/>
              </a:rPr>
              <a:t>	 </a:t>
            </a:r>
            <a:endParaRPr>
              <a:solidFill>
                <a:srgbClr val="000000"/>
              </a:solidFill>
              <a:latin typeface="Arial"/>
              <a:ea typeface="Arial"/>
              <a:cs typeface="Arial"/>
              <a:sym typeface="Arial"/>
            </a:endParaRPr>
          </a:p>
        </p:txBody>
      </p:sp>
      <p:sp>
        <p:nvSpPr>
          <p:cNvPr id="229" name="Shape 229"/>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36" name="Shape 236"/>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Physical Science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Georgia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S3E2. Obtain, evaluate, and communicate information on how fossils provide evidence of past organisms. a. Construct an argument from observations of fossils (authentic or reproductions) to communicate how they serve as evidence of past organisms and the environments in which they lived. b. Develop a model to describe the sequence and conditions required for an organism to become fossilized. (Clarification statement: Types of fossils (cast, mold, trace, and true) are not addressed in this standard.)</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Discuss Carbon-14 Dating.</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70C0"/>
                </a:solidFill>
                <a:latin typeface="Arial"/>
                <a:ea typeface="Arial"/>
                <a:cs typeface="Arial"/>
                <a:sym typeface="Arial"/>
              </a:rPr>
              <a:t>	 </a:t>
            </a:r>
            <a:endParaRPr>
              <a:solidFill>
                <a:srgbClr val="000000"/>
              </a:solidFill>
              <a:latin typeface="Arial"/>
              <a:ea typeface="Arial"/>
              <a:cs typeface="Arial"/>
              <a:sym typeface="Arial"/>
            </a:endParaRPr>
          </a:p>
        </p:txBody>
      </p:sp>
      <p:sp>
        <p:nvSpPr>
          <p:cNvPr id="237" name="Shape 237"/>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Nuclear in Space</a:t>
            </a:r>
            <a:endParaRPr/>
          </a:p>
        </p:txBody>
      </p:sp>
      <p:sp>
        <p:nvSpPr>
          <p:cNvPr id="60" name="Shape 60"/>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61" name="Shape 61"/>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62" name="Shape 62"/>
          <p:cNvPicPr preferRelativeResize="0"/>
          <p:nvPr/>
        </p:nvPicPr>
        <p:blipFill>
          <a:blip r:embed="rId3">
            <a:alphaModFix/>
          </a:blip>
          <a:stretch>
            <a:fillRect/>
          </a:stretch>
        </p:blipFill>
        <p:spPr>
          <a:xfrm>
            <a:off x="-914400" y="623896"/>
            <a:ext cx="5905500" cy="3008099"/>
          </a:xfrm>
          <a:prstGeom prst="rect">
            <a:avLst/>
          </a:prstGeom>
          <a:noFill/>
          <a:ln>
            <a:noFill/>
          </a:ln>
        </p:spPr>
      </p:pic>
      <p:pic>
        <p:nvPicPr>
          <p:cNvPr id="63" name="Shape 63"/>
          <p:cNvPicPr preferRelativeResize="0"/>
          <p:nvPr/>
        </p:nvPicPr>
        <p:blipFill>
          <a:blip r:embed="rId4">
            <a:alphaModFix/>
          </a:blip>
          <a:stretch>
            <a:fillRect/>
          </a:stretch>
        </p:blipFill>
        <p:spPr>
          <a:xfrm>
            <a:off x="4584700" y="1819272"/>
            <a:ext cx="4654549" cy="34909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Shape 243"/>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44" name="Shape 244"/>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Earth &amp; Space Sciences</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a:p>
          <a:p>
            <a:pPr indent="0" lvl="0" marL="0" rtl="0">
              <a:lnSpc>
                <a:spcPct val="100000"/>
              </a:lnSpc>
              <a:spcBef>
                <a:spcPts val="0"/>
              </a:spcBef>
              <a:spcAft>
                <a:spcPts val="0"/>
              </a:spcAft>
              <a:buNone/>
            </a:pPr>
            <a:r>
              <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Nuclear Fusion processes in the center of the sun release the energy that ultimately reaches Earth as radiation. (secondary to HS-ESS1-1)</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Other than the hydrogen and helium formed at the time of the Big Bang, nuclear fusion within stars produces all atomic nuclei lighter than and including iron, and the process releases electromagnetic energy. Heavier elements are produced when certain massive stars achieve a supernova stage and explode. (HS-ESS1-2),(HS-ESS1-3)</a:t>
            </a: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This lesson and Critical Path</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70C0"/>
                </a:solidFill>
                <a:latin typeface="Arial"/>
                <a:ea typeface="Arial"/>
                <a:cs typeface="Arial"/>
                <a:sym typeface="Arial"/>
              </a:rPr>
              <a:t>	 </a:t>
            </a:r>
            <a:endParaRPr>
              <a:solidFill>
                <a:srgbClr val="000000"/>
              </a:solidFill>
              <a:latin typeface="Arial"/>
              <a:ea typeface="Arial"/>
              <a:cs typeface="Arial"/>
              <a:sym typeface="Arial"/>
            </a:endParaRPr>
          </a:p>
        </p:txBody>
      </p:sp>
      <p:sp>
        <p:nvSpPr>
          <p:cNvPr id="245" name="Shape 245"/>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52" name="Shape 252"/>
          <p:cNvSpPr txBox="1"/>
          <p:nvPr>
            <p:ph idx="1" type="body"/>
          </p:nvPr>
        </p:nvSpPr>
        <p:spPr>
          <a:xfrm>
            <a:off x="615222" y="5526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Earth and Space </a:t>
            </a:r>
            <a:r>
              <a:rPr b="1" lang="en-US"/>
              <a:t>Sciences</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a:p>
          <a:p>
            <a:pPr indent="0" lvl="0" marL="0" rtl="0">
              <a:lnSpc>
                <a:spcPct val="100000"/>
              </a:lnSpc>
              <a:spcBef>
                <a:spcPts val="0"/>
              </a:spcBef>
              <a:spcAft>
                <a:spcPts val="0"/>
              </a:spcAft>
              <a:buNone/>
            </a:pP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HS-ESS1-1. Develop a model based on evidence to illustrate the life span of the sun and the role of nuclear fusion in the sun’s core to release energy that eventually reaches Earth in the form of radiation</a:t>
            </a: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This lesson.  Then calculate the energy produced during fusion with the equation E=mc</a:t>
            </a:r>
            <a:r>
              <a:rPr baseline="30000" lang="en-US">
                <a:solidFill>
                  <a:srgbClr val="FF0000"/>
                </a:solidFill>
                <a:latin typeface="Arial"/>
                <a:ea typeface="Arial"/>
                <a:cs typeface="Arial"/>
                <a:sym typeface="Arial"/>
              </a:rPr>
              <a:t>2 </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u="sng">
                <a:solidFill>
                  <a:schemeClr val="hlink"/>
                </a:solidFill>
                <a:latin typeface="Arial"/>
                <a:ea typeface="Arial"/>
                <a:cs typeface="Arial"/>
                <a:sym typeface="Arial"/>
                <a:hlinkClick r:id="rId3"/>
              </a:rPr>
              <a:t>https://solarsystem.nasa.gov/solar-system/sun/overview/</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u="sng">
                <a:solidFill>
                  <a:schemeClr val="hlink"/>
                </a:solidFill>
                <a:latin typeface="Arial"/>
                <a:ea typeface="Arial"/>
                <a:cs typeface="Arial"/>
                <a:sym typeface="Arial"/>
                <a:hlinkClick r:id="rId4"/>
              </a:rPr>
              <a:t>https://spaceplace.nasa.gov/menu/sun/</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t/>
            </a:r>
            <a:endParaRPr>
              <a:solidFill>
                <a:srgbClr val="FF0000"/>
              </a:solidFill>
              <a:latin typeface="Arial"/>
              <a:ea typeface="Arial"/>
              <a:cs typeface="Arial"/>
              <a:sym typeface="Arial"/>
            </a:endParaRPr>
          </a:p>
        </p:txBody>
      </p:sp>
      <p:sp>
        <p:nvSpPr>
          <p:cNvPr id="253" name="Shape 253"/>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Shape 259"/>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800" u="none" cap="none" strike="noStrike">
                <a:solidFill>
                  <a:schemeClr val="dk1"/>
                </a:solidFill>
                <a:latin typeface="Arial Narrow"/>
                <a:ea typeface="Arial Narrow"/>
                <a:cs typeface="Arial Narrow"/>
                <a:sym typeface="Arial Narrow"/>
              </a:rPr>
              <a:t>‹#›</a:t>
            </a:fld>
            <a:endParaRPr b="0" i="0" sz="800" u="none" cap="none" strike="noStrike">
              <a:solidFill>
                <a:schemeClr val="dk1"/>
              </a:solidFill>
              <a:latin typeface="Arial Narrow"/>
              <a:ea typeface="Arial Narrow"/>
              <a:cs typeface="Arial Narrow"/>
              <a:sym typeface="Arial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Nuclear Medicine</a:t>
            </a:r>
            <a:endParaRPr/>
          </a:p>
        </p:txBody>
      </p:sp>
      <p:sp>
        <p:nvSpPr>
          <p:cNvPr id="70" name="Shape 70"/>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71" name="Shape 71"/>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72" name="Shape 72"/>
          <p:cNvPicPr preferRelativeResize="0"/>
          <p:nvPr/>
        </p:nvPicPr>
        <p:blipFill>
          <a:blip r:embed="rId3">
            <a:alphaModFix/>
          </a:blip>
          <a:stretch>
            <a:fillRect/>
          </a:stretch>
        </p:blipFill>
        <p:spPr>
          <a:xfrm>
            <a:off x="5472601" y="2855400"/>
            <a:ext cx="3506052" cy="2519700"/>
          </a:xfrm>
          <a:prstGeom prst="rect">
            <a:avLst/>
          </a:prstGeom>
          <a:noFill/>
          <a:ln>
            <a:noFill/>
          </a:ln>
        </p:spPr>
      </p:pic>
      <p:pic>
        <p:nvPicPr>
          <p:cNvPr id="73" name="Shape 73"/>
          <p:cNvPicPr preferRelativeResize="0"/>
          <p:nvPr/>
        </p:nvPicPr>
        <p:blipFill>
          <a:blip r:embed="rId4">
            <a:alphaModFix/>
          </a:blip>
          <a:stretch>
            <a:fillRect/>
          </a:stretch>
        </p:blipFill>
        <p:spPr>
          <a:xfrm>
            <a:off x="3992300" y="653425"/>
            <a:ext cx="3919550" cy="2519700"/>
          </a:xfrm>
          <a:prstGeom prst="rect">
            <a:avLst/>
          </a:prstGeom>
          <a:noFill/>
          <a:ln>
            <a:noFill/>
          </a:ln>
        </p:spPr>
      </p:pic>
      <p:pic>
        <p:nvPicPr>
          <p:cNvPr id="74" name="Shape 74"/>
          <p:cNvPicPr preferRelativeResize="0"/>
          <p:nvPr/>
        </p:nvPicPr>
        <p:blipFill>
          <a:blip r:embed="rId5">
            <a:alphaModFix/>
          </a:blip>
          <a:stretch>
            <a:fillRect/>
          </a:stretch>
        </p:blipFill>
        <p:spPr>
          <a:xfrm>
            <a:off x="-2" y="-53175"/>
            <a:ext cx="3919549" cy="3932893"/>
          </a:xfrm>
          <a:prstGeom prst="rect">
            <a:avLst/>
          </a:prstGeom>
          <a:noFill/>
          <a:ln>
            <a:noFill/>
          </a:ln>
        </p:spPr>
      </p:pic>
      <p:pic>
        <p:nvPicPr>
          <p:cNvPr id="75" name="Shape 75"/>
          <p:cNvPicPr preferRelativeResize="0"/>
          <p:nvPr/>
        </p:nvPicPr>
        <p:blipFill>
          <a:blip r:embed="rId6">
            <a:alphaModFix/>
          </a:blip>
          <a:stretch>
            <a:fillRect/>
          </a:stretch>
        </p:blipFill>
        <p:spPr>
          <a:xfrm>
            <a:off x="2299300" y="3014775"/>
            <a:ext cx="2306050" cy="22721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Shape 81"/>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Environmental Tracers</a:t>
            </a:r>
            <a:endParaRPr/>
          </a:p>
        </p:txBody>
      </p:sp>
      <p:sp>
        <p:nvSpPr>
          <p:cNvPr id="82" name="Shape 82"/>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83" name="Shape 83"/>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84" name="Shape 84"/>
          <p:cNvPicPr preferRelativeResize="0"/>
          <p:nvPr/>
        </p:nvPicPr>
        <p:blipFill>
          <a:blip r:embed="rId3">
            <a:alphaModFix/>
          </a:blip>
          <a:stretch>
            <a:fillRect/>
          </a:stretch>
        </p:blipFill>
        <p:spPr>
          <a:xfrm>
            <a:off x="-36306" y="0"/>
            <a:ext cx="4035012" cy="5143501"/>
          </a:xfrm>
          <a:prstGeom prst="rect">
            <a:avLst/>
          </a:prstGeom>
          <a:noFill/>
          <a:ln>
            <a:noFill/>
          </a:ln>
        </p:spPr>
      </p:pic>
      <p:pic>
        <p:nvPicPr>
          <p:cNvPr id="85" name="Shape 85"/>
          <p:cNvPicPr preferRelativeResize="0"/>
          <p:nvPr/>
        </p:nvPicPr>
        <p:blipFill>
          <a:blip r:embed="rId4">
            <a:alphaModFix/>
          </a:blip>
          <a:stretch>
            <a:fillRect/>
          </a:stretch>
        </p:blipFill>
        <p:spPr>
          <a:xfrm>
            <a:off x="4038600" y="642371"/>
            <a:ext cx="5105400" cy="2665001"/>
          </a:xfrm>
          <a:prstGeom prst="rect">
            <a:avLst/>
          </a:prstGeom>
          <a:noFill/>
          <a:ln>
            <a:noFill/>
          </a:ln>
        </p:spPr>
      </p:pic>
      <p:pic>
        <p:nvPicPr>
          <p:cNvPr id="86" name="Shape 86"/>
          <p:cNvPicPr preferRelativeResize="0"/>
          <p:nvPr/>
        </p:nvPicPr>
        <p:blipFill>
          <a:blip r:embed="rId5">
            <a:alphaModFix/>
          </a:blip>
          <a:stretch>
            <a:fillRect/>
          </a:stretch>
        </p:blipFill>
        <p:spPr>
          <a:xfrm>
            <a:off x="5357800" y="3307375"/>
            <a:ext cx="2466975" cy="1847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Shape 92"/>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Pollution and Chemical Control</a:t>
            </a:r>
            <a:endParaRPr/>
          </a:p>
        </p:txBody>
      </p:sp>
      <p:sp>
        <p:nvSpPr>
          <p:cNvPr id="93" name="Shape 93"/>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94" name="Shape 94"/>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95" name="Shape 95"/>
          <p:cNvPicPr preferRelativeResize="0"/>
          <p:nvPr/>
        </p:nvPicPr>
        <p:blipFill>
          <a:blip r:embed="rId3">
            <a:alphaModFix/>
          </a:blip>
          <a:stretch>
            <a:fillRect/>
          </a:stretch>
        </p:blipFill>
        <p:spPr>
          <a:xfrm>
            <a:off x="-40122" y="0"/>
            <a:ext cx="3433045" cy="5143502"/>
          </a:xfrm>
          <a:prstGeom prst="rect">
            <a:avLst/>
          </a:prstGeom>
          <a:noFill/>
          <a:ln>
            <a:noFill/>
          </a:ln>
        </p:spPr>
      </p:pic>
      <p:pic>
        <p:nvPicPr>
          <p:cNvPr id="96" name="Shape 96"/>
          <p:cNvPicPr preferRelativeResize="0"/>
          <p:nvPr/>
        </p:nvPicPr>
        <p:blipFill>
          <a:blip r:embed="rId4">
            <a:alphaModFix/>
          </a:blip>
          <a:stretch>
            <a:fillRect/>
          </a:stretch>
        </p:blipFill>
        <p:spPr>
          <a:xfrm>
            <a:off x="4248163" y="1081088"/>
            <a:ext cx="2143125" cy="2143125"/>
          </a:xfrm>
          <a:prstGeom prst="rect">
            <a:avLst/>
          </a:prstGeom>
          <a:noFill/>
          <a:ln>
            <a:noFill/>
          </a:ln>
        </p:spPr>
      </p:pic>
      <p:pic>
        <p:nvPicPr>
          <p:cNvPr id="97" name="Shape 97"/>
          <p:cNvPicPr preferRelativeResize="0"/>
          <p:nvPr/>
        </p:nvPicPr>
        <p:blipFill>
          <a:blip r:embed="rId5">
            <a:alphaModFix/>
          </a:blip>
          <a:stretch>
            <a:fillRect/>
          </a:stretch>
        </p:blipFill>
        <p:spPr>
          <a:xfrm>
            <a:off x="6396038" y="2643188"/>
            <a:ext cx="2143125" cy="2143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Nuclear Batteries</a:t>
            </a:r>
            <a:endParaRPr/>
          </a:p>
        </p:txBody>
      </p:sp>
      <p:sp>
        <p:nvSpPr>
          <p:cNvPr id="104" name="Shape 104"/>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05" name="Shape 105"/>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06" name="Shape 106"/>
          <p:cNvPicPr preferRelativeResize="0"/>
          <p:nvPr/>
        </p:nvPicPr>
        <p:blipFill>
          <a:blip r:embed="rId3">
            <a:alphaModFix/>
          </a:blip>
          <a:stretch>
            <a:fillRect/>
          </a:stretch>
        </p:blipFill>
        <p:spPr>
          <a:xfrm>
            <a:off x="839075" y="857475"/>
            <a:ext cx="3810000" cy="3048000"/>
          </a:xfrm>
          <a:prstGeom prst="rect">
            <a:avLst/>
          </a:prstGeom>
          <a:noFill/>
          <a:ln>
            <a:noFill/>
          </a:ln>
        </p:spPr>
      </p:pic>
      <p:pic>
        <p:nvPicPr>
          <p:cNvPr id="107" name="Shape 107"/>
          <p:cNvPicPr preferRelativeResize="0"/>
          <p:nvPr/>
        </p:nvPicPr>
        <p:blipFill>
          <a:blip r:embed="rId4">
            <a:alphaModFix/>
          </a:blip>
          <a:stretch>
            <a:fillRect/>
          </a:stretch>
        </p:blipFill>
        <p:spPr>
          <a:xfrm>
            <a:off x="6324588" y="2814650"/>
            <a:ext cx="2352675" cy="194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In Everyday Life</a:t>
            </a:r>
            <a:endParaRPr/>
          </a:p>
        </p:txBody>
      </p:sp>
      <p:sp>
        <p:nvSpPr>
          <p:cNvPr id="114" name="Shape 114"/>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15" name="Shape 115"/>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16" name="Shape 116"/>
          <p:cNvPicPr preferRelativeResize="0"/>
          <p:nvPr/>
        </p:nvPicPr>
        <p:blipFill rotWithShape="1">
          <a:blip r:embed="rId3">
            <a:alphaModFix/>
          </a:blip>
          <a:srcRect b="0" l="0" r="22178" t="0"/>
          <a:stretch/>
        </p:blipFill>
        <p:spPr>
          <a:xfrm>
            <a:off x="0" y="681050"/>
            <a:ext cx="3706350" cy="2143125"/>
          </a:xfrm>
          <a:prstGeom prst="rect">
            <a:avLst/>
          </a:prstGeom>
          <a:noFill/>
          <a:ln>
            <a:noFill/>
          </a:ln>
        </p:spPr>
      </p:pic>
      <p:pic>
        <p:nvPicPr>
          <p:cNvPr id="117" name="Shape 117"/>
          <p:cNvPicPr preferRelativeResize="0"/>
          <p:nvPr/>
        </p:nvPicPr>
        <p:blipFill>
          <a:blip r:embed="rId4">
            <a:alphaModFix/>
          </a:blip>
          <a:stretch>
            <a:fillRect/>
          </a:stretch>
        </p:blipFill>
        <p:spPr>
          <a:xfrm>
            <a:off x="-152400" y="2828225"/>
            <a:ext cx="3813451" cy="2542301"/>
          </a:xfrm>
          <a:prstGeom prst="rect">
            <a:avLst/>
          </a:prstGeom>
          <a:noFill/>
          <a:ln>
            <a:noFill/>
          </a:ln>
        </p:spPr>
      </p:pic>
      <p:pic>
        <p:nvPicPr>
          <p:cNvPr id="118" name="Shape 118"/>
          <p:cNvPicPr preferRelativeResize="0"/>
          <p:nvPr/>
        </p:nvPicPr>
        <p:blipFill rotWithShape="1">
          <a:blip r:embed="rId5">
            <a:alphaModFix/>
          </a:blip>
          <a:srcRect b="0" l="0" r="0" t="14799"/>
          <a:stretch/>
        </p:blipFill>
        <p:spPr>
          <a:xfrm>
            <a:off x="3661075" y="652574"/>
            <a:ext cx="5406350" cy="3065150"/>
          </a:xfrm>
          <a:prstGeom prst="rect">
            <a:avLst/>
          </a:prstGeom>
          <a:noFill/>
          <a:ln>
            <a:noFill/>
          </a:ln>
        </p:spPr>
      </p:pic>
      <p:pic>
        <p:nvPicPr>
          <p:cNvPr id="119" name="Shape 119"/>
          <p:cNvPicPr preferRelativeResize="0"/>
          <p:nvPr/>
        </p:nvPicPr>
        <p:blipFill>
          <a:blip r:embed="rId6">
            <a:alphaModFix/>
          </a:blip>
          <a:stretch>
            <a:fillRect/>
          </a:stretch>
        </p:blipFill>
        <p:spPr>
          <a:xfrm>
            <a:off x="4118275" y="2863075"/>
            <a:ext cx="4545825" cy="2736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Shape 125"/>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To Keep Us Safe</a:t>
            </a:r>
            <a:endParaRPr/>
          </a:p>
        </p:txBody>
      </p:sp>
      <p:sp>
        <p:nvSpPr>
          <p:cNvPr id="126" name="Shape 126"/>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27" name="Shape 127"/>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28" name="Shape 128"/>
          <p:cNvPicPr preferRelativeResize="0"/>
          <p:nvPr/>
        </p:nvPicPr>
        <p:blipFill>
          <a:blip r:embed="rId3">
            <a:alphaModFix/>
          </a:blip>
          <a:stretch>
            <a:fillRect/>
          </a:stretch>
        </p:blipFill>
        <p:spPr>
          <a:xfrm>
            <a:off x="1295400" y="847025"/>
            <a:ext cx="6689901" cy="37630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Shape 134"/>
          <p:cNvPicPr preferRelativeResize="0"/>
          <p:nvPr/>
        </p:nvPicPr>
        <p:blipFill>
          <a:blip r:embed="rId3">
            <a:alphaModFix/>
          </a:blip>
          <a:stretch>
            <a:fillRect/>
          </a:stretch>
        </p:blipFill>
        <p:spPr>
          <a:xfrm>
            <a:off x="4887101" y="2910385"/>
            <a:ext cx="4263925" cy="3411140"/>
          </a:xfrm>
          <a:prstGeom prst="rect">
            <a:avLst/>
          </a:prstGeom>
          <a:noFill/>
          <a:ln>
            <a:noFill/>
          </a:ln>
        </p:spPr>
      </p:pic>
      <p:pic>
        <p:nvPicPr>
          <p:cNvPr id="135" name="Shape 135"/>
          <p:cNvPicPr preferRelativeResize="0"/>
          <p:nvPr/>
        </p:nvPicPr>
        <p:blipFill>
          <a:blip r:embed="rId4">
            <a:alphaModFix/>
          </a:blip>
          <a:stretch>
            <a:fillRect/>
          </a:stretch>
        </p:blipFill>
        <p:spPr>
          <a:xfrm>
            <a:off x="316500" y="617800"/>
            <a:ext cx="4850874" cy="2279900"/>
          </a:xfrm>
          <a:prstGeom prst="rect">
            <a:avLst/>
          </a:prstGeom>
          <a:noFill/>
          <a:ln>
            <a:noFill/>
          </a:ln>
        </p:spPr>
      </p:pic>
      <p:sp>
        <p:nvSpPr>
          <p:cNvPr id="136" name="Shape 136"/>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To Keep Us Healthy</a:t>
            </a:r>
            <a:endParaRPr/>
          </a:p>
        </p:txBody>
      </p:sp>
      <p:sp>
        <p:nvSpPr>
          <p:cNvPr id="137" name="Shape 137"/>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38" name="Shape 138"/>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39" name="Shape 139"/>
          <p:cNvPicPr preferRelativeResize="0"/>
          <p:nvPr/>
        </p:nvPicPr>
        <p:blipFill>
          <a:blip r:embed="rId5">
            <a:alphaModFix/>
          </a:blip>
          <a:stretch>
            <a:fillRect/>
          </a:stretch>
        </p:blipFill>
        <p:spPr>
          <a:xfrm>
            <a:off x="316500" y="2834725"/>
            <a:ext cx="4570600" cy="2582781"/>
          </a:xfrm>
          <a:prstGeom prst="rect">
            <a:avLst/>
          </a:prstGeom>
          <a:noFill/>
          <a:ln>
            <a:noFill/>
          </a:ln>
        </p:spPr>
      </p:pic>
      <p:pic>
        <p:nvPicPr>
          <p:cNvPr id="140" name="Shape 140"/>
          <p:cNvPicPr preferRelativeResize="0"/>
          <p:nvPr/>
        </p:nvPicPr>
        <p:blipFill>
          <a:blip r:embed="rId6">
            <a:alphaModFix/>
          </a:blip>
          <a:stretch>
            <a:fillRect/>
          </a:stretch>
        </p:blipFill>
        <p:spPr>
          <a:xfrm>
            <a:off x="4888252" y="577225"/>
            <a:ext cx="4570601" cy="3044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NEW DUKE ENERGY 3">
      <a:dk1>
        <a:srgbClr val="005072"/>
      </a:dk1>
      <a:lt1>
        <a:srgbClr val="FFFFFF"/>
      </a:lt1>
      <a:dk2>
        <a:srgbClr val="256B94"/>
      </a:dk2>
      <a:lt2>
        <a:srgbClr val="CACAC8"/>
      </a:lt2>
      <a:accent1>
        <a:srgbClr val="FF5A00"/>
      </a:accent1>
      <a:accent2>
        <a:srgbClr val="2EB135"/>
      </a:accent2>
      <a:accent3>
        <a:srgbClr val="F4AA00"/>
      </a:accent3>
      <a:accent4>
        <a:srgbClr val="34B5D0"/>
      </a:accent4>
      <a:accent5>
        <a:srgbClr val="007836"/>
      </a:accent5>
      <a:accent6>
        <a:srgbClr val="FF5A00"/>
      </a:accent6>
      <a:hlink>
        <a:srgbClr val="007DA4"/>
      </a:hlink>
      <a:folHlink>
        <a:srgbClr val="D5C2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