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Lst>
  <p:notesMasterIdLst>
    <p:notesMasterId r:id="rId45"/>
  </p:notesMasterIdLst>
  <p:sldIdLst>
    <p:sldId id="256" r:id="rId18"/>
    <p:sldId id="257" r:id="rId19"/>
    <p:sldId id="281" r:id="rId20"/>
    <p:sldId id="259" r:id="rId21"/>
    <p:sldId id="273" r:id="rId22"/>
    <p:sldId id="274" r:id="rId23"/>
    <p:sldId id="261" r:id="rId24"/>
    <p:sldId id="282" r:id="rId25"/>
    <p:sldId id="270" r:id="rId26"/>
    <p:sldId id="260" r:id="rId27"/>
    <p:sldId id="275" r:id="rId28"/>
    <p:sldId id="283" r:id="rId29"/>
    <p:sldId id="272" r:id="rId30"/>
    <p:sldId id="266" r:id="rId31"/>
    <p:sldId id="277" r:id="rId32"/>
    <p:sldId id="278" r:id="rId33"/>
    <p:sldId id="276" r:id="rId34"/>
    <p:sldId id="279" r:id="rId35"/>
    <p:sldId id="258" r:id="rId36"/>
    <p:sldId id="265" r:id="rId37"/>
    <p:sldId id="262" r:id="rId38"/>
    <p:sldId id="263" r:id="rId39"/>
    <p:sldId id="280" r:id="rId40"/>
    <p:sldId id="267" r:id="rId41"/>
    <p:sldId id="268" r:id="rId42"/>
    <p:sldId id="269" r:id="rId43"/>
    <p:sldId id="284" r:id="rId44"/>
  </p:sldIdLst>
  <p:sldSz cx="13004800" cy="9753600"/>
  <p:notesSz cx="6858000" cy="9144000"/>
  <p:defaultTextStyle>
    <a:defPPr>
      <a:defRPr lang="en-US"/>
    </a:defPPr>
    <a:lvl1pPr algn="ctr" rtl="0" fontAlgn="base">
      <a:spcBef>
        <a:spcPct val="0"/>
      </a:spcBef>
      <a:spcAft>
        <a:spcPct val="0"/>
      </a:spcAft>
      <a:defRPr sz="4200" kern="1200">
        <a:solidFill>
          <a:srgbClr val="FFFFFF"/>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200" kern="1200">
        <a:solidFill>
          <a:srgbClr val="FFFFFF"/>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FFFFFF"/>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FFFFFF"/>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FFFFFF"/>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FFFFFF"/>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FFFFFF"/>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FFFFFF"/>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FFFFFF"/>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xmlns="">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0"/>
    <p:restoredTop sz="62834" autoAdjust="0"/>
  </p:normalViewPr>
  <p:slideViewPr>
    <p:cSldViewPr>
      <p:cViewPr varScale="1">
        <p:scale>
          <a:sx n="45" d="100"/>
          <a:sy n="45" d="100"/>
        </p:scale>
        <p:origin x="-1100" y="-56"/>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presProps" Target="presProps.xml"/><Relationship Id="rId20" Type="http://schemas.openxmlformats.org/officeDocument/2006/relationships/slide" Target="slides/slide3.xml"/><Relationship Id="rId41"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0482"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8287000"/>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ＭＳ Ｐゴシック" charset="0"/>
        <a:cs typeface="+mn-cs"/>
      </a:defRPr>
    </a:lvl1pPr>
    <a:lvl2pPr marL="457200" algn="l" rtl="0" fontAlgn="base">
      <a:spcBef>
        <a:spcPct val="0"/>
      </a:spcBef>
      <a:spcAft>
        <a:spcPct val="0"/>
      </a:spcAft>
      <a:defRPr sz="1200" kern="1200">
        <a:solidFill>
          <a:schemeClr val="tx1"/>
        </a:solidFill>
        <a:latin typeface="Gill Sans" charset="0"/>
        <a:ea typeface="ＭＳ Ｐゴシック" charset="0"/>
        <a:cs typeface="+mn-cs"/>
      </a:defRPr>
    </a:lvl2pPr>
    <a:lvl3pPr marL="914400" algn="l" rtl="0" fontAlgn="base">
      <a:spcBef>
        <a:spcPct val="0"/>
      </a:spcBef>
      <a:spcAft>
        <a:spcPct val="0"/>
      </a:spcAft>
      <a:defRPr sz="1200" kern="1200">
        <a:solidFill>
          <a:schemeClr val="tx1"/>
        </a:solidFill>
        <a:latin typeface="Gill Sans" charset="0"/>
        <a:ea typeface="ＭＳ Ｐゴシック" charset="0"/>
        <a:cs typeface="+mn-cs"/>
      </a:defRPr>
    </a:lvl3pPr>
    <a:lvl4pPr marL="1371600" algn="l" rtl="0" fontAlgn="base">
      <a:spcBef>
        <a:spcPct val="0"/>
      </a:spcBef>
      <a:spcAft>
        <a:spcPct val="0"/>
      </a:spcAft>
      <a:defRPr sz="1200" kern="1200">
        <a:solidFill>
          <a:schemeClr val="tx1"/>
        </a:solidFill>
        <a:latin typeface="Gill Sans" charset="0"/>
        <a:ea typeface="ＭＳ Ｐゴシック" charset="0"/>
        <a:cs typeface="+mn-cs"/>
      </a:defRPr>
    </a:lvl4pPr>
    <a:lvl5pPr marL="1828800" algn="l" rtl="0" fontAlgn="base">
      <a:spcBef>
        <a:spcPct val="0"/>
      </a:spcBef>
      <a:spcAft>
        <a:spcPct val="0"/>
      </a:spcAft>
      <a:defRPr sz="1200" kern="1200">
        <a:solidFill>
          <a:schemeClr val="tx1"/>
        </a:solidFill>
        <a:latin typeface="Gill San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dirty="0">
                <a:latin typeface="Lucida Grande" charset="0"/>
                <a:cs typeface="Lucida Grande" charset="0"/>
                <a:sym typeface="Lucida Grande" charset="0"/>
              </a:rPr>
              <a:t>Run through Spectrum (bottom to top) and ask- Can this one cause Cancer?</a:t>
            </a:r>
          </a:p>
          <a:p>
            <a:r>
              <a:rPr lang="en-US" sz="2200" dirty="0">
                <a:latin typeface="Lucida Grande" charset="0"/>
                <a:cs typeface="Lucida Grande" charset="0"/>
                <a:sym typeface="Lucida Grande" charset="0"/>
              </a:rPr>
              <a:t>(UV and above cause cancer)-</a:t>
            </a:r>
          </a:p>
          <a:p>
            <a:endParaRPr lang="en-US" sz="2200" dirty="0">
              <a:latin typeface="Lucida Grande" charset="0"/>
              <a:cs typeface="Lucida Grande" charset="0"/>
              <a:sym typeface="Lucida Grande" charset="0"/>
            </a:endParaRPr>
          </a:p>
          <a:p>
            <a:r>
              <a:rPr lang="en-US" sz="2200" dirty="0">
                <a:latin typeface="Lucida Grande" charset="0"/>
                <a:cs typeface="Lucida Grande" charset="0"/>
                <a:sym typeface="Lucida Grande" charset="0"/>
              </a:rPr>
              <a:t>So </a:t>
            </a:r>
            <a:r>
              <a:rPr lang="en-US" sz="2200" dirty="0" err="1">
                <a:latin typeface="Lucida Grande" charset="0"/>
                <a:cs typeface="Lucida Grande" charset="0"/>
                <a:sym typeface="Lucida Grande" charset="0"/>
              </a:rPr>
              <a:t>whats</a:t>
            </a:r>
            <a:r>
              <a:rPr lang="en-US" sz="2200" dirty="0">
                <a:latin typeface="Lucida Grande" charset="0"/>
                <a:cs typeface="Lucida Grande" charset="0"/>
                <a:sym typeface="Lucida Grande" charset="0"/>
              </a:rPr>
              <a:t> the difference between a laser pointer and a X Ray?</a:t>
            </a:r>
          </a:p>
          <a:p>
            <a:endParaRPr lang="en-US" sz="2200" dirty="0">
              <a:latin typeface="Lucida Grande" charset="0"/>
              <a:cs typeface="Lucida Grande" charset="0"/>
              <a:sym typeface="Lucida Grande" charset="0"/>
            </a:endParaRPr>
          </a:p>
          <a:p>
            <a:r>
              <a:rPr lang="en-US" sz="2200" dirty="0">
                <a:latin typeface="Lucida Grande" charset="0"/>
                <a:cs typeface="Lucida Grande" charset="0"/>
                <a:sym typeface="Lucida Grande" charset="0"/>
              </a:rPr>
              <a:t>Ionizing </a:t>
            </a:r>
            <a:r>
              <a:rPr lang="en-US" sz="2200" dirty="0" err="1">
                <a:latin typeface="Lucida Grande" charset="0"/>
                <a:cs typeface="Lucida Grande" charset="0"/>
                <a:sym typeface="Lucida Grande" charset="0"/>
              </a:rPr>
              <a:t>vs</a:t>
            </a:r>
            <a:r>
              <a:rPr lang="en-US" sz="2200" dirty="0">
                <a:latin typeface="Lucida Grande" charset="0"/>
                <a:cs typeface="Lucida Grande" charset="0"/>
                <a:sym typeface="Lucida Grande" charset="0"/>
              </a:rPr>
              <a:t> Non-Ionizing.</a:t>
            </a:r>
          </a:p>
          <a:p>
            <a:r>
              <a:rPr lang="en-US" sz="2200" dirty="0">
                <a:latin typeface="Lucida Grande" charset="0"/>
                <a:cs typeface="Lucida Grande" charset="0"/>
                <a:sym typeface="Lucida Grande" charset="0"/>
              </a:rPr>
              <a:t>Non-ionizing:</a:t>
            </a:r>
          </a:p>
          <a:p>
            <a:r>
              <a:rPr lang="en-US" sz="2200" dirty="0">
                <a:latin typeface="Lucida Grande" charset="0"/>
                <a:cs typeface="Lucida Grande" charset="0"/>
                <a:sym typeface="Lucida Grande" charset="0"/>
              </a:rPr>
              <a:t>Cell phone and microwave, lasers, and </a:t>
            </a:r>
            <a:r>
              <a:rPr lang="en-US" sz="2200" dirty="0" err="1">
                <a:latin typeface="Lucida Grande" charset="0"/>
                <a:cs typeface="Lucida Grande" charset="0"/>
                <a:sym typeface="Lucida Grande" charset="0"/>
              </a:rPr>
              <a:t>wifi</a:t>
            </a:r>
            <a:r>
              <a:rPr lang="en-US" sz="2200" dirty="0">
                <a:latin typeface="Lucida Grande" charset="0"/>
                <a:cs typeface="Lucida Grande" charset="0"/>
                <a:sym typeface="Lucida Grande" charset="0"/>
              </a:rPr>
              <a:t>-</a:t>
            </a:r>
          </a:p>
          <a:p>
            <a:r>
              <a:rPr lang="en-US" sz="2200" dirty="0">
                <a:latin typeface="Lucida Grande" charset="0"/>
                <a:cs typeface="Lucida Grande" charset="0"/>
                <a:sym typeface="Lucida Grande" charset="0"/>
              </a:rPr>
              <a:t>	vibrate but can</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t break bonds- NO CHEMICAL CONSEQUENCE!</a:t>
            </a:r>
          </a:p>
          <a:p>
            <a:r>
              <a:rPr lang="en-US" sz="2200" dirty="0">
                <a:latin typeface="Lucida Grande" charset="0"/>
                <a:cs typeface="Lucida Grande" charset="0"/>
                <a:sym typeface="Lucida Grande" charset="0"/>
              </a:rPr>
              <a:t>	(explain how microwave works- EM field that reverses 2.45 Billion times/sec)</a:t>
            </a:r>
          </a:p>
          <a:p>
            <a:r>
              <a:rPr lang="en-US" sz="2200" dirty="0">
                <a:latin typeface="Lucida Grande" charset="0"/>
                <a:cs typeface="Lucida Grande" charset="0"/>
                <a:sym typeface="Lucida Grande" charset="0"/>
              </a:rPr>
              <a:t>	**Not </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Nuking food- spinning water molecules**</a:t>
            </a:r>
          </a:p>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045098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69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endParaRPr lang="en-US" sz="2200" dirty="0">
              <a:latin typeface="Lucida Grande" charset="0"/>
              <a:cs typeface="Lucida Grande" charset="0"/>
              <a:sym typeface="Lucida Grande" charset="0"/>
            </a:endParaRPr>
          </a:p>
          <a:p>
            <a:r>
              <a:rPr lang="en-US" sz="2200" dirty="0">
                <a:latin typeface="Lucida Grande" charset="0"/>
                <a:cs typeface="Lucida Grande" charset="0"/>
                <a:sym typeface="Lucida Grande" charset="0"/>
              </a:rPr>
              <a:t>Show ANTI-C</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s</a:t>
            </a:r>
          </a:p>
          <a:p>
            <a:r>
              <a:rPr lang="en-US" sz="2200" dirty="0">
                <a:latin typeface="Lucida Grande" charset="0"/>
                <a:cs typeface="Lucida Grande" charset="0"/>
                <a:sym typeface="Lucida Grande" charset="0"/>
              </a:rPr>
              <a:t>	don</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t stop radiation (X ray would work fine), just keep you from getting contaminated.</a:t>
            </a:r>
          </a:p>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86009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69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200" u="none" kern="1200" baseline="0" dirty="0" smtClean="0">
                <a:solidFill>
                  <a:schemeClr val="tx1"/>
                </a:solidFill>
                <a:latin typeface="Gill Sans" charset="0"/>
                <a:ea typeface="ＭＳ Ｐゴシック" charset="0"/>
                <a:cs typeface="+mn-cs"/>
              </a:rPr>
              <a:t>Time </a:t>
            </a:r>
          </a:p>
          <a:p>
            <a:r>
              <a:rPr lang="en-US" sz="1200" u="none" kern="1200" baseline="0" dirty="0" smtClean="0">
                <a:solidFill>
                  <a:schemeClr val="tx1"/>
                </a:solidFill>
                <a:latin typeface="Gill Sans" charset="0"/>
                <a:ea typeface="ＭＳ Ｐゴシック" charset="0"/>
                <a:cs typeface="+mn-cs"/>
              </a:rPr>
              <a:t>Distance </a:t>
            </a:r>
          </a:p>
          <a:p>
            <a:r>
              <a:rPr lang="en-US" sz="1200" u="none" kern="1200" baseline="0" dirty="0" smtClean="0">
                <a:solidFill>
                  <a:schemeClr val="tx1"/>
                </a:solidFill>
                <a:latin typeface="Gill Sans" charset="0"/>
                <a:ea typeface="ＭＳ Ｐゴシック" charset="0"/>
                <a:cs typeface="+mn-cs"/>
              </a:rPr>
              <a:t>Shielding</a:t>
            </a:r>
          </a:p>
          <a:p>
            <a:endParaRPr lang="en-US" sz="1200" u="none" kern="1200" baseline="0" dirty="0" smtClean="0">
              <a:solidFill>
                <a:schemeClr val="tx1"/>
              </a:solidFill>
              <a:latin typeface="Gill Sans" charset="0"/>
              <a:ea typeface="ＭＳ Ｐゴシック" charset="0"/>
              <a:cs typeface="+mn-cs"/>
            </a:endParaRPr>
          </a:p>
          <a:p>
            <a:r>
              <a:rPr lang="en-US" sz="1200" u="none" kern="1200" baseline="0" dirty="0" smtClean="0">
                <a:solidFill>
                  <a:schemeClr val="tx1"/>
                </a:solidFill>
                <a:latin typeface="Gill Sans" charset="0"/>
                <a:ea typeface="ＭＳ Ｐゴシック" charset="0"/>
                <a:cs typeface="+mn-cs"/>
              </a:rPr>
              <a:t>OPTIONAL:  </a:t>
            </a:r>
          </a:p>
          <a:p>
            <a:r>
              <a:rPr lang="en-US" sz="1200" u="none" kern="1200" baseline="0" dirty="0" smtClean="0">
                <a:solidFill>
                  <a:schemeClr val="tx1"/>
                </a:solidFill>
                <a:latin typeface="Gill Sans" charset="0"/>
                <a:ea typeface="ＭＳ Ｐゴシック" charset="0"/>
                <a:cs typeface="+mn-cs"/>
              </a:rPr>
              <a:t>	(ALARA- Linear No Threshold)</a:t>
            </a:r>
          </a:p>
          <a:p>
            <a:r>
              <a:rPr lang="en-US" sz="1200" u="none" kern="1200" baseline="0" dirty="0" smtClean="0">
                <a:solidFill>
                  <a:schemeClr val="tx1"/>
                </a:solidFill>
                <a:latin typeface="Gill Sans" charset="0"/>
                <a:ea typeface="ＭＳ Ｐゴシック" charset="0"/>
                <a:cs typeface="+mn-cs"/>
              </a:rPr>
              <a:t>	Alcohol or aspirin deaths </a:t>
            </a:r>
          </a:p>
          <a:p>
            <a:r>
              <a:rPr lang="en-US" sz="1200" u="none" kern="1200" baseline="0" dirty="0" smtClean="0">
                <a:solidFill>
                  <a:schemeClr val="tx1"/>
                </a:solidFill>
                <a:latin typeface="Gill Sans" charset="0"/>
                <a:ea typeface="ＭＳ Ｐゴシック" charset="0"/>
                <a:cs typeface="+mn-cs"/>
              </a:rPr>
              <a:t>		-say 100 aspirin would kill a person</a:t>
            </a:r>
          </a:p>
          <a:p>
            <a:r>
              <a:rPr lang="en-US" sz="1200" u="none" kern="1200" baseline="0" dirty="0" smtClean="0">
                <a:solidFill>
                  <a:schemeClr val="tx1"/>
                </a:solidFill>
                <a:latin typeface="Gill Sans" charset="0"/>
                <a:ea typeface="ＭＳ Ｐゴシック" charset="0"/>
                <a:cs typeface="+mn-cs"/>
              </a:rPr>
              <a:t>		-then every 100 aspirin consumed should result in a death</a:t>
            </a:r>
          </a:p>
          <a:p>
            <a:r>
              <a:rPr lang="en-US" sz="1200" u="none" kern="1200" baseline="0" dirty="0" smtClean="0">
                <a:solidFill>
                  <a:schemeClr val="tx1"/>
                </a:solidFill>
                <a:latin typeface="Gill Sans" charset="0"/>
                <a:ea typeface="ＭＳ Ｐゴシック" charset="0"/>
                <a:cs typeface="+mn-cs"/>
              </a:rPr>
              <a:t>			(wrong, but its how we model radiation)</a:t>
            </a: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773885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74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3600">
                <a:latin typeface="Lucida Grande" charset="0"/>
                <a:cs typeface="Lucida Grande" charset="0"/>
                <a:sym typeface="Lucida Grande" charset="0"/>
              </a:rPr>
              <a:t>Uses of radiation- some unexpected...</a:t>
            </a:r>
          </a:p>
          <a:p>
            <a:endParaRPr lang="en-US" sz="3600">
              <a:latin typeface="Lucida Grande" charset="0"/>
              <a:cs typeface="Lucida Grande" charset="0"/>
              <a:sym typeface="Lucida Grande" charset="0"/>
            </a:endParaRPr>
          </a:p>
          <a:p>
            <a:endParaRPr lang="en-US" sz="3600">
              <a:latin typeface="Lucida Grande" charset="0"/>
              <a:cs typeface="Lucida Grande" charset="0"/>
              <a:sym typeface="Lucida Grande" charset="0"/>
            </a:endParaRPr>
          </a:p>
          <a:p>
            <a:endParaRPr lang="en-US" sz="3600">
              <a:latin typeface="Lucida Grande" charset="0"/>
              <a:cs typeface="Lucida Grande" charset="0"/>
              <a:sym typeface="Lucida Grande" charset="0"/>
            </a:endParaRPr>
          </a:p>
          <a:p>
            <a:endParaRPr lang="en-US" sz="3600">
              <a:latin typeface="Lucida Grande" charset="0"/>
              <a:cs typeface="Lucida Grande" charset="0"/>
              <a:sym typeface="Lucida Grande" charset="0"/>
            </a:endParaRPr>
          </a:p>
        </p:txBody>
      </p:sp>
    </p:spTree>
    <p:extLst>
      <p:ext uri="{BB962C8B-B14F-4D97-AF65-F5344CB8AC3E}">
        <p14:creationId xmlns:p14="http://schemas.microsoft.com/office/powerpoint/2010/main" val="298331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79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a:latin typeface="Lucida Grande" charset="0"/>
                <a:cs typeface="Lucida Grande" charset="0"/>
                <a:sym typeface="Lucida Grande" charset="0"/>
              </a:rPr>
              <a:t>Uses of Radiation</a:t>
            </a:r>
          </a:p>
          <a:p>
            <a:r>
              <a:rPr lang="en-US" sz="2200">
                <a:latin typeface="Lucida Grande" charset="0"/>
                <a:cs typeface="Lucida Grande" charset="0"/>
                <a:sym typeface="Lucida Grande" charset="0"/>
              </a:rPr>
              <a:t>	Space battery powering Mars Rover and will last for decades!</a:t>
            </a:r>
          </a:p>
          <a:p>
            <a:r>
              <a:rPr lang="en-US" sz="2200">
                <a:latin typeface="Lucida Grande" charset="0"/>
                <a:cs typeface="Lucida Grande" charset="0"/>
                <a:sym typeface="Lucida Grande" charset="0"/>
              </a:rPr>
              <a:t>Pu-238 (87 yr half life)</a:t>
            </a:r>
          </a:p>
          <a:p>
            <a:r>
              <a:rPr lang="en-US" sz="2200">
                <a:latin typeface="Lucida Grande" charset="0"/>
                <a:cs typeface="Lucida Grande" charset="0"/>
                <a:sym typeface="Lucida Grande" charset="0"/>
              </a:rPr>
              <a:t>decay heat-&gt;Thermocouples-&gt; Voltage!</a:t>
            </a:r>
          </a:p>
          <a:p>
            <a:endParaRPr lang="en-US" sz="2200">
              <a:latin typeface="Lucida Grande" charset="0"/>
              <a:cs typeface="Lucida Grande" charset="0"/>
              <a:sym typeface="Lucida Grande" charset="0"/>
            </a:endParaRPr>
          </a:p>
          <a:p>
            <a:endParaRPr lang="en-US" sz="2200">
              <a:latin typeface="Lucida Grande" charset="0"/>
              <a:cs typeface="Lucida Grande" charset="0"/>
              <a:sym typeface="Lucida Grande" charset="0"/>
            </a:endParaRPr>
          </a:p>
        </p:txBody>
      </p:sp>
    </p:spTree>
    <p:extLst>
      <p:ext uri="{BB962C8B-B14F-4D97-AF65-F5344CB8AC3E}">
        <p14:creationId xmlns:p14="http://schemas.microsoft.com/office/powerpoint/2010/main" val="1832705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79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dirty="0" smtClean="0">
                <a:latin typeface="Lucida Grande" charset="0"/>
                <a:cs typeface="Lucida Grande" charset="0"/>
                <a:sym typeface="Lucida Grande" charset="0"/>
              </a:rPr>
              <a:t>Loading the plutonium bricks</a:t>
            </a:r>
            <a:r>
              <a:rPr lang="en-US" sz="2200" baseline="0" dirty="0" smtClean="0">
                <a:latin typeface="Lucida Grande" charset="0"/>
                <a:cs typeface="Lucida Grande" charset="0"/>
                <a:sym typeface="Lucida Grande" charset="0"/>
              </a:rPr>
              <a:t> into the battery (in a hot cell)</a:t>
            </a:r>
            <a:endParaRPr lang="en-US" sz="2200" dirty="0">
              <a:latin typeface="Lucida Grande" charset="0"/>
              <a:cs typeface="Lucida Grande" charset="0"/>
              <a:sym typeface="Lucida Grande" charset="0"/>
            </a:endParaRPr>
          </a:p>
          <a:p>
            <a:endParaRPr lang="en-US" sz="2200" dirty="0">
              <a:latin typeface="Lucida Grande" charset="0"/>
              <a:cs typeface="Lucida Grande" charset="0"/>
              <a:sym typeface="Lucida Grande" charset="0"/>
            </a:endParaRPr>
          </a:p>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919053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79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dirty="0" smtClean="0">
                <a:latin typeface="Lucida Grande" charset="0"/>
                <a:cs typeface="Lucida Grande" charset="0"/>
                <a:sym typeface="Lucida Grande" charset="0"/>
              </a:rPr>
              <a:t>Once</a:t>
            </a:r>
            <a:r>
              <a:rPr lang="en-US" sz="2200" baseline="0" dirty="0" smtClean="0">
                <a:latin typeface="Lucida Grande" charset="0"/>
                <a:cs typeface="Lucida Grande" charset="0"/>
                <a:sym typeface="Lucida Grande" charset="0"/>
              </a:rPr>
              <a:t> sealed battery is safe to handle</a:t>
            </a:r>
            <a:endParaRPr lang="en-US" sz="2200" dirty="0">
              <a:latin typeface="Lucida Grande" charset="0"/>
              <a:cs typeface="Lucida Grande" charset="0"/>
              <a:sym typeface="Lucida Grande" charset="0"/>
            </a:endParaRPr>
          </a:p>
          <a:p>
            <a:endParaRPr lang="en-US" sz="2200" dirty="0">
              <a:latin typeface="Lucida Grande" charset="0"/>
              <a:cs typeface="Lucida Grande" charset="0"/>
              <a:sym typeface="Lucida Grande" charset="0"/>
            </a:endParaRPr>
          </a:p>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827650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79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dirty="0" smtClean="0">
                <a:latin typeface="Lucida Grande" charset="0"/>
                <a:cs typeface="Lucida Grande" charset="0"/>
                <a:sym typeface="Lucida Grande" charset="0"/>
              </a:rPr>
              <a:t>Battery pack mounts on back of river (white tilted platform)</a:t>
            </a:r>
          </a:p>
          <a:p>
            <a:endParaRPr lang="en-US" sz="2200" dirty="0" smtClean="0">
              <a:latin typeface="Lucida Grande" charset="0"/>
              <a:cs typeface="Lucida Grande" charset="0"/>
              <a:sym typeface="Lucida Grande" charset="0"/>
            </a:endParaRPr>
          </a:p>
          <a:p>
            <a:endParaRPr lang="en-US" sz="2200" dirty="0" smtClean="0">
              <a:latin typeface="Lucida Grande" charset="0"/>
              <a:cs typeface="Lucida Grande" charset="0"/>
              <a:sym typeface="Lucida Grande" charset="0"/>
            </a:endParaRPr>
          </a:p>
          <a:p>
            <a:r>
              <a:rPr lang="en-US" sz="2200" dirty="0">
                <a:latin typeface="Lucida Grande" charset="0"/>
                <a:cs typeface="Lucida Grande" charset="0"/>
                <a:sym typeface="Lucida Grande" charset="0"/>
              </a:rPr>
              <a:t>	Space battery powering Mars Rover and will last for decades!</a:t>
            </a:r>
          </a:p>
          <a:p>
            <a:r>
              <a:rPr lang="en-US" sz="2200" dirty="0">
                <a:latin typeface="Lucida Grande" charset="0"/>
                <a:cs typeface="Lucida Grande" charset="0"/>
                <a:sym typeface="Lucida Grande" charset="0"/>
              </a:rPr>
              <a:t>Pu-238 (87 </a:t>
            </a:r>
            <a:r>
              <a:rPr lang="en-US" sz="2200" dirty="0" err="1">
                <a:latin typeface="Lucida Grande" charset="0"/>
                <a:cs typeface="Lucida Grande" charset="0"/>
                <a:sym typeface="Lucida Grande" charset="0"/>
              </a:rPr>
              <a:t>yr</a:t>
            </a:r>
            <a:r>
              <a:rPr lang="en-US" sz="2200" dirty="0">
                <a:latin typeface="Lucida Grande" charset="0"/>
                <a:cs typeface="Lucida Grande" charset="0"/>
                <a:sym typeface="Lucida Grande" charset="0"/>
              </a:rPr>
              <a:t> half life)</a:t>
            </a:r>
          </a:p>
          <a:p>
            <a:r>
              <a:rPr lang="en-US" sz="2200" dirty="0">
                <a:latin typeface="Lucida Grande" charset="0"/>
                <a:cs typeface="Lucida Grande" charset="0"/>
                <a:sym typeface="Lucida Grande" charset="0"/>
              </a:rPr>
              <a:t>decay heat-&gt;Thermocouples-&gt; Voltage!</a:t>
            </a:r>
          </a:p>
          <a:p>
            <a:endParaRPr lang="en-US" sz="2200" dirty="0">
              <a:latin typeface="Lucida Grande" charset="0"/>
              <a:cs typeface="Lucida Grande" charset="0"/>
              <a:sym typeface="Lucida Grande" charset="0"/>
            </a:endParaRPr>
          </a:p>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868174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dirty="0" smtClean="0">
                <a:latin typeface="Lucida Grande" charset="0"/>
                <a:cs typeface="Lucida Grande" charset="0"/>
                <a:sym typeface="Lucida Grande" charset="0"/>
              </a:rPr>
              <a:t>Hey</a:t>
            </a:r>
            <a:r>
              <a:rPr lang="en-US" sz="2200" baseline="0" dirty="0" smtClean="0">
                <a:latin typeface="Lucida Grande" charset="0"/>
                <a:cs typeface="Lucida Grande" charset="0"/>
                <a:sym typeface="Lucida Grande" charset="0"/>
              </a:rPr>
              <a:t> theses same batteries can be used for pacemakers- (surgically implanted)</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b="0" i="1" kern="1200" dirty="0" smtClean="0">
                <a:solidFill>
                  <a:schemeClr val="tx1"/>
                </a:solidFill>
                <a:effectLst/>
                <a:latin typeface="Gill Sans" charset="0"/>
                <a:ea typeface="ＭＳ Ｐゴシック" charset="0"/>
                <a:cs typeface="+mn-cs"/>
              </a:rPr>
              <a:t>osrp.lanl.gov/</a:t>
            </a:r>
            <a:r>
              <a:rPr lang="en-US" sz="1200" b="1" i="1" kern="1200" dirty="0" smtClean="0">
                <a:solidFill>
                  <a:schemeClr val="tx1"/>
                </a:solidFill>
                <a:effectLst/>
                <a:latin typeface="Gill Sans" charset="0"/>
                <a:ea typeface="ＭＳ Ｐゴシック" charset="0"/>
                <a:cs typeface="+mn-cs"/>
              </a:rPr>
              <a:t>pacemakers</a:t>
            </a:r>
            <a:r>
              <a:rPr lang="en-US" sz="1200" b="0" i="1" kern="1200" dirty="0" smtClean="0">
                <a:solidFill>
                  <a:schemeClr val="tx1"/>
                </a:solidFill>
                <a:effectLst/>
                <a:latin typeface="Gill Sans" charset="0"/>
                <a:ea typeface="ＭＳ Ｐゴシック" charset="0"/>
                <a:cs typeface="+mn-cs"/>
              </a:rPr>
              <a:t>.shtml</a:t>
            </a:r>
            <a:r>
              <a:rPr lang="en-US" sz="1200" b="0" kern="1200" dirty="0" smtClean="0">
                <a:solidFill>
                  <a:schemeClr val="tx1"/>
                </a:solidFill>
                <a:effectLst/>
                <a:latin typeface="Gill Sans" charset="0"/>
                <a:ea typeface="ＭＳ Ｐゴシック" charset="0"/>
                <a:cs typeface="+mn-cs"/>
              </a:rPr>
              <a:t>‎ </a:t>
            </a:r>
          </a:p>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43158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dirty="0">
                <a:latin typeface="Lucida Grande" charset="0"/>
                <a:cs typeface="Lucida Grande" charset="0"/>
                <a:sym typeface="Lucida Grande" charset="0"/>
              </a:rPr>
              <a:t>Beneficial Uses: We keep it around for a reason!</a:t>
            </a:r>
          </a:p>
          <a:p>
            <a:r>
              <a:rPr lang="en-US" sz="2200" dirty="0">
                <a:latin typeface="Lucida Grande" charset="0"/>
                <a:cs typeface="Lucida Grande" charset="0"/>
                <a:sym typeface="Lucida Grande" charset="0"/>
              </a:rPr>
              <a:t>	Smoke Detectors!</a:t>
            </a:r>
          </a:p>
          <a:p>
            <a:r>
              <a:rPr lang="en-US" sz="2200" dirty="0">
                <a:latin typeface="Lucida Grande" charset="0"/>
                <a:cs typeface="Lucida Grande" charset="0"/>
                <a:sym typeface="Lucida Grande" charset="0"/>
              </a:rPr>
              <a:t>	Makeup/ Surgical Sterilization</a:t>
            </a:r>
          </a:p>
          <a:p>
            <a:r>
              <a:rPr lang="en-US" sz="2200" dirty="0">
                <a:latin typeface="Lucida Grande" charset="0"/>
                <a:cs typeface="Lucida Grande" charset="0"/>
                <a:sym typeface="Lucida Grande" charset="0"/>
              </a:rPr>
              <a:t>	Radiographing- Welds/ Security</a:t>
            </a:r>
          </a:p>
          <a:p>
            <a:r>
              <a:rPr lang="en-US" sz="2200" dirty="0">
                <a:latin typeface="Lucida Grande" charset="0"/>
                <a:cs typeface="Lucida Grande" charset="0"/>
                <a:sym typeface="Lucida Grande" charset="0"/>
              </a:rPr>
              <a:t>	Medical-(PET- Actually you are given a radioactive tracer!-)</a:t>
            </a:r>
          </a:p>
          <a:p>
            <a:r>
              <a:rPr lang="en-US" sz="2200" dirty="0">
                <a:latin typeface="Lucida Grande" charset="0"/>
                <a:cs typeface="Lucida Grande" charset="0"/>
                <a:sym typeface="Lucida Grande" charset="0"/>
              </a:rPr>
              <a:t>	Ice cream air fraction measurement</a:t>
            </a:r>
          </a:p>
          <a:p>
            <a:r>
              <a:rPr lang="en-US" sz="2200" dirty="0">
                <a:latin typeface="Lucida Grande" charset="0"/>
                <a:cs typeface="Lucida Grande" charset="0"/>
                <a:sym typeface="Lucida Grande" charset="0"/>
              </a:rPr>
              <a:t>	Tire Quality inspections</a:t>
            </a:r>
          </a:p>
          <a:p>
            <a:r>
              <a:rPr lang="en-US" sz="2200" dirty="0">
                <a:latin typeface="Lucida Grande" charset="0"/>
                <a:cs typeface="Lucida Grande" charset="0"/>
                <a:sym typeface="Lucida Grande" charset="0"/>
              </a:rPr>
              <a:t>	Hardening Plastics for use with hot foods. (crosslinking polymers)</a:t>
            </a:r>
          </a:p>
          <a:p>
            <a:r>
              <a:rPr lang="en-US" sz="2200" dirty="0">
                <a:latin typeface="Lucida Grande" charset="0"/>
                <a:cs typeface="Lucida Grande" charset="0"/>
                <a:sym typeface="Lucida Grande" charset="0"/>
              </a:rPr>
              <a:t>	and of course the X-ray</a:t>
            </a:r>
          </a:p>
        </p:txBody>
      </p:sp>
    </p:spTree>
    <p:extLst>
      <p:ext uri="{BB962C8B-B14F-4D97-AF65-F5344CB8AC3E}">
        <p14:creationId xmlns:p14="http://schemas.microsoft.com/office/powerpoint/2010/main" val="1656012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891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dirty="0" smtClean="0">
                <a:latin typeface="Lucida Grande" charset="0"/>
                <a:cs typeface="Lucida Grande" charset="0"/>
                <a:sym typeface="Lucida Grande" charset="0"/>
              </a:rPr>
              <a:t>OPTIONAL SLIDES- </a:t>
            </a:r>
          </a:p>
          <a:p>
            <a:r>
              <a:rPr lang="en-US" sz="2200" dirty="0" smtClean="0">
                <a:latin typeface="Lucida Grande" charset="0"/>
                <a:cs typeface="Lucida Grande" charset="0"/>
                <a:sym typeface="Lucida Grande" charset="0"/>
              </a:rPr>
              <a:t>Radiation </a:t>
            </a:r>
            <a:r>
              <a:rPr lang="en-US" sz="2200" dirty="0">
                <a:latin typeface="Lucida Grande" charset="0"/>
                <a:cs typeface="Lucida Grande" charset="0"/>
                <a:sym typeface="Lucida Grande" charset="0"/>
              </a:rPr>
              <a:t>Theory...- </a:t>
            </a:r>
            <a:r>
              <a:rPr lang="en-US" sz="2200" dirty="0" smtClean="0">
                <a:latin typeface="Lucida Grande" charset="0"/>
                <a:cs typeface="Lucida Grande" charset="0"/>
                <a:sym typeface="Lucida Grande" charset="0"/>
              </a:rPr>
              <a:t>Types, Half</a:t>
            </a:r>
            <a:r>
              <a:rPr lang="en-US" sz="2200" baseline="0" dirty="0" smtClean="0">
                <a:latin typeface="Lucida Grande" charset="0"/>
                <a:cs typeface="Lucida Grande" charset="0"/>
                <a:sym typeface="Lucida Grande" charset="0"/>
              </a:rPr>
              <a:t> Lives, and shielding</a:t>
            </a: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218795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dirty="0" smtClean="0">
                <a:latin typeface="Lucida Grande" charset="0"/>
                <a:cs typeface="Lucida Grande" charset="0"/>
                <a:sym typeface="Lucida Grande" charset="0"/>
              </a:rPr>
              <a:t>Ionizing </a:t>
            </a:r>
            <a:r>
              <a:rPr lang="en-US" sz="2200" dirty="0">
                <a:latin typeface="Lucida Grande" charset="0"/>
                <a:cs typeface="Lucida Grande" charset="0"/>
                <a:sym typeface="Lucida Grande" charset="0"/>
              </a:rPr>
              <a:t>Radiation- </a:t>
            </a:r>
          </a:p>
          <a:p>
            <a:r>
              <a:rPr lang="en-US" sz="2200" dirty="0" err="1">
                <a:latin typeface="Lucida Grande" charset="0"/>
                <a:cs typeface="Lucida Grande" charset="0"/>
                <a:sym typeface="Lucida Grande" charset="0"/>
              </a:rPr>
              <a:t>Xray</a:t>
            </a:r>
            <a:r>
              <a:rPr lang="en-US" sz="2200" dirty="0">
                <a:latin typeface="Lucida Grande" charset="0"/>
                <a:cs typeface="Lucida Grande" charset="0"/>
                <a:sym typeface="Lucida Grande" charset="0"/>
              </a:rPr>
              <a:t>, UV light, Gamma, Charged particles;</a:t>
            </a:r>
          </a:p>
          <a:p>
            <a:r>
              <a:rPr lang="en-US" sz="2200" dirty="0">
                <a:latin typeface="Lucida Grande" charset="0"/>
                <a:cs typeface="Lucida Grande" charset="0"/>
                <a:sym typeface="Lucida Grande" charset="0"/>
              </a:rPr>
              <a:t>	Can knock electron clean off!</a:t>
            </a:r>
          </a:p>
          <a:p>
            <a:r>
              <a:rPr lang="en-US" sz="2200" dirty="0">
                <a:latin typeface="Lucida Grande" charset="0"/>
                <a:cs typeface="Lucida Grande" charset="0"/>
                <a:sym typeface="Lucida Grande" charset="0"/>
              </a:rPr>
              <a:t>	SCREWS UP CHEMICAL PROPERTIES!</a:t>
            </a:r>
          </a:p>
          <a:p>
            <a:r>
              <a:rPr lang="en-US" sz="2200" dirty="0">
                <a:latin typeface="Lucida Grande" charset="0"/>
                <a:cs typeface="Lucida Grande" charset="0"/>
                <a:sym typeface="Lucida Grande" charset="0"/>
              </a:rPr>
              <a:t>	</a:t>
            </a:r>
          </a:p>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705908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dirty="0" smtClean="0">
                <a:latin typeface="Lucida Grande" charset="0"/>
                <a:cs typeface="Lucida Grande" charset="0"/>
                <a:sym typeface="Lucida Grande" charset="0"/>
              </a:rPr>
              <a:t>Go</a:t>
            </a:r>
            <a:r>
              <a:rPr lang="en-US" sz="2200" baseline="0" dirty="0" smtClean="0">
                <a:latin typeface="Lucida Grande" charset="0"/>
                <a:cs typeface="Lucida Grande" charset="0"/>
                <a:sym typeface="Lucida Grande" charset="0"/>
              </a:rPr>
              <a:t> down the electromagnetic spectrum and ask if each can cause cancer- </a:t>
            </a:r>
          </a:p>
          <a:p>
            <a:r>
              <a:rPr lang="en-US" sz="2200" baseline="0" dirty="0" smtClean="0">
                <a:latin typeface="Lucida Grande" charset="0"/>
                <a:cs typeface="Lucida Grande" charset="0"/>
                <a:sym typeface="Lucida Grande" charset="0"/>
              </a:rPr>
              <a:t>	(students usually split on microwaves)</a:t>
            </a:r>
            <a:endParaRPr lang="en-US" sz="2200" dirty="0">
              <a:latin typeface="Lucida Grande" charset="0"/>
              <a:cs typeface="Lucida Grande" charset="0"/>
              <a:sym typeface="Lucida Grande" charset="0"/>
            </a:endParaRPr>
          </a:p>
          <a:p>
            <a:endParaRPr lang="en-US" sz="2200" dirty="0" smtClean="0">
              <a:latin typeface="Lucida Grande" charset="0"/>
              <a:cs typeface="Lucida Grande" charset="0"/>
              <a:sym typeface="Lucida Grande" charset="0"/>
            </a:endParaRPr>
          </a:p>
          <a:p>
            <a:r>
              <a:rPr lang="en-US" sz="2200" dirty="0" smtClean="0">
                <a:latin typeface="Lucida Grande" charset="0"/>
                <a:cs typeface="Lucida Grande" charset="0"/>
                <a:sym typeface="Lucida Grande" charset="0"/>
              </a:rPr>
              <a:t>Difference</a:t>
            </a:r>
            <a:r>
              <a:rPr lang="en-US" sz="2200" baseline="0" dirty="0" smtClean="0">
                <a:latin typeface="Lucida Grande" charset="0"/>
                <a:cs typeface="Lucida Grande" charset="0"/>
                <a:sym typeface="Lucida Grande" charset="0"/>
              </a:rPr>
              <a:t> between ionizing and non-ionizing radiation</a:t>
            </a:r>
          </a:p>
          <a:p>
            <a:r>
              <a:rPr lang="en-US" sz="2200" baseline="0" dirty="0" smtClean="0">
                <a:latin typeface="Lucida Grande" charset="0"/>
                <a:cs typeface="Lucida Grande" charset="0"/>
                <a:sym typeface="Lucida Grande" charset="0"/>
              </a:rPr>
              <a:t>	Non ionizing radiation (like the microwave) just makes the atoms move faster- no electrons get pulled off</a:t>
            </a:r>
          </a:p>
          <a:p>
            <a:r>
              <a:rPr lang="en-US" sz="2200" baseline="0" dirty="0" smtClean="0">
                <a:latin typeface="Lucida Grande" charset="0"/>
                <a:cs typeface="Lucida Grande" charset="0"/>
                <a:sym typeface="Lucida Grande" charset="0"/>
              </a:rPr>
              <a:t>	Ionizing radiation- (like x-rays) can pull the electron away from the nucleus</a:t>
            </a:r>
          </a:p>
          <a:p>
            <a:endParaRPr lang="en-US" sz="2200" dirty="0" smtClean="0">
              <a:latin typeface="Lucida Grande" charset="0"/>
              <a:cs typeface="Lucida Grande" charset="0"/>
              <a:sym typeface="Lucida Grande" charset="0"/>
            </a:endParaRPr>
          </a:p>
          <a:p>
            <a:r>
              <a:rPr lang="en-US" sz="2200" dirty="0" smtClean="0">
                <a:latin typeface="Lucida Grande" charset="0"/>
                <a:cs typeface="Lucida Grande" charset="0"/>
                <a:sym typeface="Lucida Grande" charset="0"/>
              </a:rPr>
              <a:t>Made by applying</a:t>
            </a:r>
            <a:r>
              <a:rPr lang="en-US" sz="2200" baseline="0" dirty="0" smtClean="0">
                <a:latin typeface="Lucida Grande" charset="0"/>
                <a:cs typeface="Lucida Grande" charset="0"/>
                <a:sym typeface="Lucida Grande" charset="0"/>
              </a:rPr>
              <a:t> energy to the atom- like pulling the electron away</a:t>
            </a:r>
            <a:endParaRPr lang="en-US" sz="2200" dirty="0">
              <a:latin typeface="Lucida Grande" charset="0"/>
              <a:cs typeface="Lucida Grande" charset="0"/>
              <a:sym typeface="Lucida Grande" charset="0"/>
            </a:endParaRPr>
          </a:p>
          <a:p>
            <a:r>
              <a:rPr lang="en-US" sz="2200" dirty="0">
                <a:latin typeface="Lucida Grande" charset="0"/>
                <a:cs typeface="Lucida Grande" charset="0"/>
                <a:sym typeface="Lucida Grande" charset="0"/>
              </a:rPr>
              <a:t>	Get energy back when the fall back into place</a:t>
            </a:r>
          </a:p>
          <a:p>
            <a:r>
              <a:rPr lang="en-US" sz="2200" dirty="0">
                <a:latin typeface="Lucida Grande" charset="0"/>
                <a:cs typeface="Lucida Grande" charset="0"/>
                <a:sym typeface="Lucida Grande" charset="0"/>
              </a:rPr>
              <a:t>		Fluorescent lights</a:t>
            </a:r>
            <a:r>
              <a:rPr lang="en-US" sz="2200" dirty="0" smtClean="0">
                <a:latin typeface="Lucida Grande" charset="0"/>
                <a:cs typeface="Lucida Grande" charset="0"/>
                <a:sym typeface="Lucida Grande" charset="0"/>
              </a:rPr>
              <a:t>, fall a little bit</a:t>
            </a:r>
            <a:endParaRPr lang="en-US" sz="2200" dirty="0">
              <a:latin typeface="Lucida Grande" charset="0"/>
              <a:cs typeface="Lucida Grande" charset="0"/>
              <a:sym typeface="Lucida Grande" charset="0"/>
            </a:endParaRPr>
          </a:p>
          <a:p>
            <a:r>
              <a:rPr lang="en-US" sz="2200" dirty="0">
                <a:latin typeface="Lucida Grande" charset="0"/>
                <a:cs typeface="Lucida Grande" charset="0"/>
                <a:sym typeface="Lucida Grande" charset="0"/>
              </a:rPr>
              <a:t>		(what If it falls further-</a:t>
            </a:r>
          </a:p>
          <a:p>
            <a:r>
              <a:rPr lang="en-US" sz="2200" dirty="0">
                <a:latin typeface="Lucida Grande" charset="0"/>
                <a:cs typeface="Lucida Grande" charset="0"/>
                <a:sym typeface="Lucida Grande" charset="0"/>
              </a:rPr>
              <a:t>		 X-rays)</a:t>
            </a:r>
          </a:p>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598086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dirty="0" smtClean="0">
                <a:latin typeface="Lucida Grande" charset="0"/>
                <a:cs typeface="Lucida Grande" charset="0"/>
                <a:sym typeface="Lucida Grande" charset="0"/>
              </a:rPr>
              <a:t>Go</a:t>
            </a:r>
            <a:r>
              <a:rPr lang="en-US" sz="2200" baseline="0" dirty="0" smtClean="0">
                <a:latin typeface="Lucida Grande" charset="0"/>
                <a:cs typeface="Lucida Grande" charset="0"/>
                <a:sym typeface="Lucida Grande" charset="0"/>
              </a:rPr>
              <a:t> down the electromagnetic spectrum and ask if each can cause cancer- </a:t>
            </a:r>
          </a:p>
          <a:p>
            <a:r>
              <a:rPr lang="en-US" sz="2200" baseline="0" dirty="0" smtClean="0">
                <a:latin typeface="Lucida Grande" charset="0"/>
                <a:cs typeface="Lucida Grande" charset="0"/>
                <a:sym typeface="Lucida Grande" charset="0"/>
              </a:rPr>
              <a:t>	(students usually split on microwaves)</a:t>
            </a:r>
            <a:endParaRPr lang="en-US" sz="2200" dirty="0" smtClean="0">
              <a:latin typeface="Lucida Grande" charset="0"/>
              <a:cs typeface="Lucida Grande" charset="0"/>
              <a:sym typeface="Lucida Grande" charset="0"/>
            </a:endParaRPr>
          </a:p>
          <a:p>
            <a:endParaRPr lang="en-US" sz="2200" dirty="0" smtClean="0">
              <a:latin typeface="Lucida Grande" charset="0"/>
              <a:cs typeface="Lucida Grande" charset="0"/>
              <a:sym typeface="Lucida Grande" charset="0"/>
            </a:endParaRPr>
          </a:p>
          <a:p>
            <a:r>
              <a:rPr lang="en-US" sz="2200" dirty="0" smtClean="0">
                <a:latin typeface="Lucida Grande" charset="0"/>
                <a:cs typeface="Lucida Grande" charset="0"/>
                <a:sym typeface="Lucida Grande" charset="0"/>
              </a:rPr>
              <a:t>Difference</a:t>
            </a:r>
            <a:r>
              <a:rPr lang="en-US" sz="2200" baseline="0" dirty="0" smtClean="0">
                <a:latin typeface="Lucida Grande" charset="0"/>
                <a:cs typeface="Lucida Grande" charset="0"/>
                <a:sym typeface="Lucida Grande" charset="0"/>
              </a:rPr>
              <a:t> between ionizing and non-ionizing radiation</a:t>
            </a:r>
          </a:p>
          <a:p>
            <a:r>
              <a:rPr lang="en-US" sz="2200" baseline="0" dirty="0" smtClean="0">
                <a:latin typeface="Lucida Grande" charset="0"/>
                <a:cs typeface="Lucida Grande" charset="0"/>
                <a:sym typeface="Lucida Grande" charset="0"/>
              </a:rPr>
              <a:t>	Non ionizing radiation (like the microwave) just makes the atoms move faster- no electrons get pulled off</a:t>
            </a:r>
          </a:p>
          <a:p>
            <a:r>
              <a:rPr lang="en-US" sz="2200" baseline="0" dirty="0" smtClean="0">
                <a:latin typeface="Lucida Grande" charset="0"/>
                <a:cs typeface="Lucida Grande" charset="0"/>
                <a:sym typeface="Lucida Grande" charset="0"/>
              </a:rPr>
              <a:t>	Ionizing radiation- (like x-rays) can pull the electron away from the nucleus</a:t>
            </a:r>
          </a:p>
          <a:p>
            <a:endParaRPr lang="en-US" sz="2200" dirty="0" smtClean="0">
              <a:latin typeface="Lucida Grande" charset="0"/>
              <a:cs typeface="Lucida Grande" charset="0"/>
              <a:sym typeface="Lucida Grande" charset="0"/>
            </a:endParaRPr>
          </a:p>
          <a:p>
            <a:r>
              <a:rPr lang="en-US" sz="2200" dirty="0" smtClean="0">
                <a:latin typeface="Lucida Grande" charset="0"/>
                <a:cs typeface="Lucida Grande" charset="0"/>
                <a:sym typeface="Lucida Grande" charset="0"/>
              </a:rPr>
              <a:t>Made by applying</a:t>
            </a:r>
            <a:r>
              <a:rPr lang="en-US" sz="2200" baseline="0" dirty="0" smtClean="0">
                <a:latin typeface="Lucida Grande" charset="0"/>
                <a:cs typeface="Lucida Grande" charset="0"/>
                <a:sym typeface="Lucida Grande" charset="0"/>
              </a:rPr>
              <a:t> energy to the atom- like pulling the electron away</a:t>
            </a:r>
            <a:endParaRPr lang="en-US" sz="2200" dirty="0" smtClean="0">
              <a:latin typeface="Lucida Grande" charset="0"/>
              <a:cs typeface="Lucida Grande" charset="0"/>
              <a:sym typeface="Lucida Grande" charset="0"/>
            </a:endParaRPr>
          </a:p>
          <a:p>
            <a:r>
              <a:rPr lang="en-US" sz="2200" dirty="0" smtClean="0">
                <a:latin typeface="Lucida Grande" charset="0"/>
                <a:cs typeface="Lucida Grande" charset="0"/>
                <a:sym typeface="Lucida Grande" charset="0"/>
              </a:rPr>
              <a:t>	Get energy back when the fall back into place</a:t>
            </a:r>
          </a:p>
          <a:p>
            <a:r>
              <a:rPr lang="en-US" sz="2200" dirty="0" smtClean="0">
                <a:latin typeface="Lucida Grande" charset="0"/>
                <a:cs typeface="Lucida Grande" charset="0"/>
                <a:sym typeface="Lucida Grande" charset="0"/>
              </a:rPr>
              <a:t>		Fluorescent lights, fall a little bit</a:t>
            </a:r>
          </a:p>
          <a:p>
            <a:r>
              <a:rPr lang="en-US" sz="2200" dirty="0" smtClean="0">
                <a:latin typeface="Lucida Grande" charset="0"/>
                <a:cs typeface="Lucida Grande" charset="0"/>
                <a:sym typeface="Lucida Grande" charset="0"/>
              </a:rPr>
              <a:t>		(what If it falls further-</a:t>
            </a:r>
          </a:p>
          <a:p>
            <a:r>
              <a:rPr lang="en-US" sz="2200" dirty="0" smtClean="0">
                <a:latin typeface="Lucida Grande" charset="0"/>
                <a:cs typeface="Lucida Grande" charset="0"/>
                <a:sym typeface="Lucida Grande" charset="0"/>
              </a:rPr>
              <a:t>		 X-rays)</a:t>
            </a:r>
          </a:p>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458303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01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dirty="0">
                <a:latin typeface="Lucida Grande" charset="0"/>
                <a:cs typeface="Lucida Grande" charset="0"/>
                <a:sym typeface="Lucida Grande" charset="0"/>
              </a:rPr>
              <a:t>Particles-</a:t>
            </a:r>
          </a:p>
          <a:p>
            <a:endParaRPr lang="en-US" sz="2200" dirty="0">
              <a:latin typeface="Lucida Grande" charset="0"/>
              <a:cs typeface="Lucida Grande" charset="0"/>
              <a:sym typeface="Lucida Grande" charset="0"/>
            </a:endParaRPr>
          </a:p>
          <a:p>
            <a:r>
              <a:rPr lang="en-US" sz="2200" dirty="0">
                <a:latin typeface="Lucida Grande" charset="0"/>
                <a:cs typeface="Lucida Grande" charset="0"/>
                <a:sym typeface="Lucida Grande" charset="0"/>
              </a:rPr>
              <a:t>Alpha Decay-</a:t>
            </a:r>
          </a:p>
          <a:p>
            <a:r>
              <a:rPr lang="en-US" sz="2200" dirty="0">
                <a:latin typeface="Lucida Grande" charset="0"/>
                <a:cs typeface="Lucida Grande" charset="0"/>
                <a:sym typeface="Lucida Grande" charset="0"/>
              </a:rPr>
              <a:t>	Its easy to stop the alpha particles- Think helium balloon.</a:t>
            </a:r>
          </a:p>
          <a:p>
            <a:r>
              <a:rPr lang="en-US" sz="2200" dirty="0">
                <a:latin typeface="Lucida Grande" charset="0"/>
                <a:cs typeface="Lucida Grande" charset="0"/>
                <a:sym typeface="Lucida Grande" charset="0"/>
              </a:rPr>
              <a:t>What if the big atom </a:t>
            </a:r>
            <a:r>
              <a:rPr lang="en-US" sz="2200" dirty="0" err="1">
                <a:latin typeface="Lucida Grande" charset="0"/>
                <a:cs typeface="Lucida Grande" charset="0"/>
                <a:sym typeface="Lucida Grande" charset="0"/>
              </a:rPr>
              <a:t>thats</a:t>
            </a:r>
            <a:r>
              <a:rPr lang="en-US" sz="2200" dirty="0">
                <a:latin typeface="Lucida Grande" charset="0"/>
                <a:cs typeface="Lucida Grande" charset="0"/>
                <a:sym typeface="Lucida Grande" charset="0"/>
              </a:rPr>
              <a:t> decaying gets on your skin-</a:t>
            </a:r>
          </a:p>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822179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505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a:latin typeface="Lucida Grande" charset="0"/>
                <a:cs typeface="Lucida Grande" charset="0"/>
                <a:sym typeface="Lucida Grande" charset="0"/>
              </a:rPr>
              <a:t>Beta Decay, </a:t>
            </a:r>
          </a:p>
          <a:p>
            <a:r>
              <a:rPr lang="en-US" sz="2200">
                <a:latin typeface="Lucida Grande" charset="0"/>
                <a:cs typeface="Lucida Grande" charset="0"/>
                <a:sym typeface="Lucida Grande" charset="0"/>
              </a:rPr>
              <a:t>	Same thing-</a:t>
            </a:r>
          </a:p>
        </p:txBody>
      </p:sp>
    </p:spTree>
    <p:extLst>
      <p:ext uri="{BB962C8B-B14F-4D97-AF65-F5344CB8AC3E}">
        <p14:creationId xmlns:p14="http://schemas.microsoft.com/office/powerpoint/2010/main" val="109339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710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4800">
                <a:latin typeface="Lucida Grande" charset="0"/>
                <a:cs typeface="Lucida Grande" charset="0"/>
                <a:sym typeface="Lucida Grande" charset="0"/>
              </a:rPr>
              <a:t>Half Life-</a:t>
            </a:r>
          </a:p>
          <a:p>
            <a:endParaRPr lang="en-US" sz="4800">
              <a:latin typeface="Lucida Grande" charset="0"/>
              <a:cs typeface="Lucida Grande" charset="0"/>
              <a:sym typeface="Lucida Grande" charset="0"/>
            </a:endParaRPr>
          </a:p>
          <a:p>
            <a:r>
              <a:rPr lang="en-US" sz="4800">
                <a:latin typeface="Lucida Grande" charset="0"/>
                <a:cs typeface="Lucida Grande" charset="0"/>
                <a:sym typeface="Lucida Grande" charset="0"/>
              </a:rPr>
              <a:t>Duration vs intensity.... Don</a:t>
            </a:r>
            <a:r>
              <a:rPr lang="ja-JP" altLang="en-US" sz="4800">
                <a:latin typeface="Arial"/>
                <a:cs typeface="Lucida Grande" charset="0"/>
                <a:sym typeface="Lucida Grande" charset="0"/>
              </a:rPr>
              <a:t>’</a:t>
            </a:r>
            <a:r>
              <a:rPr lang="en-US" sz="4800">
                <a:latin typeface="Lucida Grande" charset="0"/>
                <a:cs typeface="Lucida Grande" charset="0"/>
                <a:sym typeface="Lucida Grande" charset="0"/>
              </a:rPr>
              <a:t>t get both.</a:t>
            </a:r>
          </a:p>
        </p:txBody>
      </p:sp>
    </p:spTree>
    <p:extLst>
      <p:ext uri="{BB962C8B-B14F-4D97-AF65-F5344CB8AC3E}">
        <p14:creationId xmlns:p14="http://schemas.microsoft.com/office/powerpoint/2010/main" val="1575298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710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200" u="none" kern="1200" baseline="0" dirty="0" smtClean="0">
                <a:solidFill>
                  <a:schemeClr val="tx1"/>
                </a:solidFill>
                <a:latin typeface="Gill Sans" charset="0"/>
                <a:ea typeface="ＭＳ Ｐゴシック" charset="0"/>
                <a:cs typeface="+mn-cs"/>
              </a:rPr>
              <a:t>Each of these are ionizing:</a:t>
            </a:r>
          </a:p>
          <a:p>
            <a:r>
              <a:rPr lang="en-US" sz="1200" u="none" kern="1200" baseline="0" dirty="0" smtClean="0">
                <a:solidFill>
                  <a:schemeClr val="tx1"/>
                </a:solidFill>
                <a:latin typeface="Gill Sans" charset="0"/>
                <a:ea typeface="ＭＳ Ｐゴシック" charset="0"/>
                <a:cs typeface="+mn-cs"/>
              </a:rPr>
              <a:t>	How to stop them</a:t>
            </a:r>
          </a:p>
          <a:p>
            <a:r>
              <a:rPr lang="en-US" sz="1200" u="none" kern="1200" baseline="0" dirty="0" smtClean="0">
                <a:solidFill>
                  <a:schemeClr val="tx1"/>
                </a:solidFill>
                <a:latin typeface="Gill Sans" charset="0"/>
                <a:ea typeface="ＭＳ Ｐゴシック" charset="0"/>
                <a:cs typeface="+mn-cs"/>
              </a:rPr>
              <a:t>	(or make them take </a:t>
            </a:r>
            <a:r>
              <a:rPr lang="en-US" sz="1200" u="none" kern="1200" baseline="0" smtClean="0">
                <a:solidFill>
                  <a:schemeClr val="tx1"/>
                </a:solidFill>
                <a:latin typeface="Gill Sans" charset="0"/>
                <a:ea typeface="ＭＳ Ｐゴシック" charset="0"/>
                <a:cs typeface="+mn-cs"/>
              </a:rPr>
              <a:t>something else’s </a:t>
            </a:r>
            <a:r>
              <a:rPr lang="en-US" sz="1200" u="none" kern="1200" baseline="0" dirty="0" smtClean="0">
                <a:solidFill>
                  <a:schemeClr val="tx1"/>
                </a:solidFill>
                <a:latin typeface="Gill Sans" charset="0"/>
                <a:ea typeface="ＭＳ Ｐゴシック" charset="0"/>
                <a:cs typeface="+mn-cs"/>
              </a:rPr>
              <a:t>electrons)</a:t>
            </a:r>
          </a:p>
          <a:p>
            <a:endParaRPr lang="en-US" sz="4800" dirty="0">
              <a:latin typeface="Lucida Grande" charset="0"/>
              <a:cs typeface="Lucida Grande" charset="0"/>
              <a:sym typeface="Lucida Grande" charset="0"/>
            </a:endParaRPr>
          </a:p>
        </p:txBody>
      </p:sp>
    </p:spTree>
    <p:extLst>
      <p:ext uri="{BB962C8B-B14F-4D97-AF65-F5344CB8AC3E}">
        <p14:creationId xmlns:p14="http://schemas.microsoft.com/office/powerpoint/2010/main" val="1957378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dirty="0" smtClean="0">
                <a:latin typeface="Lucida Grande" charset="0"/>
                <a:cs typeface="Lucida Grande" charset="0"/>
                <a:sym typeface="Lucida Grande" charset="0"/>
              </a:rPr>
              <a:t>So why do we care about stealing electrons?</a:t>
            </a:r>
          </a:p>
          <a:p>
            <a:r>
              <a:rPr lang="en-US" sz="2200" baseline="0" dirty="0" smtClean="0">
                <a:latin typeface="Lucida Grande" charset="0"/>
                <a:cs typeface="Lucida Grande" charset="0"/>
                <a:sym typeface="Lucida Grande" charset="0"/>
              </a:rPr>
              <a:t>   Because it breaks chemical bonds…</a:t>
            </a:r>
          </a:p>
          <a:p>
            <a:endParaRPr lang="en-US" sz="2200" baseline="0" dirty="0" smtClean="0">
              <a:latin typeface="Lucida Grande" charset="0"/>
              <a:cs typeface="Lucida Grande" charset="0"/>
              <a:sym typeface="Lucida Grande" charset="0"/>
            </a:endParaRPr>
          </a:p>
          <a:p>
            <a:endParaRPr lang="en-US" sz="2200" dirty="0" smtClean="0">
              <a:latin typeface="Lucida Grande" charset="0"/>
              <a:cs typeface="Lucida Grande" charset="0"/>
              <a:sym typeface="Lucida Grande" charset="0"/>
            </a:endParaRPr>
          </a:p>
          <a:p>
            <a:r>
              <a:rPr lang="en-US" sz="2200" dirty="0" smtClean="0">
                <a:latin typeface="Lucida Grande" charset="0"/>
                <a:cs typeface="Lucida Grande" charset="0"/>
                <a:sym typeface="Lucida Grande" charset="0"/>
              </a:rPr>
              <a:t>You </a:t>
            </a:r>
            <a:r>
              <a:rPr lang="en-US" sz="2200" dirty="0">
                <a:latin typeface="Lucida Grande" charset="0"/>
                <a:cs typeface="Lucida Grande" charset="0"/>
                <a:sym typeface="Lucida Grande" charset="0"/>
              </a:rPr>
              <a:t>care because some of our chemical bonds are really important</a:t>
            </a:r>
            <a:r>
              <a:rPr lang="en-US" sz="2200" dirty="0" smtClean="0">
                <a:latin typeface="Lucida Grande" charset="0"/>
                <a:cs typeface="Lucida Grande" charset="0"/>
                <a:sym typeface="Lucida Grande" charset="0"/>
              </a:rPr>
              <a:t>. (DNA)</a:t>
            </a:r>
            <a:endParaRPr lang="en-US" sz="2200" dirty="0">
              <a:latin typeface="Lucida Grande" charset="0"/>
              <a:cs typeface="Lucida Grande" charset="0"/>
              <a:sym typeface="Lucida Grande" charset="0"/>
            </a:endParaRPr>
          </a:p>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50992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dirty="0" smtClean="0">
                <a:latin typeface="Lucida Grande" charset="0"/>
                <a:cs typeface="Lucida Grande" charset="0"/>
                <a:sym typeface="Lucida Grande" charset="0"/>
              </a:rPr>
              <a:t>We like our DNA just the way it is</a:t>
            </a:r>
          </a:p>
        </p:txBody>
      </p:sp>
    </p:spTree>
    <p:extLst>
      <p:ext uri="{BB962C8B-B14F-4D97-AF65-F5344CB8AC3E}">
        <p14:creationId xmlns:p14="http://schemas.microsoft.com/office/powerpoint/2010/main" val="447032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dirty="0" smtClean="0">
                <a:latin typeface="Lucida Grande" charset="0"/>
                <a:cs typeface="Lucida Grande" charset="0"/>
                <a:sym typeface="Lucida Grande" charset="0"/>
              </a:rPr>
              <a:t>Now</a:t>
            </a:r>
            <a:r>
              <a:rPr lang="en-US" sz="2200" baseline="0" dirty="0" smtClean="0">
                <a:latin typeface="Lucida Grande" charset="0"/>
                <a:cs typeface="Lucida Grande" charset="0"/>
                <a:sym typeface="Lucida Grande" charset="0"/>
              </a:rPr>
              <a:t> for the good news:</a:t>
            </a:r>
          </a:p>
          <a:p>
            <a:endParaRPr lang="en-US" sz="2200" dirty="0">
              <a:latin typeface="Lucida Grande" charset="0"/>
              <a:cs typeface="Lucida Grande" charset="0"/>
              <a:sym typeface="Lucida Grande" charset="0"/>
            </a:endParaRPr>
          </a:p>
          <a:p>
            <a:r>
              <a:rPr lang="en-US" sz="2200" dirty="0">
                <a:latin typeface="Lucida Grande" charset="0"/>
                <a:cs typeface="Lucida Grande" charset="0"/>
                <a:sym typeface="Lucida Grande" charset="0"/>
              </a:rPr>
              <a:t>If I irradiate a cell, what am I most likely to hit?</a:t>
            </a:r>
          </a:p>
          <a:p>
            <a:r>
              <a:rPr lang="en-US" sz="2200" dirty="0">
                <a:latin typeface="Lucida Grande" charset="0"/>
                <a:cs typeface="Lucida Grande" charset="0"/>
                <a:sym typeface="Lucida Grande" charset="0"/>
              </a:rPr>
              <a:t>	-water- can make hydrogen peroxide, cell dies, but nothing further consequence</a:t>
            </a:r>
          </a:p>
          <a:p>
            <a:r>
              <a:rPr lang="en-US" sz="2200" dirty="0">
                <a:latin typeface="Lucida Grande" charset="0"/>
                <a:cs typeface="Lucida Grande" charset="0"/>
                <a:sym typeface="Lucida Grande" charset="0"/>
              </a:rPr>
              <a:t>	-Organelles- Cell dies, not further consequence</a:t>
            </a:r>
          </a:p>
          <a:p>
            <a:endParaRPr lang="en-US" sz="2200" dirty="0">
              <a:latin typeface="Lucida Grande" charset="0"/>
              <a:cs typeface="Lucida Grande" charset="0"/>
              <a:sym typeface="Lucida Grande" charset="0"/>
            </a:endParaRPr>
          </a:p>
          <a:p>
            <a:r>
              <a:rPr lang="en-US" sz="2200" dirty="0">
                <a:latin typeface="Lucida Grande" charset="0"/>
                <a:cs typeface="Lucida Grande" charset="0"/>
                <a:sym typeface="Lucida Grande" charset="0"/>
              </a:rPr>
              <a:t>	The nucleus is </a:t>
            </a:r>
            <a:r>
              <a:rPr lang="en-US" sz="2200" dirty="0" err="1">
                <a:latin typeface="Lucida Grande" charset="0"/>
                <a:cs typeface="Lucida Grande" charset="0"/>
                <a:sym typeface="Lucida Grande" charset="0"/>
              </a:rPr>
              <a:t>kinda</a:t>
            </a:r>
            <a:r>
              <a:rPr lang="en-US" sz="2200" dirty="0">
                <a:latin typeface="Lucida Grande" charset="0"/>
                <a:cs typeface="Lucida Grande" charset="0"/>
                <a:sym typeface="Lucida Grande" charset="0"/>
              </a:rPr>
              <a:t> a small target-</a:t>
            </a:r>
          </a:p>
          <a:p>
            <a:r>
              <a:rPr lang="en-US" sz="2200" dirty="0">
                <a:latin typeface="Lucida Grande" charset="0"/>
                <a:cs typeface="Lucida Grande" charset="0"/>
                <a:sym typeface="Lucida Grande" charset="0"/>
              </a:rPr>
              <a:t>		To cause cancer I need:</a:t>
            </a:r>
          </a:p>
          <a:p>
            <a:r>
              <a:rPr lang="en-US" sz="2200" dirty="0">
                <a:latin typeface="Lucida Grande" charset="0"/>
                <a:cs typeface="Lucida Grande" charset="0"/>
                <a:sym typeface="Lucida Grande" charset="0"/>
              </a:rPr>
              <a:t>		-to hit DNA and</a:t>
            </a:r>
          </a:p>
          <a:p>
            <a:r>
              <a:rPr lang="en-US" sz="2200" dirty="0">
                <a:latin typeface="Lucida Grande" charset="0"/>
                <a:cs typeface="Lucida Grande" charset="0"/>
                <a:sym typeface="Lucida Grande" charset="0"/>
              </a:rPr>
              <a:t>		-DNA needs to not repair damage, which it can and does.</a:t>
            </a:r>
          </a:p>
          <a:p>
            <a:r>
              <a:rPr lang="en-US" sz="2200" dirty="0">
                <a:latin typeface="Lucida Grande" charset="0"/>
                <a:cs typeface="Lucida Grande" charset="0"/>
                <a:sym typeface="Lucida Grande" charset="0"/>
              </a:rPr>
              <a:t>			(*remember background radiation!)</a:t>
            </a:r>
          </a:p>
          <a:p>
            <a:r>
              <a:rPr lang="en-US" sz="2200" dirty="0">
                <a:latin typeface="Lucida Grande" charset="0"/>
                <a:cs typeface="Lucida Grande" charset="0"/>
                <a:sym typeface="Lucida Grande" charset="0"/>
              </a:rPr>
              <a:t>		And it needs to tweak a cancer causing gene-</a:t>
            </a:r>
          </a:p>
          <a:p>
            <a:r>
              <a:rPr lang="en-US" sz="2200" dirty="0">
                <a:latin typeface="Lucida Grande" charset="0"/>
                <a:cs typeface="Lucida Grande" charset="0"/>
                <a:sym typeface="Lucida Grande" charset="0"/>
              </a:rPr>
              <a:t>			THEN YOU CAN GET CANCER.</a:t>
            </a:r>
          </a:p>
          <a:p>
            <a:endParaRPr lang="en-US" sz="2200" dirty="0">
              <a:latin typeface="Lucida Grande" charset="0"/>
              <a:cs typeface="Lucida Grande" charset="0"/>
              <a:sym typeface="Lucida Grande" charset="0"/>
            </a:endParaRPr>
          </a:p>
          <a:p>
            <a:r>
              <a:rPr lang="en-US" sz="2200" dirty="0">
                <a:latin typeface="Lucida Grande" charset="0"/>
                <a:cs typeface="Lucida Grande" charset="0"/>
                <a:sym typeface="Lucida Grande" charset="0"/>
              </a:rPr>
              <a:t>AND HOW DO WE TREAT CANCER?</a:t>
            </a:r>
          </a:p>
          <a:p>
            <a:r>
              <a:rPr lang="en-US" sz="2200" dirty="0">
                <a:latin typeface="Lucida Grande" charset="0"/>
                <a:cs typeface="Lucida Grande" charset="0"/>
                <a:sym typeface="Lucida Grande" charset="0"/>
              </a:rPr>
              <a:t>	Radiation- Cancer has rapidly dividing cells, </a:t>
            </a:r>
          </a:p>
          <a:p>
            <a:r>
              <a:rPr lang="en-US" sz="2200" dirty="0">
                <a:latin typeface="Lucida Grande" charset="0"/>
                <a:cs typeface="Lucida Grande" charset="0"/>
                <a:sym typeface="Lucida Grande" charset="0"/>
              </a:rPr>
              <a:t>		remember before the cell splits 2 copies of DNA</a:t>
            </a:r>
          </a:p>
          <a:p>
            <a:r>
              <a:rPr lang="en-US" sz="2200" dirty="0">
                <a:latin typeface="Lucida Grande" charset="0"/>
                <a:cs typeface="Lucida Grande" charset="0"/>
                <a:sym typeface="Lucida Grande" charset="0"/>
              </a:rPr>
              <a:t>		BIGGER TARGET for radiation!</a:t>
            </a:r>
          </a:p>
          <a:p>
            <a:r>
              <a:rPr lang="en-US" sz="2200" dirty="0">
                <a:latin typeface="Lucida Grande" charset="0"/>
                <a:cs typeface="Lucida Grande" charset="0"/>
                <a:sym typeface="Lucida Grande" charset="0"/>
              </a:rPr>
              <a:t>			This is why radiation kills fast growing cells more often!</a:t>
            </a:r>
          </a:p>
          <a:p>
            <a:r>
              <a:rPr lang="en-US" sz="2200" dirty="0">
                <a:latin typeface="Lucida Grande" charset="0"/>
                <a:cs typeface="Lucida Grande" charset="0"/>
                <a:sym typeface="Lucida Grande" charset="0"/>
              </a:rPr>
              <a:t>		Who has fast growing cells?</a:t>
            </a:r>
          </a:p>
          <a:p>
            <a:r>
              <a:rPr lang="en-US" sz="2200" dirty="0">
                <a:latin typeface="Lucida Grande" charset="0"/>
                <a:cs typeface="Lucida Grande" charset="0"/>
                <a:sym typeface="Lucida Grande" charset="0"/>
              </a:rPr>
              <a:t>			-cancer</a:t>
            </a:r>
          </a:p>
          <a:p>
            <a:r>
              <a:rPr lang="en-US" sz="2200" dirty="0">
                <a:latin typeface="Lucida Grande" charset="0"/>
                <a:cs typeface="Lucida Grande" charset="0"/>
                <a:sym typeface="Lucida Grande" charset="0"/>
              </a:rPr>
              <a:t>			-Kids </a:t>
            </a:r>
          </a:p>
          <a:p>
            <a:endParaRPr lang="en-US" sz="2200" dirty="0">
              <a:latin typeface="Lucida Grande" charset="0"/>
              <a:cs typeface="Lucida Grande" charset="0"/>
              <a:sym typeface="Lucida Grande" charset="0"/>
            </a:endParaRPr>
          </a:p>
          <a:p>
            <a:r>
              <a:rPr lang="en-US" sz="2200" dirty="0">
                <a:latin typeface="Lucida Grande" charset="0"/>
                <a:cs typeface="Lucida Grande" charset="0"/>
                <a:sym typeface="Lucida Grande" charset="0"/>
              </a:rPr>
              <a:t>So how much radiation does it take to hurt us?</a:t>
            </a:r>
          </a:p>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381329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60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a:latin typeface="Lucida Grande" charset="0"/>
                <a:cs typeface="Lucida Grande" charset="0"/>
                <a:sym typeface="Lucida Grande" charset="0"/>
              </a:rPr>
              <a:t>10,000 and greater all acute dose-</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a:latin typeface="Lucida Grande" charset="0"/>
              <a:cs typeface="Lucida Grande" charset="0"/>
              <a:sym typeface="Lucida Grande"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a:latin typeface="Lucida Grande" charset="0"/>
                <a:cs typeface="Lucida Grande" charset="0"/>
                <a:sym typeface="Lucida Grande" charset="0"/>
              </a:rPr>
              <a:t>Below 10,000mR at one time, we can</a:t>
            </a:r>
            <a:r>
              <a:rPr lang="ja-JP" altLang="en-US" sz="2200">
                <a:latin typeface="Arial"/>
                <a:cs typeface="Lucida Grande" charset="0"/>
                <a:sym typeface="Lucida Grande" charset="0"/>
              </a:rPr>
              <a:t>’</a:t>
            </a:r>
            <a:r>
              <a:rPr lang="en-US" sz="2200">
                <a:latin typeface="Lucida Grande" charset="0"/>
                <a:cs typeface="Lucida Grande" charset="0"/>
                <a:sym typeface="Lucida Grande" charset="0"/>
              </a:rPr>
              <a:t>t detect any changes in body</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a:latin typeface="Lucida Grande" charset="0"/>
              <a:cs typeface="Lucida Grande" charset="0"/>
              <a:sym typeface="Lucida Grande"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a:latin typeface="Lucida Grande" charset="0"/>
                <a:cs typeface="Lucida Grande" charset="0"/>
                <a:sym typeface="Lucida Grande" charset="0"/>
              </a:rPr>
              <a:t>Denver Gets 1000mR/year from rock they built Denver on... No increase in cancer rates.</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a:latin typeface="Lucida Grande" charset="0"/>
                <a:cs typeface="Lucida Grande" charset="0"/>
                <a:sym typeface="Lucida Grande" charset="0"/>
              </a:rPr>
              <a:t>Dr. Muller from Berkeley proposes DENVER DOSE as 1000mR/yr.**</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a:latin typeface="Lucida Grande" charset="0"/>
              <a:cs typeface="Lucida Grande" charset="0"/>
              <a:sym typeface="Lucida Grande"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a:latin typeface="Lucida Grande" charset="0"/>
                <a:cs typeface="Lucida Grande" charset="0"/>
                <a:sym typeface="Lucida Grande" charset="0"/>
              </a:rPr>
              <a:t>When someone tells you something is radioactive</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a:latin typeface="Lucida Grande" charset="0"/>
                <a:cs typeface="Lucida Grande" charset="0"/>
                <a:sym typeface="Lucida Grande" charset="0"/>
              </a:rPr>
              <a:t>	ASK HOW MANY MILLIREM!!</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a:latin typeface="Lucida Grande" charset="0"/>
                <a:cs typeface="Lucida Grande" charset="0"/>
                <a:sym typeface="Lucida Grande" charset="0"/>
              </a:rPr>
              <a:t>	Cell phones =0 (go ahead and try with geiger counter)</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a:latin typeface="Lucida Grande" charset="0"/>
              <a:cs typeface="Lucida Grande" charset="0"/>
              <a:sym typeface="Lucida Grande"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900" b="1">
                <a:latin typeface="Times" charset="0"/>
                <a:cs typeface="Times" charset="0"/>
                <a:sym typeface="Times" charset="0"/>
              </a:rPr>
              <a:t>Radiation Risk in Perspective*</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500" b="1">
                <a:latin typeface="Times" charset="0"/>
                <a:cs typeface="Times" charset="0"/>
                <a:sym typeface="Times" charset="0"/>
              </a:rPr>
              <a:t>Health Physics Society* Position Statement March, 1996</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b="1">
                <a:latin typeface="Times" charset="0"/>
                <a:cs typeface="Times" charset="0"/>
                <a:sym typeface="Times" charset="0"/>
              </a:rPr>
              <a:t>Radiogenic Health Effects Have Not Been Observed Below 10 Rem</a:t>
            </a:r>
          </a:p>
          <a:p>
            <a:pPr>
              <a:spcBef>
                <a:spcPts val="2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a:latin typeface="Times" charset="0"/>
                <a:cs typeface="Times" charset="0"/>
                <a:sym typeface="Times" charset="0"/>
              </a:rPr>
              <a:t>Radiogenic health effects (primarily cancer) are observed in humans only at doses in excess of 10 rem delivered at high dose rates. Below this dose, estimation of adverse health effects is speculative. Risk estimates that are used to predict health effect in exposed individuals or populations are based on epidemiological studies of well-defined populations (e. g. the Japanese survivors of the atomic bombings in 1945 and medical patients) exposed to relatively high doses delivered at high dose rates. Epidemiological studies have not demonstrated adverse health effects in individuals exposed to small doses (less the 10 rem) delivered in a period of many years.</a:t>
            </a:r>
            <a:endParaRPr lang="en-US" sz="2200">
              <a:latin typeface="Lucida Grande" charset="0"/>
              <a:cs typeface="Lucida Grande" charset="0"/>
              <a:sym typeface="Lucida Grande" charset="0"/>
            </a:endParaRPr>
          </a:p>
          <a:p>
            <a:pPr>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a:latin typeface="Lucida Grande" charset="0"/>
              <a:cs typeface="Lucida Grande" charset="0"/>
              <a:sym typeface="Lucida Grande" charset="0"/>
            </a:endParaRPr>
          </a:p>
          <a:p>
            <a:pPr>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a:latin typeface="Lucida Grande" charset="0"/>
              <a:cs typeface="Lucida Grande" charset="0"/>
              <a:sym typeface="Lucida Grande" charset="0"/>
            </a:endParaRPr>
          </a:p>
        </p:txBody>
      </p:sp>
    </p:spTree>
    <p:extLst>
      <p:ext uri="{BB962C8B-B14F-4D97-AF65-F5344CB8AC3E}">
        <p14:creationId xmlns:p14="http://schemas.microsoft.com/office/powerpoint/2010/main" val="1706984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60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200" u="none" kern="1200" baseline="0" dirty="0" smtClean="0">
                <a:solidFill>
                  <a:schemeClr val="tx1"/>
                </a:solidFill>
                <a:latin typeface="Gill Sans" charset="0"/>
                <a:ea typeface="ＭＳ Ｐゴシック" charset="0"/>
                <a:cs typeface="+mn-cs"/>
              </a:rPr>
              <a:t>So lets try a practical:</a:t>
            </a:r>
          </a:p>
          <a:p>
            <a:r>
              <a:rPr lang="en-US" sz="1200" u="none" kern="1200" baseline="0" dirty="0" smtClean="0">
                <a:solidFill>
                  <a:schemeClr val="tx1"/>
                </a:solidFill>
                <a:latin typeface="Gill Sans" charset="0"/>
                <a:ea typeface="ＭＳ Ｐゴシック" charset="0"/>
                <a:cs typeface="+mn-cs"/>
              </a:rPr>
              <a:t>Cell phones give off radiation...</a:t>
            </a:r>
          </a:p>
          <a:p>
            <a:r>
              <a:rPr lang="en-US" sz="1200" u="none" kern="1200" baseline="0" dirty="0" smtClean="0">
                <a:solidFill>
                  <a:schemeClr val="tx1"/>
                </a:solidFill>
                <a:latin typeface="Gill Sans" charset="0"/>
                <a:ea typeface="ＭＳ Ｐゴシック" charset="0"/>
                <a:cs typeface="+mn-cs"/>
              </a:rPr>
              <a:t>	What should you ask?  (how many </a:t>
            </a:r>
            <a:r>
              <a:rPr lang="en-US" sz="1200" u="none" kern="1200" baseline="0" dirty="0" err="1" smtClean="0">
                <a:solidFill>
                  <a:schemeClr val="tx1"/>
                </a:solidFill>
                <a:latin typeface="Gill Sans" charset="0"/>
                <a:ea typeface="ＭＳ Ｐゴシック" charset="0"/>
                <a:cs typeface="+mn-cs"/>
              </a:rPr>
              <a:t>millirem</a:t>
            </a:r>
            <a:r>
              <a:rPr lang="en-US" sz="1200" u="none" kern="1200" baseline="0" dirty="0" smtClean="0">
                <a:solidFill>
                  <a:schemeClr val="tx1"/>
                </a:solidFill>
                <a:latin typeface="Gill Sans" charset="0"/>
                <a:ea typeface="ＭＳ Ｐゴシック" charset="0"/>
                <a:cs typeface="+mn-cs"/>
              </a:rPr>
              <a:t>?)</a:t>
            </a:r>
          </a:p>
          <a:p>
            <a:r>
              <a:rPr lang="en-US" sz="1200" u="none" kern="1200" baseline="0" dirty="0" smtClean="0">
                <a:solidFill>
                  <a:schemeClr val="tx1"/>
                </a:solidFill>
                <a:latin typeface="Gill Sans" charset="0"/>
                <a:ea typeface="ＭＳ Ｐゴシック" charset="0"/>
                <a:cs typeface="+mn-cs"/>
              </a:rPr>
              <a:t>Cell phones =0mR, because they are NON IONIZING</a:t>
            </a:r>
          </a:p>
          <a:p>
            <a:r>
              <a:rPr lang="en-US" sz="1200" u="none" kern="1200" baseline="0" dirty="0" smtClean="0">
                <a:solidFill>
                  <a:schemeClr val="tx1"/>
                </a:solidFill>
                <a:latin typeface="Gill Sans" charset="0"/>
                <a:ea typeface="ＭＳ Ｐゴシック" charset="0"/>
                <a:cs typeface="+mn-cs"/>
              </a:rPr>
              <a:t>	</a:t>
            </a:r>
          </a:p>
          <a:p>
            <a:r>
              <a:rPr lang="en-US" sz="1200" u="none" kern="1200" baseline="0" dirty="0" smtClean="0">
                <a:solidFill>
                  <a:schemeClr val="tx1"/>
                </a:solidFill>
                <a:latin typeface="Gill Sans" charset="0"/>
                <a:ea typeface="ＭＳ Ｐゴシック" charset="0"/>
                <a:cs typeface="+mn-cs"/>
              </a:rPr>
              <a:t>	But don’t take my word for it... (video clip)</a:t>
            </a:r>
          </a:p>
          <a:p>
            <a:endParaRPr lang="en-US" sz="1200" u="none" kern="1200" baseline="0" dirty="0" smtClean="0">
              <a:solidFill>
                <a:schemeClr val="tx1"/>
              </a:solidFill>
              <a:latin typeface="Gill Sans" charset="0"/>
              <a:ea typeface="ＭＳ Ｐゴシック" charset="0"/>
              <a:cs typeface="+mn-cs"/>
            </a:endParaRPr>
          </a:p>
          <a:p>
            <a:endParaRPr lang="en-US" sz="1200" u="none" kern="1200" baseline="0" dirty="0" smtClean="0">
              <a:solidFill>
                <a:schemeClr val="tx1"/>
              </a:solidFill>
              <a:latin typeface="Gill Sans" charset="0"/>
              <a:ea typeface="ＭＳ Ｐゴシック" charset="0"/>
              <a:cs typeface="+mn-cs"/>
            </a:endParaRPr>
          </a:p>
          <a:p>
            <a:r>
              <a:rPr lang="en-US" sz="1200" b="1" u="none" kern="1200" baseline="0" dirty="0" smtClean="0">
                <a:solidFill>
                  <a:schemeClr val="tx1"/>
                </a:solidFill>
                <a:latin typeface="Gill Sans" charset="0"/>
                <a:ea typeface="ＭＳ Ｐゴシック" charset="0"/>
                <a:cs typeface="+mn-cs"/>
              </a:rPr>
              <a:t>Radiation Risk in Perspective*</a:t>
            </a:r>
          </a:p>
          <a:p>
            <a:r>
              <a:rPr lang="en-US" sz="1200" b="1" u="none" kern="1200" baseline="0" dirty="0" smtClean="0">
                <a:solidFill>
                  <a:schemeClr val="tx1"/>
                </a:solidFill>
                <a:latin typeface="Gill Sans" charset="0"/>
                <a:ea typeface="ＭＳ Ｐゴシック" charset="0"/>
                <a:cs typeface="+mn-cs"/>
              </a:rPr>
              <a:t>Health Physics Society* Position Statement March, 1996</a:t>
            </a:r>
          </a:p>
          <a:p>
            <a:r>
              <a:rPr lang="en-US" sz="1200" b="1" u="none" kern="1200" baseline="0" dirty="0" smtClean="0">
                <a:solidFill>
                  <a:schemeClr val="tx1"/>
                </a:solidFill>
                <a:latin typeface="Gill Sans" charset="0"/>
                <a:ea typeface="ＭＳ Ｐゴシック" charset="0"/>
                <a:cs typeface="+mn-cs"/>
              </a:rPr>
              <a:t>Radiogenic Health Effects Have Not Been Observed Below 10 Rem</a:t>
            </a:r>
          </a:p>
          <a:p>
            <a:r>
              <a:rPr lang="en-US" sz="1200" b="0" u="none" kern="1200" baseline="0" dirty="0" smtClean="0">
                <a:solidFill>
                  <a:schemeClr val="tx1"/>
                </a:solidFill>
                <a:latin typeface="Gill Sans" charset="0"/>
                <a:ea typeface="ＭＳ Ｐゴシック" charset="0"/>
                <a:cs typeface="+mn-cs"/>
              </a:rPr>
              <a:t>Radiogenic health effects (primarily cancer) are observed in humans only at doses in excess of 10 rem delivered at high dose rates. Below this dose, estimation of adverse health effects is speculative. Risk estimates that are used to predict health effect in exposed individuals or populations are based on epidemiological studies of well-defined populations (e. g. the Japanese survivors of the atomic bombings in 1945 and medical patients) exposed to relatively high doses delivered at high dose rates. Epidemiological studies have not demonstrated adverse health effects in individuals exposed to small doses (less the 10 rem) delivered in a period of many years.</a:t>
            </a:r>
          </a:p>
          <a:p>
            <a:endParaRPr lang="en-US" sz="1200" b="0" u="none" kern="1200" baseline="0" dirty="0" smtClean="0">
              <a:solidFill>
                <a:schemeClr val="tx1"/>
              </a:solidFill>
              <a:latin typeface="Gill Sans" charset="0"/>
              <a:ea typeface="ＭＳ Ｐゴシック" charset="0"/>
              <a:cs typeface="+mn-cs"/>
            </a:endParaRPr>
          </a:p>
          <a:p>
            <a:pPr>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932755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65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a:latin typeface="Lucida Grande" charset="0"/>
                <a:cs typeface="Lucida Grande" charset="0"/>
                <a:sym typeface="Lucida Grande" charset="0"/>
              </a:rPr>
              <a:t>We can see radiation</a:t>
            </a:r>
          </a:p>
          <a:p>
            <a:r>
              <a:rPr lang="en-US" sz="2200">
                <a:latin typeface="Lucida Grande" charset="0"/>
                <a:cs typeface="Lucida Grande" charset="0"/>
                <a:sym typeface="Lucida Grande" charset="0"/>
              </a:rPr>
              <a:t>(Particles leave trails, EM waves are just light)</a:t>
            </a:r>
          </a:p>
          <a:p>
            <a:endParaRPr lang="en-US" sz="2200">
              <a:latin typeface="Lucida Grande" charset="0"/>
              <a:cs typeface="Lucida Grande" charset="0"/>
              <a:sym typeface="Lucida Grande" charset="0"/>
            </a:endParaRPr>
          </a:p>
          <a:p>
            <a:r>
              <a:rPr lang="en-US" sz="2200">
                <a:latin typeface="Lucida Grande" charset="0"/>
                <a:cs typeface="Lucida Grande" charset="0"/>
                <a:sym typeface="Lucida Grande" charset="0"/>
              </a:rPr>
              <a:t>	Alpha and beta particles leaving tracks </a:t>
            </a:r>
          </a:p>
          <a:p>
            <a:r>
              <a:rPr lang="en-US" sz="2200">
                <a:latin typeface="Lucida Grande" charset="0"/>
                <a:cs typeface="Lucida Grande" charset="0"/>
                <a:sym typeface="Lucida Grande" charset="0"/>
              </a:rPr>
              <a:t>(cloud chamber is alcohol vapor at saturation conditions, </a:t>
            </a:r>
          </a:p>
          <a:p>
            <a:r>
              <a:rPr lang="en-US" sz="2200">
                <a:latin typeface="Lucida Grande" charset="0"/>
                <a:cs typeface="Lucida Grande" charset="0"/>
                <a:sym typeface="Lucida Grande" charset="0"/>
              </a:rPr>
              <a:t>ions leave trail through the vapor)</a:t>
            </a:r>
          </a:p>
        </p:txBody>
      </p:sp>
    </p:spTree>
    <p:extLst>
      <p:ext uri="{BB962C8B-B14F-4D97-AF65-F5344CB8AC3E}">
        <p14:creationId xmlns:p14="http://schemas.microsoft.com/office/powerpoint/2010/main" val="1086411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69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dirty="0">
                <a:latin typeface="Lucida Grande" charset="0"/>
                <a:cs typeface="Lucida Grande" charset="0"/>
                <a:sym typeface="Lucida Grande" charset="0"/>
              </a:rPr>
              <a:t>Contamination </a:t>
            </a:r>
            <a:r>
              <a:rPr lang="en-US" sz="2200" dirty="0" err="1">
                <a:latin typeface="Lucida Grande" charset="0"/>
                <a:cs typeface="Lucida Grande" charset="0"/>
                <a:sym typeface="Lucida Grande" charset="0"/>
              </a:rPr>
              <a:t>vs</a:t>
            </a:r>
            <a:r>
              <a:rPr lang="en-US" sz="2200" dirty="0">
                <a:latin typeface="Lucida Grande" charset="0"/>
                <a:cs typeface="Lucida Grande" charset="0"/>
                <a:sym typeface="Lucida Grande" charset="0"/>
              </a:rPr>
              <a:t> Radiation:</a:t>
            </a:r>
          </a:p>
          <a:p>
            <a:endParaRPr lang="en-US" sz="2200" dirty="0">
              <a:latin typeface="Lucida Grande" charset="0"/>
              <a:cs typeface="Lucida Grande" charset="0"/>
              <a:sym typeface="Lucida Grande" charset="0"/>
            </a:endParaRPr>
          </a:p>
          <a:p>
            <a:r>
              <a:rPr lang="en-US" sz="2200" dirty="0">
                <a:latin typeface="Lucida Grande" charset="0"/>
                <a:cs typeface="Lucida Grande" charset="0"/>
                <a:sym typeface="Lucida Grande" charset="0"/>
              </a:rPr>
              <a:t>Fiesta Ware demo:  Ask Student to rub fiesta ware- will their hand alarm the Geiger counter?</a:t>
            </a:r>
          </a:p>
          <a:p>
            <a:r>
              <a:rPr lang="en-US" sz="2200" dirty="0">
                <a:latin typeface="Lucida Grande" charset="0"/>
                <a:cs typeface="Lucida Grande" charset="0"/>
                <a:sym typeface="Lucida Grande" charset="0"/>
              </a:rPr>
              <a:t>	NO!- The radioactive material can</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t get off the plate- its stuck under the glaze-</a:t>
            </a:r>
          </a:p>
          <a:p>
            <a:endParaRPr lang="en-US" sz="2200" dirty="0">
              <a:latin typeface="Lucida Grande" charset="0"/>
              <a:cs typeface="Lucida Grande" charset="0"/>
              <a:sym typeface="Lucida Grande" charset="0"/>
            </a:endParaRPr>
          </a:p>
          <a:p>
            <a:r>
              <a:rPr lang="en-US" sz="2200" dirty="0">
                <a:latin typeface="Lucida Grande" charset="0"/>
                <a:cs typeface="Lucida Grande" charset="0"/>
                <a:sym typeface="Lucida Grande" charset="0"/>
              </a:rPr>
              <a:t>So what If I ground the plate into powder and sprinkled it over their desks?</a:t>
            </a:r>
          </a:p>
          <a:p>
            <a:r>
              <a:rPr lang="en-US" sz="2200" dirty="0">
                <a:latin typeface="Lucida Grande" charset="0"/>
                <a:cs typeface="Lucida Grande" charset="0"/>
                <a:sym typeface="Lucida Grande" charset="0"/>
              </a:rPr>
              <a:t>	Their elbows would have radioactive atoms on them (just like dirt or germs)</a:t>
            </a:r>
          </a:p>
          <a:p>
            <a:r>
              <a:rPr lang="en-US" sz="2200" dirty="0">
                <a:latin typeface="Lucida Grande" charset="0"/>
                <a:cs typeface="Lucida Grande" charset="0"/>
                <a:sym typeface="Lucida Grande" charset="0"/>
              </a:rPr>
              <a:t>	 (UNLESS THEY WORE A JACKET.... Then the jacket is crapped up)</a:t>
            </a:r>
          </a:p>
          <a:p>
            <a:endParaRPr lang="en-US" sz="2200" dirty="0">
              <a:latin typeface="Lucida Grande" charset="0"/>
              <a:cs typeface="Lucida Grande" charset="0"/>
              <a:sym typeface="Lucida Grande" charset="0"/>
            </a:endParaRPr>
          </a:p>
          <a:p>
            <a:r>
              <a:rPr lang="en-US" sz="2200" dirty="0">
                <a:latin typeface="Lucida Grande" charset="0"/>
                <a:cs typeface="Lucida Grande" charset="0"/>
                <a:sym typeface="Lucida Grande" charset="0"/>
              </a:rPr>
              <a:t>These atoms are giving off lots of Alphas, betas, or gammas- stealing our electrons</a:t>
            </a:r>
          </a:p>
          <a:p>
            <a:r>
              <a:rPr lang="en-US" sz="2200" dirty="0">
                <a:latin typeface="Lucida Grande" charset="0"/>
                <a:cs typeface="Lucida Grande" charset="0"/>
                <a:sym typeface="Lucida Grande" charset="0"/>
              </a:rPr>
              <a:t>How do we get them off?  </a:t>
            </a:r>
          </a:p>
          <a:p>
            <a:r>
              <a:rPr lang="en-US" sz="2200" dirty="0">
                <a:latin typeface="Lucida Grande" charset="0"/>
                <a:cs typeface="Lucida Grande" charset="0"/>
                <a:sym typeface="Lucida Grande" charset="0"/>
              </a:rPr>
              <a:t>	Wash (but </a:t>
            </a:r>
            <a:r>
              <a:rPr lang="en-US" sz="2200" dirty="0" err="1">
                <a:latin typeface="Lucida Grande" charset="0"/>
                <a:cs typeface="Lucida Grande" charset="0"/>
                <a:sym typeface="Lucida Grande" charset="0"/>
              </a:rPr>
              <a:t>thats</a:t>
            </a:r>
            <a:r>
              <a:rPr lang="en-US" sz="2200" dirty="0">
                <a:latin typeface="Lucida Grande" charset="0"/>
                <a:cs typeface="Lucida Grande" charset="0"/>
                <a:sym typeface="Lucida Grande" charset="0"/>
              </a:rPr>
              <a:t> a cold water shower)</a:t>
            </a:r>
          </a:p>
          <a:p>
            <a:r>
              <a:rPr lang="en-US" sz="2200" dirty="0">
                <a:latin typeface="Lucida Grande" charset="0"/>
                <a:cs typeface="Lucida Grande" charset="0"/>
                <a:sym typeface="Lucida Grande" charset="0"/>
              </a:rPr>
              <a:t>	Tape- or Lint Roller!</a:t>
            </a:r>
          </a:p>
          <a:p>
            <a:endParaRPr lang="en-US" sz="2200" dirty="0">
              <a:latin typeface="Lucida Grande" charset="0"/>
              <a:cs typeface="Lucida Grande" charset="0"/>
              <a:sym typeface="Lucida Grande" charset="0"/>
            </a:endParaRPr>
          </a:p>
          <a:p>
            <a:r>
              <a:rPr lang="en-US" sz="2200" dirty="0">
                <a:latin typeface="Lucida Grande" charset="0"/>
                <a:cs typeface="Lucida Grande" charset="0"/>
                <a:sym typeface="Lucida Grande" charset="0"/>
              </a:rPr>
              <a:t>Show ANTI-C</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s</a:t>
            </a:r>
          </a:p>
          <a:p>
            <a:r>
              <a:rPr lang="en-US" sz="2200" dirty="0">
                <a:latin typeface="Lucida Grande" charset="0"/>
                <a:cs typeface="Lucida Grande" charset="0"/>
                <a:sym typeface="Lucida Grande" charset="0"/>
              </a:rPr>
              <a:t>	don</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t stop radiation (X ray would work fine), just keep you from getting contaminated.</a:t>
            </a:r>
          </a:p>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670558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5590102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4298867"/>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0577086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581946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9850174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674989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724996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9493681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19734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4697214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752085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480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132393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600225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3337298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333388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22257514"/>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179858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442608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267996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533347"/>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089810"/>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4394931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04966080"/>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984182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690039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07136293"/>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2548701"/>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230823"/>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2463106"/>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00616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47640045"/>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52028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0209578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6344349"/>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4590204"/>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879863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1010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94594276"/>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136580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05946190"/>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5996023"/>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729501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07877803"/>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51727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6596767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499813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5801351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954687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9741268"/>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9811720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0497040"/>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5206600"/>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080808"/>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42486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4321823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462504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628120"/>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4299168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4882171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183517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6015135"/>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116631"/>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713843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3585798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372252"/>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227237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984098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68684423"/>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34414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314586"/>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3989376"/>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7189376"/>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155608"/>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57229356"/>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1108468"/>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59927392"/>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827466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00411252"/>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9647479"/>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8645729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52036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48542189"/>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51525579"/>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3679560"/>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450525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59797063"/>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1578060"/>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7429024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009230"/>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4831415"/>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1398641"/>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986598099"/>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081911"/>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18584580"/>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18450000"/>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399463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667056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5916033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98510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644024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505506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096775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5930497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861232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7022536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691592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972444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363272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9279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5884918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1446478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0312788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284155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801256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5577177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791650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8137637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185382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411724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3998575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250533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133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008201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751562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905928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753851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599826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357088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5398435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004131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239856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591069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9480916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76146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3334537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7792420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3213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843017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3347757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427942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0514783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431044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343860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618583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302392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3552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8948931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5976739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218760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592491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2068403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669208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3597595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30295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731890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990439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5844222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3919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3917513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1059162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929503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5240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5240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949998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5163972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088455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70726004"/>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9350378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163978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357135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5233157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02565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1073880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2261780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92140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5240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5240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389519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8902688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369830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023798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7080583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833800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4223666"/>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8323120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72342"/>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2160740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1718604"/>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142955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885730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2290"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3314"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4338"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3074"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4098"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5122"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635000" y="15240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7170" name="Rectangle 2"/>
          <p:cNvSpPr>
            <a:spLocks noGrp="1" noChangeArrowheads="1"/>
          </p:cNvSpPr>
          <p:nvPr>
            <p:ph type="body" idx="1"/>
          </p:nvPr>
        </p:nvSpPr>
        <p:spPr bwMode="auto">
          <a:xfrm>
            <a:off x="635000" y="49022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ransition/>
  <p:txStyles>
    <p:titleStyle>
      <a:lvl1pPr algn="ctr" rtl="0" fontAlgn="base">
        <a:spcBef>
          <a:spcPct val="0"/>
        </a:spcBef>
        <a:spcAft>
          <a:spcPct val="0"/>
        </a:spcAft>
        <a:defRPr sz="7000">
          <a:solidFill>
            <a:schemeClr val="tx1"/>
          </a:solidFill>
          <a:latin typeface="+mj-lt"/>
          <a:ea typeface="+mj-ea"/>
          <a:cs typeface="+mj-cs"/>
          <a:sym typeface="Gill Sans" charset="0"/>
        </a:defRPr>
      </a:lvl1pPr>
      <a:lvl2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400">
          <a:solidFill>
            <a:schemeClr val="tx1"/>
          </a:solidFill>
          <a:latin typeface="+mn-lt"/>
          <a:ea typeface="+mn-ea"/>
          <a:cs typeface="+mn-cs"/>
          <a:sym typeface="Gill Sans" charset="0"/>
        </a:defRPr>
      </a:lvl1pPr>
      <a:lvl2pPr algn="ctr" rtl="0" fontAlgn="base">
        <a:spcBef>
          <a:spcPct val="0"/>
        </a:spcBef>
        <a:spcAft>
          <a:spcPct val="0"/>
        </a:spcAft>
        <a:defRPr sz="3400">
          <a:solidFill>
            <a:schemeClr val="tx1"/>
          </a:solidFill>
          <a:latin typeface="+mn-lt"/>
          <a:ea typeface="+mn-ea"/>
          <a:cs typeface="+mn-cs"/>
          <a:sym typeface="Gill Sans" charset="0"/>
        </a:defRPr>
      </a:lvl2pPr>
      <a:lvl3pPr algn="ctr" rtl="0" fontAlgn="base">
        <a:spcBef>
          <a:spcPct val="0"/>
        </a:spcBef>
        <a:spcAft>
          <a:spcPct val="0"/>
        </a:spcAft>
        <a:defRPr sz="3400">
          <a:solidFill>
            <a:schemeClr val="tx1"/>
          </a:solidFill>
          <a:latin typeface="+mn-lt"/>
          <a:ea typeface="+mn-ea"/>
          <a:cs typeface="+mn-cs"/>
          <a:sym typeface="Gill Sans" charset="0"/>
        </a:defRPr>
      </a:lvl3pPr>
      <a:lvl4pPr algn="ctr" rtl="0" fontAlgn="base">
        <a:spcBef>
          <a:spcPct val="0"/>
        </a:spcBef>
        <a:spcAft>
          <a:spcPct val="0"/>
        </a:spcAft>
        <a:defRPr sz="3400">
          <a:solidFill>
            <a:schemeClr val="tx1"/>
          </a:solidFill>
          <a:latin typeface="+mn-lt"/>
          <a:ea typeface="+mn-ea"/>
          <a:cs typeface="+mn-cs"/>
          <a:sym typeface="Gill Sans" charset="0"/>
        </a:defRPr>
      </a:lvl4pPr>
      <a:lvl5pPr algn="ctr" rtl="0" fontAlgn="base">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635000" y="15240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8194" name="Rectangle 2"/>
          <p:cNvSpPr>
            <a:spLocks noGrp="1" noChangeArrowheads="1"/>
          </p:cNvSpPr>
          <p:nvPr>
            <p:ph type="body" idx="1"/>
          </p:nvPr>
        </p:nvSpPr>
        <p:spPr bwMode="auto">
          <a:xfrm>
            <a:off x="635000" y="49022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p:txStyles>
    <p:titleStyle>
      <a:lvl1pPr algn="ctr" rtl="0" fontAlgn="base">
        <a:spcBef>
          <a:spcPct val="0"/>
        </a:spcBef>
        <a:spcAft>
          <a:spcPct val="0"/>
        </a:spcAft>
        <a:defRPr sz="7000">
          <a:solidFill>
            <a:schemeClr val="tx1"/>
          </a:solidFill>
          <a:latin typeface="+mj-lt"/>
          <a:ea typeface="+mj-ea"/>
          <a:cs typeface="+mj-cs"/>
          <a:sym typeface="Gill Sans" charset="0"/>
        </a:defRPr>
      </a:lvl1pPr>
      <a:lvl2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400">
          <a:solidFill>
            <a:schemeClr val="tx1"/>
          </a:solidFill>
          <a:latin typeface="+mn-lt"/>
          <a:ea typeface="+mn-ea"/>
          <a:cs typeface="+mn-cs"/>
          <a:sym typeface="Gill Sans" charset="0"/>
        </a:defRPr>
      </a:lvl1pPr>
      <a:lvl2pPr algn="ctr" rtl="0" fontAlgn="base">
        <a:spcBef>
          <a:spcPct val="0"/>
        </a:spcBef>
        <a:spcAft>
          <a:spcPct val="0"/>
        </a:spcAft>
        <a:defRPr sz="3400">
          <a:solidFill>
            <a:schemeClr val="tx1"/>
          </a:solidFill>
          <a:latin typeface="+mn-lt"/>
          <a:ea typeface="+mn-ea"/>
          <a:cs typeface="+mn-cs"/>
          <a:sym typeface="Gill Sans" charset="0"/>
        </a:defRPr>
      </a:lvl2pPr>
      <a:lvl3pPr algn="ctr" rtl="0" fontAlgn="base">
        <a:spcBef>
          <a:spcPct val="0"/>
        </a:spcBef>
        <a:spcAft>
          <a:spcPct val="0"/>
        </a:spcAft>
        <a:defRPr sz="3400">
          <a:solidFill>
            <a:schemeClr val="tx1"/>
          </a:solidFill>
          <a:latin typeface="+mn-lt"/>
          <a:ea typeface="+mn-ea"/>
          <a:cs typeface="+mn-cs"/>
          <a:sym typeface="Gill Sans" charset="0"/>
        </a:defRPr>
      </a:lvl3pPr>
      <a:lvl4pPr algn="ctr" rtl="0" fontAlgn="base">
        <a:spcBef>
          <a:spcPct val="0"/>
        </a:spcBef>
        <a:spcAft>
          <a:spcPct val="0"/>
        </a:spcAft>
        <a:defRPr sz="3400">
          <a:solidFill>
            <a:schemeClr val="tx1"/>
          </a:solidFill>
          <a:latin typeface="+mn-lt"/>
          <a:ea typeface="+mn-ea"/>
          <a:cs typeface="+mn-cs"/>
          <a:sym typeface="Gill Sans" charset="0"/>
        </a:defRPr>
      </a:lvl4pPr>
      <a:lvl5pPr algn="ctr" rtl="0" fontAlgn="base">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1.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35.png"/><Relationship Id="rId11" Type="http://schemas.openxmlformats.org/officeDocument/2006/relationships/image" Target="../media/image29.png"/><Relationship Id="rId5" Type="http://schemas.openxmlformats.org/officeDocument/2006/relationships/image" Target="../media/image34.png"/><Relationship Id="rId15" Type="http://schemas.openxmlformats.org/officeDocument/2006/relationships/image" Target="../media/image40.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4.xml"/><Relationship Id="rId1" Type="http://schemas.openxmlformats.org/officeDocument/2006/relationships/vmlDrawing" Target="../drawings/vmlDrawing1.vml"/><Relationship Id="rId5" Type="http://schemas.openxmlformats.org/officeDocument/2006/relationships/image" Target="../media/image41.png"/><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3.wmv"/><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p:cNvSpPr>
          <p:nvPr/>
        </p:nvSpPr>
        <p:spPr bwMode="auto">
          <a:xfrm>
            <a:off x="4895850" y="6248400"/>
            <a:ext cx="368458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Radiation Effects</a:t>
            </a:r>
          </a:p>
        </p:txBody>
      </p:sp>
      <p:pic>
        <p:nvPicPr>
          <p:cNvPr id="1843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9688" y="1657350"/>
            <a:ext cx="3238500" cy="32385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299741"/>
            <a:ext cx="12103100" cy="802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8675" name="Rectangle 3"/>
          <p:cNvSpPr>
            <a:spLocks/>
          </p:cNvSpPr>
          <p:nvPr/>
        </p:nvSpPr>
        <p:spPr bwMode="auto">
          <a:xfrm>
            <a:off x="4827588" y="292100"/>
            <a:ext cx="33369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Contamination</a:t>
            </a:r>
          </a:p>
        </p:txBody>
      </p:sp>
      <p:grpSp>
        <p:nvGrpSpPr>
          <p:cNvPr id="28723" name="Group 51"/>
          <p:cNvGrpSpPr>
            <a:grpSpLocks/>
          </p:cNvGrpSpPr>
          <p:nvPr/>
        </p:nvGrpSpPr>
        <p:grpSpPr bwMode="auto">
          <a:xfrm>
            <a:off x="6718300" y="2641600"/>
            <a:ext cx="2047875" cy="2032000"/>
            <a:chOff x="0" y="0"/>
            <a:chExt cx="1290" cy="1280"/>
          </a:xfrm>
        </p:grpSpPr>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 y="677"/>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2"/>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 y="279"/>
              <a:ext cx="200"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 y="173"/>
              <a:ext cx="20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 y="173"/>
              <a:ext cx="20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 y="173"/>
              <a:ext cx="200"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8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 y="173"/>
              <a:ext cx="200"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8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 y="14"/>
              <a:ext cx="200"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8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 y="232"/>
              <a:ext cx="200"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8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 y="359"/>
              <a:ext cx="201"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8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 y="333"/>
              <a:ext cx="201"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8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 y="333"/>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8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 y="333"/>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89"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 y="333"/>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9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 y="412"/>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9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 y="492"/>
              <a:ext cx="201"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92"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 y="492"/>
              <a:ext cx="201"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93"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 y="492"/>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94"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 y="492"/>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95"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 y="492"/>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96"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 y="583"/>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97"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 y="651"/>
              <a:ext cx="201"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98"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 y="651"/>
              <a:ext cx="201"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69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 y="651"/>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00"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 y="651"/>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01"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 y="651"/>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02"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 y="810"/>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03"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 y="810"/>
              <a:ext cx="201"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04"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 y="810"/>
              <a:ext cx="201"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05"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 y="810"/>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06"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 y="810"/>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07"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 y="730"/>
              <a:ext cx="200"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08"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 y="70"/>
              <a:ext cx="200"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09"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 y="969"/>
              <a:ext cx="201"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10"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 y="969"/>
              <a:ext cx="201"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11" name="Picture 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 y="969"/>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12"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 y="969"/>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13"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 y="1043"/>
              <a:ext cx="201"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14"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 y="0"/>
              <a:ext cx="201"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15" name="Picture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 y="14"/>
              <a:ext cx="20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16"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 y="783"/>
              <a:ext cx="200"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17"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 y="686"/>
              <a:ext cx="201"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18" name="Picture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 y="1075"/>
              <a:ext cx="200"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19" name="Picture 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 y="943"/>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20"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 y="571"/>
              <a:ext cx="200"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21" name="Picture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 y="386"/>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22" name="Picture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 y="200"/>
              <a:ext cx="2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grpSp>
      <p:pic>
        <p:nvPicPr>
          <p:cNvPr id="28724"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900" y="2771775"/>
            <a:ext cx="3238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25" name="Picture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1225" y="3324225"/>
            <a:ext cx="3048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8726" name="Picture 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8338" y="4117975"/>
            <a:ext cx="3048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8723"/>
                                        </p:tgtEl>
                                        <p:attrNameLst>
                                          <p:attrName>style.visibility</p:attrName>
                                        </p:attrNameLst>
                                      </p:cBhvr>
                                      <p:to>
                                        <p:strVal val="visible"/>
                                      </p:to>
                                    </p:set>
                                    <p:animEffect transition="in" filter="fade">
                                      <p:cBhvr>
                                        <p:cTn id="7" dur="500"/>
                                        <p:tgtEl>
                                          <p:spTgt spid="28723"/>
                                        </p:tgtEl>
                                      </p:cBhvr>
                                    </p:animEffect>
                                  </p:childTnLst>
                                </p:cTn>
                              </p:par>
                              <p:par>
                                <p:cTn id="8" presetID="10" presetClass="entr" presetSubtype="0" fill="hold" nodeType="withEffect">
                                  <p:stCondLst>
                                    <p:cond delay="0"/>
                                  </p:stCondLst>
                                  <p:childTnLst>
                                    <p:set>
                                      <p:cBhvr>
                                        <p:cTn id="9" dur="1" fill="hold">
                                          <p:stCondLst>
                                            <p:cond delay="0"/>
                                          </p:stCondLst>
                                        </p:cTn>
                                        <p:tgtEl>
                                          <p:spTgt spid="28724"/>
                                        </p:tgtEl>
                                        <p:attrNameLst>
                                          <p:attrName>style.visibility</p:attrName>
                                        </p:attrNameLst>
                                      </p:cBhvr>
                                      <p:to>
                                        <p:strVal val="visible"/>
                                      </p:to>
                                    </p:set>
                                    <p:animEffect transition="in" filter="fade">
                                      <p:cBhvr>
                                        <p:cTn id="10" dur="500"/>
                                        <p:tgtEl>
                                          <p:spTgt spid="28724"/>
                                        </p:tgtEl>
                                      </p:cBhvr>
                                    </p:animEffect>
                                  </p:childTnLst>
                                </p:cTn>
                              </p:par>
                              <p:par>
                                <p:cTn id="11" presetID="10" presetClass="entr" presetSubtype="0" fill="hold" nodeType="withEffect">
                                  <p:stCondLst>
                                    <p:cond delay="0"/>
                                  </p:stCondLst>
                                  <p:childTnLst>
                                    <p:set>
                                      <p:cBhvr>
                                        <p:cTn id="12" dur="1" fill="hold">
                                          <p:stCondLst>
                                            <p:cond delay="0"/>
                                          </p:stCondLst>
                                        </p:cTn>
                                        <p:tgtEl>
                                          <p:spTgt spid="28725"/>
                                        </p:tgtEl>
                                        <p:attrNameLst>
                                          <p:attrName>style.visibility</p:attrName>
                                        </p:attrNameLst>
                                      </p:cBhvr>
                                      <p:to>
                                        <p:strVal val="visible"/>
                                      </p:to>
                                    </p:set>
                                    <p:animEffect transition="in" filter="fade">
                                      <p:cBhvr>
                                        <p:cTn id="13" dur="500"/>
                                        <p:tgtEl>
                                          <p:spTgt spid="28725"/>
                                        </p:tgtEl>
                                      </p:cBhvr>
                                    </p:animEffect>
                                  </p:childTnLst>
                                </p:cTn>
                              </p:par>
                              <p:par>
                                <p:cTn id="14" presetID="10" presetClass="entr" presetSubtype="0" fill="hold" nodeType="withEffect">
                                  <p:stCondLst>
                                    <p:cond delay="0"/>
                                  </p:stCondLst>
                                  <p:childTnLst>
                                    <p:set>
                                      <p:cBhvr>
                                        <p:cTn id="15" dur="1" fill="hold">
                                          <p:stCondLst>
                                            <p:cond delay="0"/>
                                          </p:stCondLst>
                                        </p:cTn>
                                        <p:tgtEl>
                                          <p:spTgt spid="28726"/>
                                        </p:tgtEl>
                                        <p:attrNameLst>
                                          <p:attrName>style.visibility</p:attrName>
                                        </p:attrNameLst>
                                      </p:cBhvr>
                                      <p:to>
                                        <p:strVal val="visible"/>
                                      </p:to>
                                    </p:set>
                                    <p:animEffect transition="in" filter="fade">
                                      <p:cBhvr>
                                        <p:cTn id="16" dur="500"/>
                                        <p:tgtEl>
                                          <p:spTgt spid="2872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8674"/>
                                        </p:tgtEl>
                                        <p:attrNameLst>
                                          <p:attrName>style.visibility</p:attrName>
                                        </p:attrNameLst>
                                      </p:cBhvr>
                                      <p:to>
                                        <p:strVal val="visible"/>
                                      </p:to>
                                    </p:set>
                                    <p:animEffect transition="in" filter="fade">
                                      <p:cBhvr>
                                        <p:cTn id="21" dur="500"/>
                                        <p:tgtEl>
                                          <p:spTgt spid="28674"/>
                                        </p:tgtEl>
                                      </p:cBhvr>
                                    </p:animEffect>
                                  </p:childTnLst>
                                </p:cTn>
                              </p:par>
                            </p:childTnLst>
                          </p:cTn>
                        </p:par>
                      </p:childTnLst>
                    </p:cTn>
                  </p:par>
                  <p:par>
                    <p:cTn id="22" fill="hold">
                      <p:stCondLst>
                        <p:cond delay="indefinite"/>
                      </p:stCondLst>
                      <p:childTnLst>
                        <p:par>
                          <p:cTn id="23" fill="hold" nodeType="afterGroup">
                            <p:stCondLst>
                              <p:cond delay="0"/>
                            </p:stCondLst>
                            <p:childTnLst>
                              <p:par>
                                <p:cTn id="24" presetID="37" presetClass="path" presetSubtype="0" accel="50000" decel="50000" fill="hold" nodeType="clickEffect">
                                  <p:stCondLst>
                                    <p:cond delay="0"/>
                                  </p:stCondLst>
                                  <p:childTnLst>
                                    <p:animMotion origin="layout" path="M 1.22055E-6 1.28822E-6 L 0.05651 0.04001 C 0.06835 0.04896 0.08617 0.054 0.10472 0.054 C 0.12584 0.054 0.14268 0.04896 0.15452 0.04001 L 0.21115 1.28822E-6 " pathEditMode="relative" rAng="0" ptsTypes="FffFF">
                                      <p:cBhvr>
                                        <p:cTn id="25" dur="750" fill="hold"/>
                                        <p:tgtEl>
                                          <p:spTgt spid="28725"/>
                                        </p:tgtEl>
                                        <p:attrNameLst>
                                          <p:attrName>ppt_x</p:attrName>
                                          <p:attrName>ppt_y</p:attrName>
                                        </p:attrNameLst>
                                      </p:cBhvr>
                                      <p:rCtr x="10558" y="2700"/>
                                    </p:animMotion>
                                  </p:childTnLst>
                                </p:cTn>
                              </p:par>
                            </p:childTnLst>
                          </p:cTn>
                        </p:par>
                        <p:par>
                          <p:cTn id="26" fill="hold" nodeType="afterGroup">
                            <p:stCondLst>
                              <p:cond delay="750"/>
                            </p:stCondLst>
                            <p:childTnLst>
                              <p:par>
                                <p:cTn id="27" presetID="37" presetClass="path" presetSubtype="0" accel="50000" decel="50000" fill="hold" nodeType="afterEffect">
                                  <p:stCondLst>
                                    <p:cond delay="0"/>
                                  </p:stCondLst>
                                  <p:childTnLst>
                                    <p:animMotion origin="layout" path="M -2.42036E-6 2.33572E-6 L -0.06945 -0.03383 C -0.08348 -0.04132 -0.1046 -0.04457 -0.12657 -0.04262 C -0.15147 -0.04034 -0.17124 -0.03351 -0.18455 -0.02342 L -0.24936 0.02261 " pathEditMode="relative" rAng="-11029227" ptsTypes="FffFF">
                                      <p:cBhvr>
                                        <p:cTn id="28" dur="750" fill="hold"/>
                                        <p:tgtEl>
                                          <p:spTgt spid="28724"/>
                                        </p:tgtEl>
                                        <p:attrNameLst>
                                          <p:attrName>ppt_x</p:attrName>
                                          <p:attrName>ppt_y</p:attrName>
                                        </p:attrNameLst>
                                      </p:cBhvr>
                                      <p:rCtr x="-12608" y="-1561"/>
                                    </p:animMotion>
                                  </p:childTnLst>
                                </p:cTn>
                              </p:par>
                            </p:childTnLst>
                          </p:cTn>
                        </p:par>
                        <p:par>
                          <p:cTn id="29" fill="hold">
                            <p:stCondLst>
                              <p:cond delay="1500"/>
                            </p:stCondLst>
                            <p:childTnLst>
                              <p:par>
                                <p:cTn id="30" presetID="37" presetClass="path" presetSubtype="0" accel="50000" decel="50000" fill="hold" nodeType="afterEffect">
                                  <p:stCondLst>
                                    <p:cond delay="0"/>
                                  </p:stCondLst>
                                  <p:childTnLst>
                                    <p:animMotion origin="layout" path="M 0 0 L 0.067 0.04 C 0.081 0.049 0.102 0.054 0.124 0.054 C 0.149 0.054 0.169 0.049 0.183 0.04 L 0.25 0 E" pathEditMode="relative" ptsTypes="">
                                      <p:cBhvr>
                                        <p:cTn id="31" dur="750" fill="hold"/>
                                        <p:tgtEl>
                                          <p:spTgt spid="2872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4178" b="15647"/>
          <a:stretch/>
        </p:blipFill>
        <p:spPr bwMode="auto">
          <a:xfrm>
            <a:off x="1143000" y="1640298"/>
            <a:ext cx="10706100" cy="643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8675" name="Rectangle 3"/>
          <p:cNvSpPr>
            <a:spLocks/>
          </p:cNvSpPr>
          <p:nvPr/>
        </p:nvSpPr>
        <p:spPr bwMode="auto">
          <a:xfrm>
            <a:off x="4827588" y="292100"/>
            <a:ext cx="33369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Contamination</a:t>
            </a:r>
          </a:p>
        </p:txBody>
      </p:sp>
    </p:spTree>
    <p:extLst>
      <p:ext uri="{BB962C8B-B14F-4D97-AF65-F5344CB8AC3E}">
        <p14:creationId xmlns:p14="http://schemas.microsoft.com/office/powerpoint/2010/main" val="129128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1200" y="228600"/>
            <a:ext cx="11611429" cy="9753600"/>
          </a:xfrm>
          <a:prstGeom prst="rect">
            <a:avLst/>
          </a:prstGeom>
        </p:spPr>
      </p:pic>
    </p:spTree>
    <p:extLst>
      <p:ext uri="{BB962C8B-B14F-4D97-AF65-F5344CB8AC3E}">
        <p14:creationId xmlns:p14="http://schemas.microsoft.com/office/powerpoint/2010/main" val="151498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a:extLst>
              <a:ext uri="{28A0092B-C50C-407E-A947-70E740481C1C}">
                <a14:useLocalDpi xmlns:a14="http://schemas.microsoft.com/office/drawing/2010/main" val="0"/>
              </a:ext>
            </a:extLst>
          </a:blip>
          <a:srcRect l="8139" t="5302" r="5959" b="4147"/>
          <a:stretch>
            <a:fillRect/>
          </a:stretch>
        </p:blipFill>
        <p:spPr bwMode="auto">
          <a:xfrm>
            <a:off x="3251200" y="2908300"/>
            <a:ext cx="6972300" cy="543718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0722" name="Rectangle 2"/>
          <p:cNvSpPr>
            <a:spLocks/>
          </p:cNvSpPr>
          <p:nvPr/>
        </p:nvSpPr>
        <p:spPr bwMode="auto">
          <a:xfrm>
            <a:off x="5105400" y="876300"/>
            <a:ext cx="3048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What IS Safe?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1143000"/>
            <a:ext cx="1036587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 y="1143000"/>
            <a:ext cx="10821512"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99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1643063"/>
            <a:ext cx="9753600" cy="646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980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3" name="Group 5"/>
          <p:cNvGrpSpPr>
            <a:grpSpLocks/>
          </p:cNvGrpSpPr>
          <p:nvPr/>
        </p:nvGrpSpPr>
        <p:grpSpPr bwMode="auto">
          <a:xfrm>
            <a:off x="-127000" y="19050"/>
            <a:ext cx="14173200" cy="9753600"/>
            <a:chOff x="0" y="0"/>
            <a:chExt cx="8928" cy="6144"/>
          </a:xfrm>
        </p:grpSpPr>
        <p:pic>
          <p:nvPicPr>
            <p:cNvPr id="327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92" cy="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192" cy="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27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92" cy="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27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928"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extLst>
      <p:ext uri="{BB962C8B-B14F-4D97-AF65-F5344CB8AC3E}">
        <p14:creationId xmlns:p14="http://schemas.microsoft.com/office/powerpoint/2010/main" val="41939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periodictable.com/Samples/094.x2/s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457200"/>
            <a:ext cx="9677400" cy="9677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50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21" name="Group 5"/>
          <p:cNvGrpSpPr>
            <a:grpSpLocks/>
          </p:cNvGrpSpPr>
          <p:nvPr/>
        </p:nvGrpSpPr>
        <p:grpSpPr bwMode="auto">
          <a:xfrm>
            <a:off x="1131888" y="971550"/>
            <a:ext cx="10323512" cy="7258050"/>
            <a:chOff x="0" y="0"/>
            <a:chExt cx="4912" cy="3688"/>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l="124" t="15012" b="15213"/>
            <a:stretch>
              <a:fillRect/>
            </a:stretch>
          </p:blipFill>
          <p:spPr bwMode="auto">
            <a:xfrm>
              <a:off x="0" y="0"/>
              <a:ext cx="3991" cy="279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4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440" cy="3576"/>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48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60" cy="36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48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912" cy="368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l="30482" t="180" r="1495" b="5414"/>
          <a:stretch>
            <a:fillRect/>
          </a:stretch>
        </p:blipFill>
        <p:spPr bwMode="auto">
          <a:xfrm>
            <a:off x="-228600" y="1181100"/>
            <a:ext cx="30099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945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700" y="3824288"/>
            <a:ext cx="228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0" y="5016500"/>
            <a:ext cx="13716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path" presetSubtype="0" accel="50000" decel="50000" fill="hold" nodeType="clickEffect">
                                  <p:stCondLst>
                                    <p:cond delay="0"/>
                                  </p:stCondLst>
                                  <p:childTnLst>
                                    <p:animMotion origin="layout" path="M 0.04835 -0.05813 C 0.068 -0.04217 0.07911 -0.01579 0.07948 0.01173 L 0.07985 0.07638 C 0.07997 0.09022 0.08497 0.10064 0.09389 0.10683 C 0.10609 0.11513 0.12258 0.10862 0.1321 0.08745 C 0.13796 0.06921 0.13369 0.04544 0.1216 0.03697 C 0.11256 0.03078 0.1028 0.03257 0.09498 0.03843 L 0.05457 0.07459 C 0.03724 0.09005 0.0149 0.09217 -0.0061 0.07963 C -0.026 0.06384 -0.03699 0.03762 -0.03736 0.00994 L -0.03784 -0.05455 C -0.03858 -0.06676 -0.04297 -0.07881 -0.05164 -0.08532 C -0.06421 -0.09363 -0.08118 -0.085 -0.089 -0.06806 C -0.09669 -0.04592 -0.09181 -0.02393 -0.0796 -0.01514 C -0.07056 -0.00944 -0.06141 -0.00928 -0.05274 -0.01693 L -0.01269 -0.05276 C 0.00489 -0.06839 0.02735 -0.07051 0.04835 -0.05813 Z " pathEditMode="relative" rAng="1670219" ptsTypes="fFffffFffFffffFff">
                                      <p:cBhvr>
                                        <p:cTn id="6" dur="2000" fill="hold"/>
                                        <p:tgtEl>
                                          <p:spTgt spid="19458"/>
                                        </p:tgtEl>
                                        <p:attrNameLst>
                                          <p:attrName>ppt_x</p:attrName>
                                          <p:attrName>ppt_y</p:attrName>
                                        </p:attrNameLst>
                                      </p:cBhvr>
                                      <p:rCtr x="-2723" y="6888"/>
                                    </p:animMotion>
                                  </p:childTnLst>
                                </p:cTn>
                              </p:par>
                              <p:par>
                                <p:cTn id="7" presetID="24" presetClass="path" presetSubtype="0" accel="50000" decel="50000" fill="hold" nodeType="withEffect">
                                  <p:stCondLst>
                                    <p:cond delay="0"/>
                                  </p:stCondLst>
                                  <p:childTnLst>
                                    <p:animMotion origin="layout" path="M 0.07423 -3.74206E-6 C 0.0956 0.00293 0.11354 0.02818 0.12294 0.06595 L 0.14443 0.15405 C 0.14907 0.1731 0.15664 0.18222 0.16604 0.18222 C 0.1791 0.18222 0.19033 0.15714 0.19143 0.1192 C 0.19033 0.0881 0.1791 0.05993 0.16604 0.05993 C 0.15664 0.05993 0.14907 0.07214 0.14443 0.0881 L 0.12294 0.1762 C 0.11354 0.21398 0.0956 0.23922 0.07423 0.24231 C 0.05262 0.23922 0.0348 0.21398 0.0254 0.1762 L 0.00379 0.0881 C -0.00085 0.07214 -0.00842 0.05993 -0.01782 0.05993 C -0.03076 0.05993 -0.04212 0.0881 -0.04297 0.1192 C -0.04212 0.15714 -0.03076 0.18222 -0.01782 0.18222 C -0.00842 0.18222 -0.00085 0.1731 0.00379 0.15405 L 0.0254 0.06595 C 0.0348 0.02818 0.05262 0.00293 0.07423 -3.74206E-6 Z " pathEditMode="relative" rAng="0" ptsTypes="fFffffFffFffffFff">
                                      <p:cBhvr>
                                        <p:cTn id="8" dur="2000" fill="hold"/>
                                        <p:tgtEl>
                                          <p:spTgt spid="19459"/>
                                        </p:tgtEl>
                                        <p:attrNameLst>
                                          <p:attrName>ppt_x</p:attrName>
                                          <p:attrName>ppt_y</p:attrName>
                                        </p:attrNameLst>
                                      </p:cBhvr>
                                      <p:rCtr x="0" y="121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36625"/>
            <a:ext cx="12865100" cy="8488363"/>
          </a:xfrm>
          <a:prstGeom prst="rect">
            <a:avLst/>
          </a:prstGeom>
          <a:noFill/>
          <a:ln>
            <a:noFill/>
          </a:ln>
          <a:effectLst>
            <a:outerShdw blurRad="76200" dist="508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6866" name="Rectangle 2"/>
          <p:cNvSpPr>
            <a:spLocks/>
          </p:cNvSpPr>
          <p:nvPr/>
        </p:nvSpPr>
        <p:spPr bwMode="auto">
          <a:xfrm>
            <a:off x="5327650" y="165100"/>
            <a:ext cx="2667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Questions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388" y="2686050"/>
            <a:ext cx="532130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7890" name="Rectangle 2"/>
          <p:cNvSpPr>
            <a:spLocks/>
          </p:cNvSpPr>
          <p:nvPr/>
        </p:nvSpPr>
        <p:spPr bwMode="auto">
          <a:xfrm>
            <a:off x="5275263" y="0"/>
            <a:ext cx="21367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Radiation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xit" presetSubtype="0" fill="hold" grpId="0" nodeType="afterEffect">
                                  <p:stCondLst>
                                    <p:cond delay="0"/>
                                  </p:stCondLst>
                                  <p:childTnLst>
                                    <p:set>
                                      <p:cBhvr>
                                        <p:cTn id="6" dur="1" fill="hold">
                                          <p:stCondLst>
                                            <p:cond delay="499"/>
                                          </p:stCondLst>
                                        </p:cTn>
                                        <p:tgtEl>
                                          <p:spTgt spid="378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44450"/>
            <a:ext cx="1866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2400" y="4940300"/>
            <a:ext cx="13716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39939"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0" y="3614738"/>
            <a:ext cx="228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9941" name="Line 5"/>
          <p:cNvSpPr>
            <a:spLocks noChangeShapeType="1"/>
          </p:cNvSpPr>
          <p:nvPr/>
        </p:nvSpPr>
        <p:spPr bwMode="auto">
          <a:xfrm rot="10800000" flipH="1">
            <a:off x="8408988" y="2686050"/>
            <a:ext cx="1365250" cy="950913"/>
          </a:xfrm>
          <a:prstGeom prst="line">
            <a:avLst/>
          </a:prstGeom>
          <a:noFill/>
          <a:ln w="25400" cap="flat">
            <a:solidFill>
              <a:schemeClr val="tx1">
                <a:alpha val="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994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700" y="2222500"/>
            <a:ext cx="4424363" cy="703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path" presetSubtype="0" accel="50000" decel="50000" fill="hold" nodeType="clickEffect">
                                  <p:stCondLst>
                                    <p:cond delay="0"/>
                                  </p:stCondLst>
                                  <p:childTnLst>
                                    <p:animMotion origin="layout" path="M -3.92164E-6 -4.85361E-6 L 0.10155 -0.13158 " pathEditMode="relative" rAng="0" ptsTypes="AA">
                                      <p:cBhvr>
                                        <p:cTn id="6" dur="2000" fill="hold"/>
                                        <p:tgtEl>
                                          <p:spTgt spid="39939"/>
                                        </p:tgtEl>
                                        <p:attrNameLst>
                                          <p:attrName>ppt_x</p:attrName>
                                          <p:attrName>ppt_y</p:attrName>
                                        </p:attrNameLst>
                                      </p:cBhvr>
                                      <p:rCtr x="5078" y="-6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44450"/>
            <a:ext cx="1866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2400" y="4940300"/>
            <a:ext cx="13716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39939"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3982" y="2330450"/>
            <a:ext cx="228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9940"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00" y="688521"/>
            <a:ext cx="14732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9941" name="Line 5"/>
          <p:cNvSpPr>
            <a:spLocks noChangeShapeType="1"/>
          </p:cNvSpPr>
          <p:nvPr/>
        </p:nvSpPr>
        <p:spPr bwMode="auto">
          <a:xfrm rot="10800000" flipH="1">
            <a:off x="8408988" y="2686050"/>
            <a:ext cx="1365250" cy="950913"/>
          </a:xfrm>
          <a:prstGeom prst="line">
            <a:avLst/>
          </a:prstGeom>
          <a:noFill/>
          <a:ln w="25400" cap="flat">
            <a:solidFill>
              <a:schemeClr val="tx1">
                <a:alpha val="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994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1850" y="592477"/>
            <a:ext cx="2349500"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994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6700" y="2222500"/>
            <a:ext cx="4424363" cy="703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48971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1911E-6 2.65452E-6 L -0.09178 0.13272 " pathEditMode="relative" rAng="0" ptsTypes="AA">
                                      <p:cBhvr>
                                        <p:cTn id="6" dur="2000" fill="hold"/>
                                        <p:tgtEl>
                                          <p:spTgt spid="39939"/>
                                        </p:tgtEl>
                                        <p:attrNameLst>
                                          <p:attrName>ppt_x</p:attrName>
                                          <p:attrName>ppt_y</p:attrName>
                                        </p:attrNameLst>
                                      </p:cBhvr>
                                      <p:rCtr x="-4589" y="6636"/>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9940"/>
                                        </p:tgtEl>
                                        <p:attrNameLst>
                                          <p:attrName>style.visibility</p:attrName>
                                        </p:attrNameLst>
                                      </p:cBhvr>
                                      <p:to>
                                        <p:strVal val="visible"/>
                                      </p:to>
                                    </p:set>
                                    <p:animEffect transition="in" filter="fade">
                                      <p:cBhvr>
                                        <p:cTn id="11" dur="500"/>
                                        <p:tgtEl>
                                          <p:spTgt spid="399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9942"/>
                                        </p:tgtEl>
                                        <p:attrNameLst>
                                          <p:attrName>style.visibility</p:attrName>
                                        </p:attrNameLst>
                                      </p:cBhvr>
                                      <p:to>
                                        <p:strVal val="visible"/>
                                      </p:to>
                                    </p:set>
                                    <p:animEffect transition="in" filter="fade">
                                      <p:cBhvr>
                                        <p:cTn id="16" dur="500"/>
                                        <p:tgtEl>
                                          <p:spTgt spid="39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63813"/>
            <a:ext cx="9652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1986" name="Rectangle 2"/>
          <p:cNvSpPr>
            <a:spLocks/>
          </p:cNvSpPr>
          <p:nvPr/>
        </p:nvSpPr>
        <p:spPr bwMode="auto">
          <a:xfrm>
            <a:off x="584200" y="3454400"/>
            <a:ext cx="2133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a:solidFill>
                  <a:schemeClr val="tx1"/>
                </a:solidFill>
                <a:ea typeface="ＭＳ Ｐゴシック" charset="0"/>
                <a:cs typeface="Lucida Grande" charset="0"/>
              </a:rPr>
              <a:t>γ</a:t>
            </a:r>
          </a:p>
        </p:txBody>
      </p:sp>
      <p:pic>
        <p:nvPicPr>
          <p:cNvPr id="4198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44450"/>
            <a:ext cx="1866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nvGrpSpPr>
          <p:cNvPr id="42035" name="Group 51"/>
          <p:cNvGrpSpPr>
            <a:grpSpLocks/>
          </p:cNvGrpSpPr>
          <p:nvPr/>
        </p:nvGrpSpPr>
        <p:grpSpPr bwMode="auto">
          <a:xfrm>
            <a:off x="3924300" y="2374900"/>
            <a:ext cx="5562600" cy="5514975"/>
            <a:chOff x="0" y="0"/>
            <a:chExt cx="3504" cy="3474"/>
          </a:xfrm>
        </p:grpSpPr>
        <p:pic>
          <p:nvPicPr>
            <p:cNvPr id="419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 y="1840"/>
              <a:ext cx="541"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19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36"/>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19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 y="760"/>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199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 y="471"/>
              <a:ext cx="544" cy="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199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2" y="471"/>
              <a:ext cx="544" cy="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199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4" y="471"/>
              <a:ext cx="544" cy="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199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 y="471"/>
              <a:ext cx="544" cy="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199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 y="40"/>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199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 y="632"/>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199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 y="976"/>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199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2" y="904"/>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1999"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4" y="904"/>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0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 y="904"/>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01"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8" y="904"/>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02"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1120"/>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03"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 y="1336"/>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0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2" y="1336"/>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05"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4" y="1336"/>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06"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 y="1336"/>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07"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8" y="1336"/>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08"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 y="1584"/>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09"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 y="1768"/>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10"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2" y="1768"/>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11"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4" y="1768"/>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12"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 y="1768"/>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13"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8" y="1768"/>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14"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 y="2200"/>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15"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 y="2200"/>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16"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2" y="2200"/>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17"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4" y="2200"/>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18"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 y="2200"/>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19"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2" y="1984"/>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2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 y="192"/>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21"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 y="2632"/>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22" name="Picture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2" y="2632"/>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23" name="Picture 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4" y="2632"/>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24" name="Picture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 y="2632"/>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25"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6" y="2832"/>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26"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 y="0"/>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27"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6" y="40"/>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28"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8" y="2128"/>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29" name="Picture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 y="1864"/>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30" name="Picture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4" y="2920"/>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31" name="Picture 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2" y="2560"/>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32"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0" y="1552"/>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33" name="Picture 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0" y="1048"/>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34"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8" y="544"/>
              <a:ext cx="544"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grpSp>
      <p:pic>
        <p:nvPicPr>
          <p:cNvPr id="42036" name="Picture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2700" y="2438400"/>
            <a:ext cx="8636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37"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2725" y="3911600"/>
            <a:ext cx="8636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2038" name="Picture 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2600" y="6096000"/>
            <a:ext cx="8636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2035"/>
                                        </p:tgtEl>
                                        <p:attrNameLst>
                                          <p:attrName>style.visibility</p:attrName>
                                        </p:attrNameLst>
                                      </p:cBhvr>
                                      <p:to>
                                        <p:strVal val="visible"/>
                                      </p:to>
                                    </p:set>
                                    <p:animEffect transition="in" filter="fade">
                                      <p:cBhvr>
                                        <p:cTn id="7" dur="500"/>
                                        <p:tgtEl>
                                          <p:spTgt spid="42035"/>
                                        </p:tgtEl>
                                      </p:cBhvr>
                                    </p:animEffect>
                                  </p:childTnLst>
                                </p:cTn>
                              </p:par>
                              <p:par>
                                <p:cTn id="8" presetID="10" presetClass="entr" presetSubtype="0" fill="hold" nodeType="withEffect">
                                  <p:stCondLst>
                                    <p:cond delay="0"/>
                                  </p:stCondLst>
                                  <p:childTnLst>
                                    <p:set>
                                      <p:cBhvr>
                                        <p:cTn id="9" dur="1" fill="hold">
                                          <p:stCondLst>
                                            <p:cond delay="0"/>
                                          </p:stCondLst>
                                        </p:cTn>
                                        <p:tgtEl>
                                          <p:spTgt spid="42036"/>
                                        </p:tgtEl>
                                        <p:attrNameLst>
                                          <p:attrName>style.visibility</p:attrName>
                                        </p:attrNameLst>
                                      </p:cBhvr>
                                      <p:to>
                                        <p:strVal val="visible"/>
                                      </p:to>
                                    </p:set>
                                    <p:animEffect transition="in" filter="fade">
                                      <p:cBhvr>
                                        <p:cTn id="10" dur="500"/>
                                        <p:tgtEl>
                                          <p:spTgt spid="42036"/>
                                        </p:tgtEl>
                                      </p:cBhvr>
                                    </p:animEffect>
                                  </p:childTnLst>
                                </p:cTn>
                              </p:par>
                              <p:par>
                                <p:cTn id="11" presetID="10" presetClass="entr" presetSubtype="0" fill="hold" nodeType="withEffect">
                                  <p:stCondLst>
                                    <p:cond delay="0"/>
                                  </p:stCondLst>
                                  <p:childTnLst>
                                    <p:set>
                                      <p:cBhvr>
                                        <p:cTn id="12" dur="1" fill="hold">
                                          <p:stCondLst>
                                            <p:cond delay="0"/>
                                          </p:stCondLst>
                                        </p:cTn>
                                        <p:tgtEl>
                                          <p:spTgt spid="42037"/>
                                        </p:tgtEl>
                                        <p:attrNameLst>
                                          <p:attrName>style.visibility</p:attrName>
                                        </p:attrNameLst>
                                      </p:cBhvr>
                                      <p:to>
                                        <p:strVal val="visible"/>
                                      </p:to>
                                    </p:set>
                                    <p:animEffect transition="in" filter="fade">
                                      <p:cBhvr>
                                        <p:cTn id="13" dur="500"/>
                                        <p:tgtEl>
                                          <p:spTgt spid="42037"/>
                                        </p:tgtEl>
                                      </p:cBhvr>
                                    </p:animEffect>
                                  </p:childTnLst>
                                </p:cTn>
                              </p:par>
                            </p:childTnLst>
                          </p:cTn>
                        </p:par>
                      </p:childTnLst>
                    </p:cTn>
                  </p:par>
                  <p:par>
                    <p:cTn id="14" fill="hold">
                      <p:stCondLst>
                        <p:cond delay="indefinite"/>
                      </p:stCondLst>
                      <p:childTnLst>
                        <p:par>
                          <p:cTn id="15" fill="hold" nodeType="afterGroup">
                            <p:stCondLst>
                              <p:cond delay="0"/>
                            </p:stCondLst>
                            <p:childTnLst>
                              <p:par>
                                <p:cTn id="16" presetID="37" presetClass="path" presetSubtype="0" accel="50000" decel="50000" fill="hold" nodeType="clickEffect">
                                  <p:stCondLst>
                                    <p:cond delay="0"/>
                                  </p:stCondLst>
                                  <p:childTnLst>
                                    <p:animMotion origin="layout" path="M -3.00012E-6 -7.93754E-7 L 0.0592 -0.10491 C 0.07165 -0.12768 0.09386 -0.15127 0.11962 -0.16965 C 0.14903 -0.19047 0.17515 -0.2012 0.19566 -0.20218 L 0.29428 -0.20966 " pathEditMode="relative" rAng="-1685641" ptsTypes="FffFF">
                                      <p:cBhvr>
                                        <p:cTn id="17" dur="2000" fill="hold"/>
                                        <p:tgtEl>
                                          <p:spTgt spid="42036"/>
                                        </p:tgtEl>
                                        <p:attrNameLst>
                                          <p:attrName>ppt_x</p:attrName>
                                          <p:attrName>ppt_y</p:attrName>
                                        </p:attrNameLst>
                                      </p:cBhvr>
                                      <p:rCtr x="13402" y="-13761"/>
                                    </p:animMotion>
                                  </p:childTnLst>
                                </p:cTn>
                              </p:par>
                            </p:childTnLst>
                          </p:cTn>
                        </p:par>
                        <p:par>
                          <p:cTn id="18" fill="hold">
                            <p:stCondLst>
                              <p:cond delay="2000"/>
                            </p:stCondLst>
                            <p:childTnLst>
                              <p:par>
                                <p:cTn id="19" presetID="37" presetClass="path" presetSubtype="0" accel="50000" decel="50000" fill="hold" nodeType="afterEffect">
                                  <p:stCondLst>
                                    <p:cond delay="0"/>
                                  </p:stCondLst>
                                  <p:childTnLst>
                                    <p:animMotion origin="layout" path="M -3.84475E-7 4.56734E-6 L 0.06994 0.02228 C 0.08471 0.02667 0.10375 0.03903 0.12193 0.05562 C 0.14244 0.07465 0.15696 0.09352 0.16514 0.11028 L 0.2053 0.18998 " pathEditMode="relative" rAng="2087761" ptsTypes="FffFF">
                                      <p:cBhvr>
                                        <p:cTn id="20" dur="2000" fill="hold"/>
                                        <p:tgtEl>
                                          <p:spTgt spid="42038"/>
                                        </p:tgtEl>
                                        <p:attrNameLst>
                                          <p:attrName>ppt_x</p:attrName>
                                          <p:attrName>ppt_y</p:attrName>
                                        </p:attrNameLst>
                                      </p:cBhvr>
                                      <p:rCtr x="11266" y="7563"/>
                                    </p:animMotion>
                                  </p:childTnLst>
                                </p:cTn>
                              </p:par>
                            </p:childTnLst>
                          </p:cTn>
                        </p:par>
                        <p:par>
                          <p:cTn id="21" fill="hold">
                            <p:stCondLst>
                              <p:cond delay="4000"/>
                            </p:stCondLst>
                            <p:childTnLst>
                              <p:par>
                                <p:cTn id="22" presetID="37" presetClass="path" presetSubtype="0" accel="50000" decel="50000" fill="hold" nodeType="afterEffect">
                                  <p:stCondLst>
                                    <p:cond delay="0"/>
                                  </p:stCondLst>
                                  <p:childTnLst>
                                    <p:animMotion origin="layout" path="M -3.75931E-7 -3.31815E-7 L -0.0653 -0.04489 C -0.07897 -0.05465 -0.09972 -0.06116 -0.12169 -0.06262 C -0.14671 -0.06441 -0.16685 -0.06083 -0.18113 -0.05286 L -0.2496 -0.01773 " pathEditMode="relative" rAng="10987328" ptsTypes="FffFF">
                                      <p:cBhvr>
                                        <p:cTn id="23" dur="2000" fill="hold"/>
                                        <p:tgtEl>
                                          <p:spTgt spid="42037"/>
                                        </p:tgtEl>
                                        <p:attrNameLst>
                                          <p:attrName>ppt_x</p:attrName>
                                          <p:attrName>ppt_y</p:attrName>
                                        </p:attrNameLst>
                                      </p:cBhvr>
                                      <p:rCtr x="-12376" y="-35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60" name="Group 28"/>
          <p:cNvGrpSpPr>
            <a:grpSpLocks/>
          </p:cNvGrpSpPr>
          <p:nvPr/>
        </p:nvGrpSpPr>
        <p:grpSpPr bwMode="auto">
          <a:xfrm>
            <a:off x="4356100" y="2921000"/>
            <a:ext cx="3975100" cy="4854575"/>
            <a:chOff x="0" y="0"/>
            <a:chExt cx="2504" cy="3058"/>
          </a:xfrm>
        </p:grpSpPr>
        <p:pic>
          <p:nvPicPr>
            <p:cNvPr id="4403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 y="208"/>
              <a:ext cx="912"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nvGrpSpPr>
            <p:cNvPr id="44036" name="Group 4"/>
            <p:cNvGrpSpPr>
              <a:grpSpLocks/>
            </p:cNvGrpSpPr>
            <p:nvPr/>
          </p:nvGrpSpPr>
          <p:grpSpPr bwMode="auto">
            <a:xfrm>
              <a:off x="1056" y="0"/>
              <a:ext cx="1008" cy="961"/>
              <a:chOff x="0" y="0"/>
              <a:chExt cx="1008" cy="961"/>
            </a:xfrm>
          </p:grpSpPr>
          <p:pic>
            <p:nvPicPr>
              <p:cNvPr id="44034"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 y="0"/>
                <a:ext cx="968"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4035"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5013">
                <a:off x="4" y="11"/>
                <a:ext cx="968"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grpSp>
          <p:nvGrpSpPr>
            <p:cNvPr id="44039" name="Group 7"/>
            <p:cNvGrpSpPr>
              <a:grpSpLocks/>
            </p:cNvGrpSpPr>
            <p:nvPr/>
          </p:nvGrpSpPr>
          <p:grpSpPr bwMode="auto">
            <a:xfrm>
              <a:off x="128" y="632"/>
              <a:ext cx="1008" cy="961"/>
              <a:chOff x="0" y="0"/>
              <a:chExt cx="1008" cy="961"/>
            </a:xfrm>
          </p:grpSpPr>
          <p:pic>
            <p:nvPicPr>
              <p:cNvPr id="4403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 y="0"/>
                <a:ext cx="968"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4038"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5013">
                <a:off x="4" y="11"/>
                <a:ext cx="968"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grpSp>
          <p:nvGrpSpPr>
            <p:cNvPr id="44042" name="Group 10"/>
            <p:cNvGrpSpPr>
              <a:grpSpLocks/>
            </p:cNvGrpSpPr>
            <p:nvPr/>
          </p:nvGrpSpPr>
          <p:grpSpPr bwMode="auto">
            <a:xfrm>
              <a:off x="1472" y="1408"/>
              <a:ext cx="1008" cy="961"/>
              <a:chOff x="0" y="0"/>
              <a:chExt cx="1008" cy="961"/>
            </a:xfrm>
          </p:grpSpPr>
          <p:pic>
            <p:nvPicPr>
              <p:cNvPr id="44040"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 y="0"/>
                <a:ext cx="968"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4041" name="Picture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5013">
                <a:off x="4" y="11"/>
                <a:ext cx="968"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grpSp>
          <p:nvGrpSpPr>
            <p:cNvPr id="44045" name="Group 13"/>
            <p:cNvGrpSpPr>
              <a:grpSpLocks/>
            </p:cNvGrpSpPr>
            <p:nvPr/>
          </p:nvGrpSpPr>
          <p:grpSpPr bwMode="auto">
            <a:xfrm>
              <a:off x="880" y="568"/>
              <a:ext cx="1008" cy="961"/>
              <a:chOff x="0" y="0"/>
              <a:chExt cx="1008" cy="961"/>
            </a:xfrm>
          </p:grpSpPr>
          <p:pic>
            <p:nvPicPr>
              <p:cNvPr id="44043" name="Picture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 y="0"/>
                <a:ext cx="968"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4044" name="Picture 1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5013">
                <a:off x="4" y="11"/>
                <a:ext cx="968"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grpSp>
          <p:nvGrpSpPr>
            <p:cNvPr id="44048" name="Group 16"/>
            <p:cNvGrpSpPr>
              <a:grpSpLocks/>
            </p:cNvGrpSpPr>
            <p:nvPr/>
          </p:nvGrpSpPr>
          <p:grpSpPr bwMode="auto">
            <a:xfrm>
              <a:off x="512" y="1848"/>
              <a:ext cx="1008" cy="961"/>
              <a:chOff x="0" y="0"/>
              <a:chExt cx="1008" cy="961"/>
            </a:xfrm>
          </p:grpSpPr>
          <p:pic>
            <p:nvPicPr>
              <p:cNvPr id="44046" name="Picture 1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 y="0"/>
                <a:ext cx="968"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4047" name="Picture 15"/>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5013">
                <a:off x="4" y="11"/>
                <a:ext cx="968"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pic>
          <p:nvPicPr>
            <p:cNvPr id="44049" name="Picture 1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 y="120"/>
              <a:ext cx="912"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4050" name="Picture 1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
              <a:ext cx="912"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4051" name="Picture 1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 y="1176"/>
              <a:ext cx="912"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4052" name="Picture 2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 y="728"/>
              <a:ext cx="912"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4053" name="Picture 2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 y="2168"/>
              <a:ext cx="912"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4054" name="Picture 2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 y="1728"/>
              <a:ext cx="912"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4055" name="Picture 2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 y="1088"/>
              <a:ext cx="912"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4056" name="Picture 2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 y="1288"/>
              <a:ext cx="912"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nvGrpSpPr>
            <p:cNvPr id="44059" name="Group 27"/>
            <p:cNvGrpSpPr>
              <a:grpSpLocks/>
            </p:cNvGrpSpPr>
            <p:nvPr/>
          </p:nvGrpSpPr>
          <p:grpSpPr bwMode="auto">
            <a:xfrm>
              <a:off x="736" y="1608"/>
              <a:ext cx="1008" cy="961"/>
              <a:chOff x="0" y="0"/>
              <a:chExt cx="1008" cy="961"/>
            </a:xfrm>
          </p:grpSpPr>
          <p:pic>
            <p:nvPicPr>
              <p:cNvPr id="44057" name="Picture 2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 y="0"/>
                <a:ext cx="968"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4058" name="Picture 2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5013">
                <a:off x="4" y="11"/>
                <a:ext cx="968"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grpSp>
      <p:pic>
        <p:nvPicPr>
          <p:cNvPr id="44061" name="Picture 2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400" y="4165600"/>
            <a:ext cx="14478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nvGrpSpPr>
          <p:cNvPr id="44064" name="Group 32"/>
          <p:cNvGrpSpPr>
            <a:grpSpLocks/>
          </p:cNvGrpSpPr>
          <p:nvPr/>
        </p:nvGrpSpPr>
        <p:grpSpPr bwMode="auto">
          <a:xfrm>
            <a:off x="6756400" y="4114800"/>
            <a:ext cx="1600200" cy="1525588"/>
            <a:chOff x="0" y="0"/>
            <a:chExt cx="1008" cy="961"/>
          </a:xfrm>
        </p:grpSpPr>
        <p:pic>
          <p:nvPicPr>
            <p:cNvPr id="44062" name="Picture 3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 y="0"/>
              <a:ext cx="968"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4063" name="Picture 3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5013">
              <a:off x="4" y="11"/>
              <a:ext cx="968"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pic>
        <p:nvPicPr>
          <p:cNvPr id="44065" name="Picture 33"/>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3988" y="44450"/>
            <a:ext cx="1866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4066" name="Picture 34"/>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42200" y="5524500"/>
            <a:ext cx="228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4067" name="Picture 3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 y="2563813"/>
            <a:ext cx="9652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4068" name="Rectangle 36"/>
          <p:cNvSpPr>
            <a:spLocks/>
          </p:cNvSpPr>
          <p:nvPr/>
        </p:nvSpPr>
        <p:spPr bwMode="auto">
          <a:xfrm>
            <a:off x="584200" y="3454400"/>
            <a:ext cx="2133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a:solidFill>
                  <a:schemeClr val="tx1"/>
                </a:solidFill>
                <a:ea typeface="ＭＳ Ｐゴシック" charset="0"/>
                <a:cs typeface="Lucida Grande" charset="0"/>
              </a:rPr>
              <a:t>γ</a:t>
            </a:r>
          </a:p>
        </p:txBody>
      </p:sp>
      <p:sp>
        <p:nvSpPr>
          <p:cNvPr id="44069" name="Rectangle 37"/>
          <p:cNvSpPr>
            <a:spLocks/>
          </p:cNvSpPr>
          <p:nvPr/>
        </p:nvSpPr>
        <p:spPr bwMode="auto">
          <a:xfrm>
            <a:off x="584200" y="5537200"/>
            <a:ext cx="2133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a:solidFill>
                  <a:schemeClr val="tx1"/>
                </a:solidFill>
                <a:ea typeface="ＭＳ Ｐゴシック" charset="0"/>
                <a:cs typeface="Lucida Grande" charset="0"/>
              </a:rPr>
              <a:t>α</a:t>
            </a:r>
          </a:p>
        </p:txBody>
      </p:sp>
      <p:pic>
        <p:nvPicPr>
          <p:cNvPr id="44070" name="Picture 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0400" y="5080000"/>
            <a:ext cx="8636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44071" name="Picture 39"/>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7900" y="7493000"/>
            <a:ext cx="241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4072" name="Rectangle 40"/>
          <p:cNvSpPr>
            <a:spLocks/>
          </p:cNvSpPr>
          <p:nvPr/>
        </p:nvSpPr>
        <p:spPr bwMode="auto">
          <a:xfrm>
            <a:off x="1219200" y="7366000"/>
            <a:ext cx="863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a:solidFill>
                  <a:schemeClr val="tx1"/>
                </a:solidFill>
                <a:ea typeface="ＭＳ Ｐゴシック" charset="0"/>
                <a:cs typeface="Lucida Grande" charset="0"/>
              </a:rPr>
              <a:t>β</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061"/>
                                        </p:tgtEl>
                                        <p:attrNameLst>
                                          <p:attrName>style.visibility</p:attrName>
                                        </p:attrNameLst>
                                      </p:cBhvr>
                                      <p:to>
                                        <p:strVal val="visible"/>
                                      </p:to>
                                    </p:set>
                                    <p:animEffect transition="in" filter="fade">
                                      <p:cBhvr>
                                        <p:cTn id="7" dur="500"/>
                                        <p:tgtEl>
                                          <p:spTgt spid="44061"/>
                                        </p:tgtEl>
                                      </p:cBhvr>
                                    </p:animEffect>
                                  </p:childTnLst>
                                </p:cTn>
                              </p:par>
                              <p:par>
                                <p:cTn id="8" presetID="10" presetClass="entr" presetSubtype="0" fill="hold" nodeType="withEffect">
                                  <p:stCondLst>
                                    <p:cond delay="0"/>
                                  </p:stCondLst>
                                  <p:childTnLst>
                                    <p:set>
                                      <p:cBhvr>
                                        <p:cTn id="9" dur="1" fill="hold">
                                          <p:stCondLst>
                                            <p:cond delay="0"/>
                                          </p:stCondLst>
                                        </p:cTn>
                                        <p:tgtEl>
                                          <p:spTgt spid="44060"/>
                                        </p:tgtEl>
                                        <p:attrNameLst>
                                          <p:attrName>style.visibility</p:attrName>
                                        </p:attrNameLst>
                                      </p:cBhvr>
                                      <p:to>
                                        <p:strVal val="visible"/>
                                      </p:to>
                                    </p:set>
                                    <p:animEffect transition="in" filter="fade">
                                      <p:cBhvr>
                                        <p:cTn id="10" dur="500"/>
                                        <p:tgtEl>
                                          <p:spTgt spid="440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500"/>
                                        <p:tgtEl>
                                          <p:spTgt spid="44061"/>
                                        </p:tgtEl>
                                      </p:cBhvr>
                                    </p:animEffect>
                                    <p:set>
                                      <p:cBhvr>
                                        <p:cTn id="15" dur="1" fill="hold">
                                          <p:stCondLst>
                                            <p:cond delay="499"/>
                                          </p:stCondLst>
                                        </p:cTn>
                                        <p:tgtEl>
                                          <p:spTgt spid="44061"/>
                                        </p:tgtEl>
                                        <p:attrNameLst>
                                          <p:attrName>style.visibility</p:attrName>
                                        </p:attrNameLst>
                                      </p:cBhvr>
                                      <p:to>
                                        <p:strVal val="hidden"/>
                                      </p:to>
                                    </p:set>
                                  </p:childTnLst>
                                </p:cTn>
                              </p:par>
                            </p:childTnLst>
                          </p:cTn>
                        </p:par>
                        <p:par>
                          <p:cTn id="16" fill="hold" nodeType="afterGroup">
                            <p:stCondLst>
                              <p:cond delay="500"/>
                            </p:stCondLst>
                            <p:childTnLst>
                              <p:par>
                                <p:cTn id="17" presetID="10" presetClass="entr" presetSubtype="0" fill="hold" nodeType="afterEffect">
                                  <p:stCondLst>
                                    <p:cond delay="0"/>
                                  </p:stCondLst>
                                  <p:childTnLst>
                                    <p:set>
                                      <p:cBhvr>
                                        <p:cTn id="18" dur="1" fill="hold">
                                          <p:stCondLst>
                                            <p:cond delay="0"/>
                                          </p:stCondLst>
                                        </p:cTn>
                                        <p:tgtEl>
                                          <p:spTgt spid="44064"/>
                                        </p:tgtEl>
                                        <p:attrNameLst>
                                          <p:attrName>style.visibility</p:attrName>
                                        </p:attrNameLst>
                                      </p:cBhvr>
                                      <p:to>
                                        <p:strVal val="visible"/>
                                      </p:to>
                                    </p:set>
                                    <p:animEffect transition="in" filter="fade">
                                      <p:cBhvr>
                                        <p:cTn id="19" dur="500"/>
                                        <p:tgtEl>
                                          <p:spTgt spid="44064"/>
                                        </p:tgtEl>
                                      </p:cBhvr>
                                    </p:animEffect>
                                  </p:childTnLst>
                                </p:cTn>
                              </p:par>
                            </p:childTnLst>
                          </p:cTn>
                        </p:par>
                        <p:par>
                          <p:cTn id="20" fill="hold" nodeType="afterGroup">
                            <p:stCondLst>
                              <p:cond delay="1000"/>
                            </p:stCondLst>
                            <p:childTnLst>
                              <p:par>
                                <p:cTn id="21" presetID="10" presetClass="entr" presetSubtype="0" fill="hold" nodeType="afterEffect">
                                  <p:stCondLst>
                                    <p:cond delay="0"/>
                                  </p:stCondLst>
                                  <p:childTnLst>
                                    <p:set>
                                      <p:cBhvr>
                                        <p:cTn id="22" dur="1" fill="hold">
                                          <p:stCondLst>
                                            <p:cond delay="0"/>
                                          </p:stCondLst>
                                        </p:cTn>
                                        <p:tgtEl>
                                          <p:spTgt spid="44066"/>
                                        </p:tgtEl>
                                        <p:attrNameLst>
                                          <p:attrName>style.visibility</p:attrName>
                                        </p:attrNameLst>
                                      </p:cBhvr>
                                      <p:to>
                                        <p:strVal val="visible"/>
                                      </p:to>
                                    </p:set>
                                    <p:animEffect transition="in" filter="fade">
                                      <p:cBhvr>
                                        <p:cTn id="23" dur="500"/>
                                        <p:tgtEl>
                                          <p:spTgt spid="44066"/>
                                        </p:tgtEl>
                                      </p:cBhvr>
                                    </p:animEffect>
                                  </p:childTnLst>
                                </p:cTn>
                              </p:par>
                            </p:childTnLst>
                          </p:cTn>
                        </p:par>
                        <p:par>
                          <p:cTn id="24" fill="hold" nodeType="afterGroup">
                            <p:stCondLst>
                              <p:cond delay="1500"/>
                            </p:stCondLst>
                            <p:childTnLst>
                              <p:par>
                                <p:cTn id="25" presetID="42" presetClass="path" presetSubtype="0" accel="50000" decel="50000" fill="hold" nodeType="afterEffect">
                                  <p:stCondLst>
                                    <p:cond delay="0"/>
                                  </p:stCondLst>
                                  <p:childTnLst>
                                    <p:animMotion origin="layout" path="M -3.76663E-6 1.75667E-6 L 0.51654 0.00065 " pathEditMode="relative" rAng="0" ptsTypes="AA">
                                      <p:cBhvr>
                                        <p:cTn id="26" dur="2000" fill="hold"/>
                                        <p:tgtEl>
                                          <p:spTgt spid="44066"/>
                                        </p:tgtEl>
                                        <p:attrNameLst>
                                          <p:attrName>ppt_x</p:attrName>
                                          <p:attrName>ppt_y</p:attrName>
                                        </p:attrNameLst>
                                      </p:cBhvr>
                                      <p:rCtr x="25827" y="33"/>
                                    </p:animMotion>
                                  </p:childTnLst>
                                </p:cTn>
                              </p:par>
                            </p:childTnLst>
                          </p:cTn>
                        </p:par>
                        <p:par>
                          <p:cTn id="27" fill="hold">
                            <p:stCondLst>
                              <p:cond delay="3500"/>
                            </p:stCondLst>
                            <p:childTnLst>
                              <p:par>
                                <p:cTn id="28" presetID="23" presetClass="entr" presetSubtype="16" fill="hold" nodeType="afterEffect">
                                  <p:stCondLst>
                                    <p:cond delay="0"/>
                                  </p:stCondLst>
                                  <p:childTnLst>
                                    <p:set>
                                      <p:cBhvr>
                                        <p:cTn id="29" dur="1" fill="hold">
                                          <p:stCondLst>
                                            <p:cond delay="0"/>
                                          </p:stCondLst>
                                        </p:cTn>
                                        <p:tgtEl>
                                          <p:spTgt spid="44071"/>
                                        </p:tgtEl>
                                        <p:attrNameLst>
                                          <p:attrName>style.visibility</p:attrName>
                                        </p:attrNameLst>
                                      </p:cBhvr>
                                      <p:to>
                                        <p:strVal val="visible"/>
                                      </p:to>
                                    </p:set>
                                    <p:anim calcmode="lin" valueType="num">
                                      <p:cBhvr>
                                        <p:cTn id="30" dur="500" fill="hold"/>
                                        <p:tgtEl>
                                          <p:spTgt spid="44071"/>
                                        </p:tgtEl>
                                        <p:attrNameLst>
                                          <p:attrName>ppt_w</p:attrName>
                                        </p:attrNameLst>
                                      </p:cBhvr>
                                      <p:tavLst>
                                        <p:tav tm="0">
                                          <p:val>
                                            <p:fltVal val="0"/>
                                          </p:val>
                                        </p:tav>
                                        <p:tav tm="100000">
                                          <p:val>
                                            <p:strVal val="#ppt_w"/>
                                          </p:val>
                                        </p:tav>
                                      </p:tavLst>
                                    </p:anim>
                                    <p:anim calcmode="lin" valueType="num">
                                      <p:cBhvr>
                                        <p:cTn id="31" dur="500" fill="hold"/>
                                        <p:tgtEl>
                                          <p:spTgt spid="44071"/>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0"/>
                                  </p:stCondLst>
                                  <p:childTnLst>
                                    <p:set>
                                      <p:cBhvr>
                                        <p:cTn id="33" dur="1" fill="hold">
                                          <p:stCondLst>
                                            <p:cond delay="0"/>
                                          </p:stCondLst>
                                        </p:cTn>
                                        <p:tgtEl>
                                          <p:spTgt spid="44072"/>
                                        </p:tgtEl>
                                        <p:attrNameLst>
                                          <p:attrName>style.visibility</p:attrName>
                                        </p:attrNameLst>
                                      </p:cBhvr>
                                      <p:to>
                                        <p:strVal val="visible"/>
                                      </p:to>
                                    </p:set>
                                    <p:anim calcmode="lin" valueType="num">
                                      <p:cBhvr>
                                        <p:cTn id="34" dur="500" fill="hold"/>
                                        <p:tgtEl>
                                          <p:spTgt spid="44072"/>
                                        </p:tgtEl>
                                        <p:attrNameLst>
                                          <p:attrName>ppt_w</p:attrName>
                                        </p:attrNameLst>
                                      </p:cBhvr>
                                      <p:tavLst>
                                        <p:tav tm="0">
                                          <p:val>
                                            <p:fltVal val="0"/>
                                          </p:val>
                                        </p:tav>
                                        <p:tav tm="100000">
                                          <p:val>
                                            <p:strVal val="#ppt_w"/>
                                          </p:val>
                                        </p:tav>
                                      </p:tavLst>
                                    </p:anim>
                                    <p:anim calcmode="lin" valueType="num">
                                      <p:cBhvr>
                                        <p:cTn id="35" dur="500" fill="hold"/>
                                        <p:tgtEl>
                                          <p:spTgt spid="440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72"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132" name="Object 52"/>
          <p:cNvGraphicFramePr>
            <a:graphicFrameLocks/>
          </p:cNvGraphicFramePr>
          <p:nvPr>
            <p:extLst>
              <p:ext uri="{D42A27DB-BD31-4B8C-83A1-F6EECF244321}">
                <p14:modId xmlns:p14="http://schemas.microsoft.com/office/powerpoint/2010/main" val="2420555161"/>
              </p:ext>
            </p:extLst>
          </p:nvPr>
        </p:nvGraphicFramePr>
        <p:xfrm>
          <a:off x="638175" y="1363662"/>
          <a:ext cx="11350625" cy="7627938"/>
        </p:xfrm>
        <a:graphic>
          <a:graphicData uri="http://schemas.openxmlformats.org/presentationml/2006/ole">
            <mc:AlternateContent xmlns:mc="http://schemas.openxmlformats.org/markup-compatibility/2006">
              <mc:Choice xmlns:v="urn:schemas-microsoft-com:vml" Requires="v">
                <p:oleObj spid="_x0000_s46183" name="Chart" r:id="rId4" imgW="15949206" imgH="10717460" progId="MSGraph.Chart.8">
                  <p:embed/>
                </p:oleObj>
              </mc:Choice>
              <mc:Fallback>
                <p:oleObj name="Chart" r:id="rId4" imgW="15949206" imgH="10717460" progId="MSGraph.Chart.8">
                  <p:embed/>
                  <p:pic>
                    <p:nvPicPr>
                      <p:cNvPr id="0" name="Object 5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75" y="1363662"/>
                        <a:ext cx="11350625" cy="7627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6133" name="Rectangle 53"/>
          <p:cNvSpPr>
            <a:spLocks/>
          </p:cNvSpPr>
          <p:nvPr/>
        </p:nvSpPr>
        <p:spPr bwMode="auto">
          <a:xfrm>
            <a:off x="5105400" y="8420100"/>
            <a:ext cx="278288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3600">
                <a:solidFill>
                  <a:schemeClr val="tx1"/>
                </a:solidFill>
                <a:ea typeface="ＭＳ Ｐゴシック" charset="0"/>
                <a:cs typeface="Gill Sans" charset="0"/>
              </a:rPr>
              <a:t># of Half Lives</a:t>
            </a:r>
          </a:p>
        </p:txBody>
      </p:sp>
      <p:sp>
        <p:nvSpPr>
          <p:cNvPr id="46134" name="Rectangle 54"/>
          <p:cNvSpPr>
            <a:spLocks/>
          </p:cNvSpPr>
          <p:nvPr/>
        </p:nvSpPr>
        <p:spPr bwMode="auto">
          <a:xfrm rot="-5400000">
            <a:off x="-1930400" y="4267200"/>
            <a:ext cx="5270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3600">
                <a:solidFill>
                  <a:schemeClr val="tx1"/>
                </a:solidFill>
                <a:ea typeface="ＭＳ Ｐゴシック" charset="0"/>
                <a:cs typeface="Gill Sans" charset="0"/>
              </a:rPr>
              <a:t># of Radioactive Atoms Left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36700" y="1600200"/>
            <a:ext cx="9931400" cy="6553200"/>
          </a:xfrm>
          <a:prstGeom prst="rect">
            <a:avLst/>
          </a:prstGeom>
        </p:spPr>
      </p:pic>
    </p:spTree>
    <p:extLst>
      <p:ext uri="{BB962C8B-B14F-4D97-AF65-F5344CB8AC3E}">
        <p14:creationId xmlns:p14="http://schemas.microsoft.com/office/powerpoint/2010/main" val="121843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l="30482" t="180" r="1495" b="5414"/>
          <a:stretch>
            <a:fillRect/>
          </a:stretch>
        </p:blipFill>
        <p:spPr bwMode="auto">
          <a:xfrm>
            <a:off x="-228600" y="1181100"/>
            <a:ext cx="30099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945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700" y="3824288"/>
            <a:ext cx="228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0" y="5016500"/>
            <a:ext cx="13716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spTree>
    <p:extLst>
      <p:ext uri="{BB962C8B-B14F-4D97-AF65-F5344CB8AC3E}">
        <p14:creationId xmlns:p14="http://schemas.microsoft.com/office/powerpoint/2010/main" val="327837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fill="hold" nodeType="clickEffect">
                                  <p:stCondLst>
                                    <p:cond delay="0"/>
                                  </p:stCondLst>
                                  <p:childTnLst>
                                    <p:animMotion origin="layout" path="M 0.00074 0.00455 L 0.1098 -0.11345 C 0.13239 -0.13965 0.16976 -0.16227 0.21043 -0.17676 C 0.25684 -0.19352 0.29519 -0.19824 0.32475 -0.19108 L 0.46422 -0.16244 " pathEditMode="relative" rAng="-904748" ptsTypes="FffFF">
                                      <p:cBhvr>
                                        <p:cTn id="6" dur="1000" fill="hold"/>
                                        <p:tgtEl>
                                          <p:spTgt spid="19458"/>
                                        </p:tgtEl>
                                        <p:attrNameLst>
                                          <p:attrName>ppt_x</p:attrName>
                                          <p:attrName>ppt_y</p:attrName>
                                        </p:attrNameLst>
                                      </p:cBhvr>
                                      <p:rCtr x="22167" y="-132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5800" y="4241800"/>
            <a:ext cx="14938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253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800" y="2895600"/>
            <a:ext cx="228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253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800" y="6667500"/>
            <a:ext cx="228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25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4216400"/>
            <a:ext cx="14938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round/>
                <a:headEnd/>
                <a:tailEnd/>
              </a14:hiddenLine>
            </a:ext>
          </a:extLst>
        </p:spPr>
      </p:pic>
      <p:pic>
        <p:nvPicPr>
          <p:cNvPr id="22535"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2700" y="2870200"/>
            <a:ext cx="228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2536"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2700" y="6642100"/>
            <a:ext cx="228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500"/>
                                        <p:tgtEl>
                                          <p:spTgt spid="22531"/>
                                        </p:tgtEl>
                                      </p:cBhvr>
                                    </p:animEffect>
                                  </p:childTnLst>
                                </p:cTn>
                              </p:par>
                              <p:par>
                                <p:cTn id="8" presetID="10" presetClass="entr" presetSubtype="0" fill="hold" nodeType="withEffect">
                                  <p:stCondLst>
                                    <p:cond delay="0"/>
                                  </p:stCondLst>
                                  <p:childTnLst>
                                    <p:set>
                                      <p:cBhvr>
                                        <p:cTn id="9" dur="1" fill="hold">
                                          <p:stCondLst>
                                            <p:cond delay="0"/>
                                          </p:stCondLst>
                                        </p:cTn>
                                        <p:tgtEl>
                                          <p:spTgt spid="22532"/>
                                        </p:tgtEl>
                                        <p:attrNameLst>
                                          <p:attrName>style.visibility</p:attrName>
                                        </p:attrNameLst>
                                      </p:cBhvr>
                                      <p:to>
                                        <p:strVal val="visible"/>
                                      </p:to>
                                    </p:set>
                                    <p:animEffect transition="in" filter="fade">
                                      <p:cBhvr>
                                        <p:cTn id="10" dur="500"/>
                                        <p:tgtEl>
                                          <p:spTgt spid="22532"/>
                                        </p:tgtEl>
                                      </p:cBhvr>
                                    </p:animEffect>
                                  </p:childTnLst>
                                </p:cTn>
                              </p:par>
                              <p:par>
                                <p:cTn id="11" presetID="10" presetClass="entr" presetSubtype="0" fill="hold" nodeType="withEffect">
                                  <p:stCondLst>
                                    <p:cond delay="0"/>
                                  </p:stCondLst>
                                  <p:childTnLst>
                                    <p:set>
                                      <p:cBhvr>
                                        <p:cTn id="12" dur="1" fill="hold">
                                          <p:stCondLst>
                                            <p:cond delay="0"/>
                                          </p:stCondLst>
                                        </p:cTn>
                                        <p:tgtEl>
                                          <p:spTgt spid="22533"/>
                                        </p:tgtEl>
                                        <p:attrNameLst>
                                          <p:attrName>style.visibility</p:attrName>
                                        </p:attrNameLst>
                                      </p:cBhvr>
                                      <p:to>
                                        <p:strVal val="visible"/>
                                      </p:to>
                                    </p:set>
                                    <p:animEffect transition="in" filter="fade">
                                      <p:cBhvr>
                                        <p:cTn id="13" dur="500"/>
                                        <p:tgtEl>
                                          <p:spTgt spid="22533"/>
                                        </p:tgtEl>
                                      </p:cBhvr>
                                    </p:animEffect>
                                  </p:childTnLst>
                                </p:cTn>
                              </p:par>
                              <p:par>
                                <p:cTn id="14" presetID="10" presetClass="entr" presetSubtype="0" fill="hold" nodeType="withEffect">
                                  <p:stCondLst>
                                    <p:cond delay="0"/>
                                  </p:stCondLst>
                                  <p:childTnLst>
                                    <p:set>
                                      <p:cBhvr>
                                        <p:cTn id="15" dur="1" fill="hold">
                                          <p:stCondLst>
                                            <p:cond delay="0"/>
                                          </p:stCondLst>
                                        </p:cTn>
                                        <p:tgtEl>
                                          <p:spTgt spid="22534"/>
                                        </p:tgtEl>
                                        <p:attrNameLst>
                                          <p:attrName>style.visibility</p:attrName>
                                        </p:attrNameLst>
                                      </p:cBhvr>
                                      <p:to>
                                        <p:strVal val="visible"/>
                                      </p:to>
                                    </p:set>
                                    <p:animEffect transition="in" filter="fade">
                                      <p:cBhvr>
                                        <p:cTn id="16" dur="500"/>
                                        <p:tgtEl>
                                          <p:spTgt spid="22534"/>
                                        </p:tgtEl>
                                      </p:cBhvr>
                                    </p:animEffect>
                                  </p:childTnLst>
                                </p:cTn>
                              </p:par>
                              <p:par>
                                <p:cTn id="17" presetID="10" presetClass="entr" presetSubtype="0" fill="hold" nodeType="withEffect">
                                  <p:stCondLst>
                                    <p:cond delay="0"/>
                                  </p:stCondLst>
                                  <p:childTnLst>
                                    <p:set>
                                      <p:cBhvr>
                                        <p:cTn id="18" dur="1" fill="hold">
                                          <p:stCondLst>
                                            <p:cond delay="0"/>
                                          </p:stCondLst>
                                        </p:cTn>
                                        <p:tgtEl>
                                          <p:spTgt spid="22535"/>
                                        </p:tgtEl>
                                        <p:attrNameLst>
                                          <p:attrName>style.visibility</p:attrName>
                                        </p:attrNameLst>
                                      </p:cBhvr>
                                      <p:to>
                                        <p:strVal val="visible"/>
                                      </p:to>
                                    </p:set>
                                    <p:animEffect transition="in" filter="fade">
                                      <p:cBhvr>
                                        <p:cTn id="19" dur="500"/>
                                        <p:tgtEl>
                                          <p:spTgt spid="22535"/>
                                        </p:tgtEl>
                                      </p:cBhvr>
                                    </p:animEffect>
                                  </p:childTnLst>
                                </p:cTn>
                              </p:par>
                              <p:par>
                                <p:cTn id="20" presetID="10" presetClass="entr" presetSubtype="0" fill="hold" nodeType="withEffect">
                                  <p:stCondLst>
                                    <p:cond delay="0"/>
                                  </p:stCondLst>
                                  <p:childTnLst>
                                    <p:set>
                                      <p:cBhvr>
                                        <p:cTn id="21" dur="1" fill="hold">
                                          <p:stCondLst>
                                            <p:cond delay="0"/>
                                          </p:stCondLst>
                                        </p:cTn>
                                        <p:tgtEl>
                                          <p:spTgt spid="22536"/>
                                        </p:tgtEl>
                                        <p:attrNameLst>
                                          <p:attrName>style.visibility</p:attrName>
                                        </p:attrNameLst>
                                      </p:cBhvr>
                                      <p:to>
                                        <p:strVal val="visible"/>
                                      </p:to>
                                    </p:set>
                                    <p:animEffect transition="in" filter="fade">
                                      <p:cBhvr>
                                        <p:cTn id="22" dur="500"/>
                                        <p:tgtEl>
                                          <p:spTgt spid="22536"/>
                                        </p:tgtEl>
                                      </p:cBhvr>
                                    </p:animEffect>
                                  </p:childTnLst>
                                </p:cTn>
                              </p:par>
                            </p:childTnLst>
                          </p:cTn>
                        </p:par>
                      </p:childTnLst>
                    </p:cTn>
                  </p:par>
                  <p:par>
                    <p:cTn id="23" fill="hold">
                      <p:stCondLst>
                        <p:cond delay="indefinite"/>
                      </p:stCondLst>
                      <p:childTnLst>
                        <p:par>
                          <p:cTn id="24" fill="hold" nodeType="afterGroup">
                            <p:stCondLst>
                              <p:cond delay="0"/>
                            </p:stCondLst>
                            <p:childTnLst>
                              <p:par>
                                <p:cTn id="25" presetID="42" presetClass="path" presetSubtype="0" accel="50000" decel="50000" fill="hold" nodeType="clickEffect">
                                  <p:stCondLst>
                                    <p:cond delay="0"/>
                                  </p:stCondLst>
                                  <p:childTnLst>
                                    <p:animMotion origin="layout" path="M -1.37956E-6 -3.14444E-6 L 0.15334 0.13744 " pathEditMode="relative" rAng="0" ptsTypes="AA">
                                      <p:cBhvr>
                                        <p:cTn id="26" dur="2000" fill="hold"/>
                                        <p:tgtEl>
                                          <p:spTgt spid="22532"/>
                                        </p:tgtEl>
                                        <p:attrNameLst>
                                          <p:attrName>ppt_x</p:attrName>
                                          <p:attrName>ppt_y</p:attrName>
                                        </p:attrNameLst>
                                      </p:cBhvr>
                                      <p:rCtr x="7667" y="6872"/>
                                    </p:animMotion>
                                  </p:childTnLst>
                                </p:cTn>
                              </p:par>
                              <p:par>
                                <p:cTn id="27" presetID="42" presetClass="path" presetSubtype="0" accel="50000" decel="50000" fill="hold" nodeType="withEffect">
                                  <p:stCondLst>
                                    <p:cond delay="0"/>
                                  </p:stCondLst>
                                  <p:childTnLst>
                                    <p:animMotion origin="layout" path="M -1.37956E-6 -8.142E-7 L 0.14748 -0.15567 " pathEditMode="relative" rAng="0" ptsTypes="AA">
                                      <p:cBhvr>
                                        <p:cTn id="28" dur="2000" fill="hold"/>
                                        <p:tgtEl>
                                          <p:spTgt spid="22533"/>
                                        </p:tgtEl>
                                        <p:attrNameLst>
                                          <p:attrName>ppt_x</p:attrName>
                                          <p:attrName>ppt_y</p:attrName>
                                        </p:attrNameLst>
                                      </p:cBhvr>
                                      <p:rCtr x="7374" y="-7784"/>
                                    </p:animMotion>
                                  </p:childTnLst>
                                </p:cTn>
                              </p:par>
                              <p:par>
                                <p:cTn id="29" presetID="42" presetClass="path" presetSubtype="0" accel="50000" decel="50000" fill="hold" nodeType="withEffect">
                                  <p:stCondLst>
                                    <p:cond delay="0"/>
                                  </p:stCondLst>
                                  <p:childTnLst>
                                    <p:animMotion origin="layout" path="M -4.02393E-6 2.29441E-6 L -0.13478 0.14004 " pathEditMode="relative" rAng="0" ptsTypes="AA">
                                      <p:cBhvr>
                                        <p:cTn id="30" dur="2000" fill="hold"/>
                                        <p:tgtEl>
                                          <p:spTgt spid="22535"/>
                                        </p:tgtEl>
                                        <p:attrNameLst>
                                          <p:attrName>ppt_x</p:attrName>
                                          <p:attrName>ppt_y</p:attrName>
                                        </p:attrNameLst>
                                      </p:cBhvr>
                                      <p:rCtr x="-6739" y="7002"/>
                                    </p:animMotion>
                                  </p:childTnLst>
                                </p:cTn>
                              </p:par>
                              <p:par>
                                <p:cTn id="31" presetID="42" presetClass="path" presetSubtype="0" accel="50000" decel="50000" fill="hold" nodeType="withEffect">
                                  <p:stCondLst>
                                    <p:cond delay="0"/>
                                  </p:stCondLst>
                                  <p:childTnLst>
                                    <p:animMotion origin="layout" path="M 0.00586 0.00325 L -0.14064 -0.14526 " pathEditMode="relative" rAng="0" ptsTypes="AA">
                                      <p:cBhvr>
                                        <p:cTn id="32" dur="2000" fill="hold"/>
                                        <p:tgtEl>
                                          <p:spTgt spid="22536"/>
                                        </p:tgtEl>
                                        <p:attrNameLst>
                                          <p:attrName>ppt_x</p:attrName>
                                          <p:attrName>ppt_y</p:attrName>
                                        </p:attrNameLst>
                                      </p:cBhvr>
                                      <p:rCtr x="-7325" y="-7426"/>
                                    </p:animMotion>
                                  </p:childTnLst>
                                </p:cTn>
                              </p:par>
                            </p:childTnLst>
                          </p:cTn>
                        </p:par>
                        <p:par>
                          <p:cTn id="33" fill="hold">
                            <p:stCondLst>
                              <p:cond delay="2000"/>
                            </p:stCondLst>
                            <p:childTnLst>
                              <p:par>
                                <p:cTn id="34" presetID="10" presetClass="exit" presetSubtype="0" fill="hold" nodeType="afterEffect">
                                  <p:stCondLst>
                                    <p:cond delay="0"/>
                                  </p:stCondLst>
                                  <p:childTnLst>
                                    <p:animEffect transition="out" filter="fade">
                                      <p:cBhvr>
                                        <p:cTn id="35" dur="500"/>
                                        <p:tgtEl>
                                          <p:spTgt spid="22531"/>
                                        </p:tgtEl>
                                      </p:cBhvr>
                                    </p:animEffect>
                                    <p:set>
                                      <p:cBhvr>
                                        <p:cTn id="36" dur="1" fill="hold">
                                          <p:stCondLst>
                                            <p:cond delay="499"/>
                                          </p:stCondLst>
                                        </p:cTn>
                                        <p:tgtEl>
                                          <p:spTgt spid="22531"/>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2532"/>
                                        </p:tgtEl>
                                      </p:cBhvr>
                                    </p:animEffect>
                                    <p:set>
                                      <p:cBhvr>
                                        <p:cTn id="39" dur="1" fill="hold">
                                          <p:stCondLst>
                                            <p:cond delay="499"/>
                                          </p:stCondLst>
                                        </p:cTn>
                                        <p:tgtEl>
                                          <p:spTgt spid="2253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2533"/>
                                        </p:tgtEl>
                                      </p:cBhvr>
                                    </p:animEffect>
                                    <p:set>
                                      <p:cBhvr>
                                        <p:cTn id="42" dur="1" fill="hold">
                                          <p:stCondLst>
                                            <p:cond delay="499"/>
                                          </p:stCondLst>
                                        </p:cTn>
                                        <p:tgtEl>
                                          <p:spTgt spid="2253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2534"/>
                                        </p:tgtEl>
                                      </p:cBhvr>
                                    </p:animEffect>
                                    <p:set>
                                      <p:cBhvr>
                                        <p:cTn id="45" dur="1" fill="hold">
                                          <p:stCondLst>
                                            <p:cond delay="499"/>
                                          </p:stCondLst>
                                        </p:cTn>
                                        <p:tgtEl>
                                          <p:spTgt spid="22534"/>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2535"/>
                                        </p:tgtEl>
                                      </p:cBhvr>
                                    </p:animEffect>
                                    <p:set>
                                      <p:cBhvr>
                                        <p:cTn id="48" dur="1" fill="hold">
                                          <p:stCondLst>
                                            <p:cond delay="499"/>
                                          </p:stCondLst>
                                        </p:cTn>
                                        <p:tgtEl>
                                          <p:spTgt spid="22535"/>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2536"/>
                                        </p:tgtEl>
                                      </p:cBhvr>
                                    </p:animEffect>
                                    <p:set>
                                      <p:cBhvr>
                                        <p:cTn id="51" dur="1" fill="hold">
                                          <p:stCondLst>
                                            <p:cond delay="499"/>
                                          </p:stCondLst>
                                        </p:cTn>
                                        <p:tgtEl>
                                          <p:spTgt spid="225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NA 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8800" y="1219200"/>
            <a:ext cx="11921067" cy="6705600"/>
          </a:xfrm>
          <a:prstGeom prst="rect">
            <a:avLst/>
          </a:prstGeom>
        </p:spPr>
      </p:pic>
    </p:spTree>
    <p:extLst>
      <p:ext uri="{BB962C8B-B14F-4D97-AF65-F5344CB8AC3E}">
        <p14:creationId xmlns:p14="http://schemas.microsoft.com/office/powerpoint/2010/main" val="137118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400" y="685800"/>
            <a:ext cx="8191500" cy="84328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400199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2529"/>
                                        </p:tgtEl>
                                        <p:attrNameLst>
                                          <p:attrName>style.visibility</p:attrName>
                                        </p:attrNameLst>
                                      </p:cBhvr>
                                      <p:to>
                                        <p:strVal val="visible"/>
                                      </p:to>
                                    </p:set>
                                    <p:anim calcmode="lin" valueType="num">
                                      <p:cBhvr>
                                        <p:cTn id="7" dur="500" fill="hold"/>
                                        <p:tgtEl>
                                          <p:spTgt spid="22529"/>
                                        </p:tgtEl>
                                        <p:attrNameLst>
                                          <p:attrName>ppt_w</p:attrName>
                                        </p:attrNameLst>
                                      </p:cBhvr>
                                      <p:tavLst>
                                        <p:tav tm="0">
                                          <p:val>
                                            <p:fltVal val="0"/>
                                          </p:val>
                                        </p:tav>
                                        <p:tav tm="100000">
                                          <p:val>
                                            <p:strVal val="#ppt_w"/>
                                          </p:val>
                                        </p:tav>
                                      </p:tavLst>
                                    </p:anim>
                                    <p:anim calcmode="lin" valueType="num">
                                      <p:cBhvr>
                                        <p:cTn id="8" dur="500" fill="hold"/>
                                        <p:tgtEl>
                                          <p:spTgt spid="225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048"/>
            <a:ext cx="13131800" cy="98716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ell Phone Cancer American Cancer Society 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3200" y="594167"/>
            <a:ext cx="9677400" cy="7349924"/>
          </a:xfrm>
          <a:prstGeom prst="rect">
            <a:avLst/>
          </a:prstGeom>
        </p:spPr>
      </p:pic>
    </p:spTree>
    <p:extLst>
      <p:ext uri="{BB962C8B-B14F-4D97-AF65-F5344CB8AC3E}">
        <p14:creationId xmlns:p14="http://schemas.microsoft.com/office/powerpoint/2010/main" val="171285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6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loud Chamber.wmv">
            <a:hlinkClick r:id="" action="ppaction://media"/>
          </p:cNvPr>
          <p:cNvPicPr>
            <a:picLocks noChangeAspect="1"/>
          </p:cNvPicPr>
          <p:nvPr>
            <a:videoFile r:link="rId1"/>
            <p:extLst>
              <p:ext uri="{DAA4B4D4-6D71-4841-9C94-3DE7FCFB9230}">
                <p14:media xmlns:p14="http://schemas.microsoft.com/office/powerpoint/2010/main" r:embed="rId2">
                  <p14:trim st="2981.5294"/>
                </p14:media>
              </p:ext>
            </p:extLst>
          </p:nvPr>
        </p:nvPicPr>
        <p:blipFill>
          <a:blip r:embed="rId5"/>
          <a:stretch>
            <a:fillRect/>
          </a:stretch>
        </p:blipFill>
        <p:spPr>
          <a:xfrm>
            <a:off x="1320800" y="1447800"/>
            <a:ext cx="10450286" cy="5791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Photo - Horizontal">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 Center">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331</TotalTime>
  <Pages>0</Pages>
  <Words>387</Words>
  <Characters>0</Characters>
  <Application>Microsoft Office PowerPoint</Application>
  <PresentationFormat>Custom</PresentationFormat>
  <Lines>0</Lines>
  <Paragraphs>185</Paragraphs>
  <Slides>27</Slides>
  <Notes>25</Notes>
  <HiddenSlides>0</HiddenSlides>
  <MMClips>3</MMClips>
  <ScaleCrop>false</ScaleCrop>
  <HeadingPairs>
    <vt:vector size="6" baseType="variant">
      <vt:variant>
        <vt:lpstr>Theme</vt:lpstr>
      </vt:variant>
      <vt:variant>
        <vt:i4>17</vt:i4>
      </vt:variant>
      <vt:variant>
        <vt:lpstr>Embedded OLE Servers</vt:lpstr>
      </vt:variant>
      <vt:variant>
        <vt:i4>1</vt:i4>
      </vt:variant>
      <vt:variant>
        <vt:lpstr>Slide Titles</vt:lpstr>
      </vt:variant>
      <vt:variant>
        <vt:i4>27</vt:i4>
      </vt:variant>
    </vt:vector>
  </HeadingPairs>
  <TitlesOfParts>
    <vt:vector size="45" baseType="lpstr">
      <vt:lpstr>Title &amp; Subtitle</vt:lpstr>
      <vt:lpstr>Title &amp; Subtitle</vt:lpstr>
      <vt:lpstr>Title &amp; Bullets</vt:lpstr>
      <vt:lpstr>Title &amp; Bullets</vt:lpstr>
      <vt:lpstr>Title &amp; Bullets</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Photo - Horizontal</vt:lpstr>
      <vt:lpstr>Title - Center</vt:lpstr>
      <vt:lpstr>Bullets</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Bob</cp:lastModifiedBy>
  <cp:revision>37</cp:revision>
  <dcterms:modified xsi:type="dcterms:W3CDTF">2016-07-23T09:17:24Z</dcterms:modified>
</cp:coreProperties>
</file>