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Lst>
  <p:sldIdLst>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319" r:id="rId18"/>
    <p:sldId id="320" r:id="rId19"/>
    <p:sldId id="321" r:id="rId20"/>
    <p:sldId id="322" r:id="rId21"/>
    <p:sldId id="323" r:id="rId22"/>
    <p:sldId id="324" r:id="rId23"/>
    <p:sldId id="325"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66" d="100"/>
          <a:sy n="66" d="100"/>
        </p:scale>
        <p:origin x="-552" y="-264"/>
      </p:cViewPr>
      <p:guideLst>
        <p:guide orient="horz" pos="963"/>
        <p:guide pos="28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3"/>
          <c:order val="0"/>
          <c:tx>
            <c:strRef>
              <c:f>'Detailed Watch List'!$J$36</c:f>
              <c:strCache>
                <c:ptCount val="1"/>
                <c:pt idx="0">
                  <c:v>Shutdown or Announced</c:v>
                </c:pt>
              </c:strCache>
            </c:strRef>
          </c:tx>
          <c:spPr>
            <a:solidFill>
              <a:srgbClr val="C00000"/>
            </a:solidFill>
          </c:spPr>
          <c:invertIfNegative val="0"/>
          <c:dPt>
            <c:idx val="3"/>
            <c:invertIfNegative val="0"/>
            <c:bubble3D val="0"/>
            <c:spPr>
              <a:solidFill>
                <a:srgbClr val="C00000"/>
              </a:solidFill>
            </c:spPr>
          </c:dPt>
          <c:cat>
            <c:numRef>
              <c:f>'Detailed Watch List'!$I$37:$I$59</c:f>
              <c:numCache>
                <c:formatCode>General</c:formatCode>
                <c:ptCount val="2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numCache>
            </c:numRef>
          </c:cat>
          <c:val>
            <c:numRef>
              <c:f>'Detailed Watch List'!$J$37:$J$59</c:f>
              <c:numCache>
                <c:formatCode>General</c:formatCode>
                <c:ptCount val="23"/>
                <c:pt idx="0">
                  <c:v>4</c:v>
                </c:pt>
                <c:pt idx="1">
                  <c:v>1</c:v>
                </c:pt>
                <c:pt idx="3">
                  <c:v>1</c:v>
                </c:pt>
                <c:pt idx="4">
                  <c:v>0</c:v>
                </c:pt>
                <c:pt idx="5">
                  <c:v>1</c:v>
                </c:pt>
                <c:pt idx="6">
                  <c:v>2</c:v>
                </c:pt>
                <c:pt idx="11">
                  <c:v>1</c:v>
                </c:pt>
                <c:pt idx="12">
                  <c:v>1</c:v>
                </c:pt>
              </c:numCache>
            </c:numRef>
          </c:val>
        </c:ser>
        <c:ser>
          <c:idx val="1"/>
          <c:order val="1"/>
          <c:tx>
            <c:strRef>
              <c:f>'Detailed Watch List'!$M$36</c:f>
              <c:strCache>
                <c:ptCount val="1"/>
                <c:pt idx="0">
                  <c:v>60 Year License Expiration</c:v>
                </c:pt>
              </c:strCache>
            </c:strRef>
          </c:tx>
          <c:spPr>
            <a:solidFill>
              <a:schemeClr val="accent2"/>
            </a:solidFill>
          </c:spPr>
          <c:invertIfNegative val="0"/>
          <c:cat>
            <c:numRef>
              <c:f>'Detailed Watch List'!$I$37:$I$59</c:f>
              <c:numCache>
                <c:formatCode>General</c:formatCode>
                <c:ptCount val="2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numCache>
            </c:numRef>
          </c:cat>
          <c:val>
            <c:numRef>
              <c:f>'Detailed Watch List'!$M$37:$M$59</c:f>
              <c:numCache>
                <c:formatCode>General</c:formatCode>
                <c:ptCount val="2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c:v>
                </c:pt>
                <c:pt idx="17">
                  <c:v>3</c:v>
                </c:pt>
                <c:pt idx="18">
                  <c:v>2</c:v>
                </c:pt>
                <c:pt idx="19">
                  <c:v>4</c:v>
                </c:pt>
                <c:pt idx="20">
                  <c:v>8</c:v>
                </c:pt>
                <c:pt idx="21">
                  <c:v>12</c:v>
                </c:pt>
                <c:pt idx="22">
                  <c:v>1</c:v>
                </c:pt>
              </c:numCache>
            </c:numRef>
          </c:val>
        </c:ser>
        <c:ser>
          <c:idx val="0"/>
          <c:order val="2"/>
          <c:tx>
            <c:strRef>
              <c:f>'Detailed Watch List'!$N$36</c:f>
              <c:strCache>
                <c:ptCount val="1"/>
                <c:pt idx="0">
                  <c:v>40 Year License Expiration</c:v>
                </c:pt>
              </c:strCache>
            </c:strRef>
          </c:tx>
          <c:spPr>
            <a:solidFill>
              <a:srgbClr val="83A6C7"/>
            </a:solidFill>
          </c:spPr>
          <c:invertIfNegative val="0"/>
          <c:cat>
            <c:numRef>
              <c:f>'Detailed Watch List'!$I$37:$I$59</c:f>
              <c:numCache>
                <c:formatCode>General</c:formatCode>
                <c:ptCount val="2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numCache>
            </c:numRef>
          </c:cat>
          <c:val>
            <c:numRef>
              <c:f>'Detailed Watch List'!$N$37:$N$59</c:f>
              <c:numCache>
                <c:formatCode>General</c:formatCode>
                <c:ptCount val="23"/>
                <c:pt idx="0">
                  <c:v>1</c:v>
                </c:pt>
                <c:pt idx="1">
                  <c:v>0</c:v>
                </c:pt>
                <c:pt idx="2">
                  <c:v>1</c:v>
                </c:pt>
                <c:pt idx="3">
                  <c:v>1</c:v>
                </c:pt>
                <c:pt idx="4">
                  <c:v>1</c:v>
                </c:pt>
                <c:pt idx="5">
                  <c:v>0</c:v>
                </c:pt>
                <c:pt idx="6">
                  <c:v>0</c:v>
                </c:pt>
                <c:pt idx="7">
                  <c:v>1</c:v>
                </c:pt>
                <c:pt idx="8">
                  <c:v>1</c:v>
                </c:pt>
                <c:pt idx="9">
                  <c:v>1</c:v>
                </c:pt>
                <c:pt idx="10">
                  <c:v>1</c:v>
                </c:pt>
                <c:pt idx="11">
                  <c:v>5</c:v>
                </c:pt>
                <c:pt idx="12">
                  <c:v>3</c:v>
                </c:pt>
                <c:pt idx="13">
                  <c:v>4</c:v>
                </c:pt>
                <c:pt idx="14">
                  <c:v>2</c:v>
                </c:pt>
                <c:pt idx="15">
                  <c:v>1</c:v>
                </c:pt>
                <c:pt idx="16">
                  <c:v>1</c:v>
                </c:pt>
                <c:pt idx="17">
                  <c:v>2</c:v>
                </c:pt>
                <c:pt idx="18">
                  <c:v>0</c:v>
                </c:pt>
                <c:pt idx="19">
                  <c:v>0</c:v>
                </c:pt>
                <c:pt idx="20">
                  <c:v>1</c:v>
                </c:pt>
                <c:pt idx="21">
                  <c:v>0</c:v>
                </c:pt>
                <c:pt idx="22">
                  <c:v>1</c:v>
                </c:pt>
              </c:numCache>
            </c:numRef>
          </c:val>
        </c:ser>
        <c:dLbls>
          <c:showLegendKey val="0"/>
          <c:showVal val="0"/>
          <c:showCatName val="0"/>
          <c:showSerName val="0"/>
          <c:showPercent val="0"/>
          <c:showBubbleSize val="0"/>
        </c:dLbls>
        <c:gapWidth val="51"/>
        <c:overlap val="100"/>
        <c:axId val="109785472"/>
        <c:axId val="109787008"/>
      </c:barChart>
      <c:catAx>
        <c:axId val="109785472"/>
        <c:scaling>
          <c:orientation val="minMax"/>
        </c:scaling>
        <c:delete val="0"/>
        <c:axPos val="b"/>
        <c:numFmt formatCode="General" sourceLinked="1"/>
        <c:majorTickMark val="out"/>
        <c:minorTickMark val="none"/>
        <c:tickLblPos val="nextTo"/>
        <c:txPr>
          <a:bodyPr rot="-2700000"/>
          <a:lstStyle/>
          <a:p>
            <a:pPr>
              <a:defRPr/>
            </a:pPr>
            <a:endParaRPr lang="en-US"/>
          </a:p>
        </c:txPr>
        <c:crossAx val="109787008"/>
        <c:crosses val="autoZero"/>
        <c:auto val="1"/>
        <c:lblAlgn val="ctr"/>
        <c:lblOffset val="100"/>
        <c:noMultiLvlLbl val="0"/>
      </c:catAx>
      <c:valAx>
        <c:axId val="109787008"/>
        <c:scaling>
          <c:orientation val="minMax"/>
        </c:scaling>
        <c:delete val="0"/>
        <c:axPos val="l"/>
        <c:majorGridlines/>
        <c:title>
          <c:tx>
            <c:rich>
              <a:bodyPr/>
              <a:lstStyle/>
              <a:p>
                <a:pPr>
                  <a:defRPr sz="1100" b="0" i="0" u="none" strike="noStrike" baseline="0">
                    <a:solidFill>
                      <a:srgbClr val="000000"/>
                    </a:solidFill>
                    <a:latin typeface="Calibri"/>
                    <a:ea typeface="Calibri"/>
                    <a:cs typeface="Calibri"/>
                  </a:defRPr>
                </a:pPr>
                <a:r>
                  <a:rPr lang="en-US" sz="1200" b="1" i="0" u="none" strike="noStrike" baseline="0">
                    <a:solidFill>
                      <a:srgbClr val="000000"/>
                    </a:solidFill>
                    <a:latin typeface="Calibri"/>
                  </a:rPr>
                  <a:t>Number of Units</a:t>
                </a:r>
              </a:p>
            </c:rich>
          </c:tx>
          <c:layout/>
          <c:overlay val="0"/>
        </c:title>
        <c:numFmt formatCode="General" sourceLinked="1"/>
        <c:majorTickMark val="out"/>
        <c:minorTickMark val="none"/>
        <c:tickLblPos val="nextTo"/>
        <c:crossAx val="109785472"/>
        <c:crosses val="autoZero"/>
        <c:crossBetween val="between"/>
      </c:valAx>
      <c:spPr>
        <a:noFill/>
        <a:ln w="25394">
          <a:noFill/>
        </a:ln>
      </c:spPr>
    </c:plotArea>
    <c:legend>
      <c:legendPos val="r"/>
      <c:layout>
        <c:manualLayout>
          <c:xMode val="edge"/>
          <c:yMode val="edge"/>
          <c:x val="8.8033431829698083E-2"/>
          <c:y val="6.3568996550590409E-2"/>
          <c:w val="0.26690317181068202"/>
          <c:h val="0.14360399217613723"/>
        </c:manualLayout>
      </c:layout>
      <c:overlay val="1"/>
      <c:spPr>
        <a:solidFill>
          <a:sysClr val="window" lastClr="FFFFFF"/>
        </a:solidFill>
        <a:ln>
          <a:solidFill>
            <a:sysClr val="windowText" lastClr="000000"/>
          </a:solidFill>
        </a:ln>
      </c:spPr>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1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smtClean="0"/>
              <a:t>US Dry Storage Market Demand</a:t>
            </a:r>
            <a:endParaRPr lang="en-US" sz="1400"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Storage Systems</c:v>
                </c:pt>
              </c:strCache>
            </c:strRef>
          </c:tx>
          <c:spPr>
            <a:solidFill>
              <a:srgbClr val="C00000"/>
            </a:solidFill>
          </c:spPr>
          <c:invertIfNegative val="0"/>
          <c:cat>
            <c:numRef>
              <c:f>Sheet1!$A$2:$A$12</c:f>
              <c:numCache>
                <c:formatCode>General</c:formatCode>
                <c:ptCount val="11"/>
                <c:pt idx="0">
                  <c:v>2017</c:v>
                </c:pt>
                <c:pt idx="1">
                  <c:v>2018</c:v>
                </c:pt>
                <c:pt idx="2">
                  <c:v>2019</c:v>
                </c:pt>
                <c:pt idx="3">
                  <c:v>2020</c:v>
                </c:pt>
                <c:pt idx="4">
                  <c:v>2021</c:v>
                </c:pt>
                <c:pt idx="5">
                  <c:v>2022</c:v>
                </c:pt>
                <c:pt idx="6">
                  <c:v>2023</c:v>
                </c:pt>
                <c:pt idx="7">
                  <c:v>2024</c:v>
                </c:pt>
                <c:pt idx="8">
                  <c:v>2025</c:v>
                </c:pt>
                <c:pt idx="9">
                  <c:v>2026</c:v>
                </c:pt>
                <c:pt idx="10">
                  <c:v>2027</c:v>
                </c:pt>
              </c:numCache>
            </c:numRef>
          </c:cat>
          <c:val>
            <c:numRef>
              <c:f>Sheet1!$B$2:$B$12</c:f>
              <c:numCache>
                <c:formatCode>General</c:formatCode>
                <c:ptCount val="11"/>
                <c:pt idx="0" formatCode="0">
                  <c:v>156.42415624487836</c:v>
                </c:pt>
                <c:pt idx="1">
                  <c:v>176</c:v>
                </c:pt>
                <c:pt idx="2">
                  <c:v>146</c:v>
                </c:pt>
                <c:pt idx="3">
                  <c:v>164</c:v>
                </c:pt>
                <c:pt idx="4">
                  <c:v>165</c:v>
                </c:pt>
                <c:pt idx="5">
                  <c:v>168</c:v>
                </c:pt>
                <c:pt idx="6">
                  <c:v>155</c:v>
                </c:pt>
                <c:pt idx="7">
                  <c:v>190</c:v>
                </c:pt>
                <c:pt idx="8">
                  <c:v>144</c:v>
                </c:pt>
                <c:pt idx="9">
                  <c:v>176</c:v>
                </c:pt>
                <c:pt idx="10">
                  <c:v>165</c:v>
                </c:pt>
              </c:numCache>
            </c:numRef>
          </c:val>
        </c:ser>
        <c:dLbls>
          <c:showLegendKey val="0"/>
          <c:showVal val="0"/>
          <c:showCatName val="0"/>
          <c:showSerName val="0"/>
          <c:showPercent val="0"/>
          <c:showBubbleSize val="0"/>
        </c:dLbls>
        <c:gapWidth val="75"/>
        <c:shape val="box"/>
        <c:axId val="109909504"/>
        <c:axId val="109911040"/>
        <c:axId val="0"/>
      </c:bar3DChart>
      <c:catAx>
        <c:axId val="109909504"/>
        <c:scaling>
          <c:orientation val="minMax"/>
        </c:scaling>
        <c:delete val="0"/>
        <c:axPos val="b"/>
        <c:numFmt formatCode="General" sourceLinked="1"/>
        <c:majorTickMark val="none"/>
        <c:minorTickMark val="none"/>
        <c:tickLblPos val="nextTo"/>
        <c:txPr>
          <a:bodyPr/>
          <a:lstStyle/>
          <a:p>
            <a:pPr>
              <a:defRPr sz="800"/>
            </a:pPr>
            <a:endParaRPr lang="en-US"/>
          </a:p>
        </c:txPr>
        <c:crossAx val="109911040"/>
        <c:crosses val="autoZero"/>
        <c:auto val="1"/>
        <c:lblAlgn val="ctr"/>
        <c:lblOffset val="100"/>
        <c:noMultiLvlLbl val="0"/>
      </c:catAx>
      <c:valAx>
        <c:axId val="109911040"/>
        <c:scaling>
          <c:orientation val="minMax"/>
        </c:scaling>
        <c:delete val="0"/>
        <c:axPos val="l"/>
        <c:majorGridlines>
          <c:spPr>
            <a:ln>
              <a:solidFill>
                <a:schemeClr val="tx2">
                  <a:lumMod val="75000"/>
                </a:schemeClr>
              </a:solidFill>
            </a:ln>
          </c:spPr>
        </c:majorGridlines>
        <c:numFmt formatCode="0" sourceLinked="1"/>
        <c:majorTickMark val="none"/>
        <c:minorTickMark val="none"/>
        <c:tickLblPos val="nextTo"/>
        <c:spPr>
          <a:noFill/>
          <a:ln w="9525">
            <a:solidFill>
              <a:schemeClr val="tx2">
                <a:lumMod val="75000"/>
              </a:schemeClr>
            </a:solidFill>
          </a:ln>
        </c:spPr>
        <c:txPr>
          <a:bodyPr/>
          <a:lstStyle/>
          <a:p>
            <a:pPr>
              <a:defRPr sz="800"/>
            </a:pPr>
            <a:endParaRPr lang="en-US"/>
          </a:p>
        </c:txPr>
        <c:crossAx val="109909504"/>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0.48308</cdr:x>
      <cdr:y>0.76911</cdr:y>
    </cdr:from>
    <cdr:to>
      <cdr:x>0.50544</cdr:x>
      <cdr:y>0.81287</cdr:y>
    </cdr:to>
    <cdr:cxnSp macro="">
      <cdr:nvCxnSpPr>
        <cdr:cNvPr id="3" name="Straight Connector 2"/>
        <cdr:cNvCxnSpPr/>
      </cdr:nvCxnSpPr>
      <cdr:spPr>
        <a:xfrm xmlns:a="http://schemas.openxmlformats.org/drawingml/2006/main">
          <a:off x="5004725" y="3469995"/>
          <a:ext cx="231662" cy="19742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p:cNvSpPr txBox="1"/>
          <p:nvPr userDrawn="1"/>
        </p:nvSpPr>
        <p:spPr>
          <a:xfrm>
            <a:off x="2078235" y="1190496"/>
            <a:ext cx="7065765" cy="1884583"/>
          </a:xfrm>
          <a:prstGeom prst="rect">
            <a:avLst/>
          </a:prstGeom>
          <a:solidFill>
            <a:srgbClr val="139CEC"/>
          </a:solidFill>
          <a:ln>
            <a:noFill/>
          </a:ln>
        </p:spPr>
        <p:txBody>
          <a:bodyPr wrap="square" rtlCol="0">
            <a:spAutoFit/>
          </a:bodyPr>
          <a:lstStyle/>
          <a:p>
            <a:endParaRPr lang="en-US" dirty="0"/>
          </a:p>
        </p:txBody>
      </p:sp>
    </p:spTree>
    <p:extLst>
      <p:ext uri="{BB962C8B-B14F-4D97-AF65-F5344CB8AC3E}">
        <p14:creationId xmlns:p14="http://schemas.microsoft.com/office/powerpoint/2010/main" val="196877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3DA0AB8-2323-42FA-B08F-2DE49E5CDB60}" type="datetimeFigureOut">
              <a:rPr lang="en-US" smtClean="0"/>
              <a:pPr/>
              <a:t>5/21/2017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855311"/>
            <a:ext cx="457200" cy="367771"/>
          </a:xfrm>
        </p:spPr>
        <p:txBody>
          <a:body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8" name="Content Placeholder 7"/>
          <p:cNvSpPr>
            <a:spLocks noGrp="1"/>
          </p:cNvSpPr>
          <p:nvPr>
            <p:ph sz="quarter" idx="1"/>
          </p:nvPr>
        </p:nvSpPr>
        <p:spPr>
          <a:xfrm>
            <a:off x="301752" y="1272540"/>
            <a:ext cx="8503920" cy="3810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0445336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6" name="Rectangle 15"/>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8" name="Rectangle 17"/>
          <p:cNvSpPr>
            <a:spLocks noChangeArrowheads="1"/>
          </p:cNvSpPr>
          <p:nvPr/>
        </p:nvSpPr>
        <p:spPr bwMode="white">
          <a:xfrm>
            <a:off x="8991600" y="15875"/>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9" name="Rectangle 18"/>
          <p:cNvSpPr>
            <a:spLocks noChangeArrowheads="1"/>
          </p:cNvSpPr>
          <p:nvPr/>
        </p:nvSpPr>
        <p:spPr bwMode="white">
          <a:xfrm>
            <a:off x="152400" y="1905000"/>
            <a:ext cx="8833104" cy="25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2" name="Rectangle 11"/>
          <p:cNvSpPr>
            <a:spLocks noChangeArrowheads="1"/>
          </p:cNvSpPr>
          <p:nvPr/>
        </p:nvSpPr>
        <p:spPr bwMode="auto">
          <a:xfrm>
            <a:off x="155448" y="118627"/>
            <a:ext cx="8833104" cy="178308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3" name="Text Placeholder 2"/>
          <p:cNvSpPr>
            <a:spLocks noGrp="1"/>
          </p:cNvSpPr>
          <p:nvPr>
            <p:ph type="body" idx="1"/>
          </p:nvPr>
        </p:nvSpPr>
        <p:spPr>
          <a:xfrm>
            <a:off x="1368426" y="2286000"/>
            <a:ext cx="6480174" cy="1394354"/>
          </a:xfrm>
        </p:spPr>
        <p:txBody>
          <a:bodyPr anchor="t"/>
          <a:lstStyle>
            <a:lvl1pPr marL="0" indent="0" algn="ctr">
              <a:buNone/>
              <a:defRPr sz="1200" b="1" cap="all" spc="195" baseline="0">
                <a:solidFill>
                  <a:schemeClr val="tx2"/>
                </a:solidFill>
              </a:defRPr>
            </a:lvl1pPr>
            <a:lvl2pPr>
              <a:buNone/>
              <a:defRPr sz="1400">
                <a:solidFill>
                  <a:schemeClr val="tx1">
                    <a:tint val="75000"/>
                  </a:schemeClr>
                </a:solidFill>
              </a:defRPr>
            </a:lvl2pPr>
            <a:lvl3pPr>
              <a:buNone/>
              <a:defRPr sz="1200">
                <a:solidFill>
                  <a:schemeClr val="tx1">
                    <a:tint val="75000"/>
                  </a:schemeClr>
                </a:solidFill>
              </a:defRPr>
            </a:lvl3pPr>
            <a:lvl4pPr>
              <a:buNone/>
              <a:defRPr sz="1100">
                <a:solidFill>
                  <a:schemeClr val="tx1">
                    <a:tint val="75000"/>
                  </a:schemeClr>
                </a:solidFill>
              </a:defRPr>
            </a:lvl4pPr>
            <a:lvl5pPr>
              <a:buNone/>
              <a:defRPr sz="11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4" name="Rectangle 13"/>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3DA0AB8-2323-42FA-B08F-2DE49E5CDB60}" type="datetimeFigureOut">
              <a:rPr lang="en-US" smtClean="0"/>
              <a:pPr/>
              <a:t>5/21/2017</a:t>
            </a:fld>
            <a:endParaRPr lang="en-US"/>
          </a:p>
        </p:txBody>
      </p:sp>
      <p:sp>
        <p:nvSpPr>
          <p:cNvPr id="8" name="Straight Connector 7"/>
          <p:cNvSpPr>
            <a:spLocks noChangeShapeType="1"/>
          </p:cNvSpPr>
          <p:nvPr/>
        </p:nvSpPr>
        <p:spPr bwMode="auto">
          <a:xfrm>
            <a:off x="152400" y="20320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0" name="Oval 9"/>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1" name="Oval 10"/>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6" name="Slide Number Placeholder 5"/>
          <p:cNvSpPr>
            <a:spLocks noGrp="1"/>
          </p:cNvSpPr>
          <p:nvPr>
            <p:ph type="sldNum" sz="quarter" idx="12"/>
          </p:nvPr>
        </p:nvSpPr>
        <p:spPr>
          <a:xfrm>
            <a:off x="4343400" y="1832876"/>
            <a:ext cx="457200" cy="367771"/>
          </a:xfrm>
        </p:spPr>
        <p:txBody>
          <a:bodyPr/>
          <a:lstStyle>
            <a:lvl1pPr>
              <a:defRPr>
                <a:solidFill>
                  <a:schemeClr val="accent3">
                    <a:shade val="75000"/>
                  </a:schemeClr>
                </a:solidFill>
              </a:defRPr>
            </a:lvl1p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2" name="Title 1"/>
          <p:cNvSpPr>
            <a:spLocks noGrp="1"/>
          </p:cNvSpPr>
          <p:nvPr>
            <p:ph type="title"/>
          </p:nvPr>
        </p:nvSpPr>
        <p:spPr>
          <a:xfrm>
            <a:off x="722313" y="444500"/>
            <a:ext cx="7772400" cy="1270000"/>
          </a:xfrm>
        </p:spPr>
        <p:txBody>
          <a:bodyPr anchor="b"/>
          <a:lstStyle>
            <a:lvl1pPr algn="ctr">
              <a:buNone/>
              <a:defRPr sz="33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95321646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190500"/>
            <a:ext cx="8534400" cy="63246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5341620"/>
            <a:ext cx="3044952" cy="304800"/>
          </a:xfrm>
        </p:spPr>
        <p:txBody>
          <a:bodyPr/>
          <a:lstStyle/>
          <a:p>
            <a:fld id="{B3DA0AB8-2323-42FA-B08F-2DE49E5CDB60}" type="datetimeFigureOut">
              <a:rPr lang="en-US" smtClean="0"/>
              <a:pPr/>
              <a:t>5/21/2017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8" name="Straight Connector 7"/>
          <p:cNvSpPr>
            <a:spLocks noChangeShapeType="1"/>
          </p:cNvSpPr>
          <p:nvPr/>
        </p:nvSpPr>
        <p:spPr bwMode="auto">
          <a:xfrm flipV="1">
            <a:off x="4563081" y="1313044"/>
            <a:ext cx="8921" cy="4016298"/>
          </a:xfrm>
          <a:prstGeom prst="line">
            <a:avLst/>
          </a:prstGeom>
          <a:noFill/>
          <a:ln w="9525" cap="flat" cmpd="sng" algn="ctr">
            <a:solidFill>
              <a:schemeClr val="tx2"/>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0" name="Content Placeholder 9"/>
          <p:cNvSpPr>
            <a:spLocks noGrp="1"/>
          </p:cNvSpPr>
          <p:nvPr>
            <p:ph sz="half" idx="1"/>
          </p:nvPr>
        </p:nvSpPr>
        <p:spPr>
          <a:xfrm>
            <a:off x="301752" y="1143000"/>
            <a:ext cx="4038600" cy="3901440"/>
          </a:xfrm>
        </p:spPr>
        <p:txBody>
          <a:bodyPr/>
          <a:lstStyle>
            <a:lvl1pPr>
              <a:defRPr sz="20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143000"/>
            <a:ext cx="4038600" cy="3901440"/>
          </a:xfrm>
        </p:spPr>
        <p:txBody>
          <a:bodyPr/>
          <a:lstStyle>
            <a:lvl1pPr>
              <a:defRPr sz="20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457221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833563"/>
            <a:ext cx="0" cy="3489960"/>
          </a:xfrm>
          <a:prstGeom prst="line">
            <a:avLst/>
          </a:prstGeom>
          <a:noFill/>
          <a:ln w="9525" cap="flat" cmpd="sng" algn="ctr">
            <a:solidFill>
              <a:schemeClr val="tx2"/>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20" name="Rectangle 19"/>
          <p:cNvSpPr>
            <a:spLocks noChangeArrowheads="1"/>
          </p:cNvSpPr>
          <p:nvPr/>
        </p:nvSpPr>
        <p:spPr bwMode="white">
          <a:xfrm>
            <a:off x="0" y="0"/>
            <a:ext cx="9144000" cy="1206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21" name="Rectangle 20"/>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22" name="Rectangle 21"/>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1" name="Rectangle 10"/>
          <p:cNvSpPr/>
          <p:nvPr/>
        </p:nvSpPr>
        <p:spPr>
          <a:xfrm>
            <a:off x="152400" y="1143000"/>
            <a:ext cx="8833104" cy="7620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3" name="Rectangle 12"/>
          <p:cNvSpPr>
            <a:spLocks noChangeArrowheads="1"/>
          </p:cNvSpPr>
          <p:nvPr/>
        </p:nvSpPr>
        <p:spPr bwMode="auto">
          <a:xfrm>
            <a:off x="145923" y="5326380"/>
            <a:ext cx="8833104" cy="25908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3" name="Text Placeholder 2"/>
          <p:cNvSpPr>
            <a:spLocks noGrp="1"/>
          </p:cNvSpPr>
          <p:nvPr>
            <p:ph type="body" idx="1"/>
          </p:nvPr>
        </p:nvSpPr>
        <p:spPr>
          <a:xfrm>
            <a:off x="301752" y="1270000"/>
            <a:ext cx="4040188" cy="610812"/>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700" b="1" dirty="0" smtClean="0">
                <a:solidFill>
                  <a:srgbClr val="FFFFFF"/>
                </a:solidFill>
              </a:defRPr>
            </a:lvl1pPr>
            <a:lvl2pPr>
              <a:buNone/>
              <a:defRPr sz="1600" b="1"/>
            </a:lvl2pPr>
            <a:lvl3pPr>
              <a:buNone/>
              <a:defRPr sz="1400" b="1"/>
            </a:lvl3pPr>
            <a:lvl4pPr>
              <a:buNone/>
              <a:defRPr sz="1200" b="1"/>
            </a:lvl4pPr>
            <a:lvl5pPr>
              <a:buNone/>
              <a:defRPr sz="12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1" y="1270000"/>
            <a:ext cx="4041775" cy="60960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700" b="1"/>
            </a:lvl1pPr>
            <a:lvl2pPr>
              <a:buNone/>
              <a:defRPr sz="1600" b="1"/>
            </a:lvl2pPr>
            <a:lvl3pPr>
              <a:buNone/>
              <a:defRPr sz="1400" b="1"/>
            </a:lvl3pPr>
            <a:lvl4pPr>
              <a:buNone/>
              <a:defRPr sz="1200" b="1"/>
            </a:lvl4pPr>
            <a:lvl5pPr>
              <a:buNone/>
              <a:defRPr sz="12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3DA0AB8-2323-42FA-B08F-2DE49E5CDB60}" type="datetimeFigureOut">
              <a:rPr lang="en-US" smtClean="0"/>
              <a:pPr/>
              <a:t>5/21/2017</a:t>
            </a:fld>
            <a:endParaRPr lang="en-US"/>
          </a:p>
        </p:txBody>
      </p:sp>
      <p:sp>
        <p:nvSpPr>
          <p:cNvPr id="8" name="Footer Placeholder 7"/>
          <p:cNvSpPr>
            <a:spLocks noGrp="1"/>
          </p:cNvSpPr>
          <p:nvPr>
            <p:ph type="ftr" sz="quarter" idx="11"/>
          </p:nvPr>
        </p:nvSpPr>
        <p:spPr>
          <a:xfrm>
            <a:off x="304800" y="5341620"/>
            <a:ext cx="3581400" cy="304800"/>
          </a:xfrm>
        </p:spPr>
        <p:txBody>
          <a:bodyPr/>
          <a:lstStyle/>
          <a:p>
            <a:endParaRPr lang="en-US"/>
          </a:p>
        </p:txBody>
      </p:sp>
      <p:sp>
        <p:nvSpPr>
          <p:cNvPr id="15" name="Straight Connector 14"/>
          <p:cNvSpPr>
            <a:spLocks noChangeShapeType="1"/>
          </p:cNvSpPr>
          <p:nvPr/>
        </p:nvSpPr>
        <p:spPr bwMode="auto">
          <a:xfrm>
            <a:off x="152400" y="1066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8" name="Rectangle 1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24" name="Content Placeholder 23"/>
          <p:cNvSpPr>
            <a:spLocks noGrp="1"/>
          </p:cNvSpPr>
          <p:nvPr>
            <p:ph sz="quarter" idx="2"/>
          </p:nvPr>
        </p:nvSpPr>
        <p:spPr>
          <a:xfrm>
            <a:off x="301752" y="2059486"/>
            <a:ext cx="4041648" cy="31820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059486"/>
            <a:ext cx="4038600" cy="31851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27" name="Oval 26"/>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9" name="Slide Number Placeholder 8"/>
          <p:cNvSpPr>
            <a:spLocks noGrp="1"/>
          </p:cNvSpPr>
          <p:nvPr>
            <p:ph type="sldNum" sz="quarter" idx="12"/>
          </p:nvPr>
        </p:nvSpPr>
        <p:spPr>
          <a:xfrm>
            <a:off x="4343400" y="868681"/>
            <a:ext cx="457200" cy="367771"/>
          </a:xfrm>
        </p:spPr>
        <p:txBody>
          <a:bodyPr/>
          <a:lstStyle>
            <a:lvl1pPr algn="ctr">
              <a:defRPr/>
            </a:lvl1p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7777239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3DA0AB8-2323-42FA-B08F-2DE49E5CDB60}" type="datetimeFigureOut">
              <a:rPr lang="en-US" smtClean="0"/>
              <a:pPr/>
              <a:t>5/21/2017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863351"/>
            <a:ext cx="457200" cy="367771"/>
          </a:xfrm>
        </p:spPr>
        <p:txBody>
          <a:body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Tree>
    <p:extLst>
      <p:ext uri="{BB962C8B-B14F-4D97-AF65-F5344CB8AC3E}">
        <p14:creationId xmlns:p14="http://schemas.microsoft.com/office/powerpoint/2010/main" val="2767201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8" name="Rectangle 7"/>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0" name="Rectangle 9"/>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9" name="Rectangle 8"/>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5" name="Rectangle 4"/>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6" name="Rectangle 5"/>
          <p:cNvSpPr>
            <a:spLocks noChangeArrowheads="1"/>
          </p:cNvSpPr>
          <p:nvPr/>
        </p:nvSpPr>
        <p:spPr bwMode="auto">
          <a:xfrm>
            <a:off x="152400" y="13208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2" name="Date Placeholder 1"/>
          <p:cNvSpPr>
            <a:spLocks noGrp="1"/>
          </p:cNvSpPr>
          <p:nvPr>
            <p:ph type="dt" sz="half" idx="10"/>
          </p:nvPr>
        </p:nvSpPr>
        <p:spPr/>
        <p:txBody>
          <a:bodyPr/>
          <a:lstStyle/>
          <a:p>
            <a:fld id="{B3DA0AB8-2323-42FA-B08F-2DE49E5CDB60}" type="datetimeFigureOut">
              <a:rPr lang="en-US" smtClean="0"/>
              <a:pPr/>
              <a:t>5/21/2017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5270500"/>
            <a:ext cx="609600" cy="367770"/>
          </a:xfrm>
        </p:spPr>
        <p:txBody>
          <a:bodyPr/>
          <a:lstStyle>
            <a:lvl1pPr>
              <a:defRPr>
                <a:solidFill>
                  <a:srgbClr val="FFFFFF"/>
                </a:solidFill>
              </a:defRPr>
            </a:lvl1pPr>
          </a:lstStyle>
          <a:p>
            <a:fld id="{481D6FB4-79F6-467E-88EA-9E75E5D565AC}" type="slidenum">
              <a:rPr lang="en-US" smtClean="0"/>
              <a:pPr/>
              <a:t>‹#›</a:t>
            </a:fld>
            <a:endParaRPr lang="en-US"/>
          </a:p>
        </p:txBody>
      </p:sp>
    </p:spTree>
    <p:extLst>
      <p:ext uri="{BB962C8B-B14F-4D97-AF65-F5344CB8AC3E}">
        <p14:creationId xmlns:p14="http://schemas.microsoft.com/office/powerpoint/2010/main" val="3432434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27000"/>
            <a:ext cx="8833104" cy="2540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8" name="Rectangle 17"/>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6" name="Rectangle 15"/>
          <p:cNvSpPr>
            <a:spLocks noChangeArrowheads="1"/>
          </p:cNvSpPr>
          <p:nvPr/>
        </p:nvSpPr>
        <p:spPr bwMode="white">
          <a:xfrm>
            <a:off x="0" y="0"/>
            <a:ext cx="9144000" cy="990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3" name="Rectangle 12"/>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2" name="Title 1"/>
          <p:cNvSpPr>
            <a:spLocks noGrp="1"/>
          </p:cNvSpPr>
          <p:nvPr>
            <p:ph type="title"/>
          </p:nvPr>
        </p:nvSpPr>
        <p:spPr>
          <a:xfrm>
            <a:off x="381000" y="762000"/>
            <a:ext cx="2362200" cy="825500"/>
          </a:xfrm>
        </p:spPr>
        <p:txBody>
          <a:bodyPr anchor="b">
            <a:noAutofit/>
          </a:bodyPr>
          <a:lstStyle>
            <a:lvl1pPr algn="l">
              <a:buNone/>
              <a:defRPr sz="17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651001"/>
            <a:ext cx="2362200" cy="3454136"/>
          </a:xfrm>
        </p:spPr>
        <p:txBody>
          <a:bodyPr/>
          <a:lstStyle>
            <a:lvl1pPr marL="0" indent="0">
              <a:spcAft>
                <a:spcPts val="780"/>
              </a:spcAft>
              <a:buNone/>
              <a:defRPr sz="1200">
                <a:solidFill>
                  <a:srgbClr val="FFFFFF"/>
                </a:solidFill>
              </a:defRPr>
            </a:lvl1pPr>
            <a:lvl2pPr>
              <a:buNone/>
              <a:defRPr sz="900"/>
            </a:lvl2pPr>
            <a:lvl3pPr>
              <a:buNone/>
              <a:defRPr sz="800"/>
            </a:lvl3pPr>
            <a:lvl4pPr>
              <a:buNone/>
              <a:defRPr sz="700"/>
            </a:lvl4pPr>
            <a:lvl5pPr>
              <a:buNone/>
              <a:defRPr sz="7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9" name="Straight Connector 8"/>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20" name="Content Placeholder 19"/>
          <p:cNvSpPr>
            <a:spLocks noGrp="1"/>
          </p:cNvSpPr>
          <p:nvPr>
            <p:ph sz="quarter" idx="1"/>
          </p:nvPr>
        </p:nvSpPr>
        <p:spPr>
          <a:xfrm>
            <a:off x="3124200" y="571500"/>
            <a:ext cx="5638800" cy="45085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1" name="Oval 10"/>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7" name="Slide Number Placeholder 6"/>
          <p:cNvSpPr>
            <a:spLocks noGrp="1"/>
          </p:cNvSpPr>
          <p:nvPr>
            <p:ph type="sldNum" sz="quarter" idx="12"/>
          </p:nvPr>
        </p:nvSpPr>
        <p:spPr>
          <a:xfrm>
            <a:off x="1371600" y="260616"/>
            <a:ext cx="457200" cy="367771"/>
          </a:xfrm>
        </p:spPr>
        <p:txBody>
          <a:bodyPr/>
          <a:lstStyle>
            <a:lvl1pPr>
              <a:defRPr>
                <a:solidFill>
                  <a:schemeClr val="accent3">
                    <a:shade val="75000"/>
                  </a:schemeClr>
                </a:solidFill>
              </a:defRPr>
            </a:lvl1p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21" name="Rectangle 20"/>
          <p:cNvSpPr>
            <a:spLocks noChangeArrowheads="1"/>
          </p:cNvSpPr>
          <p:nvPr/>
        </p:nvSpPr>
        <p:spPr bwMode="auto">
          <a:xfrm>
            <a:off x="149352" y="5323656"/>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5" name="Date Placeholder 4"/>
          <p:cNvSpPr>
            <a:spLocks noGrp="1"/>
          </p:cNvSpPr>
          <p:nvPr>
            <p:ph type="dt" sz="half" idx="10"/>
          </p:nvPr>
        </p:nvSpPr>
        <p:spPr/>
        <p:txBody>
          <a:bodyPr/>
          <a:lstStyle/>
          <a:p>
            <a:fld id="{B3DA0AB8-2323-42FA-B08F-2DE49E5CDB60}" type="datetimeFigureOut">
              <a:rPr lang="en-US" smtClean="0"/>
              <a:pPr/>
              <a:t>5/21/2017</a:t>
            </a:fld>
            <a:endParaRPr lang="en-US"/>
          </a:p>
        </p:txBody>
      </p:sp>
      <p:sp>
        <p:nvSpPr>
          <p:cNvPr id="6" name="Footer Placeholder 5"/>
          <p:cNvSpPr>
            <a:spLocks noGrp="1"/>
          </p:cNvSpPr>
          <p:nvPr>
            <p:ph type="ftr" sz="quarter" idx="11"/>
          </p:nvPr>
        </p:nvSpPr>
        <p:spPr>
          <a:xfrm>
            <a:off x="301752" y="5342373"/>
            <a:ext cx="3383280" cy="304800"/>
          </a:xfrm>
        </p:spPr>
        <p:txBody>
          <a:bodyPr/>
          <a:lstStyle/>
          <a:p>
            <a:endParaRPr lang="en-US"/>
          </a:p>
        </p:txBody>
      </p:sp>
    </p:spTree>
    <p:extLst>
      <p:ext uri="{BB962C8B-B14F-4D97-AF65-F5344CB8AC3E}">
        <p14:creationId xmlns:p14="http://schemas.microsoft.com/office/powerpoint/2010/main" val="337952936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6" name="Rectangle 15"/>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7" name="Rectangle 16"/>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20" name="Rectangle 19"/>
          <p:cNvSpPr>
            <a:spLocks noChangeArrowheads="1"/>
          </p:cNvSpPr>
          <p:nvPr/>
        </p:nvSpPr>
        <p:spPr bwMode="auto">
          <a:xfrm>
            <a:off x="152400" y="127000"/>
            <a:ext cx="8833104" cy="25146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8" name="Rectangle 7"/>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5" name="Rectangle 14"/>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12" name="Oval 11"/>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3" name="Oval 12"/>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7" name="Slide Number Placeholder 6"/>
          <p:cNvSpPr>
            <a:spLocks noGrp="1"/>
          </p:cNvSpPr>
          <p:nvPr>
            <p:ph type="sldNum" sz="quarter" idx="12"/>
          </p:nvPr>
        </p:nvSpPr>
        <p:spPr>
          <a:xfrm>
            <a:off x="1371600" y="260616"/>
            <a:ext cx="457200" cy="367771"/>
          </a:xfrm>
        </p:spPr>
        <p:txBody>
          <a:body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2" name="Title 1"/>
          <p:cNvSpPr>
            <a:spLocks noGrp="1"/>
          </p:cNvSpPr>
          <p:nvPr>
            <p:ph type="title"/>
          </p:nvPr>
        </p:nvSpPr>
        <p:spPr>
          <a:xfrm>
            <a:off x="3000375" y="4191000"/>
            <a:ext cx="5867400" cy="1016000"/>
          </a:xfrm>
        </p:spPr>
        <p:txBody>
          <a:bodyPr anchor="t">
            <a:noAutofit/>
          </a:bodyPr>
          <a:lstStyle>
            <a:lvl1pPr algn="l">
              <a:buNone/>
              <a:defRPr sz="19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508000"/>
            <a:ext cx="5867400" cy="3556000"/>
          </a:xfrm>
        </p:spPr>
        <p:txBody>
          <a:bodyPr/>
          <a:lstStyle>
            <a:lvl1pPr marL="0" indent="0">
              <a:buNone/>
              <a:defRPr sz="25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825500"/>
            <a:ext cx="2438400" cy="4381500"/>
          </a:xfrm>
        </p:spPr>
        <p:txBody>
          <a:bodyPr/>
          <a:lstStyle>
            <a:lvl1pPr marL="0" indent="0">
              <a:spcAft>
                <a:spcPts val="780"/>
              </a:spcAft>
              <a:buFontTx/>
              <a:buNone/>
              <a:defRPr sz="1200">
                <a:solidFill>
                  <a:srgbClr val="FFFFFF"/>
                </a:solidFill>
              </a:defRPr>
            </a:lvl1pPr>
            <a:lvl2pPr>
              <a:defRPr sz="900"/>
            </a:lvl2pPr>
            <a:lvl3pPr>
              <a:defRPr sz="800"/>
            </a:lvl3pPr>
            <a:lvl4pPr>
              <a:defRPr sz="700"/>
            </a:lvl4pPr>
            <a:lvl5pPr>
              <a:defRPr sz="7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5323656"/>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5" name="Date Placeholder 4"/>
          <p:cNvSpPr>
            <a:spLocks noGrp="1"/>
          </p:cNvSpPr>
          <p:nvPr>
            <p:ph type="dt" sz="half" idx="10"/>
          </p:nvPr>
        </p:nvSpPr>
        <p:spPr>
          <a:xfrm>
            <a:off x="5788152" y="5337487"/>
            <a:ext cx="3044952" cy="304800"/>
          </a:xfrm>
        </p:spPr>
        <p:txBody>
          <a:bodyPr/>
          <a:lstStyle/>
          <a:p>
            <a:fld id="{B3DA0AB8-2323-42FA-B08F-2DE49E5CDB60}" type="datetimeFigureOut">
              <a:rPr lang="en-US" smtClean="0"/>
              <a:pPr/>
              <a:t>5/21/2017</a:t>
            </a:fld>
            <a:endParaRPr lang="en-US"/>
          </a:p>
        </p:txBody>
      </p:sp>
      <p:sp>
        <p:nvSpPr>
          <p:cNvPr id="6" name="Footer Placeholder 5"/>
          <p:cNvSpPr>
            <a:spLocks noGrp="1"/>
          </p:cNvSpPr>
          <p:nvPr>
            <p:ph type="ftr" sz="quarter" idx="11"/>
          </p:nvPr>
        </p:nvSpPr>
        <p:spPr>
          <a:xfrm>
            <a:off x="301752" y="5342373"/>
            <a:ext cx="3584448" cy="304800"/>
          </a:xfrm>
        </p:spPr>
        <p:txBody>
          <a:bodyPr/>
          <a:lstStyle/>
          <a:p>
            <a:endParaRPr lang="en-US"/>
          </a:p>
        </p:txBody>
      </p:sp>
    </p:spTree>
    <p:extLst>
      <p:ext uri="{BB962C8B-B14F-4D97-AF65-F5344CB8AC3E}">
        <p14:creationId xmlns:p14="http://schemas.microsoft.com/office/powerpoint/2010/main" val="130112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DA0AB8-2323-42FA-B08F-2DE49E5CDB60}" type="datetimeFigureOut">
              <a:rPr lang="en-US" smtClean="0"/>
              <a:pPr/>
              <a:t>5/21/2017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Tree>
    <p:extLst>
      <p:ext uri="{BB962C8B-B14F-4D97-AF65-F5344CB8AC3E}">
        <p14:creationId xmlns:p14="http://schemas.microsoft.com/office/powerpoint/2010/main" val="1590143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8" name="Rectangle 7"/>
          <p:cNvSpPr>
            <a:spLocks noChangeArrowheads="1"/>
          </p:cNvSpPr>
          <p:nvPr/>
        </p:nvSpPr>
        <p:spPr bwMode="white">
          <a:xfrm>
            <a:off x="7010400" y="0"/>
            <a:ext cx="21336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9" name="Rectangle 8"/>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0" name="Rectangle 9"/>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1" name="Rectangle 10"/>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2" name="Rectangle 11"/>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13" name="Straight Connector 12"/>
          <p:cNvSpPr>
            <a:spLocks noChangeShapeType="1"/>
          </p:cNvSpPr>
          <p:nvPr/>
        </p:nvSpPr>
        <p:spPr bwMode="auto">
          <a:xfrm rot="5400000">
            <a:off x="4542282" y="2731770"/>
            <a:ext cx="520446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4" name="Oval 13"/>
          <p:cNvSpPr/>
          <p:nvPr/>
        </p:nvSpPr>
        <p:spPr>
          <a:xfrm>
            <a:off x="6839712" y="2438136"/>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5" name="Oval 14"/>
          <p:cNvSpPr/>
          <p:nvPr/>
        </p:nvSpPr>
        <p:spPr>
          <a:xfrm>
            <a:off x="6934200" y="2516876"/>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6" name="Slide Number Placeholder 5"/>
          <p:cNvSpPr>
            <a:spLocks noGrp="1"/>
          </p:cNvSpPr>
          <p:nvPr>
            <p:ph type="sldNum" sz="quarter" idx="12"/>
          </p:nvPr>
        </p:nvSpPr>
        <p:spPr>
          <a:xfrm>
            <a:off x="6915912" y="2508252"/>
            <a:ext cx="457200" cy="367771"/>
          </a:xfrm>
        </p:spPr>
        <p:txBody>
          <a:body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3" name="Vertical Text Placeholder 2"/>
          <p:cNvSpPr>
            <a:spLocks noGrp="1"/>
          </p:cNvSpPr>
          <p:nvPr>
            <p:ph type="body" orient="vert" idx="1"/>
          </p:nvPr>
        </p:nvSpPr>
        <p:spPr>
          <a:xfrm>
            <a:off x="304800" y="254000"/>
            <a:ext cx="6553200" cy="4851138"/>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DA0AB8-2323-42FA-B08F-2DE49E5CDB60}" type="datetimeFigureOut">
              <a:rPr lang="en-US" smtClean="0"/>
              <a:pPr/>
              <a:t>5/21/2017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254002"/>
            <a:ext cx="1447800" cy="4876271"/>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4025296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descr="NAYGN_White_Word-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3384" y="5256819"/>
            <a:ext cx="1144431" cy="298129"/>
          </a:xfrm>
          <a:prstGeom prst="rect">
            <a:avLst/>
          </a:prstGeom>
        </p:spPr>
      </p:pic>
    </p:spTree>
    <p:extLst>
      <p:ext uri="{BB962C8B-B14F-4D97-AF65-F5344CB8AC3E}">
        <p14:creationId xmlns:p14="http://schemas.microsoft.com/office/powerpoint/2010/main" val="243956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30189" y="611190"/>
            <a:ext cx="8686800" cy="745354"/>
          </a:xfrm>
        </p:spPr>
        <p:txBody>
          <a:bodyPr/>
          <a:lstStyle>
            <a:lvl1pPr algn="l">
              <a:defRPr b="0" i="0" baseline="0">
                <a:solidFill>
                  <a:schemeClr val="tx2">
                    <a:lumMod val="75000"/>
                  </a:schemeClr>
                </a:solidFill>
                <a:latin typeface="Calibri"/>
                <a:cs typeface="Calibri"/>
              </a:defRPr>
            </a:lvl1pPr>
          </a:lstStyle>
          <a:p>
            <a:r>
              <a:rPr lang="en-US" dirty="0" smtClean="0"/>
              <a:t>Content Title</a:t>
            </a:r>
            <a:endParaRPr lang="en-US" dirty="0"/>
          </a:p>
        </p:txBody>
      </p:sp>
      <p:sp>
        <p:nvSpPr>
          <p:cNvPr id="4" name="Content Placeholder 2"/>
          <p:cNvSpPr>
            <a:spLocks noGrp="1"/>
          </p:cNvSpPr>
          <p:nvPr>
            <p:ph idx="1" hasCustomPrompt="1"/>
          </p:nvPr>
        </p:nvSpPr>
        <p:spPr>
          <a:xfrm>
            <a:off x="230189" y="1498161"/>
            <a:ext cx="8686800" cy="3658809"/>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descr="NAYGN part_transparent-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3385" y="5256821"/>
            <a:ext cx="1154053" cy="298130"/>
          </a:xfrm>
          <a:prstGeom prst="rect">
            <a:avLst/>
          </a:prstGeom>
        </p:spPr>
      </p:pic>
    </p:spTree>
    <p:extLst>
      <p:ext uri="{BB962C8B-B14F-4D97-AF65-F5344CB8AC3E}">
        <p14:creationId xmlns:p14="http://schemas.microsoft.com/office/powerpoint/2010/main" val="316959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13"/>
            <a:ext cx="3977640" cy="5714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71500"/>
            <a:ext cx="2891790" cy="1798237"/>
          </a:xfrm>
        </p:spPr>
        <p:txBody>
          <a:bodyPr anchor="t">
            <a:noAutofit/>
          </a:bodyPr>
          <a:lstStyle>
            <a:lvl1pPr>
              <a:lnSpc>
                <a:spcPct val="84000"/>
              </a:lnSpc>
              <a:defRPr sz="37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571501"/>
            <a:ext cx="3909060" cy="4312708"/>
          </a:xfrm>
        </p:spPr>
        <p:txBody>
          <a:bodyPr/>
          <a:lstStyle>
            <a:lvl1pPr>
              <a:defRPr sz="1600"/>
            </a:lvl1pPr>
            <a:lvl2pPr>
              <a:defRPr sz="1600"/>
            </a:lvl2pPr>
            <a:lvl3pPr>
              <a:defRPr sz="1400"/>
            </a:lvl3pPr>
            <a:lvl4pPr>
              <a:defRPr sz="14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380287"/>
            <a:ext cx="2891790" cy="2509213"/>
          </a:xfrm>
        </p:spPr>
        <p:txBody>
          <a:bodyPr/>
          <a:lstStyle>
            <a:lvl1pPr marL="0" indent="0">
              <a:lnSpc>
                <a:spcPct val="113000"/>
              </a:lnSpc>
              <a:spcBef>
                <a:spcPts val="0"/>
              </a:spcBef>
              <a:spcAft>
                <a:spcPts val="1170"/>
              </a:spcAft>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Edit Master text styles</a:t>
            </a:r>
          </a:p>
        </p:txBody>
      </p:sp>
      <p:sp>
        <p:nvSpPr>
          <p:cNvPr id="5" name="Date Placeholder 4"/>
          <p:cNvSpPr>
            <a:spLocks noGrp="1"/>
          </p:cNvSpPr>
          <p:nvPr>
            <p:ph type="dt" sz="half" idx="10"/>
          </p:nvPr>
        </p:nvSpPr>
        <p:spPr>
          <a:xfrm>
            <a:off x="542925" y="5377822"/>
            <a:ext cx="903429" cy="337178"/>
          </a:xfrm>
        </p:spPr>
        <p:txBody>
          <a:bodyPr/>
          <a:lstStyle>
            <a:lvl1pPr>
              <a:defRPr>
                <a:solidFill>
                  <a:schemeClr val="tx2"/>
                </a:solidFill>
              </a:defRPr>
            </a:lvl1pPr>
          </a:lstStyle>
          <a:p>
            <a:fld id="{87DE6118-2437-4B30-8E3C-4D2BE6020583}" type="datetimeFigureOut">
              <a:rPr lang="en-US" smtClean="0"/>
              <a:pPr/>
              <a:t>5/21/2017</a:t>
            </a:fld>
            <a:endParaRPr lang="en-US" dirty="0"/>
          </a:p>
        </p:txBody>
      </p:sp>
      <p:sp>
        <p:nvSpPr>
          <p:cNvPr id="6" name="Footer Placeholder 5"/>
          <p:cNvSpPr>
            <a:spLocks noGrp="1"/>
          </p:cNvSpPr>
          <p:nvPr>
            <p:ph type="ftr" sz="quarter" idx="11"/>
          </p:nvPr>
        </p:nvSpPr>
        <p:spPr>
          <a:xfrm>
            <a:off x="1654459" y="5377822"/>
            <a:ext cx="1780256" cy="337178"/>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5377822"/>
            <a:ext cx="1197219" cy="337178"/>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3977640" y="313"/>
            <a:ext cx="17145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011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02584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084467"/>
            <a:ext cx="7209728" cy="2377281"/>
          </a:xfrm>
        </p:spPr>
        <p:txBody>
          <a:bodyPr anchor="b">
            <a:normAutofit/>
          </a:bodyPr>
          <a:lstStyle>
            <a:lvl1pPr algn="r">
              <a:defRPr sz="56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3513607"/>
            <a:ext cx="7209728" cy="952770"/>
          </a:xfrm>
        </p:spPr>
        <p:txBody>
          <a:bodyPr/>
          <a:lstStyle>
            <a:lvl1pPr marL="0" indent="0" algn="r">
              <a:lnSpc>
                <a:spcPct val="112000"/>
              </a:lnSpc>
              <a:spcBef>
                <a:spcPts val="0"/>
              </a:spcBef>
              <a:spcAft>
                <a:spcPts val="0"/>
              </a:spcAft>
              <a:buNone/>
              <a:defRPr sz="1900">
                <a:solidFill>
                  <a:schemeClr val="tx2"/>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5377822"/>
            <a:ext cx="1216807" cy="337178"/>
          </a:xfrm>
        </p:spPr>
        <p:txBody>
          <a:bodyPr/>
          <a:lstStyle>
            <a:lvl1pPr>
              <a:defRPr>
                <a:solidFill>
                  <a:schemeClr val="tx2"/>
                </a:solidFill>
              </a:defRPr>
            </a:lvl1pPr>
          </a:lstStyle>
          <a:p>
            <a:fld id="{87DE6118-2437-4B30-8E3C-4D2BE6020583}" type="datetimeFigureOut">
              <a:rPr lang="en-US" smtClean="0"/>
              <a:pPr/>
              <a:t>5/21/2017</a:t>
            </a:fld>
            <a:endParaRPr lang="en-US" dirty="0"/>
          </a:p>
        </p:txBody>
      </p:sp>
      <p:sp>
        <p:nvSpPr>
          <p:cNvPr id="5" name="Footer Placeholder 4"/>
          <p:cNvSpPr>
            <a:spLocks noGrp="1"/>
          </p:cNvSpPr>
          <p:nvPr>
            <p:ph type="ftr" sz="quarter" idx="11"/>
          </p:nvPr>
        </p:nvSpPr>
        <p:spPr>
          <a:xfrm>
            <a:off x="1938234" y="5377822"/>
            <a:ext cx="5267533" cy="337178"/>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5377822"/>
            <a:ext cx="1197219" cy="337178"/>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6113972" y="1404710"/>
            <a:ext cx="2456260" cy="3673740"/>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427098302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13"/>
            <a:ext cx="3977640" cy="5714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71500"/>
            <a:ext cx="2891790" cy="1798237"/>
          </a:xfrm>
        </p:spPr>
        <p:txBody>
          <a:bodyPr anchor="t">
            <a:normAutofit/>
          </a:bodyPr>
          <a:lstStyle>
            <a:lvl1pPr>
              <a:lnSpc>
                <a:spcPct val="84000"/>
              </a:lnSpc>
              <a:defRPr sz="37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5714999"/>
          </a:xfrm>
        </p:spPr>
        <p:txBody>
          <a:bodyPr anchor="t">
            <a:normAutofit/>
          </a:bodyPr>
          <a:lstStyle>
            <a:lvl1pPr marL="0" indent="0">
              <a:buNone/>
              <a:defRPr sz="1600"/>
            </a:lvl1pPr>
            <a:lvl2pPr marL="356616" indent="0">
              <a:buNone/>
              <a:defRPr sz="1600"/>
            </a:lvl2pPr>
            <a:lvl3pPr marL="713232" indent="0">
              <a:buNone/>
              <a:defRPr sz="16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r>
              <a:rPr lang="en-US" dirty="0"/>
              <a:t>Click icon to add picture</a:t>
            </a:r>
          </a:p>
        </p:txBody>
      </p:sp>
      <p:sp>
        <p:nvSpPr>
          <p:cNvPr id="4" name="Text Placeholder 3"/>
          <p:cNvSpPr>
            <a:spLocks noGrp="1"/>
          </p:cNvSpPr>
          <p:nvPr>
            <p:ph type="body" sz="half" idx="2"/>
          </p:nvPr>
        </p:nvSpPr>
        <p:spPr>
          <a:xfrm>
            <a:off x="542925" y="2379973"/>
            <a:ext cx="2891790" cy="2509527"/>
          </a:xfrm>
        </p:spPr>
        <p:txBody>
          <a:bodyPr/>
          <a:lstStyle>
            <a:lvl1pPr marL="0" indent="0">
              <a:lnSpc>
                <a:spcPct val="113000"/>
              </a:lnSpc>
              <a:spcBef>
                <a:spcPts val="0"/>
              </a:spcBef>
              <a:spcAft>
                <a:spcPts val="1170"/>
              </a:spcAft>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Edit Master text styles</a:t>
            </a:r>
          </a:p>
        </p:txBody>
      </p:sp>
      <p:sp>
        <p:nvSpPr>
          <p:cNvPr id="5" name="Date Placeholder 4"/>
          <p:cNvSpPr>
            <a:spLocks noGrp="1"/>
          </p:cNvSpPr>
          <p:nvPr>
            <p:ph type="dt" sz="half" idx="10"/>
          </p:nvPr>
        </p:nvSpPr>
        <p:spPr>
          <a:xfrm>
            <a:off x="542925" y="5377822"/>
            <a:ext cx="903429" cy="337178"/>
          </a:xfrm>
        </p:spPr>
        <p:txBody>
          <a:bodyPr/>
          <a:lstStyle>
            <a:lvl1pPr>
              <a:defRPr>
                <a:solidFill>
                  <a:schemeClr val="tx2"/>
                </a:solidFill>
              </a:defRPr>
            </a:lvl1pPr>
          </a:lstStyle>
          <a:p>
            <a:fld id="{87DE6118-2437-4B30-8E3C-4D2BE6020583}" type="datetimeFigureOut">
              <a:rPr lang="en-US" smtClean="0"/>
              <a:pPr/>
              <a:t>5/21/2017</a:t>
            </a:fld>
            <a:endParaRPr lang="en-US" dirty="0"/>
          </a:p>
        </p:txBody>
      </p:sp>
      <p:sp>
        <p:nvSpPr>
          <p:cNvPr id="6" name="Footer Placeholder 5"/>
          <p:cNvSpPr>
            <a:spLocks noGrp="1"/>
          </p:cNvSpPr>
          <p:nvPr>
            <p:ph type="ftr" sz="quarter" idx="11"/>
          </p:nvPr>
        </p:nvSpPr>
        <p:spPr>
          <a:xfrm>
            <a:off x="1654459" y="5377822"/>
            <a:ext cx="1780256" cy="337178"/>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5377822"/>
            <a:ext cx="1197219" cy="337178"/>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3977640" y="313"/>
            <a:ext cx="17145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165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5/21/2017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2585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9" name="Rectangle 18"/>
          <p:cNvSpPr>
            <a:spLocks noChangeArrowheads="1"/>
          </p:cNvSpPr>
          <p:nvPr/>
        </p:nvSpPr>
        <p:spPr bwMode="white">
          <a:xfrm>
            <a:off x="8991600" y="254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6" name="Rectangle 15"/>
          <p:cNvSpPr>
            <a:spLocks noChangeArrowheads="1"/>
          </p:cNvSpPr>
          <p:nvPr/>
        </p:nvSpPr>
        <p:spPr bwMode="white">
          <a:xfrm>
            <a:off x="0" y="0"/>
            <a:ext cx="9144000" cy="2095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2" name="Rectangle 11"/>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9" name="Subtitle 8"/>
          <p:cNvSpPr>
            <a:spLocks noGrp="1"/>
          </p:cNvSpPr>
          <p:nvPr>
            <p:ph type="subTitle" idx="1"/>
          </p:nvPr>
        </p:nvSpPr>
        <p:spPr>
          <a:xfrm>
            <a:off x="1371600" y="2349500"/>
            <a:ext cx="6400800" cy="1460500"/>
          </a:xfrm>
        </p:spPr>
        <p:txBody>
          <a:bodyPr/>
          <a:lstStyle>
            <a:lvl1pPr marL="0" indent="0" algn="ctr">
              <a:buNone/>
              <a:defRPr sz="1200" b="1" cap="all" spc="195" baseline="0">
                <a:solidFill>
                  <a:schemeClr val="tx2"/>
                </a:solidFill>
              </a:defRPr>
            </a:lvl1pPr>
            <a:lvl2pPr marL="356616" indent="0" algn="ctr">
              <a:buNone/>
            </a:lvl2pPr>
            <a:lvl3pPr marL="713232" indent="0" algn="ctr">
              <a:buNone/>
            </a:lvl3pPr>
            <a:lvl4pPr marL="1069848" indent="0" algn="ctr">
              <a:buNone/>
            </a:lvl4pPr>
            <a:lvl5pPr marL="1426464" indent="0" algn="ctr">
              <a:buNone/>
            </a:lvl5pPr>
            <a:lvl6pPr marL="1783080" indent="0" algn="ctr">
              <a:buNone/>
            </a:lvl6pPr>
            <a:lvl7pPr marL="2139696" indent="0" algn="ctr">
              <a:buNone/>
            </a:lvl7pPr>
            <a:lvl8pPr marL="2496312" indent="0" algn="ctr">
              <a:buNone/>
            </a:lvl8pPr>
            <a:lvl9pPr marL="2852928"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3DA0AB8-2323-42FA-B08F-2DE49E5CDB60}" type="datetimeFigureOut">
              <a:rPr lang="en-US" smtClean="0"/>
              <a:pPr/>
              <a:t>5/21/2017</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0167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0" name="Rectangle 9"/>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13" name="Oval 12"/>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4" name="Oval 13"/>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29" name="Slide Number Placeholder 28"/>
          <p:cNvSpPr>
            <a:spLocks noGrp="1"/>
          </p:cNvSpPr>
          <p:nvPr>
            <p:ph type="sldNum" sz="quarter" idx="12"/>
          </p:nvPr>
        </p:nvSpPr>
        <p:spPr>
          <a:xfrm>
            <a:off x="4343400" y="1832876"/>
            <a:ext cx="457200" cy="367771"/>
          </a:xfrm>
        </p:spPr>
        <p:txBody>
          <a:bodyPr/>
          <a:lstStyle>
            <a:lvl1pPr>
              <a:defRPr>
                <a:solidFill>
                  <a:schemeClr val="accent3">
                    <a:shade val="75000"/>
                  </a:schemeClr>
                </a:solidFill>
              </a:defRPr>
            </a:lvl1pPr>
          </a:lstStyle>
          <a:p>
            <a:fld id="{481D6FB4-79F6-467E-88EA-9E75E5D565AC}" type="slidenum">
              <a:rPr lang="en-US" smtClean="0">
                <a:solidFill>
                  <a:srgbClr val="0BD0D9">
                    <a:shade val="75000"/>
                  </a:srgbClr>
                </a:solidFill>
              </a:rPr>
              <a:pPr/>
              <a:t>‹#›</a:t>
            </a:fld>
            <a:endParaRPr lang="en-US">
              <a:solidFill>
                <a:srgbClr val="0BD0D9">
                  <a:shade val="75000"/>
                </a:srgbClr>
              </a:solidFill>
            </a:endParaRPr>
          </a:p>
        </p:txBody>
      </p:sp>
      <p:sp>
        <p:nvSpPr>
          <p:cNvPr id="8" name="Title 7"/>
          <p:cNvSpPr>
            <a:spLocks noGrp="1"/>
          </p:cNvSpPr>
          <p:nvPr>
            <p:ph type="ctrTitle"/>
          </p:nvPr>
        </p:nvSpPr>
        <p:spPr>
          <a:xfrm>
            <a:off x="685800" y="317500"/>
            <a:ext cx="7772400" cy="1460500"/>
          </a:xfrm>
        </p:spPr>
        <p:txBody>
          <a:bodyPr anchor="b"/>
          <a:lstStyle>
            <a:lvl1pPr>
              <a:defRPr sz="33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93750842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333B93-E29A-3745-B83A-497D77C65981}" type="datetimeFigureOut">
              <a:rPr lang="en-US" smtClean="0"/>
              <a:t>5/21/2017</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7904768-8917-4E41-A461-408AC470FEDC}" type="slidenum">
              <a:rPr lang="en-US" smtClean="0"/>
              <a:t>‹#›</a:t>
            </a:fld>
            <a:endParaRPr lang="en-US"/>
          </a:p>
        </p:txBody>
      </p:sp>
    </p:spTree>
    <p:extLst>
      <p:ext uri="{BB962C8B-B14F-4D97-AF65-F5344CB8AC3E}">
        <p14:creationId xmlns:p14="http://schemas.microsoft.com/office/powerpoint/2010/main" val="422589065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4" r:id="rId4"/>
    <p:sldLayoutId id="2147483665" r:id="rId5"/>
    <p:sldLayoutId id="2147483666" r:id="rId6"/>
    <p:sldLayoutId id="2147483667" r:id="rId7"/>
    <p:sldLayoutId id="214748366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6" name="Rectangle 15"/>
          <p:cNvSpPr>
            <a:spLocks noChangeArrowheads="1"/>
          </p:cNvSpPr>
          <p:nvPr/>
        </p:nvSpPr>
        <p:spPr bwMode="white">
          <a:xfrm>
            <a:off x="0" y="1"/>
            <a:ext cx="9144000" cy="116114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9" name="Rectangle 18"/>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9" name="Rectangle 8"/>
          <p:cNvSpPr>
            <a:spLocks noChangeArrowheads="1"/>
          </p:cNvSpPr>
          <p:nvPr/>
        </p:nvSpPr>
        <p:spPr bwMode="auto">
          <a:xfrm>
            <a:off x="149352" y="5323656"/>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4" name="Date Placeholder 13"/>
          <p:cNvSpPr>
            <a:spLocks noGrp="1"/>
          </p:cNvSpPr>
          <p:nvPr>
            <p:ph type="dt" sz="half" idx="2"/>
          </p:nvPr>
        </p:nvSpPr>
        <p:spPr>
          <a:xfrm>
            <a:off x="5791200" y="5337487"/>
            <a:ext cx="3044952" cy="304800"/>
          </a:xfrm>
          <a:prstGeom prst="rect">
            <a:avLst/>
          </a:prstGeom>
        </p:spPr>
        <p:txBody>
          <a:bodyPr vert="horz" lIns="71323" tIns="35662" rIns="71323" bIns="35662"/>
          <a:lstStyle>
            <a:lvl1pPr algn="r" eaLnBrk="1" latinLnBrk="0" hangingPunct="1">
              <a:defRPr kumimoji="0" sz="1100">
                <a:solidFill>
                  <a:srgbClr val="FFFFFF"/>
                </a:solidFill>
              </a:defRPr>
            </a:lvl1pPr>
          </a:lstStyle>
          <a:p>
            <a:pPr defTabSz="713232"/>
            <a:fld id="{B3DA0AB8-2323-42FA-B08F-2DE49E5CDB60}" type="datetimeFigureOut">
              <a:rPr lang="en-US" smtClean="0"/>
              <a:pPr defTabSz="713232"/>
              <a:t>5/21/2017</a:t>
            </a:fld>
            <a:endParaRPr lang="en-US"/>
          </a:p>
        </p:txBody>
      </p:sp>
      <p:sp>
        <p:nvSpPr>
          <p:cNvPr id="3" name="Footer Placeholder 2"/>
          <p:cNvSpPr>
            <a:spLocks noGrp="1"/>
          </p:cNvSpPr>
          <p:nvPr>
            <p:ph type="ftr" sz="quarter" idx="3"/>
          </p:nvPr>
        </p:nvSpPr>
        <p:spPr>
          <a:xfrm>
            <a:off x="304800" y="5342373"/>
            <a:ext cx="3581400" cy="304800"/>
          </a:xfrm>
          <a:prstGeom prst="rect">
            <a:avLst/>
          </a:prstGeom>
        </p:spPr>
        <p:txBody>
          <a:bodyPr vert="horz" lIns="71323" tIns="35662" rIns="71323" bIns="35662"/>
          <a:lstStyle>
            <a:lvl1pPr algn="l" eaLnBrk="1" latinLnBrk="0" hangingPunct="1">
              <a:defRPr kumimoji="0" sz="900">
                <a:solidFill>
                  <a:srgbClr val="FFFFFF"/>
                </a:solidFill>
              </a:defRPr>
            </a:lvl1pPr>
          </a:lstStyle>
          <a:p>
            <a:pPr defTabSz="713232"/>
            <a:endParaRPr lang="en-US"/>
          </a:p>
        </p:txBody>
      </p:sp>
      <p:sp>
        <p:nvSpPr>
          <p:cNvPr id="8" name="Rectangle 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71323" tIns="35662" rIns="71323" bIns="35662" anchor="ctr" compatLnSpc="1"/>
          <a:lstStyle/>
          <a:p>
            <a:pPr defTabSz="713232"/>
            <a:endParaRPr lang="en-US" sz="1400" dirty="0">
              <a:solidFill>
                <a:prstClr val="black"/>
              </a:solidFill>
            </a:endParaRPr>
          </a:p>
        </p:txBody>
      </p:sp>
      <p:sp>
        <p:nvSpPr>
          <p:cNvPr id="10" name="Straight Connector 9"/>
          <p:cNvSpPr>
            <a:spLocks noChangeShapeType="1"/>
          </p:cNvSpPr>
          <p:nvPr/>
        </p:nvSpPr>
        <p:spPr bwMode="auto">
          <a:xfrm>
            <a:off x="152400" y="106395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71323" tIns="35662" rIns="71323" bIns="35662" anchor="ctr" compatLnSpc="1"/>
          <a:lstStyle/>
          <a:p>
            <a:pPr defTabSz="713232"/>
            <a:endParaRPr lang="en-US" sz="1400">
              <a:solidFill>
                <a:prstClr val="black"/>
              </a:solidFill>
            </a:endParaRPr>
          </a:p>
        </p:txBody>
      </p:sp>
      <p:sp>
        <p:nvSpPr>
          <p:cNvPr id="12" name="Oval 11"/>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15" name="Oval 14"/>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71323" tIns="35662" rIns="71323" bIns="35662" anchor="ctr"/>
          <a:lstStyle/>
          <a:p>
            <a:pPr algn="ctr" defTabSz="713232"/>
            <a:endParaRPr lang="en-US" sz="1400">
              <a:solidFill>
                <a:prstClr val="white"/>
              </a:solidFill>
            </a:endParaRPr>
          </a:p>
        </p:txBody>
      </p:sp>
      <p:sp>
        <p:nvSpPr>
          <p:cNvPr id="23" name="Slide Number Placeholder 22"/>
          <p:cNvSpPr>
            <a:spLocks noGrp="1"/>
          </p:cNvSpPr>
          <p:nvPr>
            <p:ph type="sldNum" sz="quarter" idx="4"/>
          </p:nvPr>
        </p:nvSpPr>
        <p:spPr>
          <a:xfrm>
            <a:off x="4343400" y="866813"/>
            <a:ext cx="457200" cy="367771"/>
          </a:xfrm>
          <a:prstGeom prst="rect">
            <a:avLst/>
          </a:prstGeom>
        </p:spPr>
        <p:txBody>
          <a:bodyPr vert="horz" lIns="35662" tIns="35662" rIns="35662" bIns="35662" anchor="ctr">
            <a:normAutofit/>
          </a:bodyPr>
          <a:lstStyle>
            <a:lvl1pPr algn="ctr" eaLnBrk="1" latinLnBrk="0" hangingPunct="1">
              <a:defRPr kumimoji="0" sz="1200">
                <a:solidFill>
                  <a:schemeClr val="accent3">
                    <a:shade val="75000"/>
                  </a:schemeClr>
                </a:solidFill>
              </a:defRPr>
            </a:lvl1pPr>
          </a:lstStyle>
          <a:p>
            <a:pPr defTabSz="713232"/>
            <a:fld id="{481D6FB4-79F6-467E-88EA-9E75E5D565AC}" type="slidenum">
              <a:rPr lang="en-US" smtClean="0">
                <a:solidFill>
                  <a:srgbClr val="0BD0D9">
                    <a:shade val="75000"/>
                  </a:srgbClr>
                </a:solidFill>
              </a:rPr>
              <a:pPr defTabSz="713232"/>
              <a:t>‹#›</a:t>
            </a:fld>
            <a:endParaRPr lang="en-US">
              <a:solidFill>
                <a:srgbClr val="0BD0D9">
                  <a:shade val="75000"/>
                </a:srgbClr>
              </a:solidFill>
            </a:endParaRPr>
          </a:p>
        </p:txBody>
      </p:sp>
      <p:sp>
        <p:nvSpPr>
          <p:cNvPr id="22" name="Title Placeholder 21"/>
          <p:cNvSpPr>
            <a:spLocks noGrp="1"/>
          </p:cNvSpPr>
          <p:nvPr>
            <p:ph type="title"/>
          </p:nvPr>
        </p:nvSpPr>
        <p:spPr>
          <a:xfrm>
            <a:off x="301752" y="190500"/>
            <a:ext cx="8534400" cy="632460"/>
          </a:xfrm>
          <a:prstGeom prst="rect">
            <a:avLst/>
          </a:prstGeom>
        </p:spPr>
        <p:txBody>
          <a:bodyPr vert="horz" lIns="71323" tIns="35662" rIns="71323" bIns="35662"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270000"/>
            <a:ext cx="8534400" cy="3832860"/>
          </a:xfrm>
          <a:prstGeom prst="rect">
            <a:avLst/>
          </a:prstGeom>
        </p:spPr>
        <p:txBody>
          <a:bodyPr vert="horz" lIns="71323" tIns="35662" rIns="71323" bIns="3566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423498285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eaLnBrk="1" latinLnBrk="0" hangingPunct="1">
        <a:spcBef>
          <a:spcPct val="0"/>
        </a:spcBef>
        <a:buNone/>
        <a:defRPr kumimoji="0" sz="2600" kern="1200">
          <a:solidFill>
            <a:schemeClr val="accent3">
              <a:shade val="75000"/>
            </a:schemeClr>
          </a:solidFill>
          <a:latin typeface="+mj-lt"/>
          <a:ea typeface="+mj-ea"/>
          <a:cs typeface="+mj-cs"/>
        </a:defRPr>
      </a:lvl1pPr>
    </p:titleStyle>
    <p:bodyStyle>
      <a:lvl1pPr marL="213970" indent="-213970" algn="l" rtl="0" eaLnBrk="1" latinLnBrk="0" hangingPunct="1">
        <a:spcBef>
          <a:spcPct val="20000"/>
        </a:spcBef>
        <a:buClr>
          <a:schemeClr val="accent1"/>
        </a:buClr>
        <a:buSzPct val="85000"/>
        <a:buFont typeface="Wingdings 2"/>
        <a:buChar char=""/>
        <a:defRPr kumimoji="0" sz="2100" kern="1200">
          <a:solidFill>
            <a:schemeClr val="tx1"/>
          </a:solidFill>
          <a:latin typeface="+mn-lt"/>
          <a:ea typeface="+mn-ea"/>
          <a:cs typeface="+mn-cs"/>
        </a:defRPr>
      </a:lvl1pPr>
      <a:lvl2pPr marL="427939" indent="-213970" algn="l" rtl="0" eaLnBrk="1" latinLnBrk="0" hangingPunct="1">
        <a:spcBef>
          <a:spcPct val="20000"/>
        </a:spcBef>
        <a:buClr>
          <a:schemeClr val="accent2"/>
        </a:buClr>
        <a:buSzPct val="70000"/>
        <a:buFont typeface="Wingdings"/>
        <a:buChar char=""/>
        <a:defRPr kumimoji="0" sz="1700" kern="1200">
          <a:solidFill>
            <a:schemeClr val="tx2"/>
          </a:solidFill>
          <a:latin typeface="+mn-lt"/>
          <a:ea typeface="+mn-ea"/>
          <a:cs typeface="+mn-cs"/>
        </a:defRPr>
      </a:lvl2pPr>
      <a:lvl3pPr marL="641909" indent="-178308" algn="l" rtl="0" eaLnBrk="1" latinLnBrk="0" hangingPunct="1">
        <a:spcBef>
          <a:spcPct val="20000"/>
        </a:spcBef>
        <a:buClr>
          <a:schemeClr val="accent3"/>
        </a:buClr>
        <a:buSzPct val="75000"/>
        <a:buFont typeface="Wingdings 2"/>
        <a:buChar char=""/>
        <a:defRPr kumimoji="0" sz="1600" kern="1200">
          <a:solidFill>
            <a:schemeClr val="tx1"/>
          </a:solidFill>
          <a:latin typeface="+mn-lt"/>
          <a:ea typeface="+mn-ea"/>
          <a:cs typeface="+mn-cs"/>
        </a:defRPr>
      </a:lvl3pPr>
      <a:lvl4pPr marL="855878" indent="-178308" algn="l" rtl="0" eaLnBrk="1" latinLnBrk="0" hangingPunct="1">
        <a:spcBef>
          <a:spcPct val="20000"/>
        </a:spcBef>
        <a:buClr>
          <a:schemeClr val="accent4"/>
        </a:buClr>
        <a:buSzPct val="70000"/>
        <a:buFont typeface="Wingdings"/>
        <a:buChar char=""/>
        <a:defRPr kumimoji="0" sz="1600" kern="1200">
          <a:solidFill>
            <a:schemeClr val="tx2"/>
          </a:solidFill>
          <a:latin typeface="+mn-lt"/>
          <a:ea typeface="+mn-ea"/>
          <a:cs typeface="+mn-cs"/>
        </a:defRPr>
      </a:lvl4pPr>
      <a:lvl5pPr marL="1069848" indent="-178308" algn="l" rtl="0" eaLnBrk="1" latinLnBrk="0" hangingPunct="1">
        <a:spcBef>
          <a:spcPct val="20000"/>
        </a:spcBef>
        <a:buClr>
          <a:schemeClr val="accent5"/>
        </a:buClr>
        <a:buFontTx/>
        <a:buChar char="•"/>
        <a:defRPr kumimoji="0" sz="1400" kern="1200">
          <a:solidFill>
            <a:schemeClr val="tx1"/>
          </a:solidFill>
          <a:latin typeface="+mn-lt"/>
          <a:ea typeface="+mn-ea"/>
          <a:cs typeface="+mn-cs"/>
        </a:defRPr>
      </a:lvl5pPr>
      <a:lvl6pPr marL="1283818" indent="-142646" algn="l" rtl="0" eaLnBrk="1" latinLnBrk="0" hangingPunct="1">
        <a:spcBef>
          <a:spcPct val="20000"/>
        </a:spcBef>
        <a:buClr>
          <a:schemeClr val="accent6"/>
        </a:buClr>
        <a:buSzPct val="80000"/>
        <a:buFont typeface="Wingdings 2"/>
        <a:buChar char=""/>
        <a:defRPr kumimoji="0" sz="1400" kern="1200">
          <a:solidFill>
            <a:schemeClr val="tx1"/>
          </a:solidFill>
          <a:latin typeface="+mn-lt"/>
          <a:ea typeface="+mn-ea"/>
          <a:cs typeface="+mn-cs"/>
        </a:defRPr>
      </a:lvl6pPr>
      <a:lvl7pPr marL="1497787" indent="-142646"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640434" indent="-142646"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854403" indent="-142646" algn="l" rtl="0" eaLnBrk="1" latinLnBrk="0" hangingPunct="1">
        <a:spcBef>
          <a:spcPct val="20000"/>
        </a:spcBef>
        <a:buClr>
          <a:schemeClr val="accent2">
            <a:shade val="75000"/>
          </a:schemeClr>
        </a:buClr>
        <a:buSzPct val="90000"/>
        <a:buChar char="•"/>
        <a:defRPr kumimoji="0" sz="11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56616" algn="l" rtl="0" eaLnBrk="1" latinLnBrk="0" hangingPunct="1">
        <a:defRPr kumimoji="0" kern="1200">
          <a:solidFill>
            <a:schemeClr val="tx1"/>
          </a:solidFill>
          <a:latin typeface="+mn-lt"/>
          <a:ea typeface="+mn-ea"/>
          <a:cs typeface="+mn-cs"/>
        </a:defRPr>
      </a:lvl2pPr>
      <a:lvl3pPr marL="713232" algn="l" rtl="0" eaLnBrk="1" latinLnBrk="0" hangingPunct="1">
        <a:defRPr kumimoji="0" kern="1200">
          <a:solidFill>
            <a:schemeClr val="tx1"/>
          </a:solidFill>
          <a:latin typeface="+mn-lt"/>
          <a:ea typeface="+mn-ea"/>
          <a:cs typeface="+mn-cs"/>
        </a:defRPr>
      </a:lvl3pPr>
      <a:lvl4pPr marL="1069848" algn="l" rtl="0" eaLnBrk="1" latinLnBrk="0" hangingPunct="1">
        <a:defRPr kumimoji="0" kern="1200">
          <a:solidFill>
            <a:schemeClr val="tx1"/>
          </a:solidFill>
          <a:latin typeface="+mn-lt"/>
          <a:ea typeface="+mn-ea"/>
          <a:cs typeface="+mn-cs"/>
        </a:defRPr>
      </a:lvl4pPr>
      <a:lvl5pPr marL="1426464" algn="l" rtl="0" eaLnBrk="1" latinLnBrk="0" hangingPunct="1">
        <a:defRPr kumimoji="0" kern="1200">
          <a:solidFill>
            <a:schemeClr val="tx1"/>
          </a:solidFill>
          <a:latin typeface="+mn-lt"/>
          <a:ea typeface="+mn-ea"/>
          <a:cs typeface="+mn-cs"/>
        </a:defRPr>
      </a:lvl5pPr>
      <a:lvl6pPr marL="1783080" algn="l" rtl="0" eaLnBrk="1" latinLnBrk="0" hangingPunct="1">
        <a:defRPr kumimoji="0" kern="1200">
          <a:solidFill>
            <a:schemeClr val="tx1"/>
          </a:solidFill>
          <a:latin typeface="+mn-lt"/>
          <a:ea typeface="+mn-ea"/>
          <a:cs typeface="+mn-cs"/>
        </a:defRPr>
      </a:lvl6pPr>
      <a:lvl7pPr marL="2139696" algn="l" rtl="0" eaLnBrk="1" latinLnBrk="0" hangingPunct="1">
        <a:defRPr kumimoji="0" kern="1200">
          <a:solidFill>
            <a:schemeClr val="tx1"/>
          </a:solidFill>
          <a:latin typeface="+mn-lt"/>
          <a:ea typeface="+mn-ea"/>
          <a:cs typeface="+mn-cs"/>
        </a:defRPr>
      </a:lvl7pPr>
      <a:lvl8pPr marL="2496312" algn="l" rtl="0" eaLnBrk="1" latinLnBrk="0" hangingPunct="1">
        <a:defRPr kumimoji="0" kern="1200">
          <a:solidFill>
            <a:schemeClr val="tx1"/>
          </a:solidFill>
          <a:latin typeface="+mn-lt"/>
          <a:ea typeface="+mn-ea"/>
          <a:cs typeface="+mn-cs"/>
        </a:defRPr>
      </a:lvl8pPr>
      <a:lvl9pPr marL="285292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chart" Target="../charts/char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4.jpeg"/><Relationship Id="rId5" Type="http://schemas.openxmlformats.org/officeDocument/2006/relationships/tags" Target="../tags/tag5.xml"/><Relationship Id="rId10" Type="http://schemas.openxmlformats.org/officeDocument/2006/relationships/slideLayout" Target="../slideLayouts/slideLayout3.xml"/><Relationship Id="rId4" Type="http://schemas.openxmlformats.org/officeDocument/2006/relationships/tags" Target="../tags/tag4.xml"/><Relationship Id="rId9" Type="http://schemas.openxmlformats.org/officeDocument/2006/relationships/tags" Target="../tags/tag9.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gi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e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a:spLocks noGrp="1"/>
          </p:cNvSpPr>
          <p:nvPr>
            <p:ph type="title" idx="4294967295"/>
          </p:nvPr>
        </p:nvSpPr>
        <p:spPr>
          <a:xfrm>
            <a:off x="2290596" y="1226417"/>
            <a:ext cx="8229600" cy="952500"/>
          </a:xfrm>
          <a:prstGeom prst="rect">
            <a:avLst/>
          </a:prstGeom>
        </p:spPr>
        <p:txBody>
          <a:bodyPr vert="horz" lIns="91440" tIns="45720" rIns="91440" bIns="45720" rtlCol="0" anchor="ctr">
            <a:normAutofit/>
          </a:bodyPr>
          <a:lstStyle>
            <a:lvl1pPr algn="l">
              <a:defRPr sz="4800" b="1">
                <a:solidFill>
                  <a:schemeClr val="bg1"/>
                </a:solidFill>
              </a:defRPr>
            </a:lvl1pPr>
          </a:lstStyle>
          <a:p>
            <a:r>
              <a:rPr lang="en-US" sz="4000" dirty="0" smtClean="0"/>
              <a:t>Global Nuclear Fuel Economy </a:t>
            </a:r>
            <a:endParaRPr lang="en-US" sz="4000" dirty="0"/>
          </a:p>
        </p:txBody>
      </p:sp>
      <p:sp>
        <p:nvSpPr>
          <p:cNvPr id="7" name="Text Placeholder 2"/>
          <p:cNvSpPr>
            <a:spLocks noGrp="1"/>
          </p:cNvSpPr>
          <p:nvPr>
            <p:ph idx="4294967295"/>
          </p:nvPr>
        </p:nvSpPr>
        <p:spPr>
          <a:xfrm>
            <a:off x="2292644" y="2059884"/>
            <a:ext cx="6537325" cy="814845"/>
          </a:xfrm>
          <a:prstGeom prst="rect">
            <a:avLst/>
          </a:prstGeom>
        </p:spPr>
        <p:txBody>
          <a:bodyPr vert="horz" lIns="91440" tIns="45720" rIns="91440" bIns="45720" rtlCol="0">
            <a:normAutofit/>
          </a:bodyPr>
          <a:lstStyle>
            <a:lvl2pPr>
              <a:defRPr sz="2400">
                <a:solidFill>
                  <a:schemeClr val="bg1"/>
                </a:solidFill>
              </a:defRPr>
            </a:lvl2pPr>
          </a:lstStyle>
          <a:p>
            <a:pPr marL="457200" lvl="1" indent="0">
              <a:buNone/>
            </a:pPr>
            <a:r>
              <a:rPr lang="en-US" dirty="0" smtClean="0"/>
              <a:t>Working For America </a:t>
            </a:r>
          </a:p>
        </p:txBody>
      </p:sp>
    </p:spTree>
    <p:extLst>
      <p:ext uri="{BB962C8B-B14F-4D97-AF65-F5344CB8AC3E}">
        <p14:creationId xmlns:p14="http://schemas.microsoft.com/office/powerpoint/2010/main" val="1539859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382583"/>
            <a:ext cx="8686800" cy="745354"/>
          </a:xfrm>
        </p:spPr>
        <p:txBody>
          <a:bodyPr>
            <a:normAutofit/>
          </a:bodyPr>
          <a:lstStyle/>
          <a:p>
            <a:r>
              <a:rPr lang="en-US" sz="3200" dirty="0">
                <a:solidFill>
                  <a:srgbClr val="002060"/>
                </a:solidFill>
                <a:latin typeface="Arial" panose="020B0604020202020204" pitchFamily="34" charset="0"/>
                <a:cs typeface="Arial" panose="020B0604020202020204" pitchFamily="34" charset="0"/>
              </a:rPr>
              <a:t>Where is the </a:t>
            </a:r>
            <a:r>
              <a:rPr lang="en-US" sz="3200" dirty="0" smtClean="0">
                <a:solidFill>
                  <a:srgbClr val="002060"/>
                </a:solidFill>
                <a:latin typeface="Arial" panose="020B0604020202020204" pitchFamily="34" charset="0"/>
                <a:cs typeface="Arial" panose="020B0604020202020204" pitchFamily="34" charset="0"/>
              </a:rPr>
              <a:t>growth in nuclear?</a:t>
            </a:r>
            <a:endParaRPr lang="en-US" sz="3200" dirty="0">
              <a:solidFill>
                <a:srgbClr val="002060"/>
              </a:solidFill>
              <a:latin typeface="Arial" panose="020B0604020202020204" pitchFamily="34" charset="0"/>
              <a:cs typeface="Arial" panose="020B060402020202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2206" y="1049269"/>
            <a:ext cx="616778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150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382583"/>
            <a:ext cx="8686800" cy="745354"/>
          </a:xfrm>
        </p:spPr>
        <p:txBody>
          <a:bodyPr>
            <a:normAutofit/>
          </a:bodyPr>
          <a:lstStyle/>
          <a:p>
            <a:r>
              <a:rPr lang="en-US" sz="3200" dirty="0">
                <a:solidFill>
                  <a:srgbClr val="002060"/>
                </a:solidFill>
                <a:latin typeface="Arial" panose="020B0604020202020204" pitchFamily="34" charset="0"/>
                <a:cs typeface="Arial" panose="020B0604020202020204" pitchFamily="34" charset="0"/>
              </a:rPr>
              <a:t>Where is the </a:t>
            </a:r>
            <a:r>
              <a:rPr lang="en-US" sz="3200" dirty="0" smtClean="0">
                <a:solidFill>
                  <a:srgbClr val="002060"/>
                </a:solidFill>
                <a:latin typeface="Arial" panose="020B0604020202020204" pitchFamily="34" charset="0"/>
                <a:cs typeface="Arial" panose="020B0604020202020204" pitchFamily="34" charset="0"/>
              </a:rPr>
              <a:t>growth in nuclear?</a:t>
            </a:r>
            <a:endParaRPr lang="en-US" sz="3200" dirty="0">
              <a:solidFill>
                <a:srgbClr val="002060"/>
              </a:solidFill>
              <a:latin typeface="Arial" panose="020B0604020202020204" pitchFamily="34" charset="0"/>
              <a:cs typeface="Arial" panose="020B0604020202020204"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975" y="1025634"/>
            <a:ext cx="606892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562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382583"/>
            <a:ext cx="8686800" cy="745354"/>
          </a:xfrm>
        </p:spPr>
        <p:txBody>
          <a:bodyPr>
            <a:normAutofit/>
          </a:bodyPr>
          <a:lstStyle/>
          <a:p>
            <a:r>
              <a:rPr lang="en-US" sz="3200" dirty="0">
                <a:latin typeface="Arial" panose="020B0604020202020204" pitchFamily="34" charset="0"/>
                <a:cs typeface="Arial" panose="020B0604020202020204" pitchFamily="34" charset="0"/>
              </a:rPr>
              <a:t>Where is the </a:t>
            </a:r>
            <a:r>
              <a:rPr lang="en-US" sz="3200" dirty="0" smtClean="0">
                <a:latin typeface="Arial" panose="020B0604020202020204" pitchFamily="34" charset="0"/>
                <a:cs typeface="Arial" panose="020B0604020202020204" pitchFamily="34" charset="0"/>
              </a:rPr>
              <a:t>growth in nuclear?</a:t>
            </a:r>
            <a:endParaRPr lang="en-US" sz="3200" dirty="0">
              <a:solidFill>
                <a:srgbClr val="1F497D"/>
              </a:solidFill>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2137" y="1057165"/>
            <a:ext cx="606647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35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sz="3200" dirty="0">
                <a:solidFill>
                  <a:srgbClr val="002060"/>
                </a:solidFill>
                <a:latin typeface="Arial" panose="020B0604020202020204" pitchFamily="34" charset="0"/>
                <a:cs typeface="Arial" panose="020B0604020202020204" pitchFamily="34" charset="0"/>
              </a:rPr>
              <a:t>What is URENCO’s long term outlook</a:t>
            </a:r>
            <a:r>
              <a:rPr lang="en-GB" altLang="en-US" sz="3200" dirty="0" smtClean="0">
                <a:solidFill>
                  <a:srgbClr val="002060"/>
                </a:solidFill>
                <a:latin typeface="Arial" panose="020B0604020202020204" pitchFamily="34" charset="0"/>
                <a:cs typeface="Arial" panose="020B0604020202020204" pitchFamily="34" charset="0"/>
              </a:rPr>
              <a:t>?</a:t>
            </a:r>
            <a:endParaRPr lang="en-US" sz="3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189" y="1498161"/>
            <a:ext cx="8686800" cy="4066897"/>
          </a:xfrm>
        </p:spPr>
        <p:txBody>
          <a:bodyPr>
            <a:normAutofit/>
          </a:bodyPr>
          <a:lstStyle/>
          <a:p>
            <a:r>
              <a:rPr lang="en-US" sz="2400" dirty="0">
                <a:solidFill>
                  <a:srgbClr val="002060"/>
                </a:solidFill>
                <a:latin typeface="Arial" panose="020B0604020202020204" pitchFamily="34" charset="0"/>
                <a:cs typeface="Arial" panose="020B0604020202020204" pitchFamily="34" charset="0"/>
              </a:rPr>
              <a:t>Nuclear remains the best choice for safe, </a:t>
            </a:r>
            <a:r>
              <a:rPr lang="en-US" sz="2400" dirty="0" smtClean="0">
                <a:solidFill>
                  <a:srgbClr val="002060"/>
                </a:solidFill>
                <a:latin typeface="Arial" panose="020B0604020202020204" pitchFamily="34" charset="0"/>
                <a:cs typeface="Arial" panose="020B0604020202020204" pitchFamily="34" charset="0"/>
              </a:rPr>
              <a:t>large-scale, baseload </a:t>
            </a:r>
            <a:r>
              <a:rPr lang="en-US" sz="2400" dirty="0">
                <a:solidFill>
                  <a:srgbClr val="002060"/>
                </a:solidFill>
                <a:latin typeface="Arial" panose="020B0604020202020204" pitchFamily="34" charset="0"/>
                <a:cs typeface="Arial" panose="020B0604020202020204" pitchFamily="34" charset="0"/>
              </a:rPr>
              <a:t>power generation.</a:t>
            </a:r>
          </a:p>
          <a:p>
            <a:r>
              <a:rPr lang="en-US" sz="2400" dirty="0">
                <a:solidFill>
                  <a:srgbClr val="002060"/>
                </a:solidFill>
                <a:latin typeface="Arial" panose="020B0604020202020204" pitchFamily="34" charset="0"/>
                <a:cs typeface="Arial" panose="020B0604020202020204" pitchFamily="34" charset="0"/>
              </a:rPr>
              <a:t>URENCO USA has requested and been approved for </a:t>
            </a:r>
            <a:r>
              <a:rPr lang="en-US" sz="2400" dirty="0" smtClean="0">
                <a:solidFill>
                  <a:srgbClr val="002060"/>
                </a:solidFill>
                <a:latin typeface="Arial" panose="020B0604020202020204" pitchFamily="34" charset="0"/>
                <a:cs typeface="Arial" panose="020B0604020202020204" pitchFamily="34" charset="0"/>
              </a:rPr>
              <a:t>expansion </a:t>
            </a:r>
            <a:r>
              <a:rPr lang="en-US" sz="2400" dirty="0">
                <a:solidFill>
                  <a:srgbClr val="002060"/>
                </a:solidFill>
                <a:latin typeface="Arial" panose="020B0604020202020204" pitchFamily="34" charset="0"/>
                <a:cs typeface="Arial" panose="020B0604020202020204" pitchFamily="34" charset="0"/>
              </a:rPr>
              <a:t>from our current capacity of 4.7 mSWU to 10 </a:t>
            </a:r>
            <a:r>
              <a:rPr lang="en-US" sz="2400" dirty="0" smtClean="0">
                <a:solidFill>
                  <a:srgbClr val="002060"/>
                </a:solidFill>
                <a:latin typeface="Arial" panose="020B0604020202020204" pitchFamily="34" charset="0"/>
                <a:cs typeface="Arial" panose="020B0604020202020204" pitchFamily="34" charset="0"/>
              </a:rPr>
              <a:t>mSWU </a:t>
            </a:r>
            <a:r>
              <a:rPr lang="en-US" sz="2400" dirty="0">
                <a:solidFill>
                  <a:srgbClr val="002060"/>
                </a:solidFill>
                <a:latin typeface="Arial" panose="020B0604020202020204" pitchFamily="34" charset="0"/>
                <a:cs typeface="Arial" panose="020B0604020202020204" pitchFamily="34" charset="0"/>
              </a:rPr>
              <a:t>when the market demand returns.</a:t>
            </a:r>
          </a:p>
          <a:p>
            <a:r>
              <a:rPr lang="en-US" sz="2400" dirty="0">
                <a:solidFill>
                  <a:srgbClr val="002060"/>
                </a:solidFill>
                <a:latin typeface="Arial" panose="020B0604020202020204" pitchFamily="34" charset="0"/>
                <a:cs typeface="Arial" panose="020B0604020202020204" pitchFamily="34" charset="0"/>
              </a:rPr>
              <a:t>We have extended our NRC License to 2040.</a:t>
            </a:r>
          </a:p>
          <a:p>
            <a:r>
              <a:rPr lang="en-US" sz="2400" dirty="0" smtClean="0">
                <a:solidFill>
                  <a:srgbClr val="002060"/>
                </a:solidFill>
                <a:latin typeface="Arial" panose="020B0604020202020204" pitchFamily="34" charset="0"/>
                <a:cs typeface="Arial" panose="020B0604020202020204" pitchFamily="34" charset="0"/>
              </a:rPr>
              <a:t>We are well </a:t>
            </a:r>
            <a:r>
              <a:rPr lang="en-US" sz="2400" dirty="0">
                <a:solidFill>
                  <a:srgbClr val="002060"/>
                </a:solidFill>
                <a:latin typeface="Arial" panose="020B0604020202020204" pitchFamily="34" charset="0"/>
                <a:cs typeface="Arial" panose="020B0604020202020204" pitchFamily="34" charset="0"/>
              </a:rPr>
              <a:t>positioned near a supportive community with </a:t>
            </a:r>
            <a:r>
              <a:rPr lang="en-US" sz="2400" dirty="0" smtClean="0">
                <a:solidFill>
                  <a:srgbClr val="002060"/>
                </a:solidFill>
                <a:latin typeface="Arial" panose="020B0604020202020204" pitchFamily="34" charset="0"/>
                <a:cs typeface="Arial" panose="020B0604020202020204" pitchFamily="34" charset="0"/>
              </a:rPr>
              <a:t>land </a:t>
            </a:r>
            <a:r>
              <a:rPr lang="en-US" sz="2400" dirty="0">
                <a:solidFill>
                  <a:srgbClr val="002060"/>
                </a:solidFill>
                <a:latin typeface="Arial" panose="020B0604020202020204" pitchFamily="34" charset="0"/>
                <a:cs typeface="Arial" panose="020B0604020202020204" pitchFamily="34" charset="0"/>
              </a:rPr>
              <a:t>to expand.</a:t>
            </a:r>
          </a:p>
          <a:p>
            <a:r>
              <a:rPr lang="en-US" sz="2400" dirty="0" smtClean="0">
                <a:solidFill>
                  <a:srgbClr val="002060"/>
                </a:solidFill>
                <a:latin typeface="Arial" panose="020B0604020202020204" pitchFamily="34" charset="0"/>
                <a:cs typeface="Arial" panose="020B0604020202020204" pitchFamily="34" charset="0"/>
              </a:rPr>
              <a:t>We </a:t>
            </a:r>
            <a:r>
              <a:rPr lang="en-US" sz="2400" dirty="0">
                <a:solidFill>
                  <a:srgbClr val="002060"/>
                </a:solidFill>
                <a:latin typeface="Arial" panose="020B0604020202020204" pitchFamily="34" charset="0"/>
                <a:cs typeface="Arial" panose="020B0604020202020204" pitchFamily="34" charset="0"/>
              </a:rPr>
              <a:t>wouldn’t be doing any of this if we didn’t believe that nuclear has a bright and sustainable future.</a:t>
            </a:r>
          </a:p>
          <a:p>
            <a:endParaRPr lang="en-US" dirty="0"/>
          </a:p>
        </p:txBody>
      </p:sp>
    </p:spTree>
    <p:extLst>
      <p:ext uri="{BB962C8B-B14F-4D97-AF65-F5344CB8AC3E}">
        <p14:creationId xmlns:p14="http://schemas.microsoft.com/office/powerpoint/2010/main" val="3689982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sz="3200" dirty="0">
                <a:solidFill>
                  <a:srgbClr val="002060"/>
                </a:solidFill>
                <a:latin typeface="Arial" panose="020B0604020202020204" pitchFamily="34" charset="0"/>
                <a:cs typeface="Arial" panose="020B0604020202020204" pitchFamily="34" charset="0"/>
              </a:rPr>
              <a:t>Questions?</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6"/>
          <p:cNvPicPr>
            <a:picLocks noChangeAspect="1" noChangeArrowheads="1"/>
          </p:cNvPicPr>
          <p:nvPr/>
        </p:nvPicPr>
        <p:blipFill>
          <a:blip r:embed="rId2"/>
          <a:stretch>
            <a:fillRect/>
          </a:stretch>
        </p:blipFill>
        <p:spPr bwMode="auto">
          <a:xfrm>
            <a:off x="100063" y="1258222"/>
            <a:ext cx="7131447" cy="4358456"/>
          </a:xfrm>
          <a:prstGeom prst="rect">
            <a:avLst/>
          </a:prstGeom>
          <a:noFill/>
          <a:ln w="12700">
            <a:solidFill>
              <a:srgbClr val="09357A"/>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0063" y="4633451"/>
            <a:ext cx="7814036" cy="1081549"/>
          </a:xfrm>
        </p:spPr>
        <p:txBody>
          <a:bodyPr>
            <a:normAutofit fontScale="70000" lnSpcReduction="20000"/>
          </a:bodyPr>
          <a:lstStyle/>
          <a:p>
            <a:pPr marL="0" indent="0" algn="ctr">
              <a:buNone/>
            </a:pPr>
            <a:endParaRPr lang="en-US" dirty="0" smtClean="0"/>
          </a:p>
          <a:p>
            <a:pPr marL="0" indent="0" algn="ctr">
              <a:buNone/>
            </a:pPr>
            <a:endParaRPr lang="en-US" dirty="0">
              <a:solidFill>
                <a:schemeClr val="bg1"/>
              </a:solidFill>
            </a:endParaRPr>
          </a:p>
          <a:p>
            <a:pPr marL="0" indent="0">
              <a:buNone/>
            </a:pPr>
            <a:r>
              <a:rPr lang="en-US" dirty="0" smtClean="0">
                <a:solidFill>
                  <a:schemeClr val="bg1"/>
                </a:solidFill>
              </a:rPr>
              <a:t>Thank </a:t>
            </a:r>
            <a:r>
              <a:rPr lang="en-US" dirty="0">
                <a:solidFill>
                  <a:schemeClr val="bg1"/>
                </a:solidFill>
              </a:rPr>
              <a:t>you for your time!</a:t>
            </a:r>
          </a:p>
          <a:p>
            <a:endParaRPr lang="en-US" dirty="0"/>
          </a:p>
        </p:txBody>
      </p:sp>
    </p:spTree>
    <p:extLst>
      <p:ext uri="{BB962C8B-B14F-4D97-AF65-F5344CB8AC3E}">
        <p14:creationId xmlns:p14="http://schemas.microsoft.com/office/powerpoint/2010/main" val="4171384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a:spLocks noGrp="1"/>
          </p:cNvSpPr>
          <p:nvPr>
            <p:ph type="title" idx="4294967295"/>
          </p:nvPr>
        </p:nvSpPr>
        <p:spPr>
          <a:xfrm>
            <a:off x="2074606" y="1226417"/>
            <a:ext cx="8445590" cy="952500"/>
          </a:xfrm>
          <a:prstGeom prst="rect">
            <a:avLst/>
          </a:prstGeom>
        </p:spPr>
        <p:txBody>
          <a:bodyPr vert="horz" lIns="91440" tIns="45720" rIns="91440" bIns="45720" rtlCol="0" anchor="ctr">
            <a:normAutofit fontScale="90000"/>
          </a:bodyPr>
          <a:lstStyle>
            <a:lvl1pPr algn="l">
              <a:defRPr sz="4800" b="1">
                <a:solidFill>
                  <a:schemeClr val="bg1"/>
                </a:solidFill>
              </a:defRPr>
            </a:lvl1pPr>
          </a:lstStyle>
          <a:p>
            <a:pPr fontAlgn="auto">
              <a:spcBef>
                <a:spcPts val="0"/>
              </a:spcBef>
              <a:spcAft>
                <a:spcPts val="0"/>
              </a:spcAft>
            </a:pPr>
            <a:r>
              <a:rPr lang="en-US" sz="3600" dirty="0">
                <a:solidFill>
                  <a:srgbClr val="002060"/>
                </a:solidFill>
                <a:latin typeface="Arial" panose="020B0604020202020204" pitchFamily="34" charset="0"/>
                <a:cs typeface="Arial" panose="020B0604020202020204" pitchFamily="34" charset="0"/>
              </a:rPr>
              <a:t>Global Nuclear Fuel </a:t>
            </a:r>
            <a:r>
              <a:rPr lang="en-US" sz="3600" dirty="0" smtClean="0">
                <a:solidFill>
                  <a:srgbClr val="002060"/>
                </a:solidFill>
                <a:latin typeface="Arial" panose="020B0604020202020204" pitchFamily="34" charset="0"/>
                <a:cs typeface="Arial" panose="020B0604020202020204" pitchFamily="34" charset="0"/>
              </a:rPr>
              <a:t>Economy</a:t>
            </a:r>
            <a:br>
              <a:rPr lang="en-US" sz="3600" dirty="0" smtClean="0">
                <a:solidFill>
                  <a:srgbClr val="002060"/>
                </a:solidFill>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A Fabrication Perspective  </a:t>
            </a:r>
            <a:endParaRPr lang="en-US" sz="3100" dirty="0">
              <a:latin typeface="Arial" panose="020B0604020202020204" pitchFamily="34" charset="0"/>
              <a:cs typeface="Arial" panose="020B0604020202020204" pitchFamily="34" charset="0"/>
            </a:endParaRPr>
          </a:p>
        </p:txBody>
      </p:sp>
      <p:sp>
        <p:nvSpPr>
          <p:cNvPr id="7" name="Text Placeholder 2"/>
          <p:cNvSpPr>
            <a:spLocks noGrp="1"/>
          </p:cNvSpPr>
          <p:nvPr>
            <p:ph idx="4294967295"/>
          </p:nvPr>
        </p:nvSpPr>
        <p:spPr>
          <a:xfrm>
            <a:off x="2164825" y="2059884"/>
            <a:ext cx="6537325" cy="814845"/>
          </a:xfrm>
          <a:prstGeom prst="rect">
            <a:avLst/>
          </a:prstGeom>
        </p:spPr>
        <p:txBody>
          <a:bodyPr vert="horz" lIns="91440" tIns="45720" rIns="91440" bIns="45720" rtlCol="0">
            <a:noAutofit/>
          </a:bodyPr>
          <a:lstStyle>
            <a:lvl2pPr>
              <a:defRPr sz="2400">
                <a:solidFill>
                  <a:schemeClr val="bg1"/>
                </a:solidFill>
              </a:defRPr>
            </a:lvl2pPr>
          </a:lstStyle>
          <a:p>
            <a:pPr algn="just">
              <a:spcBef>
                <a:spcPts val="0"/>
              </a:spcBef>
            </a:pPr>
            <a:r>
              <a:rPr lang="en-US" sz="2000" dirty="0" smtClean="0">
                <a:solidFill>
                  <a:schemeClr val="bg1"/>
                </a:solidFill>
                <a:latin typeface="Arial" panose="020B0604020202020204" pitchFamily="34" charset="0"/>
                <a:cs typeface="Arial" panose="020B0604020202020204" pitchFamily="34" charset="0"/>
              </a:rPr>
              <a:t>Patty </a:t>
            </a:r>
            <a:r>
              <a:rPr lang="en-US" sz="2000" dirty="0" err="1">
                <a:solidFill>
                  <a:schemeClr val="bg1"/>
                </a:solidFill>
                <a:latin typeface="Arial" panose="020B0604020202020204" pitchFamily="34" charset="0"/>
                <a:cs typeface="Arial" panose="020B0604020202020204" pitchFamily="34" charset="0"/>
              </a:rPr>
              <a:t>McCumbee</a:t>
            </a:r>
            <a:endParaRPr lang="en-US" sz="2000" dirty="0">
              <a:solidFill>
                <a:schemeClr val="bg1"/>
              </a:solidFill>
              <a:latin typeface="Arial" panose="020B0604020202020204" pitchFamily="34" charset="0"/>
              <a:cs typeface="Arial" panose="020B0604020202020204" pitchFamily="34" charset="0"/>
            </a:endParaRPr>
          </a:p>
          <a:p>
            <a:pPr algn="just">
              <a:spcBef>
                <a:spcPts val="0"/>
              </a:spcBef>
            </a:pPr>
            <a:r>
              <a:rPr lang="en-US" sz="2000" dirty="0">
                <a:solidFill>
                  <a:schemeClr val="bg1"/>
                </a:solidFill>
                <a:latin typeface="Arial" panose="020B0604020202020204" pitchFamily="34" charset="0"/>
                <a:cs typeface="Arial" panose="020B0604020202020204" pitchFamily="34" charset="0"/>
              </a:rPr>
              <a:t>Global Nuclear Fuel </a:t>
            </a:r>
          </a:p>
          <a:p>
            <a:pPr algn="just">
              <a:spcBef>
                <a:spcPts val="0"/>
              </a:spcBef>
            </a:pPr>
            <a:r>
              <a:rPr lang="en-US" sz="2000" dirty="0">
                <a:solidFill>
                  <a:schemeClr val="bg1"/>
                </a:solidFill>
                <a:latin typeface="Arial" panose="020B0604020202020204" pitchFamily="34" charset="0"/>
                <a:cs typeface="Arial" panose="020B0604020202020204" pitchFamily="34" charset="0"/>
              </a:rPr>
              <a:t>Product Leader</a:t>
            </a:r>
          </a:p>
          <a:p>
            <a:pPr marL="0" indent="0" algn="ctr" fontAlgn="auto">
              <a:spcBef>
                <a:spcPts val="0"/>
              </a:spcBef>
              <a:spcAft>
                <a:spcPts val="0"/>
              </a:spcAft>
              <a:buNone/>
            </a:pPr>
            <a:r>
              <a:rPr lang="en-US" sz="3600" dirty="0" smtClean="0">
                <a:solidFill>
                  <a:srgbClr val="002060"/>
                </a:solidFill>
                <a:latin typeface="Arial" panose="020B0604020202020204" pitchFamily="34" charset="0"/>
                <a:cs typeface="Arial" panose="020B0604020202020204" pitchFamily="34" charset="0"/>
              </a:rPr>
              <a:t> </a:t>
            </a:r>
          </a:p>
          <a:p>
            <a:pPr marL="0" indent="0" algn="ctr" fontAlgn="auto">
              <a:spcBef>
                <a:spcPts val="0"/>
              </a:spcBef>
              <a:spcAft>
                <a:spcPts val="0"/>
              </a:spcAft>
              <a:buNone/>
            </a:pPr>
            <a:r>
              <a:rPr lang="en-US" sz="3600" dirty="0" smtClean="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460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423" r="44669"/>
          <a:stretch/>
        </p:blipFill>
        <p:spPr>
          <a:xfrm>
            <a:off x="4143396" y="227444"/>
            <a:ext cx="4023019" cy="5415213"/>
          </a:xfrm>
          <a:prstGeom prst="rect">
            <a:avLst/>
          </a:prstGeom>
        </p:spPr>
      </p:pic>
      <p:sp>
        <p:nvSpPr>
          <p:cNvPr id="2" name="Title 1"/>
          <p:cNvSpPr>
            <a:spLocks noGrp="1"/>
          </p:cNvSpPr>
          <p:nvPr>
            <p:ph type="title"/>
          </p:nvPr>
        </p:nvSpPr>
        <p:spPr>
          <a:xfrm>
            <a:off x="337443" y="781326"/>
            <a:ext cx="3495602" cy="1798237"/>
          </a:xfrm>
        </p:spPr>
        <p:txBody>
          <a:bodyPr vert="horz" lIns="71323" tIns="35662" rIns="71323" bIns="35662" rtlCol="0" anchor="t">
            <a:normAutofit/>
          </a:bodyPr>
          <a:lstStyle/>
          <a:p>
            <a:pPr>
              <a:lnSpc>
                <a:spcPct val="89000"/>
              </a:lnSpc>
            </a:pPr>
            <a:r>
              <a:rPr lang="en-US" sz="4200" dirty="0">
                <a:solidFill>
                  <a:srgbClr val="002060"/>
                </a:solidFill>
              </a:rPr>
              <a:t>Global Factors:</a:t>
            </a:r>
          </a:p>
        </p:txBody>
      </p:sp>
      <p:sp>
        <p:nvSpPr>
          <p:cNvPr id="4" name="Text Placeholder 3"/>
          <p:cNvSpPr>
            <a:spLocks noGrp="1"/>
          </p:cNvSpPr>
          <p:nvPr>
            <p:ph type="body" sz="half" idx="2"/>
          </p:nvPr>
        </p:nvSpPr>
        <p:spPr>
          <a:xfrm>
            <a:off x="337444" y="1680444"/>
            <a:ext cx="3701084" cy="2509213"/>
          </a:xfrm>
        </p:spPr>
        <p:txBody>
          <a:bodyPr vert="horz" lIns="71323" tIns="35662" rIns="71323" bIns="35662" rtlCol="0">
            <a:noAutofit/>
          </a:bodyPr>
          <a:lstStyle/>
          <a:p>
            <a:pPr marL="342900" indent="-342900">
              <a:lnSpc>
                <a:spcPct val="94000"/>
              </a:lnSpc>
              <a:spcBef>
                <a:spcPct val="20000"/>
              </a:spcBef>
              <a:spcAft>
                <a:spcPts val="156"/>
              </a:spcAft>
              <a:buFont typeface="Arial"/>
              <a:buChar char="•"/>
            </a:pPr>
            <a:r>
              <a:rPr lang="en-US" sz="2400" dirty="0">
                <a:solidFill>
                  <a:schemeClr val="tx2">
                    <a:lumMod val="75000"/>
                  </a:schemeClr>
                </a:solidFill>
              </a:rPr>
              <a:t>Regulatory </a:t>
            </a:r>
          </a:p>
          <a:p>
            <a:pPr marL="342900" indent="-342900">
              <a:lnSpc>
                <a:spcPct val="94000"/>
              </a:lnSpc>
              <a:spcBef>
                <a:spcPct val="20000"/>
              </a:spcBef>
              <a:spcAft>
                <a:spcPts val="156"/>
              </a:spcAft>
              <a:buFont typeface="Arial"/>
              <a:buChar char="•"/>
            </a:pPr>
            <a:r>
              <a:rPr lang="en-US" sz="2400" dirty="0">
                <a:solidFill>
                  <a:schemeClr val="tx2">
                    <a:lumMod val="75000"/>
                  </a:schemeClr>
                </a:solidFill>
              </a:rPr>
              <a:t>Clean energy</a:t>
            </a:r>
          </a:p>
          <a:p>
            <a:pPr marL="342900" indent="-342900">
              <a:lnSpc>
                <a:spcPct val="94000"/>
              </a:lnSpc>
              <a:spcBef>
                <a:spcPct val="20000"/>
              </a:spcBef>
              <a:spcAft>
                <a:spcPts val="156"/>
              </a:spcAft>
              <a:buFont typeface="Arial"/>
              <a:buChar char="•"/>
            </a:pPr>
            <a:r>
              <a:rPr lang="en-US" sz="2400" dirty="0">
                <a:solidFill>
                  <a:schemeClr val="tx2">
                    <a:lumMod val="75000"/>
                  </a:schemeClr>
                </a:solidFill>
              </a:rPr>
              <a:t>Economics </a:t>
            </a:r>
          </a:p>
          <a:p>
            <a:pPr marL="342900" indent="-342900">
              <a:lnSpc>
                <a:spcPct val="94000"/>
              </a:lnSpc>
              <a:spcBef>
                <a:spcPct val="20000"/>
              </a:spcBef>
              <a:spcAft>
                <a:spcPts val="156"/>
              </a:spcAft>
              <a:buFont typeface="Arial"/>
              <a:buChar char="•"/>
            </a:pPr>
            <a:r>
              <a:rPr lang="en-US" sz="2400" dirty="0">
                <a:solidFill>
                  <a:schemeClr val="tx2">
                    <a:lumMod val="75000"/>
                  </a:schemeClr>
                </a:solidFill>
              </a:rPr>
              <a:t>Nuclear expertise </a:t>
            </a:r>
          </a:p>
          <a:p>
            <a:pPr marL="342900" indent="-342900">
              <a:lnSpc>
                <a:spcPct val="94000"/>
              </a:lnSpc>
              <a:spcBef>
                <a:spcPct val="20000"/>
              </a:spcBef>
              <a:spcAft>
                <a:spcPts val="156"/>
              </a:spcAft>
              <a:buFont typeface="Arial"/>
              <a:buChar char="•"/>
            </a:pPr>
            <a:r>
              <a:rPr lang="en-US" sz="2400" dirty="0">
                <a:solidFill>
                  <a:schemeClr val="tx2">
                    <a:lumMod val="75000"/>
                  </a:schemeClr>
                </a:solidFill>
              </a:rPr>
              <a:t>Multi-generational workforce</a:t>
            </a:r>
          </a:p>
          <a:p>
            <a:pPr marL="342900" indent="-342900">
              <a:lnSpc>
                <a:spcPct val="94000"/>
              </a:lnSpc>
              <a:spcBef>
                <a:spcPct val="20000"/>
              </a:spcBef>
              <a:spcAft>
                <a:spcPts val="156"/>
              </a:spcAft>
              <a:buFont typeface="Arial"/>
              <a:buChar char="•"/>
            </a:pPr>
            <a:r>
              <a:rPr lang="en-US" sz="2400" dirty="0">
                <a:solidFill>
                  <a:schemeClr val="tx2">
                    <a:lumMod val="75000"/>
                  </a:schemeClr>
                </a:solidFill>
              </a:rPr>
              <a:t>Multi-cultural workforce</a:t>
            </a:r>
          </a:p>
          <a:p>
            <a:pPr marL="342900" indent="-342900">
              <a:lnSpc>
                <a:spcPct val="94000"/>
              </a:lnSpc>
              <a:spcBef>
                <a:spcPct val="20000"/>
              </a:spcBef>
              <a:spcAft>
                <a:spcPts val="156"/>
              </a:spcAft>
              <a:buFont typeface="Arial"/>
              <a:buChar char="•"/>
            </a:pPr>
            <a:r>
              <a:rPr lang="en-US" sz="2400" dirty="0">
                <a:solidFill>
                  <a:schemeClr val="tx2">
                    <a:lumMod val="75000"/>
                  </a:schemeClr>
                </a:solidFill>
              </a:rPr>
              <a:t>Government politics</a:t>
            </a:r>
          </a:p>
        </p:txBody>
      </p:sp>
    </p:spTree>
    <p:extLst>
      <p:ext uri="{BB962C8B-B14F-4D97-AF65-F5344CB8AC3E}">
        <p14:creationId xmlns:p14="http://schemas.microsoft.com/office/powerpoint/2010/main" val="2117811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3"/>
          <p:cNvPicPr>
            <a:picLocks noChangeAspect="1"/>
          </p:cNvPicPr>
          <p:nvPr/>
        </p:nvPicPr>
        <p:blipFill rotWithShape="1">
          <a:blip r:embed="rId2"/>
          <a:srcRect l="1966" r="2642" b="4"/>
          <a:stretch/>
        </p:blipFill>
        <p:spPr>
          <a:xfrm>
            <a:off x="2198544" y="468038"/>
            <a:ext cx="5174572" cy="4520265"/>
          </a:xfrm>
          <a:prstGeom prst="rect">
            <a:avLst/>
          </a:prstGeom>
        </p:spPr>
      </p:pic>
      <p:sp>
        <p:nvSpPr>
          <p:cNvPr id="2" name="Title 1"/>
          <p:cNvSpPr>
            <a:spLocks noGrp="1"/>
          </p:cNvSpPr>
          <p:nvPr>
            <p:ph type="title"/>
          </p:nvPr>
        </p:nvSpPr>
        <p:spPr>
          <a:xfrm>
            <a:off x="888592" y="287523"/>
            <a:ext cx="7673009" cy="1238250"/>
          </a:xfrm>
        </p:spPr>
        <p:txBody>
          <a:bodyPr>
            <a:normAutofit/>
          </a:bodyPr>
          <a:lstStyle/>
          <a:p>
            <a:pPr>
              <a:lnSpc>
                <a:spcPct val="69000"/>
              </a:lnSpc>
            </a:pPr>
            <a:r>
              <a:rPr lang="en-US" sz="4200" b="1" dirty="0">
                <a:solidFill>
                  <a:srgbClr val="002060"/>
                </a:solidFill>
              </a:rPr>
              <a:t>Collaboration</a:t>
            </a:r>
            <a:r>
              <a:rPr lang="en-US" sz="4200" dirty="0">
                <a:solidFill>
                  <a:srgbClr val="002060"/>
                </a:solidFill>
              </a:rPr>
              <a:t> is key……</a:t>
            </a:r>
          </a:p>
        </p:txBody>
      </p:sp>
      <p:sp>
        <p:nvSpPr>
          <p:cNvPr id="4" name="Rectangle 3"/>
          <p:cNvSpPr/>
          <p:nvPr/>
        </p:nvSpPr>
        <p:spPr>
          <a:xfrm>
            <a:off x="1617670" y="4988304"/>
            <a:ext cx="6336320" cy="456741"/>
          </a:xfrm>
          <a:prstGeom prst="rect">
            <a:avLst/>
          </a:prstGeom>
        </p:spPr>
        <p:txBody>
          <a:bodyPr wrap="square" lIns="71323" tIns="35662" rIns="71323" bIns="35662">
            <a:spAutoFit/>
          </a:bodyPr>
          <a:lstStyle/>
          <a:p>
            <a:r>
              <a:rPr lang="en-US" sz="2500" dirty="0">
                <a:solidFill>
                  <a:srgbClr val="0070C0"/>
                </a:solidFill>
              </a:rPr>
              <a:t>We are </a:t>
            </a:r>
            <a:r>
              <a:rPr lang="en-US" sz="2500" i="1" dirty="0">
                <a:solidFill>
                  <a:srgbClr val="0070C0"/>
                </a:solidFill>
              </a:rPr>
              <a:t>BETTER, STONGER, FASTER </a:t>
            </a:r>
            <a:r>
              <a:rPr lang="en-US" sz="2500" dirty="0">
                <a:solidFill>
                  <a:srgbClr val="0070C0"/>
                </a:solidFill>
              </a:rPr>
              <a:t>together!</a:t>
            </a:r>
          </a:p>
        </p:txBody>
      </p:sp>
    </p:spTree>
    <p:extLst>
      <p:ext uri="{BB962C8B-B14F-4D97-AF65-F5344CB8AC3E}">
        <p14:creationId xmlns:p14="http://schemas.microsoft.com/office/powerpoint/2010/main" val="3336696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p:cNvPicPr>
            <a:picLocks noChangeAspect="1"/>
          </p:cNvPicPr>
          <p:nvPr/>
        </p:nvPicPr>
        <p:blipFill rotWithShape="1">
          <a:blip r:embed="rId2"/>
          <a:srcRect/>
          <a:stretch/>
        </p:blipFill>
        <p:spPr>
          <a:xfrm>
            <a:off x="366376" y="333052"/>
            <a:ext cx="5219259" cy="4349383"/>
          </a:xfrm>
          <a:prstGeom prst="rect">
            <a:avLst/>
          </a:prstGeom>
        </p:spPr>
      </p:pic>
      <p:sp>
        <p:nvSpPr>
          <p:cNvPr id="20" name="Content Placeholder 8"/>
          <p:cNvSpPr>
            <a:spLocks noGrp="1"/>
          </p:cNvSpPr>
          <p:nvPr>
            <p:ph type="body" idx="1"/>
          </p:nvPr>
        </p:nvSpPr>
        <p:spPr>
          <a:xfrm>
            <a:off x="5675245" y="719607"/>
            <a:ext cx="2456123" cy="952770"/>
          </a:xfrm>
        </p:spPr>
        <p:txBody>
          <a:bodyPr>
            <a:noAutofit/>
          </a:bodyPr>
          <a:lstStyle/>
          <a:p>
            <a:r>
              <a:rPr lang="en-US" dirty="0">
                <a:solidFill>
                  <a:schemeClr val="accent1">
                    <a:lumMod val="40000"/>
                    <a:lumOff val="60000"/>
                  </a:schemeClr>
                </a:solidFill>
              </a:rPr>
              <a:t>By providing a Utility with a cohesive and complete Solution, we create conditions that are healthy for the market at large – enabling Utilities to continue operating safe, reliable, and profitable nuclear power plants</a:t>
            </a:r>
            <a:endParaRPr lang="en-US" sz="1600" dirty="0">
              <a:solidFill>
                <a:schemeClr val="accent1">
                  <a:lumMod val="40000"/>
                  <a:lumOff val="60000"/>
                </a:schemeClr>
              </a:solidFill>
            </a:endParaRPr>
          </a:p>
        </p:txBody>
      </p:sp>
    </p:spTree>
    <p:extLst>
      <p:ext uri="{BB962C8B-B14F-4D97-AF65-F5344CB8AC3E}">
        <p14:creationId xmlns:p14="http://schemas.microsoft.com/office/powerpoint/2010/main" val="3269589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61415" y="1"/>
            <a:ext cx="5143500" cy="5715000"/>
          </a:xfrm>
          <a:prstGeom prst="rect">
            <a:avLst/>
          </a:prstGeom>
        </p:spPr>
      </p:pic>
      <p:sp>
        <p:nvSpPr>
          <p:cNvPr id="2" name="Title 1"/>
          <p:cNvSpPr>
            <a:spLocks noGrp="1"/>
          </p:cNvSpPr>
          <p:nvPr>
            <p:ph type="title"/>
          </p:nvPr>
        </p:nvSpPr>
        <p:spPr>
          <a:xfrm>
            <a:off x="765820" y="182873"/>
            <a:ext cx="4392589" cy="1238250"/>
          </a:xfrm>
        </p:spPr>
        <p:txBody>
          <a:bodyPr>
            <a:noAutofit/>
          </a:bodyPr>
          <a:lstStyle/>
          <a:p>
            <a:r>
              <a:rPr lang="en-US" sz="4200" b="1" dirty="0">
                <a:solidFill>
                  <a:srgbClr val="002060"/>
                </a:solidFill>
              </a:rPr>
              <a:t>Balance the Equation</a:t>
            </a:r>
          </a:p>
        </p:txBody>
      </p:sp>
      <p:sp>
        <p:nvSpPr>
          <p:cNvPr id="7" name="TextBox 6"/>
          <p:cNvSpPr txBox="1"/>
          <p:nvPr/>
        </p:nvSpPr>
        <p:spPr>
          <a:xfrm>
            <a:off x="862303" y="1972643"/>
            <a:ext cx="2609361" cy="1641681"/>
          </a:xfrm>
          <a:prstGeom prst="rect">
            <a:avLst/>
          </a:prstGeom>
          <a:noFill/>
        </p:spPr>
        <p:txBody>
          <a:bodyPr wrap="square" lIns="71323" tIns="35662" rIns="71323" bIns="35662" rtlCol="0">
            <a:spAutoFit/>
          </a:bodyPr>
          <a:lstStyle/>
          <a:p>
            <a:pPr marL="445770" indent="-445770">
              <a:buFont typeface="Wingdings" panose="05000000000000000000" pitchFamily="2" charset="2"/>
              <a:buChar char="v"/>
            </a:pPr>
            <a:r>
              <a:rPr lang="en-US" sz="3400" dirty="0">
                <a:solidFill>
                  <a:srgbClr val="0066FF"/>
                </a:solidFill>
                <a:effectLst>
                  <a:outerShdw blurRad="38100" dist="38100" dir="2700000" algn="tl">
                    <a:srgbClr val="000000">
                      <a:alpha val="43137"/>
                    </a:srgbClr>
                  </a:outerShdw>
                </a:effectLst>
              </a:rPr>
              <a:t>Safety   </a:t>
            </a:r>
          </a:p>
          <a:p>
            <a:pPr marL="356616" indent="-356616">
              <a:buFont typeface="Wingdings" panose="05000000000000000000" pitchFamily="2" charset="2"/>
              <a:buChar char="v"/>
            </a:pPr>
            <a:r>
              <a:rPr lang="en-US" sz="3400" dirty="0">
                <a:solidFill>
                  <a:srgbClr val="0066FF"/>
                </a:solidFill>
                <a:effectLst>
                  <a:outerShdw blurRad="38100" dist="38100" dir="2700000" algn="tl">
                    <a:srgbClr val="000000">
                      <a:alpha val="43137"/>
                    </a:srgbClr>
                  </a:outerShdw>
                </a:effectLst>
              </a:rPr>
              <a:t>Quality</a:t>
            </a:r>
          </a:p>
          <a:p>
            <a:pPr marL="356616" indent="-356616">
              <a:buFont typeface="Wingdings" panose="05000000000000000000" pitchFamily="2" charset="2"/>
              <a:buChar char="v"/>
            </a:pPr>
            <a:r>
              <a:rPr lang="en-US" sz="3400" dirty="0">
                <a:solidFill>
                  <a:srgbClr val="0066FF"/>
                </a:solidFill>
                <a:effectLst>
                  <a:outerShdw blurRad="38100" dist="38100" dir="2700000" algn="tl">
                    <a:srgbClr val="000000">
                      <a:alpha val="43137"/>
                    </a:srgbClr>
                  </a:outerShdw>
                </a:effectLst>
              </a:rPr>
              <a:t>Regulations</a:t>
            </a:r>
          </a:p>
        </p:txBody>
      </p:sp>
      <p:sp>
        <p:nvSpPr>
          <p:cNvPr id="11" name="TextBox 10"/>
          <p:cNvSpPr txBox="1"/>
          <p:nvPr/>
        </p:nvSpPr>
        <p:spPr>
          <a:xfrm>
            <a:off x="1826483" y="4410069"/>
            <a:ext cx="6210044" cy="595241"/>
          </a:xfrm>
          <a:prstGeom prst="rect">
            <a:avLst/>
          </a:prstGeom>
        </p:spPr>
        <p:style>
          <a:lnRef idx="0">
            <a:schemeClr val="accent6"/>
          </a:lnRef>
          <a:fillRef idx="3">
            <a:schemeClr val="accent6"/>
          </a:fillRef>
          <a:effectRef idx="3">
            <a:schemeClr val="accent6"/>
          </a:effectRef>
          <a:fontRef idx="minor">
            <a:schemeClr val="lt1"/>
          </a:fontRef>
        </p:style>
        <p:txBody>
          <a:bodyPr wrap="square" lIns="71323" tIns="35662" rIns="71323" bIns="35662" rtlCol="0">
            <a:spAutoFit/>
          </a:bodyPr>
          <a:lstStyle/>
          <a:p>
            <a:pPr algn="ctr"/>
            <a:r>
              <a:rPr lang="en-US" sz="3400" b="1" dirty="0">
                <a:solidFill>
                  <a:srgbClr val="002060"/>
                </a:solidFill>
                <a:effectLst>
                  <a:outerShdw blurRad="38100" dist="38100" dir="2700000" algn="tl">
                    <a:srgbClr val="000000">
                      <a:alpha val="43137"/>
                    </a:srgbClr>
                  </a:outerShdw>
                </a:effectLst>
              </a:rPr>
              <a:t>~ Risk, Margin, Benefits, Cost  ~ </a:t>
            </a:r>
          </a:p>
        </p:txBody>
      </p:sp>
    </p:spTree>
    <p:extLst>
      <p:ext uri="{BB962C8B-B14F-4D97-AF65-F5344CB8AC3E}">
        <p14:creationId xmlns:p14="http://schemas.microsoft.com/office/powerpoint/2010/main" val="1574067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a:spLocks noGrp="1"/>
          </p:cNvSpPr>
          <p:nvPr>
            <p:ph type="title" idx="4294967295"/>
          </p:nvPr>
        </p:nvSpPr>
        <p:spPr>
          <a:xfrm>
            <a:off x="2074606" y="1226417"/>
            <a:ext cx="8445590" cy="952500"/>
          </a:xfrm>
          <a:prstGeom prst="rect">
            <a:avLst/>
          </a:prstGeom>
        </p:spPr>
        <p:txBody>
          <a:bodyPr vert="horz" lIns="91440" tIns="45720" rIns="91440" bIns="45720" rtlCol="0" anchor="ctr">
            <a:normAutofit/>
          </a:bodyPr>
          <a:lstStyle>
            <a:lvl1pPr algn="l">
              <a:defRPr sz="4800" b="1">
                <a:solidFill>
                  <a:schemeClr val="bg1"/>
                </a:solidFill>
              </a:defRPr>
            </a:lvl1pPr>
          </a:lstStyle>
          <a:p>
            <a:pPr fontAlgn="auto">
              <a:spcBef>
                <a:spcPts val="0"/>
              </a:spcBef>
              <a:spcAft>
                <a:spcPts val="0"/>
              </a:spcAft>
            </a:pPr>
            <a:r>
              <a:rPr lang="en-US" sz="3600" dirty="0">
                <a:solidFill>
                  <a:srgbClr val="002060"/>
                </a:solidFill>
                <a:latin typeface="Arial" panose="020B0604020202020204" pitchFamily="34" charset="0"/>
                <a:cs typeface="Arial" panose="020B0604020202020204" pitchFamily="34" charset="0"/>
              </a:rPr>
              <a:t>Global Nuclear Fuel Economy</a:t>
            </a:r>
            <a:r>
              <a:rPr lang="en-US" sz="3200" dirty="0">
                <a:solidFill>
                  <a:srgbClr val="002060"/>
                </a:solidFill>
                <a:latin typeface="Arial" panose="020B0604020202020204" pitchFamily="34" charset="0"/>
                <a:cs typeface="Arial" panose="020B0604020202020204" pitchFamily="34" charset="0"/>
              </a:rPr>
              <a:t> </a:t>
            </a:r>
          </a:p>
        </p:txBody>
      </p:sp>
      <p:sp>
        <p:nvSpPr>
          <p:cNvPr id="7" name="Text Placeholder 2"/>
          <p:cNvSpPr>
            <a:spLocks noGrp="1"/>
          </p:cNvSpPr>
          <p:nvPr>
            <p:ph idx="4294967295"/>
          </p:nvPr>
        </p:nvSpPr>
        <p:spPr>
          <a:xfrm>
            <a:off x="2292644" y="2059884"/>
            <a:ext cx="6537325" cy="814845"/>
          </a:xfrm>
          <a:prstGeom prst="rect">
            <a:avLst/>
          </a:prstGeom>
        </p:spPr>
        <p:txBody>
          <a:bodyPr vert="horz" lIns="91440" tIns="45720" rIns="91440" bIns="45720" rtlCol="0">
            <a:noAutofit/>
          </a:bodyPr>
          <a:lstStyle>
            <a:lvl2pPr>
              <a:defRPr sz="2400">
                <a:solidFill>
                  <a:schemeClr val="bg1"/>
                </a:solidFill>
              </a:defRPr>
            </a:lvl2pPr>
          </a:lstStyle>
          <a:p>
            <a:pPr marL="0" indent="0" algn="ctr" fontAlgn="auto">
              <a:spcBef>
                <a:spcPts val="0"/>
              </a:spcBef>
              <a:spcAft>
                <a:spcPts val="0"/>
              </a:spcAft>
              <a:buNone/>
            </a:pPr>
            <a:r>
              <a:rPr lang="en-US" sz="3600" dirty="0">
                <a:solidFill>
                  <a:srgbClr val="002060"/>
                </a:solidFill>
                <a:latin typeface="Arial" panose="020B0604020202020204" pitchFamily="34" charset="0"/>
                <a:cs typeface="Arial" panose="020B0604020202020204" pitchFamily="34" charset="0"/>
              </a:rPr>
              <a:t>URENCO Perspective</a:t>
            </a:r>
            <a:r>
              <a:rPr lang="en-US" sz="3600" b="1" dirty="0">
                <a:solidFill>
                  <a:srgbClr val="002060"/>
                </a:solidFill>
                <a:latin typeface="Arial" panose="020B0604020202020204" pitchFamily="34" charset="0"/>
                <a:cs typeface="Arial" panose="020B0604020202020204" pitchFamily="34" charset="0"/>
              </a:rPr>
              <a:t/>
            </a:r>
            <a:br>
              <a:rPr lang="en-US"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093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iphone images"/>
          <p:cNvSpPr>
            <a:spLocks noChangeAspect="1" noChangeArrowheads="1"/>
          </p:cNvSpPr>
          <p:nvPr/>
        </p:nvSpPr>
        <p:spPr bwMode="auto">
          <a:xfrm>
            <a:off x="4143375" y="2381250"/>
            <a:ext cx="85725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1323" tIns="35662" rIns="71323" bIns="35662" numCol="1" anchor="t" anchorCtr="0" compatLnSpc="1">
            <a:prstTxWarp prst="textNoShape">
              <a:avLst/>
            </a:prstTxWarp>
          </a:bodyPr>
          <a:lstStyle/>
          <a:p>
            <a:endParaRPr lang="en-US" dirty="0"/>
          </a:p>
        </p:txBody>
      </p:sp>
      <p:sp>
        <p:nvSpPr>
          <p:cNvPr id="10" name="Text Placeholder 3"/>
          <p:cNvSpPr txBox="1">
            <a:spLocks/>
          </p:cNvSpPr>
          <p:nvPr/>
        </p:nvSpPr>
        <p:spPr>
          <a:xfrm>
            <a:off x="1148062" y="2379332"/>
            <a:ext cx="6847877" cy="2509527"/>
          </a:xfrm>
          <a:prstGeom prst="rect">
            <a:avLst/>
          </a:prstGeom>
        </p:spPr>
        <p:txBody>
          <a:bodyPr lIns="71323" tIns="35662" rIns="71323" bIns="35662">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222885" indent="-222885">
              <a:buFont typeface="Arial" panose="020B0604020202020204" pitchFamily="34" charset="0"/>
              <a:buChar char="•"/>
            </a:pPr>
            <a:r>
              <a:rPr lang="en-US" sz="1900" dirty="0">
                <a:solidFill>
                  <a:srgbClr val="002060"/>
                </a:solidFill>
              </a:rPr>
              <a:t>Deliver EUP in the most economic and efficient way possible</a:t>
            </a:r>
          </a:p>
          <a:p>
            <a:pPr marL="222885" indent="-222885">
              <a:buFont typeface="Arial" panose="020B0604020202020204" pitchFamily="34" charset="0"/>
              <a:buChar char="•"/>
            </a:pPr>
            <a:r>
              <a:rPr lang="en-US" sz="1900" dirty="0">
                <a:solidFill>
                  <a:srgbClr val="002060"/>
                </a:solidFill>
              </a:rPr>
              <a:t>Provide fuel with flawless performance and reliability</a:t>
            </a:r>
          </a:p>
          <a:p>
            <a:pPr marL="222885" indent="-222885">
              <a:buFont typeface="Arial" panose="020B0604020202020204" pitchFamily="34" charset="0"/>
              <a:buChar char="•"/>
            </a:pPr>
            <a:r>
              <a:rPr lang="en-US" sz="1900" dirty="0">
                <a:solidFill>
                  <a:srgbClr val="002060"/>
                </a:solidFill>
              </a:rPr>
              <a:t>Monitor fuel and provide expertise during operations</a:t>
            </a:r>
          </a:p>
          <a:p>
            <a:pPr marL="222885" indent="-222885">
              <a:buFont typeface="Arial" panose="020B0604020202020204" pitchFamily="34" charset="0"/>
              <a:buChar char="•"/>
            </a:pPr>
            <a:r>
              <a:rPr lang="en-US" sz="1900" dirty="0">
                <a:solidFill>
                  <a:srgbClr val="002060"/>
                </a:solidFill>
              </a:rPr>
              <a:t>Provide guidance on how to maximize reactor efficiency overall</a:t>
            </a:r>
          </a:p>
          <a:p>
            <a:pPr marL="222885" indent="-222885">
              <a:buFont typeface="Arial" panose="020B0604020202020204" pitchFamily="34" charset="0"/>
              <a:buChar char="•"/>
            </a:pPr>
            <a:r>
              <a:rPr lang="en-US" sz="1900" dirty="0">
                <a:solidFill>
                  <a:srgbClr val="002060"/>
                </a:solidFill>
              </a:rPr>
              <a:t>Help utility solve constraints or emergent issues</a:t>
            </a:r>
          </a:p>
          <a:p>
            <a:pPr marL="222885" indent="-222885">
              <a:buFont typeface="Arial" panose="020B0604020202020204" pitchFamily="34" charset="0"/>
              <a:buChar char="•"/>
            </a:pPr>
            <a:r>
              <a:rPr lang="en-US" sz="1900" dirty="0">
                <a:solidFill>
                  <a:srgbClr val="002060"/>
                </a:solidFill>
              </a:rPr>
              <a:t>Solve industry issues with excellence in engineering</a:t>
            </a:r>
          </a:p>
          <a:p>
            <a:pPr marL="222885" indent="-222885">
              <a:buFont typeface="Arial" panose="020B0604020202020204" pitchFamily="34" charset="0"/>
              <a:buChar char="•"/>
            </a:pPr>
            <a:r>
              <a:rPr lang="en-US" sz="1900" dirty="0">
                <a:solidFill>
                  <a:srgbClr val="002060"/>
                </a:solidFill>
              </a:rPr>
              <a:t>World class licensing support &amp; analysis</a:t>
            </a:r>
          </a:p>
        </p:txBody>
      </p:sp>
      <p:sp>
        <p:nvSpPr>
          <p:cNvPr id="11" name="Title 1"/>
          <p:cNvSpPr>
            <a:spLocks noGrp="1"/>
          </p:cNvSpPr>
          <p:nvPr>
            <p:ph type="title"/>
          </p:nvPr>
        </p:nvSpPr>
        <p:spPr>
          <a:xfrm>
            <a:off x="573661" y="1363223"/>
            <a:ext cx="5897449" cy="1798237"/>
          </a:xfrm>
        </p:spPr>
        <p:txBody>
          <a:bodyPr>
            <a:noAutofit/>
          </a:bodyPr>
          <a:lstStyle/>
          <a:p>
            <a:r>
              <a:rPr lang="en-US" sz="2800" dirty="0">
                <a:solidFill>
                  <a:srgbClr val="002060"/>
                </a:solidFill>
              </a:rPr>
              <a:t>Way more than just a “fabricator”….</a:t>
            </a:r>
            <a:r>
              <a:rPr lang="en-US" sz="2500" dirty="0"/>
              <a:t/>
            </a:r>
            <a:br>
              <a:rPr lang="en-US" sz="2500" dirty="0"/>
            </a:br>
            <a:endParaRPr lang="en-US" sz="2500" dirty="0">
              <a:solidFill>
                <a:srgbClr val="0066FF"/>
              </a:solidFill>
            </a:endParaRPr>
          </a:p>
        </p:txBody>
      </p:sp>
      <p:pic>
        <p:nvPicPr>
          <p:cNvPr id="12" name="Picture 11"/>
          <p:cNvPicPr>
            <a:picLocks noChangeAspect="1"/>
          </p:cNvPicPr>
          <p:nvPr/>
        </p:nvPicPr>
        <p:blipFill>
          <a:blip r:embed="rId2"/>
          <a:stretch>
            <a:fillRect/>
          </a:stretch>
        </p:blipFill>
        <p:spPr>
          <a:xfrm>
            <a:off x="5027126" y="-242955"/>
            <a:ext cx="4116873" cy="2624206"/>
          </a:xfrm>
          <a:prstGeom prst="rect">
            <a:avLst/>
          </a:prstGeom>
        </p:spPr>
      </p:pic>
      <p:sp>
        <p:nvSpPr>
          <p:cNvPr id="13" name="Rectangle 12"/>
          <p:cNvSpPr/>
          <p:nvPr/>
        </p:nvSpPr>
        <p:spPr>
          <a:xfrm>
            <a:off x="573661" y="213992"/>
            <a:ext cx="4572000" cy="1364682"/>
          </a:xfrm>
          <a:prstGeom prst="rect">
            <a:avLst/>
          </a:prstGeom>
        </p:spPr>
        <p:txBody>
          <a:bodyPr lIns="71323" tIns="35662" rIns="71323" bIns="35662">
            <a:spAutoFit/>
          </a:bodyPr>
          <a:lstStyle/>
          <a:p>
            <a:r>
              <a:rPr lang="en-US" sz="4200" dirty="0">
                <a:solidFill>
                  <a:srgbClr val="0066FF"/>
                </a:solidFill>
                <a:ea typeface="+mj-ea"/>
                <a:cs typeface="+mj-cs"/>
              </a:rPr>
              <a:t>Deliver Fuel &amp; Solve Problems</a:t>
            </a:r>
            <a:endParaRPr lang="en-US" sz="4200" dirty="0"/>
          </a:p>
        </p:txBody>
      </p:sp>
    </p:spTree>
    <p:extLst>
      <p:ext uri="{BB962C8B-B14F-4D97-AF65-F5344CB8AC3E}">
        <p14:creationId xmlns:p14="http://schemas.microsoft.com/office/powerpoint/2010/main" val="1156720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5715000"/>
          </a:xfrm>
          <a:prstGeom prst="rect">
            <a:avLst/>
          </a:prstGeom>
          <a:solidFill>
            <a:schemeClr val="accent1"/>
          </a:solidFill>
          <a:effectLst/>
        </p:spPr>
      </p:sp>
      <p:grpSp>
        <p:nvGrpSpPr>
          <p:cNvPr id="27" name="Group 19"/>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64644" y="620391"/>
            <a:ext cx="8005588" cy="4458059"/>
            <a:chOff x="752858" y="744469"/>
            <a:chExt cx="10674117" cy="5349671"/>
          </a:xfrm>
        </p:grpSpPr>
        <p:sp>
          <p:nvSpPr>
            <p:cNvPr id="21" name="Freeform 6"/>
            <p:cNvSpPr/>
            <p:nvPr>
              <p:extLst>
                <p:ext uri="{386F3935-93C4-4BCD-93E2-E3B085C9AB24}">
                  <p16:designElem xmlns=""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2" name="Freeform 6"/>
            <p:cNvSpPr/>
            <p:nvPr>
              <p:extLst>
                <p:ext uri="{386F3935-93C4-4BCD-93E2-E3B085C9AB24}">
                  <p16:designElem xmlns=""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4" name="Rectangle 2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lIns="71323" tIns="35662" rIns="71323" bIns="35662" rtlCol="0" anchor="ctr"/>
          <a:lstStyle/>
          <a:p>
            <a:pPr algn="ctr"/>
            <a:endParaRPr lang="en-US" dirty="0"/>
          </a:p>
        </p:txBody>
      </p:sp>
      <p:sp>
        <p:nvSpPr>
          <p:cNvPr id="26" name="Freeform 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3371003" y="1680514"/>
            <a:ext cx="2456260" cy="3673740"/>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8" name="Freeform 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H="1" flipV="1">
            <a:off x="486872" y="528357"/>
            <a:ext cx="2456751" cy="3673740"/>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2" name="Content Placeholder 3"/>
          <p:cNvPicPr>
            <a:picLocks noChangeAspect="1"/>
          </p:cNvPicPr>
          <p:nvPr/>
        </p:nvPicPr>
        <p:blipFill>
          <a:blip r:embed="rId2"/>
          <a:stretch>
            <a:fillRect/>
          </a:stretch>
        </p:blipFill>
        <p:spPr>
          <a:xfrm>
            <a:off x="3554723" y="1938338"/>
            <a:ext cx="1713016" cy="2825288"/>
          </a:xfrm>
          <a:prstGeom prst="rect">
            <a:avLst/>
          </a:prstGeom>
        </p:spPr>
      </p:pic>
      <p:pic>
        <p:nvPicPr>
          <p:cNvPr id="13" name="Picture 12"/>
          <p:cNvPicPr>
            <a:picLocks noChangeAspect="1"/>
          </p:cNvPicPr>
          <p:nvPr/>
        </p:nvPicPr>
        <p:blipFill>
          <a:blip r:embed="rId3"/>
          <a:stretch>
            <a:fillRect/>
          </a:stretch>
        </p:blipFill>
        <p:spPr>
          <a:xfrm>
            <a:off x="1036508" y="1117366"/>
            <a:ext cx="2274283" cy="2526981"/>
          </a:xfrm>
          <a:prstGeom prst="rect">
            <a:avLst/>
          </a:prstGeom>
        </p:spPr>
      </p:pic>
      <p:sp>
        <p:nvSpPr>
          <p:cNvPr id="11" name="Title 1"/>
          <p:cNvSpPr>
            <a:spLocks noGrp="1"/>
          </p:cNvSpPr>
          <p:nvPr>
            <p:ph type="title"/>
          </p:nvPr>
        </p:nvSpPr>
        <p:spPr>
          <a:xfrm>
            <a:off x="6177046" y="1302152"/>
            <a:ext cx="2680070" cy="3110696"/>
          </a:xfrm>
        </p:spPr>
        <p:txBody>
          <a:bodyPr vert="horz" lIns="71323" tIns="35662" rIns="71323" bIns="35662" rtlCol="0" anchor="b">
            <a:noAutofit/>
          </a:bodyPr>
          <a:lstStyle/>
          <a:p>
            <a:pPr algn="ctr">
              <a:lnSpc>
                <a:spcPct val="69000"/>
              </a:lnSpc>
            </a:pPr>
            <a:r>
              <a:rPr lang="en-US" sz="3100" cap="all" dirty="0"/>
              <a:t>Think Differently – </a:t>
            </a:r>
            <a:br>
              <a:rPr lang="en-US" sz="3100" cap="all" dirty="0"/>
            </a:br>
            <a:r>
              <a:rPr lang="en-US" sz="3100" cap="all" dirty="0"/>
              <a:t>	Out-of-the Box is “so last year”;</a:t>
            </a:r>
            <a:br>
              <a:rPr lang="en-US" sz="3100" cap="all" dirty="0"/>
            </a:br>
            <a:r>
              <a:rPr lang="en-US" sz="3100" cap="all" dirty="0"/>
              <a:t>	Expand the Box &amp; Think like a Freak!</a:t>
            </a:r>
          </a:p>
        </p:txBody>
      </p:sp>
    </p:spTree>
    <p:extLst>
      <p:ext uri="{BB962C8B-B14F-4D97-AF65-F5344CB8AC3E}">
        <p14:creationId xmlns:p14="http://schemas.microsoft.com/office/powerpoint/2010/main" val="2210629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05925" y="0"/>
            <a:ext cx="9349925" cy="5890847"/>
          </a:xfrm>
          <a:prstGeom prst="rect">
            <a:avLst/>
          </a:prstGeom>
        </p:spPr>
      </p:pic>
    </p:spTree>
    <p:extLst>
      <p:ext uri="{BB962C8B-B14F-4D97-AF65-F5344CB8AC3E}">
        <p14:creationId xmlns:p14="http://schemas.microsoft.com/office/powerpoint/2010/main" val="34546381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a:spLocks noGrp="1"/>
          </p:cNvSpPr>
          <p:nvPr>
            <p:ph type="title" idx="4294967295"/>
          </p:nvPr>
        </p:nvSpPr>
        <p:spPr>
          <a:xfrm>
            <a:off x="2084124" y="1226417"/>
            <a:ext cx="8229600" cy="952500"/>
          </a:xfrm>
          <a:prstGeom prst="rect">
            <a:avLst/>
          </a:prstGeom>
        </p:spPr>
        <p:txBody>
          <a:bodyPr vert="horz" lIns="91440" tIns="45720" rIns="91440" bIns="45720" rtlCol="0" anchor="ctr">
            <a:normAutofit fontScale="90000"/>
          </a:bodyPr>
          <a:lstStyle>
            <a:lvl1pPr algn="l">
              <a:defRPr sz="4800" b="1">
                <a:solidFill>
                  <a:schemeClr val="bg1"/>
                </a:solidFill>
              </a:defRPr>
            </a:lvl1pPr>
          </a:lstStyle>
          <a:p>
            <a:r>
              <a:rPr lang="en-US" dirty="0" smtClean="0"/>
              <a:t>Nuclear Impact on Dry Storage Industry</a:t>
            </a:r>
            <a:endParaRPr lang="en-US" dirty="0"/>
          </a:p>
        </p:txBody>
      </p:sp>
      <p:sp>
        <p:nvSpPr>
          <p:cNvPr id="7" name="Text Placeholder 2"/>
          <p:cNvSpPr>
            <a:spLocks noGrp="1"/>
          </p:cNvSpPr>
          <p:nvPr>
            <p:ph idx="4294967295"/>
          </p:nvPr>
        </p:nvSpPr>
        <p:spPr>
          <a:xfrm>
            <a:off x="2292644" y="2398931"/>
            <a:ext cx="6537325" cy="814845"/>
          </a:xfrm>
          <a:prstGeom prst="rect">
            <a:avLst/>
          </a:prstGeom>
        </p:spPr>
        <p:txBody>
          <a:bodyPr vert="horz" lIns="91440" tIns="45720" rIns="91440" bIns="45720" rtlCol="0">
            <a:normAutofit fontScale="62500" lnSpcReduction="20000"/>
          </a:bodyPr>
          <a:lstStyle>
            <a:lvl2pPr>
              <a:defRPr sz="2400">
                <a:solidFill>
                  <a:schemeClr val="bg1"/>
                </a:solidFill>
              </a:defRPr>
            </a:lvl2pPr>
          </a:lstStyle>
          <a:p>
            <a:pPr marL="457200" lvl="1" indent="0">
              <a:buNone/>
            </a:pPr>
            <a:r>
              <a:rPr lang="en-US" dirty="0" smtClean="0"/>
              <a:t>Christopher Miller</a:t>
            </a:r>
          </a:p>
          <a:p>
            <a:pPr marL="457200" lvl="1" indent="0">
              <a:buNone/>
            </a:pPr>
            <a:r>
              <a:rPr lang="en-US" dirty="0" smtClean="0"/>
              <a:t>VP, Sales &amp; Marketing</a:t>
            </a:r>
          </a:p>
          <a:p>
            <a:pPr marL="457200" lvl="1" indent="0">
              <a:buNone/>
            </a:pPr>
            <a:r>
              <a:rPr lang="en-US" dirty="0" smtClean="0"/>
              <a:t>TN Americas</a:t>
            </a:r>
          </a:p>
        </p:txBody>
      </p:sp>
    </p:spTree>
    <p:extLst>
      <p:ext uri="{BB962C8B-B14F-4D97-AF65-F5344CB8AC3E}">
        <p14:creationId xmlns:p14="http://schemas.microsoft.com/office/powerpoint/2010/main" val="51795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Areas Discussed</a:t>
            </a:r>
            <a:endParaRPr lang="en-US" dirty="0"/>
          </a:p>
        </p:txBody>
      </p:sp>
      <p:sp>
        <p:nvSpPr>
          <p:cNvPr id="5" name="Content Placeholder 4"/>
          <p:cNvSpPr>
            <a:spLocks noGrp="1"/>
          </p:cNvSpPr>
          <p:nvPr>
            <p:ph idx="1"/>
          </p:nvPr>
        </p:nvSpPr>
        <p:spPr>
          <a:xfrm>
            <a:off x="230189" y="1838632"/>
            <a:ext cx="8686800" cy="3318338"/>
          </a:xfrm>
        </p:spPr>
        <p:txBody>
          <a:bodyPr>
            <a:normAutofit/>
          </a:bodyPr>
          <a:lstStyle/>
          <a:p>
            <a:r>
              <a:rPr lang="en-US" sz="2800" dirty="0" smtClean="0"/>
              <a:t>Global Growth of Nuclear</a:t>
            </a:r>
          </a:p>
          <a:p>
            <a:r>
              <a:rPr lang="en-US" sz="2800" dirty="0" smtClean="0"/>
              <a:t>International SNF Policy</a:t>
            </a:r>
          </a:p>
          <a:p>
            <a:r>
              <a:rPr lang="en-US" sz="2800" dirty="0" smtClean="0"/>
              <a:t>Global Dry Storage Market</a:t>
            </a:r>
          </a:p>
          <a:p>
            <a:r>
              <a:rPr lang="en-US" sz="2800" dirty="0" smtClean="0"/>
              <a:t>US Reactor Fleet</a:t>
            </a:r>
          </a:p>
          <a:p>
            <a:r>
              <a:rPr lang="en-US" sz="2800" dirty="0" smtClean="0"/>
              <a:t>US Dry Storage Market Drivers</a:t>
            </a:r>
          </a:p>
          <a:p>
            <a:endParaRPr lang="en-US" sz="2800" dirty="0"/>
          </a:p>
        </p:txBody>
      </p:sp>
    </p:spTree>
    <p:extLst>
      <p:ext uri="{BB962C8B-B14F-4D97-AF65-F5344CB8AC3E}">
        <p14:creationId xmlns:p14="http://schemas.microsoft.com/office/powerpoint/2010/main" val="3473237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Growth of Nuclear</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695" t="3718" r="4231" b="4469"/>
          <a:stretch/>
        </p:blipFill>
        <p:spPr>
          <a:xfrm>
            <a:off x="0" y="1265089"/>
            <a:ext cx="7535655" cy="38132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808" y="2514637"/>
            <a:ext cx="2482192" cy="2642333"/>
          </a:xfrm>
          <a:prstGeom prst="rect">
            <a:avLst/>
          </a:prstGeom>
        </p:spPr>
      </p:pic>
      <p:sp>
        <p:nvSpPr>
          <p:cNvPr id="6" name="Rectangle 5"/>
          <p:cNvSpPr/>
          <p:nvPr/>
        </p:nvSpPr>
        <p:spPr>
          <a:xfrm>
            <a:off x="496046" y="4318240"/>
            <a:ext cx="6165762" cy="1231106"/>
          </a:xfrm>
          <a:prstGeom prst="rect">
            <a:avLst/>
          </a:prstGeom>
        </p:spPr>
        <p:txBody>
          <a:bodyPr wrap="square">
            <a:spAutoFit/>
          </a:bodyPr>
          <a:lstStyle/>
          <a:p>
            <a:r>
              <a:rPr lang="en-US" sz="1600" b="0" dirty="0">
                <a:solidFill>
                  <a:schemeClr val="tx1"/>
                </a:solidFill>
              </a:rPr>
              <a:t>As of April 2017, </a:t>
            </a:r>
            <a:r>
              <a:rPr lang="en-US" sz="1600" dirty="0">
                <a:solidFill>
                  <a:schemeClr val="tx1"/>
                </a:solidFill>
              </a:rPr>
              <a:t>30</a:t>
            </a:r>
            <a:r>
              <a:rPr lang="en-US" sz="1600" b="0" dirty="0">
                <a:solidFill>
                  <a:schemeClr val="tx1"/>
                </a:solidFill>
              </a:rPr>
              <a:t> countries worldwide are operating </a:t>
            </a:r>
            <a:r>
              <a:rPr lang="en-US" sz="1600" dirty="0">
                <a:solidFill>
                  <a:schemeClr val="tx1"/>
                </a:solidFill>
              </a:rPr>
              <a:t>449</a:t>
            </a:r>
            <a:r>
              <a:rPr lang="en-US" sz="1600" b="0" dirty="0">
                <a:solidFill>
                  <a:schemeClr val="tx1"/>
                </a:solidFill>
              </a:rPr>
              <a:t> nuclear reactors for electricity generation and </a:t>
            </a:r>
            <a:r>
              <a:rPr lang="en-US" sz="1600" dirty="0">
                <a:solidFill>
                  <a:schemeClr val="tx1"/>
                </a:solidFill>
              </a:rPr>
              <a:t>60</a:t>
            </a:r>
            <a:r>
              <a:rPr lang="en-US" sz="1600" b="0" dirty="0">
                <a:solidFill>
                  <a:schemeClr val="tx1"/>
                </a:solidFill>
              </a:rPr>
              <a:t> new nuclear plants are under construction in </a:t>
            </a:r>
            <a:r>
              <a:rPr lang="en-US" sz="1600" dirty="0">
                <a:solidFill>
                  <a:schemeClr val="tx1"/>
                </a:solidFill>
              </a:rPr>
              <a:t>15</a:t>
            </a:r>
            <a:r>
              <a:rPr lang="en-US" sz="1600" b="0" dirty="0">
                <a:solidFill>
                  <a:schemeClr val="tx1"/>
                </a:solidFill>
              </a:rPr>
              <a:t> countries. Nuclear power plants provided </a:t>
            </a:r>
            <a:r>
              <a:rPr lang="en-US" sz="1600" dirty="0">
                <a:solidFill>
                  <a:schemeClr val="tx1"/>
                </a:solidFill>
              </a:rPr>
              <a:t>11</a:t>
            </a:r>
            <a:r>
              <a:rPr lang="en-US" sz="1600" b="0" dirty="0">
                <a:solidFill>
                  <a:schemeClr val="tx1"/>
                </a:solidFill>
              </a:rPr>
              <a:t> percent of the world's electricity production in 2014</a:t>
            </a:r>
            <a:r>
              <a:rPr lang="en-US" sz="1600" b="0" dirty="0" smtClean="0">
                <a:solidFill>
                  <a:schemeClr val="tx1"/>
                </a:solidFill>
              </a:rPr>
              <a:t>.</a:t>
            </a:r>
          </a:p>
          <a:p>
            <a:pPr algn="r"/>
            <a:r>
              <a:rPr lang="en-US" sz="1000" b="0" dirty="0" smtClean="0">
                <a:solidFill>
                  <a:schemeClr val="tx1"/>
                </a:solidFill>
              </a:rPr>
              <a:t>Source : NEI</a:t>
            </a:r>
            <a:endParaRPr lang="en-US" sz="1000" dirty="0">
              <a:solidFill>
                <a:schemeClr val="tx1"/>
              </a:solidFill>
            </a:endParaRPr>
          </a:p>
        </p:txBody>
      </p:sp>
    </p:spTree>
    <p:extLst>
      <p:ext uri="{BB962C8B-B14F-4D97-AF65-F5344CB8AC3E}">
        <p14:creationId xmlns:p14="http://schemas.microsoft.com/office/powerpoint/2010/main" val="3794710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International SNF Policy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4500738"/>
              </p:ext>
            </p:extLst>
          </p:nvPr>
        </p:nvGraphicFramePr>
        <p:xfrm>
          <a:off x="230188" y="1498600"/>
          <a:ext cx="8686800" cy="3779520"/>
        </p:xfrm>
        <a:graphic>
          <a:graphicData uri="http://schemas.openxmlformats.org/drawingml/2006/table">
            <a:tbl>
              <a:tblPr firstRow="1" bandRow="1">
                <a:tableStyleId>{5C22544A-7EE6-4342-B048-85BDC9FD1C3A}</a:tableStyleId>
              </a:tblPr>
              <a:tblGrid>
                <a:gridCol w="1175825"/>
                <a:gridCol w="3075694"/>
                <a:gridCol w="208280"/>
                <a:gridCol w="1052052"/>
                <a:gridCol w="3174949"/>
              </a:tblGrid>
              <a:tr h="370840">
                <a:tc>
                  <a:txBody>
                    <a:bodyPr/>
                    <a:lstStyle/>
                    <a:p>
                      <a:r>
                        <a:rPr lang="en-US" dirty="0" smtClean="0"/>
                        <a:t>Country</a:t>
                      </a:r>
                      <a:endParaRPr lang="en-US" dirty="0"/>
                    </a:p>
                  </a:txBody>
                  <a:tcPr/>
                </a:tc>
                <a:tc>
                  <a:txBody>
                    <a:bodyPr/>
                    <a:lstStyle/>
                    <a:p>
                      <a:r>
                        <a:rPr lang="en-US" dirty="0" smtClean="0"/>
                        <a:t>Policy</a:t>
                      </a:r>
                      <a:endParaRPr lang="en-US" dirty="0"/>
                    </a:p>
                  </a:txBody>
                  <a:tcPr>
                    <a:lnR w="12700" cmpd="sng">
                      <a:noFill/>
                    </a:lnR>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dirty="0" smtClean="0"/>
                        <a:t>Country</a:t>
                      </a:r>
                      <a:endParaRPr lang="en-US" dirty="0"/>
                    </a:p>
                  </a:txBody>
                  <a:tcPr>
                    <a:lnL w="12700" cmpd="sng">
                      <a:noFill/>
                    </a:lnL>
                  </a:tcPr>
                </a:tc>
                <a:tc>
                  <a:txBody>
                    <a:bodyPr/>
                    <a:lstStyle/>
                    <a:p>
                      <a:r>
                        <a:rPr lang="en-US" dirty="0" smtClean="0"/>
                        <a:t>Policy</a:t>
                      </a:r>
                      <a:endParaRPr lang="en-US" dirty="0"/>
                    </a:p>
                  </a:txBody>
                  <a:tcPr/>
                </a:tc>
              </a:tr>
              <a:tr h="370840">
                <a:tc>
                  <a:txBody>
                    <a:bodyPr/>
                    <a:lstStyle/>
                    <a:p>
                      <a:r>
                        <a:rPr lang="en-US" sz="1400" dirty="0" smtClean="0"/>
                        <a:t>Belgium</a:t>
                      </a:r>
                      <a:endParaRPr lang="en-US" sz="1400" dirty="0"/>
                    </a:p>
                  </a:txBody>
                  <a:tcPr/>
                </a:tc>
                <a:tc>
                  <a:txBody>
                    <a:bodyPr/>
                    <a:lstStyle/>
                    <a:p>
                      <a:r>
                        <a:rPr lang="en-US" sz="1400" dirty="0" smtClean="0"/>
                        <a:t>Reprocessing</a:t>
                      </a:r>
                      <a:r>
                        <a:rPr lang="en-US" sz="1400" baseline="0" dirty="0" smtClean="0"/>
                        <a:t> </a:t>
                      </a:r>
                      <a:r>
                        <a:rPr lang="en-US" sz="1400" dirty="0" smtClean="0"/>
                        <a:t>but moving to direct disposal</a:t>
                      </a:r>
                      <a:endParaRPr lang="en-US" sz="1400" dirty="0"/>
                    </a:p>
                  </a:txBody>
                  <a:tcPr>
                    <a:lnR w="12700" cmpd="sng">
                      <a:noFill/>
                    </a:lnR>
                  </a:tcPr>
                </a:tc>
                <a:tc>
                  <a:txBody>
                    <a:bodyPr/>
                    <a:lstStyle/>
                    <a:p>
                      <a:endParaRPr lang="en-US" sz="14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dirty="0" smtClean="0"/>
                        <a:t>Russia</a:t>
                      </a:r>
                      <a:endParaRPr lang="en-US" sz="1400" dirty="0"/>
                    </a:p>
                  </a:txBody>
                  <a:tcPr>
                    <a:lnL w="12700" cmpd="sng">
                      <a:noFill/>
                    </a:ln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Reprocessing</a:t>
                      </a:r>
                    </a:p>
                  </a:txBody>
                  <a:tcPr/>
                </a:tc>
              </a:tr>
              <a:tr h="370840">
                <a:tc>
                  <a:txBody>
                    <a:bodyPr/>
                    <a:lstStyle/>
                    <a:p>
                      <a:r>
                        <a:rPr lang="en-US" sz="1400" dirty="0" smtClean="0"/>
                        <a:t>Canada</a:t>
                      </a:r>
                      <a:endParaRPr lang="en-US" sz="1400" dirty="0"/>
                    </a:p>
                  </a:txBody>
                  <a:tcPr/>
                </a:tc>
                <a:tc>
                  <a:txBody>
                    <a:bodyPr/>
                    <a:lstStyle/>
                    <a:p>
                      <a:r>
                        <a:rPr lang="en-US" sz="1400" dirty="0" smtClean="0"/>
                        <a:t>Direct disposal**</a:t>
                      </a:r>
                      <a:endParaRPr lang="en-US" sz="1400" dirty="0"/>
                    </a:p>
                  </a:txBody>
                  <a:tcPr>
                    <a:lnR w="12700" cmpd="sng">
                      <a:noFill/>
                    </a:lnR>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smtClean="0"/>
                        <a:t>South Korea</a:t>
                      </a:r>
                      <a:endParaRPr lang="en-US" sz="1400" dirty="0"/>
                    </a:p>
                  </a:txBody>
                  <a:tcPr>
                    <a:lnL w="12700" cmpd="sng">
                      <a:noFill/>
                    </a:lnL>
                  </a:tcPr>
                </a:tc>
                <a:tc>
                  <a:txBody>
                    <a:bodyPr/>
                    <a:lstStyle/>
                    <a:p>
                      <a:r>
                        <a:rPr lang="en-US" sz="1400" dirty="0" smtClean="0"/>
                        <a:t>Direct disposal, wants to change</a:t>
                      </a:r>
                      <a:endParaRPr lang="en-US" sz="1400" dirty="0"/>
                    </a:p>
                  </a:txBody>
                  <a:tcPr/>
                </a:tc>
              </a:tr>
              <a:tr h="370840">
                <a:tc>
                  <a:txBody>
                    <a:bodyPr/>
                    <a:lstStyle/>
                    <a:p>
                      <a:r>
                        <a:rPr lang="en-US" sz="1400" dirty="0" smtClean="0"/>
                        <a:t>China</a:t>
                      </a:r>
                      <a:endParaRPr lang="en-US" sz="1400" dirty="0"/>
                    </a:p>
                  </a:txBody>
                  <a:tcPr/>
                </a:tc>
                <a:tc>
                  <a:txBody>
                    <a:bodyPr/>
                    <a:lstStyle/>
                    <a:p>
                      <a:r>
                        <a:rPr lang="en-US" sz="1400" dirty="0" smtClean="0"/>
                        <a:t>Reprocessing/Direct disposal**</a:t>
                      </a:r>
                    </a:p>
                  </a:txBody>
                  <a:tcPr>
                    <a:lnR w="12700" cmpd="sng">
                      <a:noFill/>
                    </a:lnR>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smtClean="0"/>
                        <a:t>Spain</a:t>
                      </a:r>
                      <a:endParaRPr lang="en-US" sz="1400" dirty="0"/>
                    </a:p>
                  </a:txBody>
                  <a:tcPr>
                    <a:lnL w="12700" cmpd="sng">
                      <a:noFill/>
                    </a:lnL>
                  </a:tcPr>
                </a:tc>
                <a:tc>
                  <a:txBody>
                    <a:bodyPr/>
                    <a:lstStyle/>
                    <a:p>
                      <a:r>
                        <a:rPr lang="en-US" sz="1400" dirty="0" smtClean="0"/>
                        <a:t>Direct disposal**</a:t>
                      </a:r>
                    </a:p>
                  </a:txBody>
                  <a:tcPr/>
                </a:tc>
              </a:tr>
              <a:tr h="370840">
                <a:tc>
                  <a:txBody>
                    <a:bodyPr/>
                    <a:lstStyle/>
                    <a:p>
                      <a:r>
                        <a:rPr lang="en-US" sz="1400" dirty="0" smtClean="0"/>
                        <a:t>Finland</a:t>
                      </a:r>
                      <a:endParaRPr lang="en-US" sz="1400" dirty="0"/>
                    </a:p>
                  </a:txBody>
                  <a:tcPr/>
                </a:tc>
                <a:tc>
                  <a:txBody>
                    <a:bodyPr/>
                    <a:lstStyle/>
                    <a:p>
                      <a:r>
                        <a:rPr lang="en-US" sz="1400" dirty="0" smtClean="0"/>
                        <a:t>Direct disposal**</a:t>
                      </a:r>
                    </a:p>
                  </a:txBody>
                  <a:tcPr>
                    <a:lnR w="12700" cmpd="sng">
                      <a:noFill/>
                    </a:lnR>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smtClean="0"/>
                        <a:t>Sweden</a:t>
                      </a:r>
                      <a:endParaRPr lang="en-US" sz="1400" dirty="0"/>
                    </a:p>
                  </a:txBody>
                  <a:tcPr>
                    <a:lnL w="12700" cmpd="sng">
                      <a:noFill/>
                    </a:lnL>
                  </a:tcPr>
                </a:tc>
                <a:tc>
                  <a:txBody>
                    <a:bodyPr/>
                    <a:lstStyle/>
                    <a:p>
                      <a:r>
                        <a:rPr lang="en-US" sz="1400" dirty="0" smtClean="0"/>
                        <a:t>Direct disposal**</a:t>
                      </a:r>
                    </a:p>
                  </a:txBody>
                  <a:tcPr/>
                </a:tc>
              </a:tr>
              <a:tr h="370840">
                <a:tc>
                  <a:txBody>
                    <a:bodyPr/>
                    <a:lstStyle/>
                    <a:p>
                      <a:r>
                        <a:rPr lang="en-US" sz="1400" dirty="0" smtClean="0"/>
                        <a:t>France</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Reprocessing</a:t>
                      </a:r>
                    </a:p>
                  </a:txBody>
                  <a:tcPr>
                    <a:lnR w="12700" cmpd="sng">
                      <a:noFill/>
                    </a:lnR>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smtClean="0"/>
                        <a:t>Switzerland</a:t>
                      </a:r>
                      <a:endParaRPr lang="en-US" sz="1400" dirty="0"/>
                    </a:p>
                  </a:txBody>
                  <a:tcPr>
                    <a:lnL w="12700" cmpd="sng">
                      <a:noFill/>
                    </a:ln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smtClean="0"/>
                        <a:t>Reprocessing</a:t>
                      </a:r>
                      <a:endParaRPr lang="en-US" sz="1400" dirty="0" smtClean="0"/>
                    </a:p>
                  </a:txBody>
                  <a:tcPr/>
                </a:tc>
              </a:tr>
              <a:tr h="370840">
                <a:tc>
                  <a:txBody>
                    <a:bodyPr/>
                    <a:lstStyle/>
                    <a:p>
                      <a:r>
                        <a:rPr lang="en-US" sz="1400" dirty="0" smtClean="0"/>
                        <a:t>Germany</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Reprocessing</a:t>
                      </a:r>
                      <a:r>
                        <a:rPr lang="en-US" sz="1400" baseline="0" dirty="0" smtClean="0"/>
                        <a:t> </a:t>
                      </a:r>
                      <a:r>
                        <a:rPr lang="en-US" sz="1400" dirty="0" smtClean="0"/>
                        <a:t>but moving to direct disposal</a:t>
                      </a:r>
                    </a:p>
                  </a:txBody>
                  <a:tcPr>
                    <a:lnR w="12700" cmpd="sng">
                      <a:noFill/>
                    </a:lnR>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smtClean="0"/>
                        <a:t>United Kingdom</a:t>
                      </a:r>
                      <a:endParaRPr lang="en-US" sz="1400" dirty="0"/>
                    </a:p>
                  </a:txBody>
                  <a:tcPr>
                    <a:lnL w="12700" cmpd="sng">
                      <a:noFill/>
                    </a:ln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Reprocessing</a:t>
                      </a:r>
                    </a:p>
                  </a:txBody>
                  <a:tcPr/>
                </a:tc>
              </a:tr>
              <a:tr h="370840">
                <a:tc>
                  <a:txBody>
                    <a:bodyPr/>
                    <a:lstStyle/>
                    <a:p>
                      <a:r>
                        <a:rPr lang="en-US" sz="1400" dirty="0" smtClean="0"/>
                        <a:t>India</a:t>
                      </a:r>
                      <a:endParaRPr lang="en-US" sz="1400" dirty="0"/>
                    </a:p>
                  </a:txBody>
                  <a:tcPr/>
                </a:tc>
                <a:tc>
                  <a:txBody>
                    <a:bodyPr/>
                    <a:lstStyle/>
                    <a:p>
                      <a:r>
                        <a:rPr lang="en-US" sz="1400" smtClean="0"/>
                        <a:t>Reprocessing</a:t>
                      </a:r>
                      <a:endParaRPr lang="en-US" sz="1400" dirty="0"/>
                    </a:p>
                  </a:txBody>
                  <a:tcPr>
                    <a:lnR w="12700" cmpd="sng">
                      <a:noFill/>
                    </a:lnR>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smtClean="0"/>
                        <a:t>USA</a:t>
                      </a:r>
                      <a:endParaRPr lang="en-US" sz="1400" dirty="0"/>
                    </a:p>
                  </a:txBody>
                  <a:tcPr>
                    <a:lnL w="12700" cmpd="sng">
                      <a:noFill/>
                    </a:lnL>
                  </a:tcPr>
                </a:tc>
                <a:tc>
                  <a:txBody>
                    <a:bodyPr/>
                    <a:lstStyle/>
                    <a:p>
                      <a:r>
                        <a:rPr lang="en-US" sz="1400" dirty="0" smtClean="0"/>
                        <a:t>Direct disposal**</a:t>
                      </a:r>
                    </a:p>
                  </a:txBody>
                  <a:tcPr/>
                </a:tc>
              </a:tr>
              <a:tr h="370840">
                <a:tc>
                  <a:txBody>
                    <a:bodyPr/>
                    <a:lstStyle/>
                    <a:p>
                      <a:r>
                        <a:rPr lang="en-US" sz="1400" dirty="0" smtClean="0"/>
                        <a:t>Japan</a:t>
                      </a:r>
                      <a:endParaRPr lang="en-US" sz="1400" dirty="0"/>
                    </a:p>
                  </a:txBody>
                  <a:tcPr/>
                </a:tc>
                <a:tc>
                  <a:txBody>
                    <a:bodyPr/>
                    <a:lstStyle/>
                    <a:p>
                      <a:r>
                        <a:rPr lang="en-US" sz="1400" dirty="0" smtClean="0"/>
                        <a:t>Reprocessing</a:t>
                      </a:r>
                      <a:endParaRPr lang="en-US" sz="1400" dirty="0"/>
                    </a:p>
                  </a:txBody>
                  <a:tcPr>
                    <a:lnR w="12700" cmpd="sng">
                      <a:noFill/>
                    </a:lnR>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tcPr>
                </a:tc>
                <a:tc>
                  <a:txBody>
                    <a:bodyPr/>
                    <a:lstStyle/>
                    <a:p>
                      <a:endParaRPr lang="en-US" sz="1400" dirty="0"/>
                    </a:p>
                  </a:txBody>
                  <a:tcPr/>
                </a:tc>
              </a:tr>
            </a:tbl>
          </a:graphicData>
        </a:graphic>
      </p:graphicFrame>
      <p:sp>
        <p:nvSpPr>
          <p:cNvPr id="5" name="TextBox 4"/>
          <p:cNvSpPr txBox="1"/>
          <p:nvPr/>
        </p:nvSpPr>
        <p:spPr>
          <a:xfrm>
            <a:off x="973394" y="5297784"/>
            <a:ext cx="6184490" cy="307777"/>
          </a:xfrm>
          <a:prstGeom prst="rect">
            <a:avLst/>
          </a:prstGeom>
          <a:noFill/>
        </p:spPr>
        <p:txBody>
          <a:bodyPr wrap="square" rtlCol="0">
            <a:spAutoFit/>
          </a:bodyPr>
          <a:lstStyle/>
          <a:p>
            <a:r>
              <a:rPr lang="en-US" sz="1400" dirty="0" smtClean="0"/>
              <a:t>Geological repositories are not fully operational which leads to interim storage</a:t>
            </a:r>
            <a:endParaRPr lang="en-US" sz="1400" dirty="0"/>
          </a:p>
        </p:txBody>
      </p:sp>
    </p:spTree>
    <p:extLst>
      <p:ext uri="{BB962C8B-B14F-4D97-AF65-F5344CB8AC3E}">
        <p14:creationId xmlns:p14="http://schemas.microsoft.com/office/powerpoint/2010/main" val="468695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Dry Storage Market</a:t>
            </a:r>
            <a:endParaRPr lang="en-US" dirty="0"/>
          </a:p>
        </p:txBody>
      </p:sp>
      <p:sp>
        <p:nvSpPr>
          <p:cNvPr id="3" name="Content Placeholder 2"/>
          <p:cNvSpPr>
            <a:spLocks noGrp="1"/>
          </p:cNvSpPr>
          <p:nvPr>
            <p:ph idx="1"/>
          </p:nvPr>
        </p:nvSpPr>
        <p:spPr>
          <a:xfrm>
            <a:off x="230189" y="1340230"/>
            <a:ext cx="4847405" cy="2651667"/>
          </a:xfrm>
        </p:spPr>
        <p:txBody>
          <a:bodyPr>
            <a:normAutofit/>
          </a:bodyPr>
          <a:lstStyle/>
          <a:p>
            <a:r>
              <a:rPr lang="en-US" sz="2000" dirty="0"/>
              <a:t>Global spent nuclear fuel (SNF) dry storage cask market to reach $1.9bn by </a:t>
            </a:r>
            <a:r>
              <a:rPr lang="en-US" sz="2000" dirty="0" smtClean="0"/>
              <a:t>2020</a:t>
            </a:r>
          </a:p>
          <a:p>
            <a:pPr lvl="1"/>
            <a:r>
              <a:rPr lang="en-US" sz="1600" dirty="0" smtClean="0"/>
              <a:t>Compared </a:t>
            </a:r>
            <a:r>
              <a:rPr lang="en-US" sz="1600" dirty="0"/>
              <a:t>to $1.05bn during </a:t>
            </a:r>
            <a:r>
              <a:rPr lang="en-US" sz="1600" dirty="0" smtClean="0"/>
              <a:t>2010-2015</a:t>
            </a:r>
          </a:p>
          <a:p>
            <a:pPr lvl="1"/>
            <a:r>
              <a:rPr lang="en-US" sz="1600" dirty="0" smtClean="0"/>
              <a:t>America largest market , led by the US </a:t>
            </a:r>
            <a:endParaRPr lang="en-US" sz="1600" dirty="0"/>
          </a:p>
          <a:p>
            <a:r>
              <a:rPr lang="en-US" sz="2000" dirty="0" smtClean="0"/>
              <a:t>By 2020 (80% increase)</a:t>
            </a:r>
          </a:p>
          <a:p>
            <a:pPr lvl="1"/>
            <a:r>
              <a:rPr lang="en-US" sz="1600" dirty="0" smtClean="0"/>
              <a:t>US - $1bn</a:t>
            </a:r>
          </a:p>
          <a:p>
            <a:pPr lvl="1"/>
            <a:r>
              <a:rPr lang="en-US" sz="1600" dirty="0" smtClean="0"/>
              <a:t>Europe - $800M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594" y="1351484"/>
            <a:ext cx="4066406" cy="211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77595" y="3406376"/>
            <a:ext cx="4066406" cy="461665"/>
          </a:xfrm>
          <a:prstGeom prst="rect">
            <a:avLst/>
          </a:prstGeom>
          <a:noFill/>
        </p:spPr>
        <p:txBody>
          <a:bodyPr wrap="square" rtlCol="0">
            <a:spAutoFit/>
          </a:bodyPr>
          <a:lstStyle/>
          <a:p>
            <a:r>
              <a:rPr lang="en-US" sz="1200" dirty="0"/>
              <a:t>Historical and projected amounts of spent fuel discharged, reprocessed and </a:t>
            </a:r>
            <a:r>
              <a:rPr lang="en-US" sz="1200" dirty="0" smtClean="0"/>
              <a:t>stored.</a:t>
            </a:r>
            <a:endParaRPr lang="en-US" sz="1200" dirty="0"/>
          </a:p>
        </p:txBody>
      </p:sp>
      <p:sp>
        <p:nvSpPr>
          <p:cNvPr id="6" name="Content Placeholder 2"/>
          <p:cNvSpPr txBox="1">
            <a:spLocks/>
          </p:cNvSpPr>
          <p:nvPr/>
        </p:nvSpPr>
        <p:spPr>
          <a:xfrm>
            <a:off x="230189" y="4022597"/>
            <a:ext cx="8458687" cy="11614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Asia-Pacific region (Japan, S. Korea, China) largest area of growth beyond 2020</a:t>
            </a:r>
          </a:p>
        </p:txBody>
      </p:sp>
    </p:spTree>
    <p:extLst>
      <p:ext uri="{BB962C8B-B14F-4D97-AF65-F5344CB8AC3E}">
        <p14:creationId xmlns:p14="http://schemas.microsoft.com/office/powerpoint/2010/main" val="3796357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2"/>
          <p:cNvSpPr txBox="1">
            <a:spLocks noChangeArrowheads="1"/>
          </p:cNvSpPr>
          <p:nvPr>
            <p:custDataLst>
              <p:tags r:id="rId1"/>
            </p:custDataLst>
          </p:nvPr>
        </p:nvSpPr>
        <p:spPr bwMode="auto">
          <a:xfrm rot="19565340">
            <a:off x="3125815" y="3496383"/>
            <a:ext cx="778244" cy="161583"/>
          </a:xfrm>
          <a:prstGeom prst="rect">
            <a:avLst/>
          </a:prstGeom>
          <a:solidFill>
            <a:schemeClr val="bg1">
              <a:lumMod val="95000"/>
            </a:schemeClr>
          </a:solidFill>
          <a:ln w="9525">
            <a:noFill/>
            <a:miter lim="800000"/>
            <a:headEnd/>
            <a:tailEnd/>
          </a:ln>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a:ln>
                  <a:noFill/>
                </a:ln>
                <a:solidFill>
                  <a:srgbClr val="44546A"/>
                </a:solidFill>
                <a:effectLst/>
                <a:uLnTx/>
                <a:uFillTx/>
                <a:cs typeface="Arial" charset="0"/>
              </a:rPr>
              <a:t>Oyster Creek</a:t>
            </a:r>
          </a:p>
        </p:txBody>
      </p:sp>
      <p:sp>
        <p:nvSpPr>
          <p:cNvPr id="8" name="Text Box 72"/>
          <p:cNvSpPr txBox="1">
            <a:spLocks noChangeArrowheads="1"/>
          </p:cNvSpPr>
          <p:nvPr>
            <p:custDataLst>
              <p:tags r:id="rId2"/>
            </p:custDataLst>
          </p:nvPr>
        </p:nvSpPr>
        <p:spPr bwMode="auto">
          <a:xfrm rot="19565340">
            <a:off x="3296315" y="3698636"/>
            <a:ext cx="647413" cy="161583"/>
          </a:xfrm>
          <a:prstGeom prst="rect">
            <a:avLst/>
          </a:prstGeom>
          <a:solidFill>
            <a:schemeClr val="bg1">
              <a:lumMod val="95000"/>
            </a:schemeClr>
          </a:solidFill>
          <a:ln w="9525">
            <a:noFill/>
            <a:miter lim="800000"/>
            <a:headEnd/>
            <a:tailEnd/>
          </a:ln>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a:ln>
                  <a:noFill/>
                </a:ln>
                <a:solidFill>
                  <a:srgbClr val="44546A"/>
                </a:solidFill>
                <a:effectLst/>
                <a:uLnTx/>
                <a:uFillTx/>
                <a:cs typeface="Arial" charset="0"/>
              </a:rPr>
              <a:t>Pilgrim</a:t>
            </a:r>
          </a:p>
        </p:txBody>
      </p:sp>
      <p:sp>
        <p:nvSpPr>
          <p:cNvPr id="9" name="Text Box 72"/>
          <p:cNvSpPr txBox="1">
            <a:spLocks noChangeArrowheads="1"/>
          </p:cNvSpPr>
          <p:nvPr>
            <p:custDataLst>
              <p:tags r:id="rId3"/>
            </p:custDataLst>
          </p:nvPr>
        </p:nvSpPr>
        <p:spPr bwMode="auto">
          <a:xfrm rot="19565340">
            <a:off x="1436448" y="3037072"/>
            <a:ext cx="709575" cy="484748"/>
          </a:xfrm>
          <a:prstGeom prst="rect">
            <a:avLst/>
          </a:prstGeom>
          <a:solidFill>
            <a:schemeClr val="bg1">
              <a:lumMod val="95000"/>
            </a:schemeClr>
          </a:solidFill>
          <a:ln w="9525">
            <a:noFill/>
            <a:miter lim="800000"/>
            <a:headEnd/>
            <a:tailEnd/>
          </a:ln>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a:ln>
                  <a:noFill/>
                </a:ln>
                <a:solidFill>
                  <a:srgbClr val="44546A"/>
                </a:solidFill>
                <a:effectLst/>
                <a:uLnTx/>
                <a:uFillTx/>
                <a:cs typeface="Arial" charset="0"/>
              </a:rPr>
              <a:t>Kewaunee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a:ln>
                  <a:noFill/>
                </a:ln>
                <a:solidFill>
                  <a:srgbClr val="44546A"/>
                </a:solidFill>
                <a:effectLst/>
                <a:uLnTx/>
                <a:uFillTx/>
                <a:cs typeface="Arial" charset="0"/>
              </a:rPr>
              <a:t>CR3</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a:ln>
                  <a:noFill/>
                </a:ln>
                <a:solidFill>
                  <a:srgbClr val="44546A"/>
                </a:solidFill>
                <a:effectLst/>
                <a:uLnTx/>
                <a:uFillTx/>
                <a:cs typeface="Arial" charset="0"/>
              </a:rPr>
              <a:t>SONGS2&amp;3</a:t>
            </a:r>
          </a:p>
        </p:txBody>
      </p:sp>
      <p:sp>
        <p:nvSpPr>
          <p:cNvPr id="10" name="Text Box 72"/>
          <p:cNvSpPr txBox="1">
            <a:spLocks noChangeArrowheads="1"/>
          </p:cNvSpPr>
          <p:nvPr>
            <p:custDataLst>
              <p:tags r:id="rId4"/>
            </p:custDataLst>
          </p:nvPr>
        </p:nvSpPr>
        <p:spPr bwMode="auto">
          <a:xfrm rot="19565340">
            <a:off x="1436201" y="3674061"/>
            <a:ext cx="793021" cy="323165"/>
          </a:xfrm>
          <a:prstGeom prst="rect">
            <a:avLst/>
          </a:prstGeom>
          <a:solidFill>
            <a:schemeClr val="bg1">
              <a:lumMod val="95000"/>
            </a:schemeClr>
          </a:solidFill>
          <a:ln w="9525">
            <a:noFill/>
            <a:miter lim="800000"/>
            <a:headEnd/>
            <a:tailEnd/>
          </a:ln>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a:ln>
                  <a:noFill/>
                </a:ln>
                <a:solidFill>
                  <a:srgbClr val="44546A"/>
                </a:solidFill>
                <a:effectLst/>
                <a:uLnTx/>
                <a:uFillTx/>
                <a:cs typeface="Arial" charset="0"/>
              </a:rPr>
              <a:t>Vermont Yankee</a:t>
            </a:r>
          </a:p>
        </p:txBody>
      </p:sp>
      <p:sp>
        <p:nvSpPr>
          <p:cNvPr id="13" name="Text Box 72"/>
          <p:cNvSpPr txBox="1">
            <a:spLocks noChangeArrowheads="1"/>
          </p:cNvSpPr>
          <p:nvPr>
            <p:custDataLst>
              <p:tags r:id="rId5"/>
            </p:custDataLst>
          </p:nvPr>
        </p:nvSpPr>
        <p:spPr bwMode="auto">
          <a:xfrm rot="19565340">
            <a:off x="1979743" y="3520959"/>
            <a:ext cx="999999" cy="161583"/>
          </a:xfrm>
          <a:prstGeom prst="rect">
            <a:avLst/>
          </a:prstGeom>
          <a:solidFill>
            <a:schemeClr val="bg1">
              <a:lumMod val="95000"/>
            </a:schemeClr>
          </a:solidFill>
          <a:ln w="9525">
            <a:noFill/>
            <a:miter lim="800000"/>
            <a:headEnd/>
            <a:tailEnd/>
          </a:ln>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smtClean="0">
                <a:ln>
                  <a:noFill/>
                </a:ln>
                <a:solidFill>
                  <a:srgbClr val="44546A"/>
                </a:solidFill>
                <a:effectLst/>
                <a:uLnTx/>
                <a:uFillTx/>
                <a:cs typeface="Arial" charset="0"/>
              </a:rPr>
              <a:t>Fort Calhoun</a:t>
            </a:r>
            <a:endParaRPr kumimoji="0" lang="en-US" altLang="fr-FR" sz="1050" b="0" i="0" u="none" strike="noStrike" kern="0" cap="none" spc="0" normalizeH="0" baseline="0" noProof="0" dirty="0">
              <a:ln>
                <a:noFill/>
              </a:ln>
              <a:solidFill>
                <a:srgbClr val="44546A"/>
              </a:solidFill>
              <a:effectLst/>
              <a:uLnTx/>
              <a:uFillTx/>
              <a:cs typeface="Arial" charset="0"/>
            </a:endParaRPr>
          </a:p>
        </p:txBody>
      </p:sp>
      <p:sp>
        <p:nvSpPr>
          <p:cNvPr id="15" name="Text Box 72"/>
          <p:cNvSpPr txBox="1">
            <a:spLocks noChangeArrowheads="1"/>
          </p:cNvSpPr>
          <p:nvPr>
            <p:custDataLst>
              <p:tags r:id="rId6"/>
            </p:custDataLst>
          </p:nvPr>
        </p:nvSpPr>
        <p:spPr bwMode="auto">
          <a:xfrm rot="19565340">
            <a:off x="2645635" y="3597739"/>
            <a:ext cx="588266" cy="161583"/>
          </a:xfrm>
          <a:prstGeom prst="rect">
            <a:avLst/>
          </a:prstGeom>
          <a:solidFill>
            <a:schemeClr val="bg1">
              <a:lumMod val="95000"/>
            </a:schemeClr>
          </a:solidFill>
          <a:ln w="9525">
            <a:noFill/>
            <a:miter lim="800000"/>
            <a:headEnd/>
            <a:tailEnd/>
          </a:ln>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smtClean="0">
                <a:ln>
                  <a:noFill/>
                </a:ln>
                <a:solidFill>
                  <a:srgbClr val="44546A"/>
                </a:solidFill>
                <a:effectLst/>
                <a:uLnTx/>
                <a:uFillTx/>
                <a:cs typeface="Arial" charset="0"/>
              </a:rPr>
              <a:t>Palisades</a:t>
            </a:r>
            <a:endParaRPr kumimoji="0" lang="en-US" altLang="fr-FR" sz="1050" b="0" i="0" u="none" strike="noStrike" kern="0" cap="none" spc="0" normalizeH="0" baseline="0" noProof="0" dirty="0">
              <a:ln>
                <a:noFill/>
              </a:ln>
              <a:solidFill>
                <a:srgbClr val="44546A"/>
              </a:solidFill>
              <a:effectLst/>
              <a:uLnTx/>
              <a:uFillTx/>
              <a:cs typeface="Arial" charset="0"/>
            </a:endParaRPr>
          </a:p>
        </p:txBody>
      </p:sp>
      <p:sp>
        <p:nvSpPr>
          <p:cNvPr id="14" name="Text Box 72"/>
          <p:cNvSpPr txBox="1">
            <a:spLocks noChangeArrowheads="1"/>
          </p:cNvSpPr>
          <p:nvPr>
            <p:custDataLst>
              <p:tags r:id="rId7"/>
            </p:custDataLst>
          </p:nvPr>
        </p:nvSpPr>
        <p:spPr bwMode="auto">
          <a:xfrm rot="19565340">
            <a:off x="4571689" y="3036476"/>
            <a:ext cx="588267" cy="323165"/>
          </a:xfrm>
          <a:prstGeom prst="rect">
            <a:avLst/>
          </a:prstGeom>
          <a:solidFill>
            <a:schemeClr val="bg1">
              <a:lumMod val="95000"/>
            </a:schemeClr>
          </a:solidFill>
          <a:ln w="9525">
            <a:noFill/>
            <a:miter lim="800000"/>
            <a:headEnd/>
            <a:tailEnd/>
          </a:ln>
        </p:spPr>
        <p:txBody>
          <a:bodyPr wrap="squar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fr-FR" sz="1050" b="0" i="0" u="none" strike="noStrike" kern="0" cap="none" spc="0" normalizeH="0" baseline="0" noProof="0" dirty="0" smtClean="0">
                <a:ln>
                  <a:noFill/>
                </a:ln>
                <a:solidFill>
                  <a:srgbClr val="44546A"/>
                </a:solidFill>
                <a:effectLst/>
                <a:uLnTx/>
                <a:uFillTx/>
                <a:cs typeface="Arial" charset="0"/>
              </a:rPr>
              <a:t>Diablo Canyon</a:t>
            </a:r>
            <a:endParaRPr kumimoji="0" lang="en-US" altLang="fr-FR" sz="1050" b="0" i="0" u="none" strike="noStrike" kern="0" cap="none" spc="0" normalizeH="0" baseline="0" noProof="0" dirty="0">
              <a:ln>
                <a:noFill/>
              </a:ln>
              <a:solidFill>
                <a:srgbClr val="44546A"/>
              </a:solidFill>
              <a:effectLst/>
              <a:uLnTx/>
              <a:uFillTx/>
              <a:cs typeface="Arial" charset="0"/>
            </a:endParaRPr>
          </a:p>
        </p:txBody>
      </p:sp>
      <p:sp>
        <p:nvSpPr>
          <p:cNvPr id="5" name="Text Box 72"/>
          <p:cNvSpPr txBox="1">
            <a:spLocks noChangeArrowheads="1"/>
          </p:cNvSpPr>
          <p:nvPr>
            <p:custDataLst>
              <p:tags r:id="rId8"/>
            </p:custDataLst>
          </p:nvPr>
        </p:nvSpPr>
        <p:spPr bwMode="auto">
          <a:xfrm>
            <a:off x="3469932" y="1724936"/>
            <a:ext cx="3016671" cy="553998"/>
          </a:xfrm>
          <a:prstGeom prst="rect">
            <a:avLst/>
          </a:prstGeom>
          <a:solidFill>
            <a:schemeClr val="bg1">
              <a:lumMod val="95000"/>
            </a:schemeClr>
          </a:solidFill>
          <a:ln>
            <a:noFill/>
          </a:ln>
          <a:extLst/>
        </p:spPr>
        <p:txBody>
          <a:bodyPr wrap="square" lIns="0" tIns="0" rIns="0" bIns="0" anchor="ctr">
            <a:spAutoFit/>
          </a:bodyPr>
          <a:lstStyle>
            <a:lvl1pPr eaLnBrk="0" hangingPunct="0">
              <a:spcBef>
                <a:spcPct val="20000"/>
              </a:spcBef>
              <a:spcAft>
                <a:spcPct val="20000"/>
              </a:spcAft>
              <a:buClr>
                <a:schemeClr val="tx2"/>
              </a:buClr>
              <a:buFont typeface="Arial" pitchFamily="34" charset="0"/>
              <a:buBlip>
                <a:blip r:embed="rId11"/>
              </a:buBlip>
              <a:defRPr sz="2000" b="1">
                <a:solidFill>
                  <a:schemeClr val="tx1"/>
                </a:solidFill>
                <a:latin typeface="Arial" pitchFamily="34" charset="0"/>
                <a:ea typeface="Geneva"/>
                <a:cs typeface="Geneva"/>
              </a:defRPr>
            </a:lvl1pPr>
            <a:lvl2pPr marL="742950" indent="-285750" eaLnBrk="0" hangingPunct="0">
              <a:spcBef>
                <a:spcPct val="20000"/>
              </a:spcBef>
              <a:spcAft>
                <a:spcPct val="10000"/>
              </a:spcAft>
              <a:buClr>
                <a:schemeClr val="accent1"/>
              </a:buClr>
              <a:buSzPct val="95000"/>
              <a:buFont typeface="Wingdings" pitchFamily="2" charset="2"/>
              <a:buChar char="u"/>
              <a:defRPr sz="1600" b="1">
                <a:solidFill>
                  <a:schemeClr val="tx1"/>
                </a:solidFill>
                <a:latin typeface="Arial" pitchFamily="34" charset="0"/>
                <a:ea typeface="Geneva"/>
                <a:cs typeface="Geneva"/>
              </a:defRPr>
            </a:lvl2pPr>
            <a:lvl3pPr marL="1143000" indent="-228600" eaLnBrk="0" hangingPunct="0">
              <a:spcBef>
                <a:spcPct val="20000"/>
              </a:spcBef>
              <a:buClr>
                <a:schemeClr val="tx2"/>
              </a:buClr>
              <a:buFont typeface="Symbol" pitchFamily="18" charset="2"/>
              <a:buChar char="·"/>
              <a:defRPr sz="1400">
                <a:solidFill>
                  <a:schemeClr val="tx1"/>
                </a:solidFill>
                <a:latin typeface="Arial" pitchFamily="34" charset="0"/>
                <a:ea typeface="Geneva"/>
                <a:cs typeface="Geneva"/>
              </a:defRPr>
            </a:lvl3pPr>
            <a:lvl4pPr marL="1600200" indent="-228600" eaLnBrk="0" hangingPunct="0">
              <a:spcBef>
                <a:spcPct val="20000"/>
              </a:spcBef>
              <a:buClr>
                <a:schemeClr val="tx1"/>
              </a:buClr>
              <a:buFont typeface="Arial" pitchFamily="34" charset="0"/>
              <a:buChar char="-"/>
              <a:defRPr sz="1200">
                <a:solidFill>
                  <a:schemeClr val="tx1"/>
                </a:solidFill>
                <a:latin typeface="Arial" pitchFamily="34" charset="0"/>
                <a:ea typeface="Geneva"/>
                <a:cs typeface="Geneva"/>
              </a:defRPr>
            </a:lvl4pPr>
            <a:lvl5pPr marL="2057400" indent="-228600" eaLnBrk="0" hangingPunct="0">
              <a:spcBef>
                <a:spcPct val="20000"/>
              </a:spcBef>
              <a:buFont typeface="Arial" pitchFamily="34" charset="0"/>
              <a:buChar char="­"/>
              <a:defRPr sz="1200">
                <a:solidFill>
                  <a:schemeClr val="tx1"/>
                </a:solidFill>
                <a:latin typeface="Arial" pitchFamily="34" charset="0"/>
                <a:ea typeface="Geneva"/>
                <a:cs typeface="Geneva"/>
              </a:defRPr>
            </a:lvl5pPr>
            <a:lvl6pPr marL="25146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6pPr>
            <a:lvl7pPr marL="29718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7pPr>
            <a:lvl8pPr marL="34290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8pPr>
            <a:lvl9pPr marL="38862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fr-FR" sz="1200" b="0" i="0" u="none" strike="noStrike" kern="0" cap="none" spc="0" normalizeH="0" baseline="0" noProof="0" dirty="0">
                <a:ln>
                  <a:noFill/>
                </a:ln>
                <a:solidFill>
                  <a:schemeClr val="tx2">
                    <a:lumMod val="75000"/>
                  </a:schemeClr>
                </a:solidFill>
                <a:effectLst/>
                <a:uLnTx/>
                <a:uFillTx/>
                <a:latin typeface="Arial" pitchFamily="34" charset="0"/>
                <a:cs typeface="Arial" pitchFamily="34" charset="0"/>
              </a:rPr>
              <a:t>An estimated 5 to 10 plants are at risk of early closure due to adverse economic conditions over the next 10 years</a:t>
            </a:r>
          </a:p>
        </p:txBody>
      </p:sp>
      <p:sp>
        <p:nvSpPr>
          <p:cNvPr id="6" name="Text Box 72"/>
          <p:cNvSpPr txBox="1">
            <a:spLocks noChangeArrowheads="1"/>
          </p:cNvSpPr>
          <p:nvPr>
            <p:custDataLst>
              <p:tags r:id="rId9"/>
            </p:custDataLst>
          </p:nvPr>
        </p:nvSpPr>
        <p:spPr bwMode="auto">
          <a:xfrm>
            <a:off x="7678994" y="1764264"/>
            <a:ext cx="1237995" cy="861774"/>
          </a:xfrm>
          <a:prstGeom prst="rect">
            <a:avLst/>
          </a:prstGeom>
          <a:solidFill>
            <a:schemeClr val="bg1">
              <a:lumMod val="95000"/>
            </a:schemeClr>
          </a:solidFill>
          <a:ln>
            <a:noFill/>
          </a:ln>
          <a:extLst/>
        </p:spPr>
        <p:txBody>
          <a:bodyPr wrap="square" lIns="0" tIns="0" rIns="0" bIns="0" anchor="ctr">
            <a:spAutoFit/>
          </a:bodyPr>
          <a:lstStyle>
            <a:lvl1pPr eaLnBrk="0" hangingPunct="0">
              <a:spcBef>
                <a:spcPct val="20000"/>
              </a:spcBef>
              <a:spcAft>
                <a:spcPct val="20000"/>
              </a:spcAft>
              <a:buClr>
                <a:schemeClr val="tx2"/>
              </a:buClr>
              <a:buFont typeface="Arial" pitchFamily="34" charset="0"/>
              <a:buBlip>
                <a:blip r:embed="rId11"/>
              </a:buBlip>
              <a:defRPr sz="2000" b="1">
                <a:solidFill>
                  <a:schemeClr val="tx1"/>
                </a:solidFill>
                <a:latin typeface="Arial" pitchFamily="34" charset="0"/>
                <a:ea typeface="Geneva"/>
                <a:cs typeface="Geneva"/>
              </a:defRPr>
            </a:lvl1pPr>
            <a:lvl2pPr marL="742950" indent="-285750" eaLnBrk="0" hangingPunct="0">
              <a:spcBef>
                <a:spcPct val="20000"/>
              </a:spcBef>
              <a:spcAft>
                <a:spcPct val="10000"/>
              </a:spcAft>
              <a:buClr>
                <a:schemeClr val="accent1"/>
              </a:buClr>
              <a:buSzPct val="95000"/>
              <a:buFont typeface="Wingdings" pitchFamily="2" charset="2"/>
              <a:buChar char="u"/>
              <a:defRPr sz="1600" b="1">
                <a:solidFill>
                  <a:schemeClr val="tx1"/>
                </a:solidFill>
                <a:latin typeface="Arial" pitchFamily="34" charset="0"/>
                <a:ea typeface="Geneva"/>
                <a:cs typeface="Geneva"/>
              </a:defRPr>
            </a:lvl2pPr>
            <a:lvl3pPr marL="1143000" indent="-228600" eaLnBrk="0" hangingPunct="0">
              <a:spcBef>
                <a:spcPct val="20000"/>
              </a:spcBef>
              <a:buClr>
                <a:schemeClr val="tx2"/>
              </a:buClr>
              <a:buFont typeface="Symbol" pitchFamily="18" charset="2"/>
              <a:buChar char="·"/>
              <a:defRPr sz="1400">
                <a:solidFill>
                  <a:schemeClr val="tx1"/>
                </a:solidFill>
                <a:latin typeface="Arial" pitchFamily="34" charset="0"/>
                <a:ea typeface="Geneva"/>
                <a:cs typeface="Geneva"/>
              </a:defRPr>
            </a:lvl3pPr>
            <a:lvl4pPr marL="1600200" indent="-228600" eaLnBrk="0" hangingPunct="0">
              <a:spcBef>
                <a:spcPct val="20000"/>
              </a:spcBef>
              <a:buClr>
                <a:schemeClr val="tx1"/>
              </a:buClr>
              <a:buFont typeface="Arial" pitchFamily="34" charset="0"/>
              <a:buChar char="-"/>
              <a:defRPr sz="1200">
                <a:solidFill>
                  <a:schemeClr val="tx1"/>
                </a:solidFill>
                <a:latin typeface="Arial" pitchFamily="34" charset="0"/>
                <a:ea typeface="Geneva"/>
                <a:cs typeface="Geneva"/>
              </a:defRPr>
            </a:lvl4pPr>
            <a:lvl5pPr marL="2057400" indent="-228600" eaLnBrk="0" hangingPunct="0">
              <a:spcBef>
                <a:spcPct val="20000"/>
              </a:spcBef>
              <a:buFont typeface="Arial" pitchFamily="34" charset="0"/>
              <a:buChar char="­"/>
              <a:defRPr sz="1200">
                <a:solidFill>
                  <a:schemeClr val="tx1"/>
                </a:solidFill>
                <a:latin typeface="Arial" pitchFamily="34" charset="0"/>
                <a:ea typeface="Geneva"/>
                <a:cs typeface="Geneva"/>
              </a:defRPr>
            </a:lvl5pPr>
            <a:lvl6pPr marL="25146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6pPr>
            <a:lvl7pPr marL="29718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7pPr>
            <a:lvl8pPr marL="34290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8pPr>
            <a:lvl9pPr marL="3886200" indent="-228600" eaLnBrk="0" fontAlgn="base" hangingPunct="0">
              <a:spcBef>
                <a:spcPct val="20000"/>
              </a:spcBef>
              <a:spcAft>
                <a:spcPct val="0"/>
              </a:spcAft>
              <a:buFont typeface="Arial" pitchFamily="34" charset="0"/>
              <a:buChar char="­"/>
              <a:defRPr sz="1200">
                <a:solidFill>
                  <a:schemeClr val="tx1"/>
                </a:solidFill>
                <a:latin typeface="Arial" pitchFamily="34" charset="0"/>
                <a:ea typeface="Geneva"/>
                <a:cs typeface="Geneva"/>
              </a:defRPr>
            </a:lvl9pPr>
          </a:lstStyle>
          <a:p>
            <a:pPr marL="0" marR="0" lvl="0" indent="0" algn="r" defTabSz="914400" eaLnBrk="1" fontAlgn="auto" latinLnBrk="0" hangingPunct="1">
              <a:lnSpc>
                <a:spcPct val="100000"/>
              </a:lnSpc>
              <a:spcBef>
                <a:spcPct val="0"/>
              </a:spcBef>
              <a:spcAft>
                <a:spcPct val="0"/>
              </a:spcAft>
              <a:buClrTx/>
              <a:buSzTx/>
              <a:buFontTx/>
              <a:buNone/>
              <a:tabLst/>
              <a:defRPr/>
            </a:pPr>
            <a:r>
              <a:rPr kumimoji="0" lang="en-US" altLang="fr-FR" sz="1400" b="1" i="0" u="none" strike="noStrike" kern="0" cap="none" spc="0" normalizeH="0" baseline="0" noProof="0" dirty="0">
                <a:ln>
                  <a:noFill/>
                </a:ln>
                <a:solidFill>
                  <a:srgbClr val="002060"/>
                </a:solidFill>
                <a:effectLst/>
                <a:uLnTx/>
                <a:uFillTx/>
                <a:latin typeface="Arial" pitchFamily="34" charset="0"/>
                <a:cs typeface="Arial" pitchFamily="34" charset="0"/>
              </a:rPr>
              <a:t>Total of </a:t>
            </a:r>
            <a:r>
              <a:rPr kumimoji="0" lang="en-US" altLang="fr-FR" sz="1400" b="1" i="0" u="none" strike="noStrike" kern="0" cap="none" spc="0" normalizeH="0" baseline="0" noProof="0" dirty="0" smtClean="0">
                <a:ln>
                  <a:noFill/>
                </a:ln>
                <a:solidFill>
                  <a:srgbClr val="002060"/>
                </a:solidFill>
                <a:effectLst/>
                <a:uLnTx/>
                <a:uFillTx/>
                <a:latin typeface="Arial" pitchFamily="34" charset="0"/>
                <a:cs typeface="Arial" pitchFamily="34" charset="0"/>
              </a:rPr>
              <a:t>31 </a:t>
            </a:r>
            <a:r>
              <a:rPr kumimoji="0" lang="en-US" altLang="fr-FR" sz="1400" b="1" i="0" u="none" strike="noStrike" kern="0" cap="none" spc="0" normalizeH="0" baseline="0" noProof="0" dirty="0">
                <a:ln>
                  <a:noFill/>
                </a:ln>
                <a:solidFill>
                  <a:srgbClr val="002060"/>
                </a:solidFill>
                <a:effectLst/>
                <a:uLnTx/>
                <a:uFillTx/>
                <a:latin typeface="Arial" pitchFamily="34" charset="0"/>
                <a:cs typeface="Arial" pitchFamily="34" charset="0"/>
              </a:rPr>
              <a:t>units reaching 60 years by 2035</a:t>
            </a:r>
          </a:p>
        </p:txBody>
      </p:sp>
      <p:sp>
        <p:nvSpPr>
          <p:cNvPr id="2" name="Title 1"/>
          <p:cNvSpPr>
            <a:spLocks noGrp="1"/>
          </p:cNvSpPr>
          <p:nvPr>
            <p:ph type="title"/>
          </p:nvPr>
        </p:nvSpPr>
        <p:spPr/>
        <p:txBody>
          <a:bodyPr>
            <a:normAutofit fontScale="90000"/>
          </a:bodyPr>
          <a:lstStyle/>
          <a:p>
            <a:r>
              <a:rPr lang="en-US" dirty="0"/>
              <a:t>U.S. Reactor Fleet to 2035</a:t>
            </a:r>
          </a:p>
        </p:txBody>
      </p:sp>
      <p:graphicFrame>
        <p:nvGraphicFramePr>
          <p:cNvPr id="4" name="Chart 18"/>
          <p:cNvGraphicFramePr>
            <a:graphicFrameLocks/>
          </p:cNvGraphicFramePr>
          <p:nvPr>
            <p:extLst>
              <p:ext uri="{D42A27DB-BD31-4B8C-83A1-F6EECF244321}">
                <p14:modId xmlns:p14="http://schemas.microsoft.com/office/powerpoint/2010/main" val="872405244"/>
              </p:ext>
            </p:extLst>
          </p:nvPr>
        </p:nvGraphicFramePr>
        <p:xfrm>
          <a:off x="367715" y="1356544"/>
          <a:ext cx="7562677" cy="3560176"/>
        </p:xfrm>
        <a:graphic>
          <a:graphicData uri="http://schemas.openxmlformats.org/drawingml/2006/chart">
            <c:chart xmlns:c="http://schemas.openxmlformats.org/drawingml/2006/chart" xmlns:r="http://schemas.openxmlformats.org/officeDocument/2006/relationships" r:id="rId12"/>
          </a:graphicData>
        </a:graphic>
      </p:graphicFrame>
      <p:sp>
        <p:nvSpPr>
          <p:cNvPr id="12" name="Right Brace 11"/>
          <p:cNvSpPr/>
          <p:nvPr/>
        </p:nvSpPr>
        <p:spPr>
          <a:xfrm rot="16200000">
            <a:off x="3292438" y="1265819"/>
            <a:ext cx="755576" cy="3301505"/>
          </a:xfrm>
          <a:prstGeom prst="rightBrace">
            <a:avLst>
              <a:gd name="adj1" fmla="val 8333"/>
              <a:gd name="adj2" fmla="val 50205"/>
            </a:avLst>
          </a:prstGeom>
          <a:noFill/>
          <a:ln w="3175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2567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 Dry Storage Market Dri</a:t>
            </a:r>
            <a:r>
              <a:rPr lang="en-US" i="1" dirty="0" smtClean="0"/>
              <a:t>v</a:t>
            </a:r>
            <a:r>
              <a:rPr lang="en-US" dirty="0" smtClean="0"/>
              <a:t>ers</a:t>
            </a:r>
            <a:endParaRPr lang="en-US" dirty="0"/>
          </a:p>
        </p:txBody>
      </p:sp>
      <p:sp>
        <p:nvSpPr>
          <p:cNvPr id="3" name="Content Placeholder 2"/>
          <p:cNvSpPr>
            <a:spLocks noGrp="1"/>
          </p:cNvSpPr>
          <p:nvPr>
            <p:ph idx="1"/>
          </p:nvPr>
        </p:nvSpPr>
        <p:spPr>
          <a:xfrm>
            <a:off x="230189" y="1498161"/>
            <a:ext cx="5521682" cy="3658809"/>
          </a:xfrm>
        </p:spPr>
        <p:txBody>
          <a:bodyPr>
            <a:normAutofit fontScale="92500"/>
          </a:bodyPr>
          <a:lstStyle/>
          <a:p>
            <a:r>
              <a:rPr lang="en-US" sz="2400" dirty="0" smtClean="0"/>
              <a:t>Increased use of high capacity systems</a:t>
            </a:r>
          </a:p>
          <a:p>
            <a:pPr lvl="1"/>
            <a:r>
              <a:rPr lang="en-US" sz="2000" dirty="0" smtClean="0"/>
              <a:t>32 – 37: decrease of 15% for PWR </a:t>
            </a:r>
          </a:p>
          <a:p>
            <a:pPr lvl="1"/>
            <a:r>
              <a:rPr lang="en-US" sz="2000" dirty="0" smtClean="0"/>
              <a:t>68 – 89: decrease of 30% for BWR</a:t>
            </a:r>
          </a:p>
          <a:p>
            <a:r>
              <a:rPr lang="en-US" sz="2400" dirty="0" smtClean="0"/>
              <a:t>Market demands for lower priced systems</a:t>
            </a:r>
          </a:p>
          <a:p>
            <a:pPr lvl="1"/>
            <a:r>
              <a:rPr lang="en-US" sz="2000" dirty="0" smtClean="0"/>
              <a:t>Innovations</a:t>
            </a:r>
          </a:p>
          <a:p>
            <a:pPr lvl="1"/>
            <a:r>
              <a:rPr lang="en-US" sz="2000" dirty="0" smtClean="0"/>
              <a:t>Improved fabrication techniques</a:t>
            </a:r>
          </a:p>
          <a:p>
            <a:r>
              <a:rPr lang="en-US" sz="2400" dirty="0" smtClean="0"/>
              <a:t>Increase in early plant closings</a:t>
            </a:r>
          </a:p>
          <a:p>
            <a:pPr lvl="1"/>
            <a:r>
              <a:rPr lang="en-US" sz="2000" dirty="0" smtClean="0"/>
              <a:t>Short-term spikes in market demand are created</a:t>
            </a:r>
          </a:p>
          <a:p>
            <a:pPr lvl="1"/>
            <a:r>
              <a:rPr lang="en-US" sz="2000" dirty="0" smtClean="0"/>
              <a:t>Reduces the long-term market value</a:t>
            </a:r>
            <a:endParaRPr lang="en-US" sz="2000" dirty="0"/>
          </a:p>
        </p:txBody>
      </p:sp>
      <p:graphicFrame>
        <p:nvGraphicFramePr>
          <p:cNvPr id="4" name="Chart 3"/>
          <p:cNvGraphicFramePr/>
          <p:nvPr>
            <p:extLst>
              <p:ext uri="{D42A27DB-BD31-4B8C-83A1-F6EECF244321}">
                <p14:modId xmlns:p14="http://schemas.microsoft.com/office/powerpoint/2010/main" val="2174847141"/>
              </p:ext>
            </p:extLst>
          </p:nvPr>
        </p:nvGraphicFramePr>
        <p:xfrm>
          <a:off x="5289755" y="1498161"/>
          <a:ext cx="3746090" cy="2261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2829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sz="3200" dirty="0">
                <a:solidFill>
                  <a:srgbClr val="002060"/>
                </a:solidFill>
                <a:latin typeface="Arial" pitchFamily="34" charset="0"/>
                <a:cs typeface="Arial" pitchFamily="34" charset="0"/>
              </a:rPr>
              <a:t>Agenda</a:t>
            </a:r>
            <a:endParaRPr lang="en-US" sz="3200" dirty="0">
              <a:solidFill>
                <a:srgbClr val="002060"/>
              </a:solidFill>
            </a:endParaRPr>
          </a:p>
        </p:txBody>
      </p:sp>
      <p:sp>
        <p:nvSpPr>
          <p:cNvPr id="3" name="Content Placeholder 2"/>
          <p:cNvSpPr>
            <a:spLocks noGrp="1"/>
          </p:cNvSpPr>
          <p:nvPr>
            <p:ph idx="1"/>
          </p:nvPr>
        </p:nvSpPr>
        <p:spPr/>
        <p:txBody>
          <a:bodyPr>
            <a:normAutofit fontScale="92500"/>
          </a:bodyPr>
          <a:lstStyle/>
          <a:p>
            <a:pPr>
              <a:spcBef>
                <a:spcPts val="1800"/>
              </a:spcBef>
              <a:spcAft>
                <a:spcPts val="1800"/>
              </a:spcAft>
              <a:buClr>
                <a:srgbClr val="1F497D"/>
              </a:buClr>
              <a:buFontTx/>
              <a:buChar char="•"/>
            </a:pPr>
            <a:r>
              <a:rPr lang="en-GB" altLang="en-US" dirty="0">
                <a:solidFill>
                  <a:srgbClr val="002060"/>
                </a:solidFill>
                <a:latin typeface="Arial" panose="020B0604020202020204" pitchFamily="34" charset="0"/>
                <a:cs typeface="Arial" panose="020B0604020202020204" pitchFamily="34" charset="0"/>
              </a:rPr>
              <a:t>What is driving the nuclear fuel market?</a:t>
            </a:r>
          </a:p>
          <a:p>
            <a:pPr>
              <a:spcBef>
                <a:spcPts val="1800"/>
              </a:spcBef>
              <a:spcAft>
                <a:spcPts val="1800"/>
              </a:spcAft>
              <a:buClr>
                <a:srgbClr val="1F497D"/>
              </a:buClr>
              <a:buFontTx/>
              <a:buChar char="•"/>
            </a:pPr>
            <a:r>
              <a:rPr lang="en-GB" altLang="en-US" dirty="0">
                <a:solidFill>
                  <a:srgbClr val="002060"/>
                </a:solidFill>
                <a:latin typeface="Arial" panose="020B0604020202020204" pitchFamily="34" charset="0"/>
                <a:cs typeface="Arial" panose="020B0604020202020204" pitchFamily="34" charset="0"/>
              </a:rPr>
              <a:t>How is URENCO positioning itself in response?</a:t>
            </a:r>
          </a:p>
          <a:p>
            <a:pPr>
              <a:spcBef>
                <a:spcPts val="1800"/>
              </a:spcBef>
              <a:spcAft>
                <a:spcPts val="1800"/>
              </a:spcAft>
              <a:buClr>
                <a:srgbClr val="1F497D"/>
              </a:buClr>
              <a:buFontTx/>
              <a:buChar char="•"/>
            </a:pPr>
            <a:r>
              <a:rPr lang="en-GB" altLang="en-US" dirty="0">
                <a:solidFill>
                  <a:srgbClr val="002060"/>
                </a:solidFill>
                <a:latin typeface="Arial" panose="020B0604020202020204" pitchFamily="34" charset="0"/>
                <a:cs typeface="Arial" panose="020B0604020202020204" pitchFamily="34" charset="0"/>
              </a:rPr>
              <a:t>Where is the </a:t>
            </a:r>
            <a:r>
              <a:rPr lang="en-GB" altLang="en-US" dirty="0" smtClean="0">
                <a:solidFill>
                  <a:srgbClr val="002060"/>
                </a:solidFill>
                <a:latin typeface="Arial" panose="020B0604020202020204" pitchFamily="34" charset="0"/>
                <a:cs typeface="Arial" panose="020B0604020202020204" pitchFamily="34" charset="0"/>
              </a:rPr>
              <a:t>growth in nuclear?</a:t>
            </a:r>
            <a:endParaRPr lang="en-GB" altLang="en-US" dirty="0">
              <a:solidFill>
                <a:srgbClr val="002060"/>
              </a:solidFill>
              <a:latin typeface="Arial" panose="020B0604020202020204" pitchFamily="34" charset="0"/>
              <a:cs typeface="Arial" panose="020B0604020202020204" pitchFamily="34" charset="0"/>
            </a:endParaRPr>
          </a:p>
          <a:p>
            <a:pPr>
              <a:spcBef>
                <a:spcPts val="1800"/>
              </a:spcBef>
              <a:spcAft>
                <a:spcPts val="1800"/>
              </a:spcAft>
              <a:buClr>
                <a:srgbClr val="1F497D"/>
              </a:buClr>
              <a:buFontTx/>
              <a:buChar char="•"/>
            </a:pPr>
            <a:r>
              <a:rPr lang="en-GB" altLang="en-US" dirty="0">
                <a:solidFill>
                  <a:srgbClr val="002060"/>
                </a:solidFill>
                <a:latin typeface="Arial" panose="020B0604020202020204" pitchFamily="34" charset="0"/>
                <a:cs typeface="Arial" panose="020B0604020202020204" pitchFamily="34" charset="0"/>
              </a:rPr>
              <a:t>What is URENCO’s long term outlook?</a:t>
            </a:r>
          </a:p>
          <a:p>
            <a:endParaRPr lang="en-US" dirty="0"/>
          </a:p>
        </p:txBody>
      </p:sp>
    </p:spTree>
    <p:extLst>
      <p:ext uri="{BB962C8B-B14F-4D97-AF65-F5344CB8AC3E}">
        <p14:creationId xmlns:p14="http://schemas.microsoft.com/office/powerpoint/2010/main" val="2723467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Future </a:t>
            </a:r>
            <a:endParaRPr lang="en-US" dirty="0"/>
          </a:p>
        </p:txBody>
      </p:sp>
      <p:sp>
        <p:nvSpPr>
          <p:cNvPr id="3" name="Content Placeholder 2"/>
          <p:cNvSpPr>
            <a:spLocks noGrp="1"/>
          </p:cNvSpPr>
          <p:nvPr>
            <p:ph idx="1"/>
          </p:nvPr>
        </p:nvSpPr>
        <p:spPr/>
        <p:txBody>
          <a:bodyPr>
            <a:normAutofit/>
          </a:bodyPr>
          <a:lstStyle/>
          <a:p>
            <a:r>
              <a:rPr lang="en-US" sz="2800" dirty="0" smtClean="0"/>
              <a:t>Globally the industry is growing rapidly</a:t>
            </a:r>
          </a:p>
          <a:p>
            <a:pPr lvl="1"/>
            <a:r>
              <a:rPr lang="en-US" sz="2400" dirty="0" smtClean="0"/>
              <a:t>Market growth is heavily driven by the Asia-Pacific region</a:t>
            </a:r>
          </a:p>
          <a:p>
            <a:r>
              <a:rPr lang="en-US" sz="2800" dirty="0" smtClean="0"/>
              <a:t>US is shrinking due to early plant closures</a:t>
            </a:r>
          </a:p>
          <a:p>
            <a:pPr lvl="1"/>
            <a:r>
              <a:rPr lang="en-US" sz="2400" dirty="0" smtClean="0"/>
              <a:t>Economic drivers</a:t>
            </a:r>
          </a:p>
          <a:p>
            <a:r>
              <a:rPr lang="en-US" sz="2800" dirty="0" smtClean="0"/>
              <a:t>US economics drive lower cost and greater performance</a:t>
            </a:r>
          </a:p>
          <a:p>
            <a:pPr lvl="1"/>
            <a:r>
              <a:rPr lang="en-US" sz="2400" dirty="0" smtClean="0"/>
              <a:t>US innovations lead to global shifts</a:t>
            </a:r>
            <a:endParaRPr lang="en-US" sz="2400" dirty="0"/>
          </a:p>
        </p:txBody>
      </p:sp>
    </p:spTree>
    <p:extLst>
      <p:ext uri="{BB962C8B-B14F-4D97-AF65-F5344CB8AC3E}">
        <p14:creationId xmlns:p14="http://schemas.microsoft.com/office/powerpoint/2010/main" val="2312225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Questions?</a:t>
            </a:r>
            <a:endParaRPr lang="en-US"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211" y="1356544"/>
            <a:ext cx="3714593" cy="4189434"/>
          </a:xfrm>
          <a:prstGeom prst="rect">
            <a:avLst/>
          </a:prstGeom>
          <a:solidFill>
            <a:schemeClr val="bg2">
              <a:lumMod val="90000"/>
            </a:schemeClr>
          </a:solidFill>
          <a:ln>
            <a:noFill/>
          </a:ln>
          <a:extLst/>
        </p:spPr>
      </p:pic>
    </p:spTree>
    <p:extLst>
      <p:ext uri="{BB962C8B-B14F-4D97-AF65-F5344CB8AC3E}">
        <p14:creationId xmlns:p14="http://schemas.microsoft.com/office/powerpoint/2010/main" val="904458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420131" y="2327189"/>
            <a:ext cx="8353167" cy="1105243"/>
          </a:xfrm>
        </p:spPr>
        <p:txBody>
          <a:bodyPr>
            <a:normAutofit/>
          </a:bodyPr>
          <a:lstStyle/>
          <a:p>
            <a:r>
              <a:rPr lang="en-US" b="1" i="1" dirty="0" smtClean="0">
                <a:solidFill>
                  <a:schemeClr val="bg1"/>
                </a:solidFill>
              </a:rPr>
              <a:t>Nuclear Transportation</a:t>
            </a:r>
            <a:endParaRPr lang="en-US" b="1" i="1" dirty="0">
              <a:solidFill>
                <a:schemeClr val="bg1"/>
              </a:solidFill>
            </a:endParaRPr>
          </a:p>
        </p:txBody>
      </p:sp>
      <p:sp>
        <p:nvSpPr>
          <p:cNvPr id="8" name="TextBox 7"/>
          <p:cNvSpPr txBox="1"/>
          <p:nvPr/>
        </p:nvSpPr>
        <p:spPr>
          <a:xfrm>
            <a:off x="3017770" y="4015948"/>
            <a:ext cx="3108062" cy="1025920"/>
          </a:xfrm>
          <a:prstGeom prst="rect">
            <a:avLst/>
          </a:prstGeom>
          <a:noFill/>
        </p:spPr>
        <p:txBody>
          <a:bodyPr wrap="square" lIns="71320" tIns="35661" rIns="71320" bIns="35661" rtlCol="0">
            <a:spAutoFit/>
          </a:bodyPr>
          <a:lstStyle/>
          <a:p>
            <a:pPr defTabSz="713203"/>
            <a:endParaRPr lang="en-US" dirty="0" smtClean="0">
              <a:solidFill>
                <a:prstClr val="white"/>
              </a:solidFill>
            </a:endParaRPr>
          </a:p>
          <a:p>
            <a:pPr algn="ctr" defTabSz="713203"/>
            <a:r>
              <a:rPr lang="en-US" sz="1100" dirty="0">
                <a:solidFill>
                  <a:prstClr val="white"/>
                </a:solidFill>
              </a:rPr>
              <a:t>NAYGN Professional Development Session</a:t>
            </a:r>
          </a:p>
          <a:p>
            <a:pPr algn="ctr" defTabSz="713203"/>
            <a:r>
              <a:rPr lang="en-US" sz="1100" dirty="0">
                <a:solidFill>
                  <a:prstClr val="white"/>
                </a:solidFill>
              </a:rPr>
              <a:t>May 22, 2017</a:t>
            </a:r>
          </a:p>
          <a:p>
            <a:pPr algn="ctr" defTabSz="713203"/>
            <a:endParaRPr lang="en-US" sz="1100" dirty="0">
              <a:solidFill>
                <a:prstClr val="white"/>
              </a:solidFill>
            </a:endParaRPr>
          </a:p>
          <a:p>
            <a:pPr algn="ctr" defTabSz="713203"/>
            <a:r>
              <a:rPr lang="en-US" sz="1100" dirty="0">
                <a:solidFill>
                  <a:prstClr val="white"/>
                </a:solidFill>
              </a:rPr>
              <a:t>Jack Edlow, President</a:t>
            </a:r>
          </a:p>
        </p:txBody>
      </p:sp>
      <p:sp>
        <p:nvSpPr>
          <p:cNvPr id="9" name="Title 5"/>
          <p:cNvSpPr txBox="1">
            <a:spLocks/>
          </p:cNvSpPr>
          <p:nvPr/>
        </p:nvSpPr>
        <p:spPr>
          <a:xfrm>
            <a:off x="367613" y="470244"/>
            <a:ext cx="8353167" cy="1105243"/>
          </a:xfrm>
          <a:prstGeom prst="rect">
            <a:avLst/>
          </a:prstGeom>
        </p:spPr>
        <p:txBody>
          <a:bodyPr vert="horz" lIns="71320" tIns="35661" rIns="71320" bIns="35661" anchor="b">
            <a:normAutofit fontScale="92500"/>
          </a:bodyPr>
          <a:lstStyle/>
          <a:p>
            <a:pPr algn="ctr" defTabSz="713203">
              <a:spcBef>
                <a:spcPct val="0"/>
              </a:spcBef>
              <a:defRPr/>
            </a:pPr>
            <a:r>
              <a:rPr lang="en-US" sz="3900" dirty="0">
                <a:solidFill>
                  <a:srgbClr val="002060"/>
                </a:solidFill>
                <a:latin typeface="Berlin Sans FB Demi" pitchFamily="34" charset="0"/>
              </a:rPr>
              <a:t>EDLOW INTERNATIONAL COMAPNY</a:t>
            </a:r>
          </a:p>
        </p:txBody>
      </p:sp>
      <p:pic>
        <p:nvPicPr>
          <p:cNvPr id="10" name="Picture 9" descr="Edlow Logo.jpg"/>
          <p:cNvPicPr>
            <a:picLocks noChangeAspect="1"/>
          </p:cNvPicPr>
          <p:nvPr/>
        </p:nvPicPr>
        <p:blipFill>
          <a:blip r:embed="rId2" cstate="print"/>
          <a:stretch>
            <a:fillRect/>
          </a:stretch>
        </p:blipFill>
        <p:spPr>
          <a:xfrm>
            <a:off x="146738" y="5327137"/>
            <a:ext cx="1051869" cy="260865"/>
          </a:xfrm>
          <a:prstGeom prst="rect">
            <a:avLst/>
          </a:prstGeom>
        </p:spPr>
      </p:pic>
    </p:spTree>
    <p:extLst>
      <p:ext uri="{BB962C8B-B14F-4D97-AF65-F5344CB8AC3E}">
        <p14:creationId xmlns:p14="http://schemas.microsoft.com/office/powerpoint/2010/main" val="1439300400"/>
      </p:ext>
    </p:extLst>
  </p:cSld>
  <p:clrMapOvr>
    <a:masterClrMapping/>
  </p:clrMapOvr>
  <mc:AlternateContent xmlns:mc="http://schemas.openxmlformats.org/markup-compatibility/2006" xmlns:p14="http://schemas.microsoft.com/office/powerpoint/2010/main">
    <mc:Choice Requires="p14">
      <p:transition p14:dur="250" advTm="10000"/>
    </mc:Choice>
    <mc:Fallback xmlns="">
      <p:transition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a:solidFill>
                  <a:schemeClr val="tx2">
                    <a:lumMod val="50000"/>
                  </a:schemeClr>
                </a:solidFill>
                <a:latin typeface="Arial Rounded MT Bold" panose="020F0704030504030204" pitchFamily="34" charset="0"/>
              </a:rPr>
              <a:t>Since 1957…</a:t>
            </a:r>
          </a:p>
        </p:txBody>
      </p:sp>
      <p:pic>
        <p:nvPicPr>
          <p:cNvPr id="9" name="Content Placeholder 8" descr="family run.jpg"/>
          <p:cNvPicPr>
            <a:picLocks noGrp="1" noChangeAspect="1"/>
          </p:cNvPicPr>
          <p:nvPr>
            <p:ph sz="quarter" idx="1"/>
          </p:nvPr>
        </p:nvPicPr>
        <p:blipFill>
          <a:blip r:embed="rId2" cstate="print"/>
          <a:stretch>
            <a:fillRect/>
          </a:stretch>
        </p:blipFill>
        <p:spPr>
          <a:xfrm>
            <a:off x="2339079" y="1272646"/>
            <a:ext cx="4428935" cy="3810000"/>
          </a:xfrm>
          <a:prstGeom prst="rect">
            <a:avLst/>
          </a:prstGeom>
          <a:ln>
            <a:noFill/>
          </a:ln>
          <a:effectLst>
            <a:softEdge rad="112500"/>
          </a:effectLst>
        </p:spPr>
      </p:pic>
      <p:sp>
        <p:nvSpPr>
          <p:cNvPr id="10" name="TextBox 9"/>
          <p:cNvSpPr txBox="1"/>
          <p:nvPr/>
        </p:nvSpPr>
        <p:spPr>
          <a:xfrm>
            <a:off x="363027" y="4621189"/>
            <a:ext cx="1922974" cy="318240"/>
          </a:xfrm>
          <a:prstGeom prst="rect">
            <a:avLst/>
          </a:prstGeom>
          <a:noFill/>
        </p:spPr>
        <p:txBody>
          <a:bodyPr wrap="square" lIns="71320" tIns="35661" rIns="71320" bIns="35661" rtlCol="0">
            <a:spAutoFit/>
          </a:bodyPr>
          <a:lstStyle/>
          <a:p>
            <a:pPr defTabSz="713203"/>
            <a:r>
              <a:rPr lang="en-US" sz="800" i="1" dirty="0">
                <a:solidFill>
                  <a:prstClr val="white"/>
                </a:solidFill>
              </a:rPr>
              <a:t>Photo: Samuel Edlow (far left) and USAEC officials receive a shipment</a:t>
            </a:r>
          </a:p>
        </p:txBody>
      </p:sp>
      <p:pic>
        <p:nvPicPr>
          <p:cNvPr id="7" name="Picture 6" descr="Edlow Logo.jpg"/>
          <p:cNvPicPr>
            <a:picLocks noChangeAspect="1"/>
          </p:cNvPicPr>
          <p:nvPr/>
        </p:nvPicPr>
        <p:blipFill>
          <a:blip r:embed="rId3"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35270087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1368426" y="2285999"/>
            <a:ext cx="6480174" cy="2663568"/>
          </a:xfrm>
        </p:spPr>
        <p:txBody>
          <a:bodyPr>
            <a:normAutofit/>
          </a:bodyPr>
          <a:lstStyle/>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Everything YOU NEED TO KNOW ABOUT</a:t>
            </a:r>
          </a:p>
          <a:p>
            <a:endParaRPr lang="en-US" dirty="0" smtClean="0">
              <a:solidFill>
                <a:schemeClr val="bg1"/>
              </a:solidFill>
            </a:endParaRPr>
          </a:p>
          <a:p>
            <a:r>
              <a:rPr lang="en-US" dirty="0" smtClean="0">
                <a:solidFill>
                  <a:schemeClr val="bg1"/>
                </a:solidFill>
              </a:rPr>
              <a:t>Radioactive cargo transport</a:t>
            </a:r>
          </a:p>
          <a:p>
            <a:endParaRPr lang="en-US" dirty="0" smtClean="0">
              <a:solidFill>
                <a:schemeClr val="bg1"/>
              </a:solidFill>
            </a:endParaRPr>
          </a:p>
          <a:p>
            <a:endParaRPr lang="en-US" dirty="0" smtClean="0">
              <a:solidFill>
                <a:schemeClr val="bg1"/>
              </a:solidFill>
            </a:endParaRPr>
          </a:p>
          <a:p>
            <a:endParaRPr lang="en-US" dirty="0" smtClean="0"/>
          </a:p>
          <a:p>
            <a:endParaRPr lang="en-US" dirty="0"/>
          </a:p>
        </p:txBody>
      </p:sp>
      <p:sp>
        <p:nvSpPr>
          <p:cNvPr id="6" name="Title 5"/>
          <p:cNvSpPr>
            <a:spLocks noGrp="1"/>
          </p:cNvSpPr>
          <p:nvPr>
            <p:ph type="title"/>
          </p:nvPr>
        </p:nvSpPr>
        <p:spPr/>
        <p:txBody>
          <a:bodyPr/>
          <a:lstStyle/>
          <a:p>
            <a:r>
              <a:rPr lang="en-US" dirty="0" smtClean="0">
                <a:solidFill>
                  <a:schemeClr val="bg1"/>
                </a:solidFill>
              </a:rPr>
              <a:t>Transportation Management</a:t>
            </a: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362843762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chemeClr val="bg2">
                    <a:lumMod val="10000"/>
                  </a:schemeClr>
                </a:solidFill>
                <a:latin typeface="Arial Rounded MT Bold" panose="020F0704030504030204" pitchFamily="34" charset="0"/>
              </a:rPr>
              <a:t>Everything You Need to Know About Radioactive Transport</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8" name="Content Placeholder 7" descr="paint-1936787_1920.jpg"/>
          <p:cNvPicPr>
            <a:picLocks noGrp="1" noChangeAspect="1"/>
          </p:cNvPicPr>
          <p:nvPr>
            <p:ph sz="quarter" idx="1"/>
          </p:nvPr>
        </p:nvPicPr>
        <p:blipFill>
          <a:blip r:embed="rId3" cstate="print"/>
          <a:stretch>
            <a:fillRect/>
          </a:stretch>
        </p:blipFill>
        <p:spPr>
          <a:xfrm>
            <a:off x="3035209" y="1389349"/>
            <a:ext cx="3147884" cy="3810000"/>
          </a:xfrm>
          <a:prstGeom prst="rect">
            <a:avLst/>
          </a:prstGeom>
        </p:spPr>
      </p:pic>
    </p:spTree>
    <p:extLst>
      <p:ext uri="{BB962C8B-B14F-4D97-AF65-F5344CB8AC3E}">
        <p14:creationId xmlns:p14="http://schemas.microsoft.com/office/powerpoint/2010/main" val="38042474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chemeClr val="bg2">
                    <a:lumMod val="10000"/>
                  </a:schemeClr>
                </a:solidFill>
                <a:latin typeface="Arial Rounded MT Bold" panose="020F0704030504030204" pitchFamily="34" charset="0"/>
              </a:rPr>
              <a:t>Everything You Need to Know About Radioactive Transport</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9" name="Content Placeholder 8" descr="eggs-1887395_1920.jpg"/>
          <p:cNvPicPr>
            <a:picLocks noGrp="1" noChangeAspect="1"/>
          </p:cNvPicPr>
          <p:nvPr>
            <p:ph sz="quarter" idx="1"/>
          </p:nvPr>
        </p:nvPicPr>
        <p:blipFill>
          <a:blip r:embed="rId3" cstate="print"/>
          <a:stretch>
            <a:fillRect/>
          </a:stretch>
        </p:blipFill>
        <p:spPr>
          <a:xfrm>
            <a:off x="1680521" y="1398069"/>
            <a:ext cx="5832389" cy="3778828"/>
          </a:xfrm>
          <a:prstGeom prst="rect">
            <a:avLst/>
          </a:prstGeom>
        </p:spPr>
      </p:pic>
    </p:spTree>
    <p:extLst>
      <p:ext uri="{BB962C8B-B14F-4D97-AF65-F5344CB8AC3E}">
        <p14:creationId xmlns:p14="http://schemas.microsoft.com/office/powerpoint/2010/main" val="362565084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chemeClr val="bg2">
                    <a:lumMod val="10000"/>
                  </a:schemeClr>
                </a:solidFill>
                <a:latin typeface="Arial Rounded MT Bold" panose="020F0704030504030204" pitchFamily="34" charset="0"/>
              </a:rPr>
              <a:t>Everything You Need to Know About Radioactive Transport</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8" name="Content Placeholder 7" descr="gold-513062_1920.jpg"/>
          <p:cNvPicPr>
            <a:picLocks noGrp="1" noChangeAspect="1"/>
          </p:cNvPicPr>
          <p:nvPr>
            <p:ph sz="quarter" idx="1"/>
          </p:nvPr>
        </p:nvPicPr>
        <p:blipFill>
          <a:blip r:embed="rId3" cstate="print"/>
          <a:stretch>
            <a:fillRect/>
          </a:stretch>
        </p:blipFill>
        <p:spPr>
          <a:xfrm>
            <a:off x="1668162" y="1457139"/>
            <a:ext cx="5910359" cy="3619500"/>
          </a:xfrm>
          <a:prstGeom prst="rect">
            <a:avLst/>
          </a:prstGeom>
        </p:spPr>
      </p:pic>
    </p:spTree>
    <p:extLst>
      <p:ext uri="{BB962C8B-B14F-4D97-AF65-F5344CB8AC3E}">
        <p14:creationId xmlns:p14="http://schemas.microsoft.com/office/powerpoint/2010/main" val="51014059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solidFill>
                  <a:schemeClr val="bg2">
                    <a:lumMod val="10000"/>
                  </a:schemeClr>
                </a:solidFill>
                <a:latin typeface="Arial Rounded MT Bold" panose="020F0704030504030204" pitchFamily="34" charset="0"/>
              </a:rPr>
              <a:t>Everything You Need to Know About Radioactive Transport</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9" name="Content Placeholder 8" descr="bananas-1735005_1920.jpg"/>
          <p:cNvPicPr>
            <a:picLocks noGrp="1" noChangeAspect="1"/>
          </p:cNvPicPr>
          <p:nvPr>
            <p:ph sz="quarter" idx="1"/>
          </p:nvPr>
        </p:nvPicPr>
        <p:blipFill>
          <a:blip r:embed="rId3" cstate="print"/>
          <a:stretch>
            <a:fillRect/>
          </a:stretch>
        </p:blipFill>
        <p:spPr>
          <a:xfrm>
            <a:off x="1674340" y="1421028"/>
            <a:ext cx="5931244" cy="3713893"/>
          </a:xfrm>
          <a:prstGeom prst="rect">
            <a:avLst/>
          </a:prstGeom>
        </p:spPr>
      </p:pic>
    </p:spTree>
    <p:extLst>
      <p:ext uri="{BB962C8B-B14F-4D97-AF65-F5344CB8AC3E}">
        <p14:creationId xmlns:p14="http://schemas.microsoft.com/office/powerpoint/2010/main" val="272201006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1368426" y="2285999"/>
            <a:ext cx="6480174" cy="2663568"/>
          </a:xfrm>
        </p:spPr>
        <p:txBody>
          <a:bodyPr>
            <a:normAutofit/>
          </a:bodyPr>
          <a:lstStyle/>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pPr marL="267451" indent="-267451"/>
            <a:endParaRPr lang="en-US" sz="1600" dirty="0">
              <a:solidFill>
                <a:schemeClr val="bg1"/>
              </a:solidFill>
            </a:endParaRPr>
          </a:p>
          <a:p>
            <a:pPr marL="267451" indent="-267451"/>
            <a:r>
              <a:rPr lang="en-US" sz="1600" dirty="0">
                <a:solidFill>
                  <a:schemeClr val="bg1"/>
                </a:solidFill>
              </a:rPr>
              <a:t>What do we ship?</a:t>
            </a:r>
          </a:p>
          <a:p>
            <a:pPr marL="267451" indent="-267451"/>
            <a:endParaRPr lang="en-US" sz="1600" dirty="0">
              <a:solidFill>
                <a:schemeClr val="bg1"/>
              </a:solidFill>
            </a:endParaRPr>
          </a:p>
          <a:p>
            <a:pPr marL="267451" indent="-267451"/>
            <a:endParaRPr lang="en-US" sz="1600"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p>
          <a:p>
            <a:endParaRPr lang="en-US" dirty="0"/>
          </a:p>
        </p:txBody>
      </p:sp>
      <p:sp>
        <p:nvSpPr>
          <p:cNvPr id="6" name="Title 5"/>
          <p:cNvSpPr>
            <a:spLocks noGrp="1"/>
          </p:cNvSpPr>
          <p:nvPr>
            <p:ph type="title"/>
          </p:nvPr>
        </p:nvSpPr>
        <p:spPr/>
        <p:txBody>
          <a:bodyPr/>
          <a:lstStyle/>
          <a:p>
            <a:r>
              <a:rPr lang="en-US" dirty="0" smtClean="0">
                <a:solidFill>
                  <a:schemeClr val="bg1"/>
                </a:solidFill>
              </a:rPr>
              <a:t>Transportation Management</a:t>
            </a: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159177080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solidFill>
                  <a:srgbClr val="002060"/>
                </a:solidFill>
                <a:latin typeface="Arial" panose="020B0604020202020204" pitchFamily="34" charset="0"/>
                <a:cs typeface="Arial" panose="020B0604020202020204" pitchFamily="34" charset="0"/>
              </a:rPr>
              <a:t>What is driving the nuclear fuel market?</a:t>
            </a:r>
            <a:br>
              <a:rPr lang="en-GB" altLang="en-US" sz="3200" dirty="0">
                <a:solidFill>
                  <a:srgbClr val="002060"/>
                </a:solidFill>
                <a:latin typeface="Arial" panose="020B0604020202020204" pitchFamily="34" charset="0"/>
                <a:cs typeface="Arial" panose="020B0604020202020204" pitchFamily="34" charset="0"/>
              </a:rPr>
            </a:br>
            <a:r>
              <a:rPr lang="en-GB" altLang="en-US" sz="3200" dirty="0">
                <a:solidFill>
                  <a:srgbClr val="002060"/>
                </a:solidFill>
                <a:latin typeface="Arial" panose="020B0604020202020204" pitchFamily="34" charset="0"/>
                <a:cs typeface="Arial" panose="020B0604020202020204" pitchFamily="34" charset="0"/>
              </a:rPr>
              <a:t>Demand &lt; Supply</a:t>
            </a:r>
            <a:endParaRPr lang="en-US" sz="3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188" y="1528763"/>
            <a:ext cx="8913811" cy="4046127"/>
          </a:xfrm>
        </p:spPr>
        <p:txBody>
          <a:bodyPr>
            <a:normAutofit fontScale="70000" lnSpcReduction="20000"/>
          </a:bodyPr>
          <a:lstStyle/>
          <a:p>
            <a:pPr marL="0" indent="0">
              <a:buNone/>
            </a:pPr>
            <a:r>
              <a:rPr lang="en-US" sz="4000" b="1" dirty="0">
                <a:solidFill>
                  <a:srgbClr val="002060"/>
                </a:solidFill>
                <a:latin typeface="Arial" panose="020B0604020202020204" pitchFamily="34" charset="0"/>
                <a:cs typeface="Arial" panose="020B0604020202020204" pitchFamily="34" charset="0"/>
              </a:rPr>
              <a:t>Demand</a:t>
            </a:r>
          </a:p>
          <a:p>
            <a:r>
              <a:rPr lang="en-US" sz="3400" dirty="0">
                <a:solidFill>
                  <a:srgbClr val="002060"/>
                </a:solidFill>
                <a:latin typeface="Arial" panose="020B0604020202020204" pitchFamily="34" charset="0"/>
                <a:cs typeface="Arial" panose="020B0604020202020204" pitchFamily="34" charset="0"/>
              </a:rPr>
              <a:t>O</a:t>
            </a:r>
            <a:r>
              <a:rPr lang="en-US" sz="3400" dirty="0" smtClean="0">
                <a:solidFill>
                  <a:srgbClr val="002060"/>
                </a:solidFill>
                <a:latin typeface="Arial" panose="020B0604020202020204" pitchFamily="34" charset="0"/>
                <a:cs typeface="Arial" panose="020B0604020202020204" pitchFamily="34" charset="0"/>
              </a:rPr>
              <a:t>n </a:t>
            </a:r>
            <a:r>
              <a:rPr lang="en-US" sz="3400" dirty="0">
                <a:solidFill>
                  <a:srgbClr val="002060"/>
                </a:solidFill>
                <a:latin typeface="Arial" panose="020B0604020202020204" pitchFamily="34" charset="0"/>
                <a:cs typeface="Arial" panose="020B0604020202020204" pitchFamily="34" charset="0"/>
              </a:rPr>
              <a:t>March 11, </a:t>
            </a:r>
            <a:r>
              <a:rPr lang="en-US" sz="3400" dirty="0" smtClean="0">
                <a:solidFill>
                  <a:srgbClr val="002060"/>
                </a:solidFill>
                <a:latin typeface="Arial" panose="020B0604020202020204" pitchFamily="34" charset="0"/>
                <a:cs typeface="Arial" panose="020B0604020202020204" pitchFamily="34" charset="0"/>
              </a:rPr>
              <a:t>2011, the </a:t>
            </a:r>
            <a:r>
              <a:rPr lang="en-US" sz="3400" dirty="0">
                <a:solidFill>
                  <a:srgbClr val="002060"/>
                </a:solidFill>
                <a:latin typeface="Arial" panose="020B0604020202020204" pitchFamily="34" charset="0"/>
                <a:cs typeface="Arial" panose="020B0604020202020204" pitchFamily="34" charset="0"/>
              </a:rPr>
              <a:t>earthquake that hit off the coast of </a:t>
            </a:r>
            <a:r>
              <a:rPr lang="en-US" sz="3400" dirty="0" smtClean="0">
                <a:solidFill>
                  <a:srgbClr val="002060"/>
                </a:solidFill>
                <a:latin typeface="Arial" panose="020B0604020202020204" pitchFamily="34" charset="0"/>
                <a:cs typeface="Arial" panose="020B0604020202020204" pitchFamily="34" charset="0"/>
              </a:rPr>
              <a:t>Japan resulted in a tsunami that </a:t>
            </a:r>
            <a:r>
              <a:rPr lang="en-US" sz="3400" u="sng" dirty="0" smtClean="0">
                <a:solidFill>
                  <a:srgbClr val="002060"/>
                </a:solidFill>
                <a:latin typeface="Arial" panose="020B0604020202020204" pitchFamily="34" charset="0"/>
                <a:cs typeface="Arial" panose="020B0604020202020204" pitchFamily="34" charset="0"/>
              </a:rPr>
              <a:t>fundamentally changed</a:t>
            </a:r>
            <a:r>
              <a:rPr lang="en-US" sz="3400" dirty="0" smtClean="0">
                <a:solidFill>
                  <a:srgbClr val="002060"/>
                </a:solidFill>
                <a:latin typeface="Arial" panose="020B0604020202020204" pitchFamily="34" charset="0"/>
                <a:cs typeface="Arial" panose="020B0604020202020204" pitchFamily="34" charset="0"/>
              </a:rPr>
              <a:t> the future of the </a:t>
            </a:r>
            <a:r>
              <a:rPr lang="en-US" sz="3400" dirty="0">
                <a:solidFill>
                  <a:srgbClr val="002060"/>
                </a:solidFill>
                <a:latin typeface="Arial" panose="020B0604020202020204" pitchFamily="34" charset="0"/>
                <a:cs typeface="Arial" panose="020B0604020202020204" pitchFamily="34" charset="0"/>
              </a:rPr>
              <a:t>nuclear industry. </a:t>
            </a:r>
            <a:endParaRPr lang="en-US" sz="3400" dirty="0" smtClean="0">
              <a:solidFill>
                <a:srgbClr val="002060"/>
              </a:solidFill>
              <a:latin typeface="Arial" panose="020B0604020202020204" pitchFamily="34" charset="0"/>
              <a:cs typeface="Arial" panose="020B0604020202020204" pitchFamily="34" charset="0"/>
            </a:endParaRPr>
          </a:p>
          <a:p>
            <a:pPr lvl="1"/>
            <a:r>
              <a:rPr lang="en-US" sz="3400" dirty="0" smtClean="0">
                <a:solidFill>
                  <a:srgbClr val="002060"/>
                </a:solidFill>
                <a:latin typeface="Arial" panose="020B0604020202020204" pitchFamily="34" charset="0"/>
                <a:cs typeface="Arial" panose="020B0604020202020204" pitchFamily="34" charset="0"/>
              </a:rPr>
              <a:t>The following immediate impacts</a:t>
            </a:r>
            <a:r>
              <a:rPr lang="en-US" sz="3400" dirty="0">
                <a:solidFill>
                  <a:srgbClr val="002060"/>
                </a:solidFill>
                <a:latin typeface="Arial" panose="020B0604020202020204" pitchFamily="34" charset="0"/>
                <a:cs typeface="Arial" panose="020B0604020202020204" pitchFamily="34" charset="0"/>
              </a:rPr>
              <a:t> </a:t>
            </a:r>
            <a:r>
              <a:rPr lang="en-US" sz="3400" dirty="0" smtClean="0">
                <a:solidFill>
                  <a:srgbClr val="002060"/>
                </a:solidFill>
                <a:latin typeface="Arial" panose="020B0604020202020204" pitchFamily="34" charset="0"/>
                <a:cs typeface="Arial" panose="020B0604020202020204" pitchFamily="34" charset="0"/>
              </a:rPr>
              <a:t>were due to Fukushima </a:t>
            </a:r>
          </a:p>
          <a:p>
            <a:pPr lvl="2"/>
            <a:r>
              <a:rPr lang="en-US" sz="2600" dirty="0" smtClean="0">
                <a:solidFill>
                  <a:srgbClr val="002060"/>
                </a:solidFill>
                <a:latin typeface="Arial" panose="020B0604020202020204" pitchFamily="34" charset="0"/>
                <a:cs typeface="Arial" panose="020B0604020202020204" pitchFamily="34" charset="0"/>
              </a:rPr>
              <a:t>~12</a:t>
            </a:r>
            <a:r>
              <a:rPr lang="en-US" sz="2600" dirty="0">
                <a:solidFill>
                  <a:srgbClr val="002060"/>
                </a:solidFill>
                <a:latin typeface="Arial" panose="020B0604020202020204" pitchFamily="34" charset="0"/>
                <a:cs typeface="Arial" panose="020B0604020202020204" pitchFamily="34" charset="0"/>
              </a:rPr>
              <a:t>% of global nuclear generating capacity </a:t>
            </a:r>
            <a:r>
              <a:rPr lang="en-US" sz="2600" dirty="0" smtClean="0">
                <a:solidFill>
                  <a:srgbClr val="002060"/>
                </a:solidFill>
                <a:latin typeface="Arial" panose="020B0604020202020204" pitchFamily="34" charset="0"/>
                <a:cs typeface="Arial" panose="020B0604020202020204" pitchFamily="34" charset="0"/>
              </a:rPr>
              <a:t>went offline </a:t>
            </a:r>
            <a:r>
              <a:rPr lang="en-US" sz="2600" dirty="0">
                <a:solidFill>
                  <a:srgbClr val="002060"/>
                </a:solidFill>
                <a:latin typeface="Arial" panose="020B0604020202020204" pitchFamily="34" charset="0"/>
                <a:cs typeface="Arial" panose="020B0604020202020204" pitchFamily="34" charset="0"/>
              </a:rPr>
              <a:t>almost immediately when Japan shut down its nuclear fleet. </a:t>
            </a:r>
            <a:endParaRPr lang="en-US" sz="2600" dirty="0" smtClean="0">
              <a:solidFill>
                <a:srgbClr val="002060"/>
              </a:solidFill>
              <a:latin typeface="Arial" panose="020B0604020202020204" pitchFamily="34" charset="0"/>
              <a:cs typeface="Arial" panose="020B0604020202020204" pitchFamily="34" charset="0"/>
            </a:endParaRPr>
          </a:p>
          <a:p>
            <a:pPr lvl="2"/>
            <a:r>
              <a:rPr lang="en-US" sz="2600" dirty="0" smtClean="0">
                <a:solidFill>
                  <a:srgbClr val="002060"/>
                </a:solidFill>
                <a:latin typeface="Arial" panose="020B0604020202020204" pitchFamily="34" charset="0"/>
                <a:cs typeface="Arial" panose="020B0604020202020204" pitchFamily="34" charset="0"/>
              </a:rPr>
              <a:t>At the completion of Germany’s nuclear phase out, another </a:t>
            </a:r>
            <a:r>
              <a:rPr lang="en-US" sz="2600" dirty="0">
                <a:solidFill>
                  <a:srgbClr val="002060"/>
                </a:solidFill>
                <a:latin typeface="Arial" panose="020B0604020202020204" pitchFamily="34" charset="0"/>
                <a:cs typeface="Arial" panose="020B0604020202020204" pitchFamily="34" charset="0"/>
              </a:rPr>
              <a:t>~3% </a:t>
            </a:r>
            <a:r>
              <a:rPr lang="en-US" sz="2600" dirty="0" smtClean="0">
                <a:solidFill>
                  <a:srgbClr val="002060"/>
                </a:solidFill>
                <a:latin typeface="Arial" panose="020B0604020202020204" pitchFamily="34" charset="0"/>
                <a:cs typeface="Arial" panose="020B0604020202020204" pitchFamily="34" charset="0"/>
              </a:rPr>
              <a:t>will go offline. </a:t>
            </a:r>
          </a:p>
          <a:p>
            <a:pPr lvl="2"/>
            <a:r>
              <a:rPr lang="en-US" sz="2600" dirty="0" smtClean="0">
                <a:solidFill>
                  <a:srgbClr val="002060"/>
                </a:solidFill>
                <a:latin typeface="Arial" panose="020B0604020202020204" pitchFamily="34" charset="0"/>
                <a:cs typeface="Arial" panose="020B0604020202020204" pitchFamily="34" charset="0"/>
              </a:rPr>
              <a:t>New </a:t>
            </a:r>
            <a:r>
              <a:rPr lang="en-US" sz="2600" dirty="0">
                <a:solidFill>
                  <a:srgbClr val="002060"/>
                </a:solidFill>
                <a:latin typeface="Arial" panose="020B0604020202020204" pitchFamily="34" charset="0"/>
                <a:cs typeface="Arial" panose="020B0604020202020204" pitchFamily="34" charset="0"/>
              </a:rPr>
              <a:t>build </a:t>
            </a:r>
            <a:r>
              <a:rPr lang="en-US" sz="2600" dirty="0" smtClean="0">
                <a:solidFill>
                  <a:srgbClr val="002060"/>
                </a:solidFill>
                <a:latin typeface="Arial" panose="020B0604020202020204" pitchFamily="34" charset="0"/>
                <a:cs typeface="Arial" panose="020B0604020202020204" pitchFamily="34" charset="0"/>
              </a:rPr>
              <a:t>programs </a:t>
            </a:r>
            <a:r>
              <a:rPr lang="en-US" sz="2600" dirty="0">
                <a:solidFill>
                  <a:srgbClr val="002060"/>
                </a:solidFill>
                <a:latin typeface="Arial" panose="020B0604020202020204" pitchFamily="34" charset="0"/>
                <a:cs typeface="Arial" panose="020B0604020202020204" pitchFamily="34" charset="0"/>
              </a:rPr>
              <a:t>in China and South Korea </a:t>
            </a:r>
            <a:r>
              <a:rPr lang="en-US" sz="2600" dirty="0" smtClean="0">
                <a:solidFill>
                  <a:srgbClr val="002060"/>
                </a:solidFill>
                <a:latin typeface="Arial" panose="020B0604020202020204" pitchFamily="34" charset="0"/>
                <a:cs typeface="Arial" panose="020B0604020202020204" pitchFamily="34" charset="0"/>
              </a:rPr>
              <a:t>were </a:t>
            </a:r>
            <a:r>
              <a:rPr lang="en-US" sz="2600" dirty="0">
                <a:solidFill>
                  <a:srgbClr val="002060"/>
                </a:solidFill>
                <a:latin typeface="Arial" panose="020B0604020202020204" pitchFamily="34" charset="0"/>
                <a:cs typeface="Arial" panose="020B0604020202020204" pitchFamily="34" charset="0"/>
              </a:rPr>
              <a:t>significantly delayed.</a:t>
            </a:r>
          </a:p>
          <a:p>
            <a:r>
              <a:rPr lang="en-US" sz="3400" dirty="0">
                <a:solidFill>
                  <a:srgbClr val="002060"/>
                </a:solidFill>
                <a:latin typeface="Arial" panose="020B0604020202020204" pitchFamily="34" charset="0"/>
                <a:cs typeface="Arial" panose="020B0604020202020204" pitchFamily="34" charset="0"/>
              </a:rPr>
              <a:t>Cheap natural gas and wind subsidies have forced nuclear reactors to close in the U.S. and Sweden</a:t>
            </a:r>
            <a:r>
              <a:rPr lang="en-US" sz="3400" dirty="0" smtClean="0">
                <a:solidFill>
                  <a:srgbClr val="002060"/>
                </a:solidFill>
                <a:latin typeface="Arial" panose="020B0604020202020204" pitchFamily="34" charset="0"/>
                <a:cs typeface="Arial" panose="020B0604020202020204" pitchFamily="34" charset="0"/>
              </a:rPr>
              <a:t>.</a:t>
            </a:r>
            <a:endParaRPr lang="en-US" sz="3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9359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Nuclear Transportation Background</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normAutofit lnSpcReduction="10000"/>
          </a:bodyPr>
          <a:lstStyle/>
          <a:p>
            <a:pPr algn="ctr">
              <a:buNone/>
            </a:pPr>
            <a:endParaRPr lang="en-US" dirty="0" smtClean="0">
              <a:solidFill>
                <a:schemeClr val="bg1"/>
              </a:solidFill>
            </a:endParaRPr>
          </a:p>
          <a:p>
            <a:pPr lvl="2"/>
            <a:r>
              <a:rPr lang="en-US" sz="2100" dirty="0">
                <a:solidFill>
                  <a:schemeClr val="bg1"/>
                </a:solidFill>
              </a:rPr>
              <a:t>Roughly 20 million shipments of radioactive material occur around the world each year, by road, rail, air, and ocean</a:t>
            </a:r>
          </a:p>
          <a:p>
            <a:pPr lvl="2">
              <a:buNone/>
            </a:pPr>
            <a:endParaRPr lang="en-US" sz="2100" dirty="0">
              <a:solidFill>
                <a:schemeClr val="bg1"/>
              </a:solidFill>
            </a:endParaRPr>
          </a:p>
          <a:p>
            <a:pPr lvl="2"/>
            <a:r>
              <a:rPr lang="en-US" sz="2100" dirty="0">
                <a:solidFill>
                  <a:schemeClr val="bg1"/>
                </a:solidFill>
              </a:rPr>
              <a:t>Only 5% of these shipments are nuclear fuel cycle related; the rest are for medicine, agriculture, research, manufacturing, and exploration for minerals</a:t>
            </a:r>
          </a:p>
          <a:p>
            <a:pPr lvl="2"/>
            <a:endParaRPr lang="en-US" sz="2100" dirty="0">
              <a:solidFill>
                <a:schemeClr val="bg1"/>
              </a:solidFill>
            </a:endParaRPr>
          </a:p>
          <a:p>
            <a:pPr lvl="2"/>
            <a:r>
              <a:rPr lang="en-US" sz="2100" dirty="0">
                <a:solidFill>
                  <a:schemeClr val="bg1"/>
                </a:solidFill>
              </a:rPr>
              <a:t>There have been accidents over the years, but never one in which a container with highly radioactive materials has been breached, or has leaked</a:t>
            </a:r>
          </a:p>
          <a:p>
            <a:pPr lvl="2"/>
            <a:endParaRPr lang="en-US" dirty="0" smtClean="0">
              <a:solidFill>
                <a:schemeClr val="bg1"/>
              </a:solidFill>
            </a:endParaRP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38182454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What Do We Ship?</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lstStyle/>
          <a:p>
            <a:pPr algn="ctr">
              <a:buNone/>
            </a:pPr>
            <a:endParaRPr lang="en-US" dirty="0" smtClean="0">
              <a:solidFill>
                <a:schemeClr val="bg1"/>
              </a:solidFill>
            </a:endParaRPr>
          </a:p>
          <a:p>
            <a:pPr algn="ctr">
              <a:buNone/>
            </a:pPr>
            <a:r>
              <a:rPr lang="en-US" sz="2000" dirty="0">
                <a:solidFill>
                  <a:schemeClr val="bg1"/>
                </a:solidFill>
              </a:rPr>
              <a:t>EIC is capable of shipping all forms of radioactive cargo:</a:t>
            </a:r>
          </a:p>
          <a:p>
            <a:pPr algn="ctr">
              <a:buNone/>
            </a:pPr>
            <a:endParaRPr lang="en-US" sz="2000" dirty="0">
              <a:solidFill>
                <a:schemeClr val="bg1"/>
              </a:solidFill>
            </a:endParaRPr>
          </a:p>
          <a:p>
            <a:pPr lvl="2"/>
            <a:r>
              <a:rPr lang="en-US" sz="2000" dirty="0">
                <a:solidFill>
                  <a:schemeClr val="bg1"/>
                </a:solidFill>
              </a:rPr>
              <a:t>Nuclear Fuel Cycle Materials</a:t>
            </a:r>
          </a:p>
          <a:p>
            <a:pPr lvl="2"/>
            <a:r>
              <a:rPr lang="en-US" sz="2000" dirty="0">
                <a:solidFill>
                  <a:schemeClr val="bg1"/>
                </a:solidFill>
              </a:rPr>
              <a:t>Industrial Isotopes</a:t>
            </a:r>
          </a:p>
          <a:p>
            <a:pPr lvl="2"/>
            <a:r>
              <a:rPr lang="en-US" sz="2000" dirty="0">
                <a:solidFill>
                  <a:schemeClr val="bg1"/>
                </a:solidFill>
              </a:rPr>
              <a:t>Medical Isotopes</a:t>
            </a:r>
          </a:p>
          <a:p>
            <a:pPr lvl="2"/>
            <a:r>
              <a:rPr lang="en-US" sz="2000" dirty="0">
                <a:solidFill>
                  <a:schemeClr val="bg1"/>
                </a:solidFill>
              </a:rPr>
              <a:t>Research Reactor Materials</a:t>
            </a: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3269352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Nuclear Fuel Cycle</a:t>
            </a:r>
            <a:endParaRPr lang="en-US" i="1" dirty="0">
              <a:solidFill>
                <a:schemeClr val="tx2">
                  <a:lumMod val="50000"/>
                </a:schemeClr>
              </a:solidFill>
              <a:latin typeface="Arial Rounded MT Bold" panose="020F0704030504030204" pitchFamily="34" charset="0"/>
            </a:endParaRPr>
          </a:p>
        </p:txBody>
      </p:sp>
      <p:pic>
        <p:nvPicPr>
          <p:cNvPr id="11" name="Content Placeholder 10" descr="reprocessamento-nuclear.gif"/>
          <p:cNvPicPr>
            <a:picLocks noGrp="1" noChangeAspect="1"/>
          </p:cNvPicPr>
          <p:nvPr>
            <p:ph sz="quarter" idx="1"/>
          </p:nvPr>
        </p:nvPicPr>
        <p:blipFill>
          <a:blip r:embed="rId2" cstate="print"/>
          <a:stretch>
            <a:fillRect/>
          </a:stretch>
        </p:blipFill>
        <p:spPr>
          <a:xfrm>
            <a:off x="2094471" y="1345513"/>
            <a:ext cx="5196017" cy="3912973"/>
          </a:xfrm>
        </p:spPr>
      </p:pic>
      <p:pic>
        <p:nvPicPr>
          <p:cNvPr id="5" name="Picture 4" descr="Edlow Logo.jpg"/>
          <p:cNvPicPr>
            <a:picLocks noChangeAspect="1"/>
          </p:cNvPicPr>
          <p:nvPr/>
        </p:nvPicPr>
        <p:blipFill>
          <a:blip r:embed="rId3"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282038342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solidFill>
                  <a:schemeClr val="bg2">
                    <a:lumMod val="10000"/>
                  </a:schemeClr>
                </a:solidFill>
                <a:latin typeface="Arial Rounded MT Bold" panose="020F0704030504030204" pitchFamily="34" charset="0"/>
              </a:rPr>
              <a:t>U3O8 Shipments</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grpSp>
        <p:nvGrpSpPr>
          <p:cNvPr id="5" name="Group 12"/>
          <p:cNvGrpSpPr>
            <a:grpSpLocks/>
          </p:cNvGrpSpPr>
          <p:nvPr/>
        </p:nvGrpSpPr>
        <p:grpSpPr bwMode="auto">
          <a:xfrm>
            <a:off x="1274290" y="1366108"/>
            <a:ext cx="6800850" cy="3873642"/>
            <a:chOff x="0" y="-7066"/>
            <a:chExt cx="9144000" cy="4960066"/>
          </a:xfrm>
        </p:grpSpPr>
        <p:grpSp>
          <p:nvGrpSpPr>
            <p:cNvPr id="7" name="Group 10"/>
            <p:cNvGrpSpPr>
              <a:grpSpLocks/>
            </p:cNvGrpSpPr>
            <p:nvPr/>
          </p:nvGrpSpPr>
          <p:grpSpPr bwMode="auto">
            <a:xfrm>
              <a:off x="0" y="-7066"/>
              <a:ext cx="9144000" cy="4960066"/>
              <a:chOff x="0" y="-7066"/>
              <a:chExt cx="9144000" cy="4960066"/>
            </a:xfrm>
          </p:grpSpPr>
          <p:pic>
            <p:nvPicPr>
              <p:cNvPr id="10" name="Picture 7" descr="802802.jpg"/>
              <p:cNvPicPr>
                <a:picLocks noChangeAspect="1"/>
              </p:cNvPicPr>
              <p:nvPr/>
            </p:nvPicPr>
            <p:blipFill>
              <a:blip r:embed="rId3" cstate="print"/>
              <a:srcRect/>
              <a:stretch>
                <a:fillRect/>
              </a:stretch>
            </p:blipFill>
            <p:spPr bwMode="auto">
              <a:xfrm>
                <a:off x="0" y="-7066"/>
                <a:ext cx="9144000" cy="4960066"/>
              </a:xfrm>
              <a:prstGeom prst="rect">
                <a:avLst/>
              </a:prstGeom>
              <a:solidFill>
                <a:schemeClr val="bg1"/>
              </a:solidFill>
              <a:ln w="9525">
                <a:solidFill>
                  <a:schemeClr val="bg1"/>
                </a:solidFill>
                <a:miter lim="800000"/>
                <a:headEnd/>
                <a:tailEnd/>
              </a:ln>
            </p:spPr>
          </p:pic>
          <p:sp>
            <p:nvSpPr>
              <p:cNvPr id="11" name="Rectangle 10"/>
              <p:cNvSpPr/>
              <p:nvPr/>
            </p:nvSpPr>
            <p:spPr>
              <a:xfrm>
                <a:off x="0" y="-715"/>
                <a:ext cx="1371921" cy="609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sp>
            <p:nvSpPr>
              <p:cNvPr id="12" name="Rectangle 11"/>
              <p:cNvSpPr/>
              <p:nvPr/>
            </p:nvSpPr>
            <p:spPr>
              <a:xfrm>
                <a:off x="1295080" y="-715"/>
                <a:ext cx="609920" cy="22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8" name="Rectangle 7"/>
            <p:cNvSpPr/>
            <p:nvPr/>
          </p:nvSpPr>
          <p:spPr>
            <a:xfrm>
              <a:off x="8077840" y="4571945"/>
              <a:ext cx="989319" cy="38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14" name="Freeform 13"/>
          <p:cNvSpPr/>
          <p:nvPr/>
        </p:nvSpPr>
        <p:spPr bwMode="auto">
          <a:xfrm>
            <a:off x="6689190" y="2972630"/>
            <a:ext cx="1473994" cy="1919553"/>
          </a:xfrm>
          <a:custGeom>
            <a:avLst/>
            <a:gdLst>
              <a:gd name="connsiteX0" fmla="*/ 222191 w 1857286"/>
              <a:gd name="connsiteY0" fmla="*/ 1448512 h 2184875"/>
              <a:gd name="connsiteX1" fmla="*/ 94004 w 1857286"/>
              <a:gd name="connsiteY1" fmla="*/ 1747615 h 2184875"/>
              <a:gd name="connsiteX2" fmla="*/ 256374 w 1857286"/>
              <a:gd name="connsiteY2" fmla="*/ 1944168 h 2184875"/>
              <a:gd name="connsiteX3" fmla="*/ 1632247 w 1857286"/>
              <a:gd name="connsiteY3" fmla="*/ 303376 h 2184875"/>
              <a:gd name="connsiteX4" fmla="*/ 1606610 w 1857286"/>
              <a:gd name="connsiteY4" fmla="*/ 123914 h 2184875"/>
              <a:gd name="connsiteX5" fmla="*/ 1606610 w 1857286"/>
              <a:gd name="connsiteY5" fmla="*/ 123914 h 2184875"/>
              <a:gd name="connsiteX6" fmla="*/ 1606610 w 1857286"/>
              <a:gd name="connsiteY6" fmla="*/ 123914 h 21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7286" h="2184875">
                <a:moveTo>
                  <a:pt x="222191" y="1448512"/>
                </a:moveTo>
                <a:cubicBezTo>
                  <a:pt x="155249" y="1556759"/>
                  <a:pt x="88307" y="1665006"/>
                  <a:pt x="94004" y="1747615"/>
                </a:cubicBezTo>
                <a:cubicBezTo>
                  <a:pt x="99701" y="1830224"/>
                  <a:pt x="0" y="2184875"/>
                  <a:pt x="256374" y="1944168"/>
                </a:cubicBezTo>
                <a:cubicBezTo>
                  <a:pt x="512748" y="1703462"/>
                  <a:pt x="1407208" y="606752"/>
                  <a:pt x="1632247" y="303376"/>
                </a:cubicBezTo>
                <a:cubicBezTo>
                  <a:pt x="1857286" y="0"/>
                  <a:pt x="1606610" y="123914"/>
                  <a:pt x="1606610" y="123914"/>
                </a:cubicBezTo>
                <a:lnTo>
                  <a:pt x="1606610" y="123914"/>
                </a:lnTo>
                <a:lnTo>
                  <a:pt x="1606610" y="123914"/>
                </a:ln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5" name="Freeform 14"/>
          <p:cNvSpPr/>
          <p:nvPr/>
        </p:nvSpPr>
        <p:spPr bwMode="auto">
          <a:xfrm>
            <a:off x="1217141" y="2647122"/>
            <a:ext cx="1191816" cy="677333"/>
          </a:xfrm>
          <a:custGeom>
            <a:avLst/>
            <a:gdLst>
              <a:gd name="connsiteX0" fmla="*/ 129611 w 1522576"/>
              <a:gd name="connsiteY0" fmla="*/ 658026 h 810426"/>
              <a:gd name="connsiteX1" fmla="*/ 232161 w 1522576"/>
              <a:gd name="connsiteY1" fmla="*/ 700755 h 810426"/>
              <a:gd name="connsiteX2" fmla="*/ 1522576 w 1522576"/>
              <a:gd name="connsiteY2" fmla="*/ 0 h 810426"/>
              <a:gd name="connsiteX3" fmla="*/ 1522576 w 1522576"/>
              <a:gd name="connsiteY3" fmla="*/ 0 h 810426"/>
            </a:gdLst>
            <a:ahLst/>
            <a:cxnLst>
              <a:cxn ang="0">
                <a:pos x="connsiteX0" y="connsiteY0"/>
              </a:cxn>
              <a:cxn ang="0">
                <a:pos x="connsiteX1" y="connsiteY1"/>
              </a:cxn>
              <a:cxn ang="0">
                <a:pos x="connsiteX2" y="connsiteY2"/>
              </a:cxn>
              <a:cxn ang="0">
                <a:pos x="connsiteX3" y="connsiteY3"/>
              </a:cxn>
            </a:cxnLst>
            <a:rect l="l" t="t" r="r" b="b"/>
            <a:pathLst>
              <a:path w="1522576" h="810426">
                <a:moveTo>
                  <a:pt x="129611" y="658026"/>
                </a:moveTo>
                <a:cubicBezTo>
                  <a:pt x="64805" y="734226"/>
                  <a:pt x="0" y="810426"/>
                  <a:pt x="232161" y="700755"/>
                </a:cubicBezTo>
                <a:cubicBezTo>
                  <a:pt x="464322" y="591084"/>
                  <a:pt x="1522576" y="0"/>
                  <a:pt x="1522576" y="0"/>
                </a:cubicBezTo>
                <a:lnTo>
                  <a:pt x="1522576" y="0"/>
                </a:ln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6" name="Freeform 15"/>
          <p:cNvSpPr/>
          <p:nvPr/>
        </p:nvSpPr>
        <p:spPr bwMode="auto">
          <a:xfrm>
            <a:off x="6656752" y="2774123"/>
            <a:ext cx="939404" cy="2131219"/>
          </a:xfrm>
          <a:custGeom>
            <a:avLst/>
            <a:gdLst>
              <a:gd name="connsiteX0" fmla="*/ 299103 w 1251959"/>
              <a:gd name="connsiteY0" fmla="*/ 1862984 h 2556618"/>
              <a:gd name="connsiteX1" fmla="*/ 128187 w 1251959"/>
              <a:gd name="connsiteY1" fmla="*/ 2136449 h 2556618"/>
              <a:gd name="connsiteX2" fmla="*/ 136733 w 1251959"/>
              <a:gd name="connsiteY2" fmla="*/ 2529556 h 2556618"/>
              <a:gd name="connsiteX3" fmla="*/ 495656 w 1251959"/>
              <a:gd name="connsiteY3" fmla="*/ 2298819 h 2556618"/>
              <a:gd name="connsiteX4" fmla="*/ 1145137 w 1251959"/>
              <a:gd name="connsiteY4" fmla="*/ 1521152 h 2556618"/>
              <a:gd name="connsiteX5" fmla="*/ 1136591 w 1251959"/>
              <a:gd name="connsiteY5" fmla="*/ 743484 h 2556618"/>
              <a:gd name="connsiteX6" fmla="*/ 709301 w 1251959"/>
              <a:gd name="connsiteY6" fmla="*/ 316195 h 2556618"/>
              <a:gd name="connsiteX7" fmla="*/ 0 w 1251959"/>
              <a:gd name="connsiteY7" fmla="*/ 0 h 25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959" h="2556618">
                <a:moveTo>
                  <a:pt x="299103" y="1862984"/>
                </a:moveTo>
                <a:cubicBezTo>
                  <a:pt x="227176" y="1944169"/>
                  <a:pt x="155249" y="2025354"/>
                  <a:pt x="128187" y="2136449"/>
                </a:cubicBezTo>
                <a:cubicBezTo>
                  <a:pt x="101125" y="2247544"/>
                  <a:pt x="75488" y="2502494"/>
                  <a:pt x="136733" y="2529556"/>
                </a:cubicBezTo>
                <a:cubicBezTo>
                  <a:pt x="197978" y="2556618"/>
                  <a:pt x="327589" y="2466886"/>
                  <a:pt x="495656" y="2298819"/>
                </a:cubicBezTo>
                <a:cubicBezTo>
                  <a:pt x="663723" y="2130752"/>
                  <a:pt x="1038315" y="1780374"/>
                  <a:pt x="1145137" y="1521152"/>
                </a:cubicBezTo>
                <a:cubicBezTo>
                  <a:pt x="1251959" y="1261930"/>
                  <a:pt x="1209230" y="944310"/>
                  <a:pt x="1136591" y="743484"/>
                </a:cubicBezTo>
                <a:cubicBezTo>
                  <a:pt x="1063952" y="542658"/>
                  <a:pt x="898733" y="440109"/>
                  <a:pt x="709301" y="316195"/>
                </a:cubicBezTo>
                <a:cubicBezTo>
                  <a:pt x="519869" y="192281"/>
                  <a:pt x="259934" y="96140"/>
                  <a:pt x="0" y="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7" name="Freeform 16"/>
          <p:cNvSpPr/>
          <p:nvPr/>
        </p:nvSpPr>
        <p:spPr bwMode="auto">
          <a:xfrm>
            <a:off x="4625481" y="2417006"/>
            <a:ext cx="2286000" cy="2107407"/>
          </a:xfrm>
          <a:custGeom>
            <a:avLst/>
            <a:gdLst>
              <a:gd name="connsiteX0" fmla="*/ 3048000 w 3048000"/>
              <a:gd name="connsiteY0" fmla="*/ 2224755 h 2528130"/>
              <a:gd name="connsiteX1" fmla="*/ 2595073 w 3048000"/>
              <a:gd name="connsiteY1" fmla="*/ 2421308 h 2528130"/>
              <a:gd name="connsiteX2" fmla="*/ 1552486 w 3048000"/>
              <a:gd name="connsiteY2" fmla="*/ 1583821 h 2528130"/>
              <a:gd name="connsiteX3" fmla="*/ 1253383 w 3048000"/>
              <a:gd name="connsiteY3" fmla="*/ 865974 h 2528130"/>
              <a:gd name="connsiteX4" fmla="*/ 1108105 w 3048000"/>
              <a:gd name="connsiteY4" fmla="*/ 874520 h 2528130"/>
              <a:gd name="connsiteX5" fmla="*/ 945735 w 3048000"/>
              <a:gd name="connsiteY5" fmla="*/ 857428 h 2528130"/>
              <a:gd name="connsiteX6" fmla="*/ 655178 w 3048000"/>
              <a:gd name="connsiteY6" fmla="*/ 327589 h 2528130"/>
              <a:gd name="connsiteX7" fmla="*/ 441533 w 3048000"/>
              <a:gd name="connsiteY7" fmla="*/ 284860 h 2528130"/>
              <a:gd name="connsiteX8" fmla="*/ 227888 w 3048000"/>
              <a:gd name="connsiteY8" fmla="*/ 207948 h 2528130"/>
              <a:gd name="connsiteX9" fmla="*/ 31335 w 3048000"/>
              <a:gd name="connsiteY9" fmla="*/ 28486 h 2528130"/>
              <a:gd name="connsiteX10" fmla="*/ 39880 w 3048000"/>
              <a:gd name="connsiteY10" fmla="*/ 37032 h 252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0" h="2528130">
                <a:moveTo>
                  <a:pt x="3048000" y="2224755"/>
                </a:moveTo>
                <a:cubicBezTo>
                  <a:pt x="2946162" y="2376442"/>
                  <a:pt x="2844325" y="2528130"/>
                  <a:pt x="2595073" y="2421308"/>
                </a:cubicBezTo>
                <a:cubicBezTo>
                  <a:pt x="2345821" y="2314486"/>
                  <a:pt x="1776101" y="1843043"/>
                  <a:pt x="1552486" y="1583821"/>
                </a:cubicBezTo>
                <a:cubicBezTo>
                  <a:pt x="1328871" y="1324599"/>
                  <a:pt x="1327446" y="984191"/>
                  <a:pt x="1253383" y="865974"/>
                </a:cubicBezTo>
                <a:cubicBezTo>
                  <a:pt x="1179320" y="747757"/>
                  <a:pt x="1159380" y="875944"/>
                  <a:pt x="1108105" y="874520"/>
                </a:cubicBezTo>
                <a:cubicBezTo>
                  <a:pt x="1056830" y="873096"/>
                  <a:pt x="1021223" y="948583"/>
                  <a:pt x="945735" y="857428"/>
                </a:cubicBezTo>
                <a:cubicBezTo>
                  <a:pt x="870247" y="766273"/>
                  <a:pt x="739212" y="423017"/>
                  <a:pt x="655178" y="327589"/>
                </a:cubicBezTo>
                <a:cubicBezTo>
                  <a:pt x="571144" y="232161"/>
                  <a:pt x="512748" y="304800"/>
                  <a:pt x="441533" y="284860"/>
                </a:cubicBezTo>
                <a:cubicBezTo>
                  <a:pt x="370318" y="264920"/>
                  <a:pt x="296254" y="250677"/>
                  <a:pt x="227888" y="207948"/>
                </a:cubicBezTo>
                <a:cubicBezTo>
                  <a:pt x="159522" y="165219"/>
                  <a:pt x="62670" y="56972"/>
                  <a:pt x="31335" y="28486"/>
                </a:cubicBezTo>
                <a:cubicBezTo>
                  <a:pt x="0" y="0"/>
                  <a:pt x="19940" y="18516"/>
                  <a:pt x="39880" y="37032"/>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9" name="Freeform 18"/>
          <p:cNvSpPr/>
          <p:nvPr/>
        </p:nvSpPr>
        <p:spPr bwMode="auto">
          <a:xfrm>
            <a:off x="6687935" y="2617194"/>
            <a:ext cx="1350169" cy="164042"/>
          </a:xfrm>
          <a:custGeom>
            <a:avLst/>
            <a:gdLst>
              <a:gd name="connsiteX0" fmla="*/ 1469877 w 1798890"/>
              <a:gd name="connsiteY0" fmla="*/ 0 h 196554"/>
              <a:gd name="connsiteX1" fmla="*/ 1615156 w 1798890"/>
              <a:gd name="connsiteY1" fmla="*/ 51275 h 196554"/>
              <a:gd name="connsiteX2" fmla="*/ 1529698 w 1798890"/>
              <a:gd name="connsiteY2" fmla="*/ 119641 h 196554"/>
              <a:gd name="connsiteX3" fmla="*/ 0 w 1798890"/>
              <a:gd name="connsiteY3" fmla="*/ 196554 h 196554"/>
              <a:gd name="connsiteX4" fmla="*/ 0 w 1798890"/>
              <a:gd name="connsiteY4" fmla="*/ 196554 h 19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890" h="196554">
                <a:moveTo>
                  <a:pt x="1469877" y="0"/>
                </a:moveTo>
                <a:cubicBezTo>
                  <a:pt x="1537531" y="15667"/>
                  <a:pt x="1605186" y="31335"/>
                  <a:pt x="1615156" y="51275"/>
                </a:cubicBezTo>
                <a:cubicBezTo>
                  <a:pt x="1625126" y="71215"/>
                  <a:pt x="1798890" y="95428"/>
                  <a:pt x="1529698" y="119641"/>
                </a:cubicBezTo>
                <a:cubicBezTo>
                  <a:pt x="1260506" y="143854"/>
                  <a:pt x="0" y="196554"/>
                  <a:pt x="0" y="196554"/>
                </a:cubicBezTo>
                <a:lnTo>
                  <a:pt x="0" y="196554"/>
                </a:lnTo>
              </a:path>
            </a:pathLst>
          </a:cu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0" name="Freeform 19"/>
          <p:cNvSpPr/>
          <p:nvPr/>
        </p:nvSpPr>
        <p:spPr bwMode="auto">
          <a:xfrm>
            <a:off x="1496488" y="2456264"/>
            <a:ext cx="977503" cy="239448"/>
          </a:xfrm>
          <a:custGeom>
            <a:avLst/>
            <a:gdLst>
              <a:gd name="connsiteX0" fmla="*/ 1303233 w 1303233"/>
              <a:gd name="connsiteY0" fmla="*/ 32759 h 287708"/>
              <a:gd name="connsiteX1" fmla="*/ 1251959 w 1303233"/>
              <a:gd name="connsiteY1" fmla="*/ 41305 h 287708"/>
              <a:gd name="connsiteX2" fmla="*/ 1012676 w 1303233"/>
              <a:gd name="connsiteY2" fmla="*/ 15667 h 287708"/>
              <a:gd name="connsiteX3" fmla="*/ 158097 w 1303233"/>
              <a:gd name="connsiteY3" fmla="*/ 135308 h 287708"/>
              <a:gd name="connsiteX4" fmla="*/ 64093 w 1303233"/>
              <a:gd name="connsiteY4" fmla="*/ 263495 h 287708"/>
              <a:gd name="connsiteX5" fmla="*/ 106822 w 1303233"/>
              <a:gd name="connsiteY5" fmla="*/ 280587 h 28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233" h="287708">
                <a:moveTo>
                  <a:pt x="1303233" y="32759"/>
                </a:moveTo>
                <a:cubicBezTo>
                  <a:pt x="1301809" y="38456"/>
                  <a:pt x="1300385" y="44154"/>
                  <a:pt x="1251959" y="41305"/>
                </a:cubicBezTo>
                <a:cubicBezTo>
                  <a:pt x="1203533" y="38456"/>
                  <a:pt x="1194986" y="0"/>
                  <a:pt x="1012676" y="15667"/>
                </a:cubicBezTo>
                <a:cubicBezTo>
                  <a:pt x="830366" y="31334"/>
                  <a:pt x="316194" y="94003"/>
                  <a:pt x="158097" y="135308"/>
                </a:cubicBezTo>
                <a:cubicBezTo>
                  <a:pt x="0" y="176613"/>
                  <a:pt x="72639" y="239282"/>
                  <a:pt x="64093" y="263495"/>
                </a:cubicBezTo>
                <a:cubicBezTo>
                  <a:pt x="55547" y="287708"/>
                  <a:pt x="81184" y="284147"/>
                  <a:pt x="106822" y="280587"/>
                </a:cubicBezTo>
              </a:path>
            </a:pathLst>
          </a:cu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1" name="Freeform 20"/>
          <p:cNvSpPr/>
          <p:nvPr/>
        </p:nvSpPr>
        <p:spPr bwMode="auto">
          <a:xfrm>
            <a:off x="3211309" y="2101759"/>
            <a:ext cx="1760934" cy="567531"/>
          </a:xfrm>
          <a:custGeom>
            <a:avLst/>
            <a:gdLst>
              <a:gd name="connsiteX0" fmla="*/ 2347912 w 2347912"/>
              <a:gd name="connsiteY0" fmla="*/ 19844 h 681831"/>
              <a:gd name="connsiteX1" fmla="*/ 2200275 w 2347912"/>
              <a:gd name="connsiteY1" fmla="*/ 15081 h 681831"/>
              <a:gd name="connsiteX2" fmla="*/ 2143125 w 2347912"/>
              <a:gd name="connsiteY2" fmla="*/ 110331 h 681831"/>
              <a:gd name="connsiteX3" fmla="*/ 2076450 w 2347912"/>
              <a:gd name="connsiteY3" fmla="*/ 157956 h 681831"/>
              <a:gd name="connsiteX4" fmla="*/ 2009775 w 2347912"/>
              <a:gd name="connsiteY4" fmla="*/ 86519 h 681831"/>
              <a:gd name="connsiteX5" fmla="*/ 1919287 w 2347912"/>
              <a:gd name="connsiteY5" fmla="*/ 81756 h 681831"/>
              <a:gd name="connsiteX6" fmla="*/ 1785937 w 2347912"/>
              <a:gd name="connsiteY6" fmla="*/ 81756 h 681831"/>
              <a:gd name="connsiteX7" fmla="*/ 1724025 w 2347912"/>
              <a:gd name="connsiteY7" fmla="*/ 29369 h 681831"/>
              <a:gd name="connsiteX8" fmla="*/ 1514475 w 2347912"/>
              <a:gd name="connsiteY8" fmla="*/ 38894 h 681831"/>
              <a:gd name="connsiteX9" fmla="*/ 1066800 w 2347912"/>
              <a:gd name="connsiteY9" fmla="*/ 243681 h 681831"/>
              <a:gd name="connsiteX10" fmla="*/ 757237 w 2347912"/>
              <a:gd name="connsiteY10" fmla="*/ 596106 h 681831"/>
              <a:gd name="connsiteX11" fmla="*/ 0 w 2347912"/>
              <a:gd name="connsiteY11" fmla="*/ 681831 h 681831"/>
              <a:gd name="connsiteX12" fmla="*/ 0 w 2347912"/>
              <a:gd name="connsiteY12" fmla="*/ 681831 h 68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7912" h="681831">
                <a:moveTo>
                  <a:pt x="2347912" y="19844"/>
                </a:moveTo>
                <a:cubicBezTo>
                  <a:pt x="2291159" y="9922"/>
                  <a:pt x="2234406" y="0"/>
                  <a:pt x="2200275" y="15081"/>
                </a:cubicBezTo>
                <a:cubicBezTo>
                  <a:pt x="2166144" y="30162"/>
                  <a:pt x="2163762" y="86519"/>
                  <a:pt x="2143125" y="110331"/>
                </a:cubicBezTo>
                <a:cubicBezTo>
                  <a:pt x="2122488" y="134143"/>
                  <a:pt x="2098675" y="161925"/>
                  <a:pt x="2076450" y="157956"/>
                </a:cubicBezTo>
                <a:cubicBezTo>
                  <a:pt x="2054225" y="153987"/>
                  <a:pt x="2035969" y="99219"/>
                  <a:pt x="2009775" y="86519"/>
                </a:cubicBezTo>
                <a:cubicBezTo>
                  <a:pt x="1983581" y="73819"/>
                  <a:pt x="1956593" y="82550"/>
                  <a:pt x="1919287" y="81756"/>
                </a:cubicBezTo>
                <a:cubicBezTo>
                  <a:pt x="1881981" y="80962"/>
                  <a:pt x="1818481" y="90487"/>
                  <a:pt x="1785937" y="81756"/>
                </a:cubicBezTo>
                <a:cubicBezTo>
                  <a:pt x="1753393" y="73025"/>
                  <a:pt x="1769269" y="36513"/>
                  <a:pt x="1724025" y="29369"/>
                </a:cubicBezTo>
                <a:cubicBezTo>
                  <a:pt x="1678781" y="22225"/>
                  <a:pt x="1624013" y="3175"/>
                  <a:pt x="1514475" y="38894"/>
                </a:cubicBezTo>
                <a:cubicBezTo>
                  <a:pt x="1404938" y="74613"/>
                  <a:pt x="1193006" y="150812"/>
                  <a:pt x="1066800" y="243681"/>
                </a:cubicBezTo>
                <a:cubicBezTo>
                  <a:pt x="940594" y="336550"/>
                  <a:pt x="935037" y="523081"/>
                  <a:pt x="757237" y="596106"/>
                </a:cubicBezTo>
                <a:cubicBezTo>
                  <a:pt x="579437" y="669131"/>
                  <a:pt x="0" y="681831"/>
                  <a:pt x="0" y="681831"/>
                </a:cubicBezTo>
                <a:lnTo>
                  <a:pt x="0" y="681831"/>
                </a:lnTo>
              </a:path>
            </a:pathLst>
          </a:custGeom>
          <a:ln w="19050">
            <a:solidFill>
              <a:srgbClr val="FF33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2" name="Freeform 21"/>
          <p:cNvSpPr/>
          <p:nvPr/>
        </p:nvSpPr>
        <p:spPr bwMode="auto">
          <a:xfrm>
            <a:off x="3390322" y="2340134"/>
            <a:ext cx="1064419" cy="214313"/>
          </a:xfrm>
          <a:custGeom>
            <a:avLst/>
            <a:gdLst>
              <a:gd name="connsiteX0" fmla="*/ 0 w 1418602"/>
              <a:gd name="connsiteY0" fmla="*/ 160945 h 257798"/>
              <a:gd name="connsiteX1" fmla="*/ 324741 w 1418602"/>
              <a:gd name="connsiteY1" fmla="*/ 254949 h 257798"/>
              <a:gd name="connsiteX2" fmla="*/ 965675 w 1418602"/>
              <a:gd name="connsiteY2" fmla="*/ 143853 h 257798"/>
              <a:gd name="connsiteX3" fmla="*/ 1136591 w 1418602"/>
              <a:gd name="connsiteY3" fmla="*/ 58396 h 257798"/>
              <a:gd name="connsiteX4" fmla="*/ 1358782 w 1418602"/>
              <a:gd name="connsiteY4" fmla="*/ 7121 h 257798"/>
              <a:gd name="connsiteX5" fmla="*/ 1418602 w 1418602"/>
              <a:gd name="connsiteY5" fmla="*/ 15667 h 25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8602" h="257798">
                <a:moveTo>
                  <a:pt x="0" y="160945"/>
                </a:moveTo>
                <a:cubicBezTo>
                  <a:pt x="81897" y="209371"/>
                  <a:pt x="163795" y="257798"/>
                  <a:pt x="324741" y="254949"/>
                </a:cubicBezTo>
                <a:cubicBezTo>
                  <a:pt x="485687" y="252100"/>
                  <a:pt x="830367" y="176612"/>
                  <a:pt x="965675" y="143853"/>
                </a:cubicBezTo>
                <a:cubicBezTo>
                  <a:pt x="1100983" y="111094"/>
                  <a:pt x="1071073" y="81185"/>
                  <a:pt x="1136591" y="58396"/>
                </a:cubicBezTo>
                <a:cubicBezTo>
                  <a:pt x="1202109" y="35607"/>
                  <a:pt x="1311780" y="14243"/>
                  <a:pt x="1358782" y="7121"/>
                </a:cubicBezTo>
                <a:cubicBezTo>
                  <a:pt x="1405784" y="0"/>
                  <a:pt x="1412193" y="7833"/>
                  <a:pt x="1418602" y="15667"/>
                </a:cubicBez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3" name="Freeform 22"/>
          <p:cNvSpPr/>
          <p:nvPr/>
        </p:nvSpPr>
        <p:spPr bwMode="auto">
          <a:xfrm>
            <a:off x="3402677" y="2475571"/>
            <a:ext cx="591741" cy="1463146"/>
          </a:xfrm>
          <a:custGeom>
            <a:avLst/>
            <a:gdLst>
              <a:gd name="connsiteX0" fmla="*/ 452928 w 787638"/>
              <a:gd name="connsiteY0" fmla="*/ 1605185 h 1756161"/>
              <a:gd name="connsiteX1" fmla="*/ 564023 w 787638"/>
              <a:gd name="connsiteY1" fmla="*/ 1741918 h 1756161"/>
              <a:gd name="connsiteX2" fmla="*/ 786214 w 787638"/>
              <a:gd name="connsiteY2" fmla="*/ 1519727 h 1756161"/>
              <a:gd name="connsiteX3" fmla="*/ 572569 w 787638"/>
              <a:gd name="connsiteY3" fmla="*/ 673693 h 1756161"/>
              <a:gd name="connsiteX4" fmla="*/ 153825 w 787638"/>
              <a:gd name="connsiteY4" fmla="*/ 109671 h 1756161"/>
              <a:gd name="connsiteX5" fmla="*/ 0 w 787638"/>
              <a:gd name="connsiteY5" fmla="*/ 15667 h 175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638" h="1756161">
                <a:moveTo>
                  <a:pt x="452928" y="1605185"/>
                </a:moveTo>
                <a:cubicBezTo>
                  <a:pt x="480701" y="1680673"/>
                  <a:pt x="508475" y="1756161"/>
                  <a:pt x="564023" y="1741918"/>
                </a:cubicBezTo>
                <a:cubicBezTo>
                  <a:pt x="619571" y="1727675"/>
                  <a:pt x="784790" y="1697764"/>
                  <a:pt x="786214" y="1519727"/>
                </a:cubicBezTo>
                <a:cubicBezTo>
                  <a:pt x="787638" y="1341690"/>
                  <a:pt x="677967" y="908702"/>
                  <a:pt x="572569" y="673693"/>
                </a:cubicBezTo>
                <a:cubicBezTo>
                  <a:pt x="467171" y="438684"/>
                  <a:pt x="249253" y="219342"/>
                  <a:pt x="153825" y="109671"/>
                </a:cubicBezTo>
                <a:cubicBezTo>
                  <a:pt x="58397" y="0"/>
                  <a:pt x="29198" y="7833"/>
                  <a:pt x="0" y="15667"/>
                </a:cubicBezTo>
              </a:path>
            </a:pathLst>
          </a:custGeom>
          <a:ln w="19050">
            <a:solidFill>
              <a:srgbClr val="4D4D4D"/>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4" name="Freeform 23"/>
          <p:cNvSpPr/>
          <p:nvPr/>
        </p:nvSpPr>
        <p:spPr bwMode="auto">
          <a:xfrm>
            <a:off x="4500307" y="2765863"/>
            <a:ext cx="2446735" cy="1886479"/>
          </a:xfrm>
          <a:custGeom>
            <a:avLst/>
            <a:gdLst>
              <a:gd name="connsiteX0" fmla="*/ 346104 w 3263068"/>
              <a:gd name="connsiteY0" fmla="*/ 1522576 h 2264635"/>
              <a:gd name="connsiteX1" fmla="*/ 192280 w 3263068"/>
              <a:gd name="connsiteY1" fmla="*/ 1676400 h 2264635"/>
              <a:gd name="connsiteX2" fmla="*/ 183734 w 3263068"/>
              <a:gd name="connsiteY2" fmla="*/ 2214785 h 2264635"/>
              <a:gd name="connsiteX3" fmla="*/ 1294687 w 3263068"/>
              <a:gd name="connsiteY3" fmla="*/ 1975503 h 2264635"/>
              <a:gd name="connsiteX4" fmla="*/ 2952571 w 3263068"/>
              <a:gd name="connsiteY4" fmla="*/ 1274748 h 2264635"/>
              <a:gd name="connsiteX5" fmla="*/ 3157670 w 3263068"/>
              <a:gd name="connsiteY5" fmla="*/ 377439 h 2264635"/>
              <a:gd name="connsiteX6" fmla="*/ 2884205 w 3263068"/>
              <a:gd name="connsiteY6" fmla="*/ 52699 h 2264635"/>
              <a:gd name="connsiteX7" fmla="*/ 2892751 w 3263068"/>
              <a:gd name="connsiteY7" fmla="*/ 61245 h 226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068" h="2264635">
                <a:moveTo>
                  <a:pt x="346104" y="1522576"/>
                </a:moveTo>
                <a:cubicBezTo>
                  <a:pt x="282723" y="1541804"/>
                  <a:pt x="219342" y="1561032"/>
                  <a:pt x="192280" y="1676400"/>
                </a:cubicBezTo>
                <a:cubicBezTo>
                  <a:pt x="165218" y="1791768"/>
                  <a:pt x="0" y="2164935"/>
                  <a:pt x="183734" y="2214785"/>
                </a:cubicBezTo>
                <a:cubicBezTo>
                  <a:pt x="367468" y="2264635"/>
                  <a:pt x="833214" y="2132176"/>
                  <a:pt x="1294687" y="1975503"/>
                </a:cubicBezTo>
                <a:cubicBezTo>
                  <a:pt x="1756160" y="1818830"/>
                  <a:pt x="2642074" y="1541092"/>
                  <a:pt x="2952571" y="1274748"/>
                </a:cubicBezTo>
                <a:cubicBezTo>
                  <a:pt x="3263068" y="1008404"/>
                  <a:pt x="3169064" y="581114"/>
                  <a:pt x="3157670" y="377439"/>
                </a:cubicBezTo>
                <a:cubicBezTo>
                  <a:pt x="3146276" y="173764"/>
                  <a:pt x="2928358" y="105398"/>
                  <a:pt x="2884205" y="52699"/>
                </a:cubicBezTo>
                <a:cubicBezTo>
                  <a:pt x="2840052" y="0"/>
                  <a:pt x="2866401" y="30622"/>
                  <a:pt x="2892751" y="61245"/>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5" name="Freeform 24"/>
          <p:cNvSpPr/>
          <p:nvPr/>
        </p:nvSpPr>
        <p:spPr bwMode="auto">
          <a:xfrm>
            <a:off x="3917705" y="2502603"/>
            <a:ext cx="817959" cy="1559719"/>
          </a:xfrm>
          <a:custGeom>
            <a:avLst/>
            <a:gdLst>
              <a:gd name="connsiteX0" fmla="*/ 1091013 w 1091013"/>
              <a:gd name="connsiteY0" fmla="*/ 1871529 h 1871529"/>
              <a:gd name="connsiteX1" fmla="*/ 552628 w 1091013"/>
              <a:gd name="connsiteY1" fmla="*/ 1734796 h 1871529"/>
              <a:gd name="connsiteX2" fmla="*/ 253525 w 1091013"/>
              <a:gd name="connsiteY2" fmla="*/ 1367327 h 1871529"/>
              <a:gd name="connsiteX3" fmla="*/ 31335 w 1091013"/>
              <a:gd name="connsiteY3" fmla="*/ 640935 h 1871529"/>
              <a:gd name="connsiteX4" fmla="*/ 441533 w 1091013"/>
              <a:gd name="connsiteY4" fmla="*/ 256374 h 1871529"/>
              <a:gd name="connsiteX5" fmla="*/ 689361 w 1091013"/>
              <a:gd name="connsiteY5" fmla="*/ 222191 h 1871529"/>
              <a:gd name="connsiteX6" fmla="*/ 877368 w 1091013"/>
              <a:gd name="connsiteY6" fmla="*/ 0 h 18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13" h="1871529">
                <a:moveTo>
                  <a:pt x="1091013" y="1871529"/>
                </a:moveTo>
                <a:cubicBezTo>
                  <a:pt x="891611" y="1845179"/>
                  <a:pt x="692209" y="1818830"/>
                  <a:pt x="552628" y="1734796"/>
                </a:cubicBezTo>
                <a:cubicBezTo>
                  <a:pt x="413047" y="1650762"/>
                  <a:pt x="340407" y="1549637"/>
                  <a:pt x="253525" y="1367327"/>
                </a:cubicBezTo>
                <a:cubicBezTo>
                  <a:pt x="166643" y="1185017"/>
                  <a:pt x="0" y="826094"/>
                  <a:pt x="31335" y="640935"/>
                </a:cubicBezTo>
                <a:cubicBezTo>
                  <a:pt x="62670" y="455776"/>
                  <a:pt x="331862" y="326165"/>
                  <a:pt x="441533" y="256374"/>
                </a:cubicBezTo>
                <a:cubicBezTo>
                  <a:pt x="551204" y="186583"/>
                  <a:pt x="616722" y="264920"/>
                  <a:pt x="689361" y="222191"/>
                </a:cubicBezTo>
                <a:cubicBezTo>
                  <a:pt x="762000" y="179462"/>
                  <a:pt x="819684" y="89731"/>
                  <a:pt x="877368" y="0"/>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6" name="Freeform 25"/>
          <p:cNvSpPr/>
          <p:nvPr/>
        </p:nvSpPr>
        <p:spPr bwMode="auto">
          <a:xfrm>
            <a:off x="3182510" y="2649445"/>
            <a:ext cx="1596629" cy="1398323"/>
          </a:xfrm>
          <a:custGeom>
            <a:avLst/>
            <a:gdLst>
              <a:gd name="connsiteX0" fmla="*/ 2127903 w 2127903"/>
              <a:gd name="connsiteY0" fmla="*/ 1679248 h 1679248"/>
              <a:gd name="connsiteX1" fmla="*/ 1692067 w 2127903"/>
              <a:gd name="connsiteY1" fmla="*/ 1568153 h 1679248"/>
              <a:gd name="connsiteX2" fmla="*/ 1307506 w 2127903"/>
              <a:gd name="connsiteY2" fmla="*/ 1081043 h 1679248"/>
              <a:gd name="connsiteX3" fmla="*/ 1008403 w 2127903"/>
              <a:gd name="connsiteY3" fmla="*/ 756303 h 1679248"/>
              <a:gd name="connsiteX4" fmla="*/ 282011 w 2127903"/>
              <a:gd name="connsiteY4" fmla="*/ 115368 h 1679248"/>
              <a:gd name="connsiteX5" fmla="*/ 0 w 2127903"/>
              <a:gd name="connsiteY5" fmla="*/ 64093 h 1679248"/>
              <a:gd name="connsiteX6" fmla="*/ 0 w 2127903"/>
              <a:gd name="connsiteY6" fmla="*/ 64093 h 167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903" h="1679248">
                <a:moveTo>
                  <a:pt x="2127903" y="1679248"/>
                </a:moveTo>
                <a:cubicBezTo>
                  <a:pt x="1978351" y="1673551"/>
                  <a:pt x="1828800" y="1667854"/>
                  <a:pt x="1692067" y="1568153"/>
                </a:cubicBezTo>
                <a:cubicBezTo>
                  <a:pt x="1555334" y="1468452"/>
                  <a:pt x="1421450" y="1216351"/>
                  <a:pt x="1307506" y="1081043"/>
                </a:cubicBezTo>
                <a:cubicBezTo>
                  <a:pt x="1193562" y="945735"/>
                  <a:pt x="1179319" y="917249"/>
                  <a:pt x="1008403" y="756303"/>
                </a:cubicBezTo>
                <a:cubicBezTo>
                  <a:pt x="837487" y="595357"/>
                  <a:pt x="450078" y="230736"/>
                  <a:pt x="282011" y="115368"/>
                </a:cubicBezTo>
                <a:cubicBezTo>
                  <a:pt x="113944" y="0"/>
                  <a:pt x="0" y="64093"/>
                  <a:pt x="0" y="64093"/>
                </a:cubicBezTo>
                <a:lnTo>
                  <a:pt x="0" y="64093"/>
                </a:ln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7" name="Freeform 26"/>
          <p:cNvSpPr/>
          <p:nvPr/>
        </p:nvSpPr>
        <p:spPr bwMode="auto">
          <a:xfrm>
            <a:off x="3930800" y="2525664"/>
            <a:ext cx="638175" cy="1026583"/>
          </a:xfrm>
          <a:custGeom>
            <a:avLst/>
            <a:gdLst>
              <a:gd name="connsiteX0" fmla="*/ 764849 w 850307"/>
              <a:gd name="connsiteY0" fmla="*/ 965675 h 1232019"/>
              <a:gd name="connsiteX1" fmla="*/ 730666 w 850307"/>
              <a:gd name="connsiteY1" fmla="*/ 1153682 h 1232019"/>
              <a:gd name="connsiteX2" fmla="*/ 517021 w 850307"/>
              <a:gd name="connsiteY2" fmla="*/ 1204957 h 1232019"/>
              <a:gd name="connsiteX3" fmla="*/ 166643 w 850307"/>
              <a:gd name="connsiteY3" fmla="*/ 991312 h 1232019"/>
              <a:gd name="connsiteX4" fmla="*/ 47002 w 850307"/>
              <a:gd name="connsiteY4" fmla="*/ 623843 h 1232019"/>
              <a:gd name="connsiteX5" fmla="*/ 448654 w 850307"/>
              <a:gd name="connsiteY5" fmla="*/ 213645 h 1232019"/>
              <a:gd name="connsiteX6" fmla="*/ 662299 w 850307"/>
              <a:gd name="connsiteY6" fmla="*/ 205099 h 1232019"/>
              <a:gd name="connsiteX7" fmla="*/ 850307 w 850307"/>
              <a:gd name="connsiteY7" fmla="*/ 0 h 1232019"/>
              <a:gd name="connsiteX8" fmla="*/ 850307 w 850307"/>
              <a:gd name="connsiteY8" fmla="*/ 0 h 123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307" h="1232019">
                <a:moveTo>
                  <a:pt x="764849" y="965675"/>
                </a:moveTo>
                <a:cubicBezTo>
                  <a:pt x="768410" y="1039738"/>
                  <a:pt x="771971" y="1113802"/>
                  <a:pt x="730666" y="1153682"/>
                </a:cubicBezTo>
                <a:cubicBezTo>
                  <a:pt x="689361" y="1193562"/>
                  <a:pt x="611025" y="1232019"/>
                  <a:pt x="517021" y="1204957"/>
                </a:cubicBezTo>
                <a:cubicBezTo>
                  <a:pt x="423017" y="1177895"/>
                  <a:pt x="244979" y="1088164"/>
                  <a:pt x="166643" y="991312"/>
                </a:cubicBezTo>
                <a:cubicBezTo>
                  <a:pt x="88307" y="894460"/>
                  <a:pt x="0" y="753454"/>
                  <a:pt x="47002" y="623843"/>
                </a:cubicBezTo>
                <a:cubicBezTo>
                  <a:pt x="94004" y="494232"/>
                  <a:pt x="346105" y="283436"/>
                  <a:pt x="448654" y="213645"/>
                </a:cubicBezTo>
                <a:cubicBezTo>
                  <a:pt x="551203" y="143854"/>
                  <a:pt x="595357" y="240707"/>
                  <a:pt x="662299" y="205099"/>
                </a:cubicBezTo>
                <a:cubicBezTo>
                  <a:pt x="729241" y="169492"/>
                  <a:pt x="850307" y="0"/>
                  <a:pt x="850307" y="0"/>
                </a:cubicBezTo>
                <a:lnTo>
                  <a:pt x="850307" y="0"/>
                </a:lnTo>
              </a:path>
            </a:pathLst>
          </a:cu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9" name="TextBox 28"/>
          <p:cNvSpPr txBox="1"/>
          <p:nvPr/>
        </p:nvSpPr>
        <p:spPr>
          <a:xfrm>
            <a:off x="152916" y="1611528"/>
            <a:ext cx="1706777" cy="1734012"/>
          </a:xfrm>
          <a:prstGeom prst="rect">
            <a:avLst/>
          </a:prstGeom>
          <a:solidFill>
            <a:srgbClr val="00B0F0"/>
          </a:solidFill>
          <a:ln>
            <a:noFill/>
          </a:ln>
        </p:spPr>
        <p:txBody>
          <a:bodyPr wrap="square" lIns="71320" tIns="35661" rIns="71320" bIns="35661">
            <a:spAutoFit/>
          </a:bodyPr>
          <a:lstStyle/>
          <a:p>
            <a:pPr defTabSz="713203" eaLnBrk="0" hangingPunct="0">
              <a:defRPr/>
            </a:pPr>
            <a:r>
              <a:rPr lang="en-US" dirty="0">
                <a:solidFill>
                  <a:prstClr val="black"/>
                </a:solidFill>
              </a:rPr>
              <a:t>	Australia </a:t>
            </a:r>
          </a:p>
          <a:p>
            <a:pPr defTabSz="713203" eaLnBrk="0" hangingPunct="0">
              <a:defRPr/>
            </a:pPr>
            <a:r>
              <a:rPr lang="en-US" dirty="0">
                <a:solidFill>
                  <a:prstClr val="black"/>
                </a:solidFill>
              </a:rPr>
              <a:t>	Kazakhstan</a:t>
            </a:r>
          </a:p>
          <a:p>
            <a:pPr defTabSz="713203" eaLnBrk="0" hangingPunct="0">
              <a:defRPr/>
            </a:pPr>
            <a:r>
              <a:rPr lang="en-US" dirty="0">
                <a:solidFill>
                  <a:prstClr val="black"/>
                </a:solidFill>
              </a:rPr>
              <a:t>	Namibia</a:t>
            </a:r>
          </a:p>
        </p:txBody>
      </p:sp>
      <p:sp>
        <p:nvSpPr>
          <p:cNvPr id="30" name="TextBox 29"/>
          <p:cNvSpPr txBox="1"/>
          <p:nvPr/>
        </p:nvSpPr>
        <p:spPr>
          <a:xfrm>
            <a:off x="159867" y="4293397"/>
            <a:ext cx="1730717" cy="903015"/>
          </a:xfrm>
          <a:prstGeom prst="rect">
            <a:avLst/>
          </a:prstGeom>
          <a:solidFill>
            <a:srgbClr val="00B0F0"/>
          </a:solidFill>
        </p:spPr>
        <p:txBody>
          <a:bodyPr wrap="square" lIns="71320" tIns="35661" rIns="71320" bIns="35661">
            <a:spAutoFit/>
          </a:bodyPr>
          <a:lstStyle/>
          <a:p>
            <a:pPr defTabSz="713203" eaLnBrk="0" hangingPunct="0">
              <a:defRPr/>
            </a:pPr>
            <a:r>
              <a:rPr lang="en-US" dirty="0">
                <a:solidFill>
                  <a:prstClr val="black"/>
                </a:solidFill>
              </a:rPr>
              <a:t>	Canada </a:t>
            </a:r>
          </a:p>
          <a:p>
            <a:pPr defTabSz="713203" eaLnBrk="0" hangingPunct="0">
              <a:defRPr/>
            </a:pPr>
            <a:r>
              <a:rPr lang="en-US" dirty="0">
                <a:solidFill>
                  <a:prstClr val="black"/>
                </a:solidFill>
              </a:rPr>
              <a:t>	Brazil</a:t>
            </a:r>
          </a:p>
          <a:p>
            <a:pPr defTabSz="713203" eaLnBrk="0" hangingPunct="0">
              <a:defRPr/>
            </a:pPr>
            <a:r>
              <a:rPr lang="en-US" dirty="0">
                <a:solidFill>
                  <a:prstClr val="black"/>
                </a:solidFill>
              </a:rPr>
              <a:t>	Niger</a:t>
            </a:r>
          </a:p>
        </p:txBody>
      </p:sp>
      <p:cxnSp>
        <p:nvCxnSpPr>
          <p:cNvPr id="31" name="Straight Connector 30"/>
          <p:cNvCxnSpPr/>
          <p:nvPr/>
        </p:nvCxnSpPr>
        <p:spPr>
          <a:xfrm>
            <a:off x="397733" y="1799734"/>
            <a:ext cx="371475" cy="0"/>
          </a:xfrm>
          <a:prstGeom prst="line">
            <a:avLst/>
          </a:prstGeom>
          <a:solidFill>
            <a:srgbClr val="33CCFF"/>
          </a:solidFill>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7733" y="1990234"/>
            <a:ext cx="371475" cy="0"/>
          </a:xfrm>
          <a:prstGeom prst="line">
            <a:avLst/>
          </a:prstGeom>
          <a:solidFill>
            <a:srgbClr val="33CCFF"/>
          </a:solid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7733" y="2244234"/>
            <a:ext cx="371475" cy="0"/>
          </a:xfrm>
          <a:prstGeom prst="line">
            <a:avLst/>
          </a:prstGeom>
          <a:solidFill>
            <a:srgbClr val="33CCFF"/>
          </a:solidFill>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0130" y="4483896"/>
            <a:ext cx="371475" cy="0"/>
          </a:xfrm>
          <a:prstGeom prst="line">
            <a:avLst/>
          </a:prstGeom>
          <a:solidFill>
            <a:srgbClr val="33CCFF"/>
          </a:solidFill>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20130" y="4674396"/>
            <a:ext cx="371475" cy="0"/>
          </a:xfrm>
          <a:prstGeom prst="line">
            <a:avLst/>
          </a:prstGeom>
          <a:solidFill>
            <a:srgbClr val="33CCFF"/>
          </a:solidFill>
          <a:ln w="19050">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20130" y="4928396"/>
            <a:ext cx="371475" cy="0"/>
          </a:xfrm>
          <a:prstGeom prst="line">
            <a:avLst/>
          </a:prstGeom>
          <a:solidFill>
            <a:srgbClr val="33CCFF"/>
          </a:solidFill>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36453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2">
                    <a:lumMod val="10000"/>
                  </a:schemeClr>
                </a:solidFill>
                <a:latin typeface="Arial Rounded MT Bold" panose="020F0704030504030204" pitchFamily="34" charset="0"/>
              </a:rPr>
              <a:t>UF6</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grpSp>
        <p:nvGrpSpPr>
          <p:cNvPr id="2" name="Group 12"/>
          <p:cNvGrpSpPr>
            <a:grpSpLocks/>
          </p:cNvGrpSpPr>
          <p:nvPr/>
        </p:nvGrpSpPr>
        <p:grpSpPr bwMode="auto">
          <a:xfrm>
            <a:off x="1274290" y="1366108"/>
            <a:ext cx="6800850" cy="3873642"/>
            <a:chOff x="0" y="-7066"/>
            <a:chExt cx="9144000" cy="4960066"/>
          </a:xfrm>
        </p:grpSpPr>
        <p:grpSp>
          <p:nvGrpSpPr>
            <p:cNvPr id="3" name="Group 10"/>
            <p:cNvGrpSpPr>
              <a:grpSpLocks/>
            </p:cNvGrpSpPr>
            <p:nvPr/>
          </p:nvGrpSpPr>
          <p:grpSpPr bwMode="auto">
            <a:xfrm>
              <a:off x="0" y="-7066"/>
              <a:ext cx="9144000" cy="4960066"/>
              <a:chOff x="0" y="-7066"/>
              <a:chExt cx="9144000" cy="4960066"/>
            </a:xfrm>
          </p:grpSpPr>
          <p:pic>
            <p:nvPicPr>
              <p:cNvPr id="10" name="Picture 7" descr="802802.jpg"/>
              <p:cNvPicPr>
                <a:picLocks noChangeAspect="1"/>
              </p:cNvPicPr>
              <p:nvPr/>
            </p:nvPicPr>
            <p:blipFill>
              <a:blip r:embed="rId3" cstate="print"/>
              <a:srcRect/>
              <a:stretch>
                <a:fillRect/>
              </a:stretch>
            </p:blipFill>
            <p:spPr bwMode="auto">
              <a:xfrm>
                <a:off x="0" y="-7066"/>
                <a:ext cx="9144000" cy="4960066"/>
              </a:xfrm>
              <a:prstGeom prst="rect">
                <a:avLst/>
              </a:prstGeom>
              <a:solidFill>
                <a:schemeClr val="bg1"/>
              </a:solidFill>
              <a:ln w="9525">
                <a:solidFill>
                  <a:schemeClr val="bg1"/>
                </a:solidFill>
                <a:miter lim="800000"/>
                <a:headEnd/>
                <a:tailEnd/>
              </a:ln>
            </p:spPr>
          </p:pic>
          <p:sp>
            <p:nvSpPr>
              <p:cNvPr id="11" name="Rectangle 10"/>
              <p:cNvSpPr/>
              <p:nvPr/>
            </p:nvSpPr>
            <p:spPr>
              <a:xfrm>
                <a:off x="0" y="-715"/>
                <a:ext cx="1371921" cy="609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sp>
            <p:nvSpPr>
              <p:cNvPr id="12" name="Rectangle 11"/>
              <p:cNvSpPr/>
              <p:nvPr/>
            </p:nvSpPr>
            <p:spPr>
              <a:xfrm>
                <a:off x="1295080" y="-715"/>
                <a:ext cx="609920" cy="22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8" name="Rectangle 7"/>
            <p:cNvSpPr/>
            <p:nvPr/>
          </p:nvSpPr>
          <p:spPr>
            <a:xfrm>
              <a:off x="8077840" y="4571945"/>
              <a:ext cx="989319" cy="38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29" name="TextBox 28"/>
          <p:cNvSpPr txBox="1"/>
          <p:nvPr/>
        </p:nvSpPr>
        <p:spPr>
          <a:xfrm>
            <a:off x="152916" y="1611528"/>
            <a:ext cx="1879772" cy="903015"/>
          </a:xfrm>
          <a:prstGeom prst="rect">
            <a:avLst/>
          </a:prstGeom>
          <a:solidFill>
            <a:srgbClr val="00B0F0"/>
          </a:solidFill>
          <a:ln>
            <a:noFill/>
          </a:ln>
        </p:spPr>
        <p:txBody>
          <a:bodyPr wrap="square" lIns="71320" tIns="35661" rIns="71320" bIns="35661">
            <a:spAutoFit/>
          </a:bodyPr>
          <a:lstStyle/>
          <a:p>
            <a:pPr defTabSz="713203" eaLnBrk="0" hangingPunct="0">
              <a:defRPr/>
            </a:pPr>
            <a:r>
              <a:rPr lang="en-US" dirty="0">
                <a:solidFill>
                  <a:prstClr val="black"/>
                </a:solidFill>
              </a:rPr>
              <a:t>	</a:t>
            </a:r>
            <a:r>
              <a:rPr lang="en-US" dirty="0" smtClean="0">
                <a:solidFill>
                  <a:prstClr val="black"/>
                </a:solidFill>
              </a:rPr>
              <a:t>United States</a:t>
            </a:r>
            <a:endParaRPr lang="en-US" dirty="0">
              <a:solidFill>
                <a:prstClr val="black"/>
              </a:solidFill>
            </a:endParaRPr>
          </a:p>
          <a:p>
            <a:pPr defTabSz="713203" eaLnBrk="0" hangingPunct="0">
              <a:defRPr/>
            </a:pPr>
            <a:r>
              <a:rPr lang="en-US" dirty="0">
                <a:solidFill>
                  <a:prstClr val="black"/>
                </a:solidFill>
              </a:rPr>
              <a:t>	</a:t>
            </a:r>
            <a:r>
              <a:rPr lang="en-US" dirty="0" smtClean="0">
                <a:solidFill>
                  <a:prstClr val="black"/>
                </a:solidFill>
              </a:rPr>
              <a:t>Canada</a:t>
            </a:r>
            <a:endParaRPr lang="en-US" dirty="0">
              <a:solidFill>
                <a:prstClr val="black"/>
              </a:solidFill>
            </a:endParaRPr>
          </a:p>
        </p:txBody>
      </p:sp>
      <p:cxnSp>
        <p:nvCxnSpPr>
          <p:cNvPr id="31" name="Straight Connector 30"/>
          <p:cNvCxnSpPr/>
          <p:nvPr/>
        </p:nvCxnSpPr>
        <p:spPr>
          <a:xfrm>
            <a:off x="397733" y="1799734"/>
            <a:ext cx="371475" cy="0"/>
          </a:xfrm>
          <a:prstGeom prst="line">
            <a:avLst/>
          </a:prstGeom>
          <a:solidFill>
            <a:srgbClr val="33CCFF"/>
          </a:solidFill>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3913" y="2003963"/>
            <a:ext cx="371475" cy="0"/>
          </a:xfrm>
          <a:prstGeom prst="line">
            <a:avLst/>
          </a:prstGeom>
          <a:solidFill>
            <a:srgbClr val="33CCFF"/>
          </a:solidFill>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bwMode="auto">
          <a:xfrm>
            <a:off x="3302054" y="2298264"/>
            <a:ext cx="1146379" cy="285750"/>
          </a:xfrm>
          <a:custGeom>
            <a:avLst/>
            <a:gdLst>
              <a:gd name="connsiteX0" fmla="*/ 0 w 1654968"/>
              <a:gd name="connsiteY0" fmla="*/ 344884 h 413146"/>
              <a:gd name="connsiteX1" fmla="*/ 71437 w 1654968"/>
              <a:gd name="connsiteY1" fmla="*/ 380603 h 413146"/>
              <a:gd name="connsiteX2" fmla="*/ 119062 w 1654968"/>
              <a:gd name="connsiteY2" fmla="*/ 382984 h 413146"/>
              <a:gd name="connsiteX3" fmla="*/ 573881 w 1654968"/>
              <a:gd name="connsiteY3" fmla="*/ 394890 h 413146"/>
              <a:gd name="connsiteX4" fmla="*/ 1107281 w 1654968"/>
              <a:gd name="connsiteY4" fmla="*/ 273446 h 413146"/>
              <a:gd name="connsiteX5" fmla="*/ 1545431 w 1654968"/>
              <a:gd name="connsiteY5" fmla="*/ 42465 h 413146"/>
              <a:gd name="connsiteX6" fmla="*/ 1650206 w 1654968"/>
              <a:gd name="connsiteY6" fmla="*/ 18653 h 413146"/>
              <a:gd name="connsiteX7" fmla="*/ 1650206 w 1654968"/>
              <a:gd name="connsiteY7" fmla="*/ 18653 h 413146"/>
              <a:gd name="connsiteX8" fmla="*/ 1650206 w 1654968"/>
              <a:gd name="connsiteY8" fmla="*/ 18653 h 413146"/>
              <a:gd name="connsiteX9" fmla="*/ 1654968 w 1654968"/>
              <a:gd name="connsiteY9" fmla="*/ 16271 h 41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4968" h="413146">
                <a:moveTo>
                  <a:pt x="0" y="344884"/>
                </a:moveTo>
                <a:cubicBezTo>
                  <a:pt x="25796" y="359568"/>
                  <a:pt x="51593" y="374253"/>
                  <a:pt x="71437" y="380603"/>
                </a:cubicBezTo>
                <a:cubicBezTo>
                  <a:pt x="91281" y="386953"/>
                  <a:pt x="119062" y="382984"/>
                  <a:pt x="119062" y="382984"/>
                </a:cubicBezTo>
                <a:cubicBezTo>
                  <a:pt x="202803" y="385365"/>
                  <a:pt x="409178" y="413146"/>
                  <a:pt x="573881" y="394890"/>
                </a:cubicBezTo>
                <a:cubicBezTo>
                  <a:pt x="738584" y="376634"/>
                  <a:pt x="945356" y="332183"/>
                  <a:pt x="1107281" y="273446"/>
                </a:cubicBezTo>
                <a:cubicBezTo>
                  <a:pt x="1269206" y="214709"/>
                  <a:pt x="1454944" y="84930"/>
                  <a:pt x="1545431" y="42465"/>
                </a:cubicBezTo>
                <a:cubicBezTo>
                  <a:pt x="1635918" y="0"/>
                  <a:pt x="1650206" y="18653"/>
                  <a:pt x="1650206" y="18653"/>
                </a:cubicBezTo>
                <a:lnTo>
                  <a:pt x="1650206" y="18653"/>
                </a:lnTo>
                <a:lnTo>
                  <a:pt x="1650206" y="18653"/>
                </a:lnTo>
                <a:lnTo>
                  <a:pt x="1654968" y="16271"/>
                </a:ln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8" name="Freeform 37"/>
          <p:cNvSpPr/>
          <p:nvPr/>
        </p:nvSpPr>
        <p:spPr bwMode="auto">
          <a:xfrm>
            <a:off x="3383209" y="2258542"/>
            <a:ext cx="1102293" cy="230473"/>
          </a:xfrm>
          <a:custGeom>
            <a:avLst/>
            <a:gdLst>
              <a:gd name="connsiteX0" fmla="*/ 0 w 1353741"/>
              <a:gd name="connsiteY0" fmla="*/ 193675 h 252413"/>
              <a:gd name="connsiteX1" fmla="*/ 73819 w 1353741"/>
              <a:gd name="connsiteY1" fmla="*/ 241300 h 252413"/>
              <a:gd name="connsiteX2" fmla="*/ 369094 w 1353741"/>
              <a:gd name="connsiteY2" fmla="*/ 238919 h 252413"/>
              <a:gd name="connsiteX3" fmla="*/ 597694 w 1353741"/>
              <a:gd name="connsiteY3" fmla="*/ 160338 h 252413"/>
              <a:gd name="connsiteX4" fmla="*/ 1097756 w 1353741"/>
              <a:gd name="connsiteY4" fmla="*/ 48419 h 252413"/>
              <a:gd name="connsiteX5" fmla="*/ 1314450 w 1353741"/>
              <a:gd name="connsiteY5" fmla="*/ 5556 h 252413"/>
              <a:gd name="connsiteX6" fmla="*/ 1333500 w 1353741"/>
              <a:gd name="connsiteY6" fmla="*/ 15081 h 252413"/>
              <a:gd name="connsiteX7" fmla="*/ 1335881 w 1353741"/>
              <a:gd name="connsiteY7" fmla="*/ 7938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41" h="252413">
                <a:moveTo>
                  <a:pt x="0" y="193675"/>
                </a:moveTo>
                <a:cubicBezTo>
                  <a:pt x="6151" y="213717"/>
                  <a:pt x="12303" y="233759"/>
                  <a:pt x="73819" y="241300"/>
                </a:cubicBezTo>
                <a:cubicBezTo>
                  <a:pt x="135335" y="248841"/>
                  <a:pt x="281782" y="252413"/>
                  <a:pt x="369094" y="238919"/>
                </a:cubicBezTo>
                <a:cubicBezTo>
                  <a:pt x="456407" y="225425"/>
                  <a:pt x="476250" y="192088"/>
                  <a:pt x="597694" y="160338"/>
                </a:cubicBezTo>
                <a:cubicBezTo>
                  <a:pt x="719138" y="128588"/>
                  <a:pt x="978297" y="74216"/>
                  <a:pt x="1097756" y="48419"/>
                </a:cubicBezTo>
                <a:cubicBezTo>
                  <a:pt x="1217215" y="22622"/>
                  <a:pt x="1275159" y="11112"/>
                  <a:pt x="1314450" y="5556"/>
                </a:cubicBezTo>
                <a:cubicBezTo>
                  <a:pt x="1353741" y="0"/>
                  <a:pt x="1329928" y="14684"/>
                  <a:pt x="1333500" y="15081"/>
                </a:cubicBezTo>
                <a:cubicBezTo>
                  <a:pt x="1337072" y="15478"/>
                  <a:pt x="1336476" y="11708"/>
                  <a:pt x="1335881" y="7938"/>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9" name="Freeform 38"/>
          <p:cNvSpPr/>
          <p:nvPr/>
        </p:nvSpPr>
        <p:spPr bwMode="auto">
          <a:xfrm>
            <a:off x="4139191" y="2087742"/>
            <a:ext cx="445166" cy="266907"/>
          </a:xfrm>
          <a:custGeom>
            <a:avLst/>
            <a:gdLst>
              <a:gd name="connsiteX0" fmla="*/ 9525 w 711994"/>
              <a:gd name="connsiteY0" fmla="*/ 332581 h 357981"/>
              <a:gd name="connsiteX1" fmla="*/ 69056 w 711994"/>
              <a:gd name="connsiteY1" fmla="*/ 315912 h 357981"/>
              <a:gd name="connsiteX2" fmla="*/ 423863 w 711994"/>
              <a:gd name="connsiteY2" fmla="*/ 80169 h 357981"/>
              <a:gd name="connsiteX3" fmla="*/ 542925 w 711994"/>
              <a:gd name="connsiteY3" fmla="*/ 8731 h 357981"/>
              <a:gd name="connsiteX4" fmla="*/ 614363 w 711994"/>
              <a:gd name="connsiteY4" fmla="*/ 27781 h 357981"/>
              <a:gd name="connsiteX5" fmla="*/ 650081 w 711994"/>
              <a:gd name="connsiteY5" fmla="*/ 84931 h 357981"/>
              <a:gd name="connsiteX6" fmla="*/ 711994 w 711994"/>
              <a:gd name="connsiteY6" fmla="*/ 196850 h 35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994" h="357981">
                <a:moveTo>
                  <a:pt x="9525" y="332581"/>
                </a:moveTo>
                <a:cubicBezTo>
                  <a:pt x="4762" y="345281"/>
                  <a:pt x="0" y="357981"/>
                  <a:pt x="69056" y="315912"/>
                </a:cubicBezTo>
                <a:cubicBezTo>
                  <a:pt x="138112" y="273843"/>
                  <a:pt x="344885" y="131366"/>
                  <a:pt x="423863" y="80169"/>
                </a:cubicBezTo>
                <a:cubicBezTo>
                  <a:pt x="502841" y="28972"/>
                  <a:pt x="511175" y="17462"/>
                  <a:pt x="542925" y="8731"/>
                </a:cubicBezTo>
                <a:cubicBezTo>
                  <a:pt x="574675" y="0"/>
                  <a:pt x="596504" y="15081"/>
                  <a:pt x="614363" y="27781"/>
                </a:cubicBezTo>
                <a:cubicBezTo>
                  <a:pt x="632222" y="40481"/>
                  <a:pt x="633809" y="56753"/>
                  <a:pt x="650081" y="84931"/>
                </a:cubicBezTo>
                <a:cubicBezTo>
                  <a:pt x="666353" y="113109"/>
                  <a:pt x="689173" y="154979"/>
                  <a:pt x="711994" y="196850"/>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Tree>
    <p:extLst>
      <p:ext uri="{BB962C8B-B14F-4D97-AF65-F5344CB8AC3E}">
        <p14:creationId xmlns:p14="http://schemas.microsoft.com/office/powerpoint/2010/main" val="329067499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solidFill>
                  <a:schemeClr val="bg2">
                    <a:lumMod val="10000"/>
                  </a:schemeClr>
                </a:solidFill>
                <a:latin typeface="Arial Rounded MT Bold" panose="020F0704030504030204" pitchFamily="34" charset="0"/>
              </a:rPr>
              <a:t>Enriched UF6 and UO2</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grpSp>
        <p:nvGrpSpPr>
          <p:cNvPr id="2" name="Group 12"/>
          <p:cNvGrpSpPr>
            <a:grpSpLocks/>
          </p:cNvGrpSpPr>
          <p:nvPr/>
        </p:nvGrpSpPr>
        <p:grpSpPr bwMode="auto">
          <a:xfrm>
            <a:off x="1274290" y="1366108"/>
            <a:ext cx="6800850" cy="3873642"/>
            <a:chOff x="0" y="-7066"/>
            <a:chExt cx="9144000" cy="4960066"/>
          </a:xfrm>
        </p:grpSpPr>
        <p:grpSp>
          <p:nvGrpSpPr>
            <p:cNvPr id="3" name="Group 10"/>
            <p:cNvGrpSpPr>
              <a:grpSpLocks/>
            </p:cNvGrpSpPr>
            <p:nvPr/>
          </p:nvGrpSpPr>
          <p:grpSpPr bwMode="auto">
            <a:xfrm>
              <a:off x="0" y="-7066"/>
              <a:ext cx="9144000" cy="4960066"/>
              <a:chOff x="0" y="-7066"/>
              <a:chExt cx="9144000" cy="4960066"/>
            </a:xfrm>
          </p:grpSpPr>
          <p:pic>
            <p:nvPicPr>
              <p:cNvPr id="10" name="Picture 7" descr="802802.jpg"/>
              <p:cNvPicPr>
                <a:picLocks noChangeAspect="1"/>
              </p:cNvPicPr>
              <p:nvPr/>
            </p:nvPicPr>
            <p:blipFill>
              <a:blip r:embed="rId3" cstate="print"/>
              <a:srcRect/>
              <a:stretch>
                <a:fillRect/>
              </a:stretch>
            </p:blipFill>
            <p:spPr bwMode="auto">
              <a:xfrm>
                <a:off x="0" y="-7066"/>
                <a:ext cx="9144000" cy="4960066"/>
              </a:xfrm>
              <a:prstGeom prst="rect">
                <a:avLst/>
              </a:prstGeom>
              <a:solidFill>
                <a:schemeClr val="bg1"/>
              </a:solidFill>
              <a:ln w="9525">
                <a:solidFill>
                  <a:schemeClr val="bg1"/>
                </a:solidFill>
                <a:miter lim="800000"/>
                <a:headEnd/>
                <a:tailEnd/>
              </a:ln>
            </p:spPr>
          </p:pic>
          <p:sp>
            <p:nvSpPr>
              <p:cNvPr id="11" name="Rectangle 10"/>
              <p:cNvSpPr/>
              <p:nvPr/>
            </p:nvSpPr>
            <p:spPr>
              <a:xfrm>
                <a:off x="0" y="-715"/>
                <a:ext cx="1371921" cy="609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sp>
            <p:nvSpPr>
              <p:cNvPr id="12" name="Rectangle 11"/>
              <p:cNvSpPr/>
              <p:nvPr/>
            </p:nvSpPr>
            <p:spPr>
              <a:xfrm>
                <a:off x="1295080" y="-715"/>
                <a:ext cx="609920" cy="22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8" name="Rectangle 7"/>
            <p:cNvSpPr/>
            <p:nvPr/>
          </p:nvSpPr>
          <p:spPr>
            <a:xfrm>
              <a:off x="8077840" y="4571945"/>
              <a:ext cx="989319" cy="38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16" name="Freeform 15"/>
          <p:cNvSpPr/>
          <p:nvPr/>
        </p:nvSpPr>
        <p:spPr bwMode="auto">
          <a:xfrm>
            <a:off x="1605800" y="2387759"/>
            <a:ext cx="913210" cy="83344"/>
          </a:xfrm>
          <a:custGeom>
            <a:avLst/>
            <a:gdLst>
              <a:gd name="connsiteX0" fmla="*/ 1216819 w 1216819"/>
              <a:gd name="connsiteY0" fmla="*/ 0 h 100012"/>
              <a:gd name="connsiteX1" fmla="*/ 1173956 w 1216819"/>
              <a:gd name="connsiteY1" fmla="*/ 30956 h 100012"/>
              <a:gd name="connsiteX2" fmla="*/ 1112044 w 1216819"/>
              <a:gd name="connsiteY2" fmla="*/ 23812 h 100012"/>
              <a:gd name="connsiteX3" fmla="*/ 164306 w 1216819"/>
              <a:gd name="connsiteY3" fmla="*/ 33337 h 100012"/>
              <a:gd name="connsiteX4" fmla="*/ 126206 w 1216819"/>
              <a:gd name="connsiteY4" fmla="*/ 100012 h 100012"/>
              <a:gd name="connsiteX5" fmla="*/ 126206 w 1216819"/>
              <a:gd name="connsiteY5" fmla="*/ 100012 h 100012"/>
              <a:gd name="connsiteX6" fmla="*/ 119063 w 1216819"/>
              <a:gd name="connsiteY6" fmla="*/ 97631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819" h="100012">
                <a:moveTo>
                  <a:pt x="1216819" y="0"/>
                </a:moveTo>
                <a:cubicBezTo>
                  <a:pt x="1204119" y="13493"/>
                  <a:pt x="1191419" y="26987"/>
                  <a:pt x="1173956" y="30956"/>
                </a:cubicBezTo>
                <a:cubicBezTo>
                  <a:pt x="1156493" y="34925"/>
                  <a:pt x="1112044" y="23812"/>
                  <a:pt x="1112044" y="23812"/>
                </a:cubicBezTo>
                <a:lnTo>
                  <a:pt x="164306" y="33337"/>
                </a:lnTo>
                <a:cubicBezTo>
                  <a:pt x="0" y="46037"/>
                  <a:pt x="126206" y="100012"/>
                  <a:pt x="126206" y="100012"/>
                </a:cubicBezTo>
                <a:lnTo>
                  <a:pt x="126206" y="100012"/>
                </a:lnTo>
                <a:lnTo>
                  <a:pt x="119063" y="97631"/>
                </a:ln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7" name="Freeform 16"/>
          <p:cNvSpPr/>
          <p:nvPr/>
        </p:nvSpPr>
        <p:spPr bwMode="auto">
          <a:xfrm>
            <a:off x="1546267" y="2554445"/>
            <a:ext cx="844154" cy="97896"/>
          </a:xfrm>
          <a:custGeom>
            <a:avLst/>
            <a:gdLst>
              <a:gd name="connsiteX0" fmla="*/ 1125197 w 1125197"/>
              <a:gd name="connsiteY0" fmla="*/ 14243 h 116792"/>
              <a:gd name="connsiteX1" fmla="*/ 236434 w 1125197"/>
              <a:gd name="connsiteY1" fmla="*/ 31334 h 116792"/>
              <a:gd name="connsiteX2" fmla="*/ 31335 w 1125197"/>
              <a:gd name="connsiteY2" fmla="*/ 14243 h 116792"/>
              <a:gd name="connsiteX3" fmla="*/ 48427 w 1125197"/>
              <a:gd name="connsiteY3" fmla="*/ 116792 h 116792"/>
            </a:gdLst>
            <a:ahLst/>
            <a:cxnLst>
              <a:cxn ang="0">
                <a:pos x="connsiteX0" y="connsiteY0"/>
              </a:cxn>
              <a:cxn ang="0">
                <a:pos x="connsiteX1" y="connsiteY1"/>
              </a:cxn>
              <a:cxn ang="0">
                <a:pos x="connsiteX2" y="connsiteY2"/>
              </a:cxn>
              <a:cxn ang="0">
                <a:pos x="connsiteX3" y="connsiteY3"/>
              </a:cxn>
            </a:cxnLst>
            <a:rect l="l" t="t" r="r" b="b"/>
            <a:pathLst>
              <a:path w="1125197" h="116792">
                <a:moveTo>
                  <a:pt x="1125197" y="14243"/>
                </a:moveTo>
                <a:lnTo>
                  <a:pt x="236434" y="31334"/>
                </a:lnTo>
                <a:cubicBezTo>
                  <a:pt x="54124" y="31334"/>
                  <a:pt x="62670" y="0"/>
                  <a:pt x="31335" y="14243"/>
                </a:cubicBezTo>
                <a:cubicBezTo>
                  <a:pt x="0" y="28486"/>
                  <a:pt x="24213" y="72639"/>
                  <a:pt x="48427" y="116792"/>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0" name="Freeform 19"/>
          <p:cNvSpPr/>
          <p:nvPr/>
        </p:nvSpPr>
        <p:spPr bwMode="auto">
          <a:xfrm>
            <a:off x="3222895" y="2419257"/>
            <a:ext cx="1240631" cy="252677"/>
          </a:xfrm>
          <a:custGeom>
            <a:avLst/>
            <a:gdLst>
              <a:gd name="connsiteX0" fmla="*/ 0 w 1654968"/>
              <a:gd name="connsiteY0" fmla="*/ 203597 h 303213"/>
              <a:gd name="connsiteX1" fmla="*/ 214312 w 1654968"/>
              <a:gd name="connsiteY1" fmla="*/ 246460 h 303213"/>
              <a:gd name="connsiteX2" fmla="*/ 688181 w 1654968"/>
              <a:gd name="connsiteY2" fmla="*/ 255985 h 303213"/>
              <a:gd name="connsiteX3" fmla="*/ 1283493 w 1654968"/>
              <a:gd name="connsiteY3" fmla="*/ 267891 h 303213"/>
              <a:gd name="connsiteX4" fmla="*/ 1433512 w 1654968"/>
              <a:gd name="connsiteY4" fmla="*/ 44053 h 303213"/>
              <a:gd name="connsiteX5" fmla="*/ 1564481 w 1654968"/>
              <a:gd name="connsiteY5" fmla="*/ 3572 h 303213"/>
              <a:gd name="connsiteX6" fmla="*/ 1654968 w 1654968"/>
              <a:gd name="connsiteY6" fmla="*/ 63103 h 3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4968" h="303213">
                <a:moveTo>
                  <a:pt x="0" y="203597"/>
                </a:moveTo>
                <a:cubicBezTo>
                  <a:pt x="49807" y="220663"/>
                  <a:pt x="99615" y="237729"/>
                  <a:pt x="214312" y="246460"/>
                </a:cubicBezTo>
                <a:cubicBezTo>
                  <a:pt x="329009" y="255191"/>
                  <a:pt x="688181" y="255985"/>
                  <a:pt x="688181" y="255985"/>
                </a:cubicBezTo>
                <a:cubicBezTo>
                  <a:pt x="866378" y="259557"/>
                  <a:pt x="1159271" y="303213"/>
                  <a:pt x="1283493" y="267891"/>
                </a:cubicBezTo>
                <a:cubicBezTo>
                  <a:pt x="1407715" y="232569"/>
                  <a:pt x="1386681" y="88106"/>
                  <a:pt x="1433512" y="44053"/>
                </a:cubicBezTo>
                <a:cubicBezTo>
                  <a:pt x="1480343" y="0"/>
                  <a:pt x="1527572" y="397"/>
                  <a:pt x="1564481" y="3572"/>
                </a:cubicBezTo>
                <a:cubicBezTo>
                  <a:pt x="1601390" y="6747"/>
                  <a:pt x="1628179" y="34925"/>
                  <a:pt x="1654968" y="63103"/>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1" name="Freeform 20"/>
          <p:cNvSpPr/>
          <p:nvPr/>
        </p:nvSpPr>
        <p:spPr bwMode="auto">
          <a:xfrm>
            <a:off x="3218132" y="2306811"/>
            <a:ext cx="1266825" cy="305594"/>
          </a:xfrm>
          <a:custGeom>
            <a:avLst/>
            <a:gdLst>
              <a:gd name="connsiteX0" fmla="*/ 1690687 w 1690687"/>
              <a:gd name="connsiteY0" fmla="*/ 0 h 365919"/>
              <a:gd name="connsiteX1" fmla="*/ 1626394 w 1690687"/>
              <a:gd name="connsiteY1" fmla="*/ 54768 h 365919"/>
              <a:gd name="connsiteX2" fmla="*/ 1416844 w 1690687"/>
              <a:gd name="connsiteY2" fmla="*/ 97631 h 365919"/>
              <a:gd name="connsiteX3" fmla="*/ 426244 w 1690687"/>
              <a:gd name="connsiteY3" fmla="*/ 326231 h 365919"/>
              <a:gd name="connsiteX4" fmla="*/ 0 w 1690687"/>
              <a:gd name="connsiteY4" fmla="*/ 335756 h 36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687" h="365919">
                <a:moveTo>
                  <a:pt x="1690687" y="0"/>
                </a:moveTo>
                <a:cubicBezTo>
                  <a:pt x="1681361" y="19248"/>
                  <a:pt x="1672035" y="38496"/>
                  <a:pt x="1626394" y="54768"/>
                </a:cubicBezTo>
                <a:cubicBezTo>
                  <a:pt x="1580753" y="71040"/>
                  <a:pt x="1416844" y="97631"/>
                  <a:pt x="1416844" y="97631"/>
                </a:cubicBezTo>
                <a:cubicBezTo>
                  <a:pt x="1216819" y="142875"/>
                  <a:pt x="662385" y="286543"/>
                  <a:pt x="426244" y="326231"/>
                </a:cubicBezTo>
                <a:cubicBezTo>
                  <a:pt x="190103" y="365919"/>
                  <a:pt x="95051" y="350837"/>
                  <a:pt x="0" y="335756"/>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2" name="Freeform 21"/>
          <p:cNvSpPr/>
          <p:nvPr/>
        </p:nvSpPr>
        <p:spPr bwMode="auto">
          <a:xfrm>
            <a:off x="3292337" y="2083237"/>
            <a:ext cx="1732359" cy="481542"/>
          </a:xfrm>
          <a:custGeom>
            <a:avLst/>
            <a:gdLst>
              <a:gd name="connsiteX0" fmla="*/ 2309813 w 2309813"/>
              <a:gd name="connsiteY0" fmla="*/ 23415 h 578246"/>
              <a:gd name="connsiteX1" fmla="*/ 2197894 w 2309813"/>
              <a:gd name="connsiteY1" fmla="*/ 23415 h 578246"/>
              <a:gd name="connsiteX2" fmla="*/ 2124075 w 2309813"/>
              <a:gd name="connsiteY2" fmla="*/ 56752 h 578246"/>
              <a:gd name="connsiteX3" fmla="*/ 2064544 w 2309813"/>
              <a:gd name="connsiteY3" fmla="*/ 142477 h 578246"/>
              <a:gd name="connsiteX4" fmla="*/ 1926432 w 2309813"/>
              <a:gd name="connsiteY4" fmla="*/ 175815 h 578246"/>
              <a:gd name="connsiteX5" fmla="*/ 1824038 w 2309813"/>
              <a:gd name="connsiteY5" fmla="*/ 154384 h 578246"/>
              <a:gd name="connsiteX6" fmla="*/ 1747838 w 2309813"/>
              <a:gd name="connsiteY6" fmla="*/ 94852 h 578246"/>
              <a:gd name="connsiteX7" fmla="*/ 1638300 w 2309813"/>
              <a:gd name="connsiteY7" fmla="*/ 40084 h 578246"/>
              <a:gd name="connsiteX8" fmla="*/ 1509713 w 2309813"/>
              <a:gd name="connsiteY8" fmla="*/ 11509 h 578246"/>
              <a:gd name="connsiteX9" fmla="*/ 1331119 w 2309813"/>
              <a:gd name="connsiteY9" fmla="*/ 109140 h 578246"/>
              <a:gd name="connsiteX10" fmla="*/ 1078707 w 2309813"/>
              <a:gd name="connsiteY10" fmla="*/ 332977 h 578246"/>
              <a:gd name="connsiteX11" fmla="*/ 409575 w 2309813"/>
              <a:gd name="connsiteY11" fmla="*/ 511571 h 578246"/>
              <a:gd name="connsiteX12" fmla="*/ 0 w 2309813"/>
              <a:gd name="connsiteY12" fmla="*/ 578246 h 57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9813" h="578246">
                <a:moveTo>
                  <a:pt x="2309813" y="23415"/>
                </a:moveTo>
                <a:cubicBezTo>
                  <a:pt x="2269331" y="20637"/>
                  <a:pt x="2228850" y="17859"/>
                  <a:pt x="2197894" y="23415"/>
                </a:cubicBezTo>
                <a:cubicBezTo>
                  <a:pt x="2166938" y="28971"/>
                  <a:pt x="2146300" y="36908"/>
                  <a:pt x="2124075" y="56752"/>
                </a:cubicBezTo>
                <a:cubicBezTo>
                  <a:pt x="2101850" y="76596"/>
                  <a:pt x="2097485" y="122633"/>
                  <a:pt x="2064544" y="142477"/>
                </a:cubicBezTo>
                <a:cubicBezTo>
                  <a:pt x="2031604" y="162321"/>
                  <a:pt x="1966516" y="173831"/>
                  <a:pt x="1926432" y="175815"/>
                </a:cubicBezTo>
                <a:cubicBezTo>
                  <a:pt x="1886348" y="177799"/>
                  <a:pt x="1853804" y="167878"/>
                  <a:pt x="1824038" y="154384"/>
                </a:cubicBezTo>
                <a:cubicBezTo>
                  <a:pt x="1794272" y="140890"/>
                  <a:pt x="1778794" y="113902"/>
                  <a:pt x="1747838" y="94852"/>
                </a:cubicBezTo>
                <a:cubicBezTo>
                  <a:pt x="1716882" y="75802"/>
                  <a:pt x="1677987" y="53974"/>
                  <a:pt x="1638300" y="40084"/>
                </a:cubicBezTo>
                <a:cubicBezTo>
                  <a:pt x="1598613" y="26194"/>
                  <a:pt x="1560910" y="0"/>
                  <a:pt x="1509713" y="11509"/>
                </a:cubicBezTo>
                <a:cubicBezTo>
                  <a:pt x="1458516" y="23018"/>
                  <a:pt x="1402953" y="55562"/>
                  <a:pt x="1331119" y="109140"/>
                </a:cubicBezTo>
                <a:cubicBezTo>
                  <a:pt x="1259285" y="162718"/>
                  <a:pt x="1232298" y="265905"/>
                  <a:pt x="1078707" y="332977"/>
                </a:cubicBezTo>
                <a:cubicBezTo>
                  <a:pt x="925116" y="400049"/>
                  <a:pt x="589360" y="470693"/>
                  <a:pt x="409575" y="511571"/>
                </a:cubicBezTo>
                <a:cubicBezTo>
                  <a:pt x="229791" y="552449"/>
                  <a:pt x="114895" y="565347"/>
                  <a:pt x="0" y="578246"/>
                </a:cubicBezTo>
              </a:path>
            </a:pathLst>
          </a:cu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3" name="Freeform 22"/>
          <p:cNvSpPr/>
          <p:nvPr/>
        </p:nvSpPr>
        <p:spPr bwMode="auto">
          <a:xfrm>
            <a:off x="3956255" y="2163184"/>
            <a:ext cx="3044428" cy="2337593"/>
          </a:xfrm>
          <a:custGeom>
            <a:avLst/>
            <a:gdLst>
              <a:gd name="connsiteX0" fmla="*/ 496094 w 4058445"/>
              <a:gd name="connsiteY0" fmla="*/ 0 h 2805113"/>
              <a:gd name="connsiteX1" fmla="*/ 415132 w 4058445"/>
              <a:gd name="connsiteY1" fmla="*/ 157163 h 2805113"/>
              <a:gd name="connsiteX2" fmla="*/ 386557 w 4058445"/>
              <a:gd name="connsiteY2" fmla="*/ 195263 h 2805113"/>
              <a:gd name="connsiteX3" fmla="*/ 238919 w 4058445"/>
              <a:gd name="connsiteY3" fmla="*/ 452438 h 2805113"/>
              <a:gd name="connsiteX4" fmla="*/ 57944 w 4058445"/>
              <a:gd name="connsiteY4" fmla="*/ 1262063 h 2805113"/>
              <a:gd name="connsiteX5" fmla="*/ 586582 w 4058445"/>
              <a:gd name="connsiteY5" fmla="*/ 2386013 h 2805113"/>
              <a:gd name="connsiteX6" fmla="*/ 1400969 w 4058445"/>
              <a:gd name="connsiteY6" fmla="*/ 2752725 h 2805113"/>
              <a:gd name="connsiteX7" fmla="*/ 3382169 w 4058445"/>
              <a:gd name="connsiteY7" fmla="*/ 2071688 h 2805113"/>
              <a:gd name="connsiteX8" fmla="*/ 3958432 w 4058445"/>
              <a:gd name="connsiteY8" fmla="*/ 1604963 h 2805113"/>
              <a:gd name="connsiteX9" fmla="*/ 3982244 w 4058445"/>
              <a:gd name="connsiteY9" fmla="*/ 852488 h 2805113"/>
              <a:gd name="connsiteX10" fmla="*/ 3625057 w 4058445"/>
              <a:gd name="connsiteY10" fmla="*/ 695325 h 28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8445" h="2805113">
                <a:moveTo>
                  <a:pt x="496094" y="0"/>
                </a:moveTo>
                <a:cubicBezTo>
                  <a:pt x="464741" y="62309"/>
                  <a:pt x="433388" y="124619"/>
                  <a:pt x="415132" y="157163"/>
                </a:cubicBezTo>
                <a:cubicBezTo>
                  <a:pt x="396876" y="189707"/>
                  <a:pt x="415926" y="146051"/>
                  <a:pt x="386557" y="195263"/>
                </a:cubicBezTo>
                <a:cubicBezTo>
                  <a:pt x="357188" y="244475"/>
                  <a:pt x="293688" y="274638"/>
                  <a:pt x="238919" y="452438"/>
                </a:cubicBezTo>
                <a:cubicBezTo>
                  <a:pt x="184150" y="630238"/>
                  <a:pt x="0" y="939801"/>
                  <a:pt x="57944" y="1262063"/>
                </a:cubicBezTo>
                <a:cubicBezTo>
                  <a:pt x="115888" y="1584326"/>
                  <a:pt x="362745" y="2137569"/>
                  <a:pt x="586582" y="2386013"/>
                </a:cubicBezTo>
                <a:cubicBezTo>
                  <a:pt x="810419" y="2634457"/>
                  <a:pt x="935038" y="2805113"/>
                  <a:pt x="1400969" y="2752725"/>
                </a:cubicBezTo>
                <a:cubicBezTo>
                  <a:pt x="1866900" y="2700337"/>
                  <a:pt x="2955925" y="2262982"/>
                  <a:pt x="3382169" y="2071688"/>
                </a:cubicBezTo>
                <a:cubicBezTo>
                  <a:pt x="3808413" y="1880394"/>
                  <a:pt x="3858420" y="1808163"/>
                  <a:pt x="3958432" y="1604963"/>
                </a:cubicBezTo>
                <a:cubicBezTo>
                  <a:pt x="4058445" y="1401763"/>
                  <a:pt x="4037806" y="1004094"/>
                  <a:pt x="3982244" y="852488"/>
                </a:cubicBezTo>
                <a:cubicBezTo>
                  <a:pt x="3926682" y="700882"/>
                  <a:pt x="3775869" y="698103"/>
                  <a:pt x="3625057" y="695325"/>
                </a:cubicBezTo>
              </a:path>
            </a:pathLst>
          </a:custGeom>
          <a:ln w="19050">
            <a:solidFill>
              <a:srgbClr val="6633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4" name="Freeform 23"/>
          <p:cNvSpPr/>
          <p:nvPr/>
        </p:nvSpPr>
        <p:spPr bwMode="auto">
          <a:xfrm>
            <a:off x="3255202" y="2109195"/>
            <a:ext cx="1385888" cy="465667"/>
          </a:xfrm>
          <a:custGeom>
            <a:avLst/>
            <a:gdLst>
              <a:gd name="connsiteX0" fmla="*/ 1847850 w 1847850"/>
              <a:gd name="connsiteY0" fmla="*/ 178990 h 559990"/>
              <a:gd name="connsiteX1" fmla="*/ 1771650 w 1847850"/>
              <a:gd name="connsiteY1" fmla="*/ 52784 h 559990"/>
              <a:gd name="connsiteX2" fmla="*/ 1583531 w 1847850"/>
              <a:gd name="connsiteY2" fmla="*/ 2778 h 559990"/>
              <a:gd name="connsiteX3" fmla="*/ 1440656 w 1847850"/>
              <a:gd name="connsiteY3" fmla="*/ 69453 h 559990"/>
              <a:gd name="connsiteX4" fmla="*/ 1221581 w 1847850"/>
              <a:gd name="connsiteY4" fmla="*/ 288528 h 559990"/>
              <a:gd name="connsiteX5" fmla="*/ 595312 w 1847850"/>
              <a:gd name="connsiteY5" fmla="*/ 467121 h 559990"/>
              <a:gd name="connsiteX6" fmla="*/ 0 w 1847850"/>
              <a:gd name="connsiteY6" fmla="*/ 559990 h 5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850" h="559990">
                <a:moveTo>
                  <a:pt x="1847850" y="178990"/>
                </a:moveTo>
                <a:cubicBezTo>
                  <a:pt x="1831776" y="130571"/>
                  <a:pt x="1815703" y="82153"/>
                  <a:pt x="1771650" y="52784"/>
                </a:cubicBezTo>
                <a:cubicBezTo>
                  <a:pt x="1727597" y="23415"/>
                  <a:pt x="1638697" y="0"/>
                  <a:pt x="1583531" y="2778"/>
                </a:cubicBezTo>
                <a:cubicBezTo>
                  <a:pt x="1528365" y="5556"/>
                  <a:pt x="1500981" y="21828"/>
                  <a:pt x="1440656" y="69453"/>
                </a:cubicBezTo>
                <a:cubicBezTo>
                  <a:pt x="1380331" y="117078"/>
                  <a:pt x="1362472" y="222250"/>
                  <a:pt x="1221581" y="288528"/>
                </a:cubicBezTo>
                <a:cubicBezTo>
                  <a:pt x="1080690" y="354806"/>
                  <a:pt x="798909" y="421877"/>
                  <a:pt x="595312" y="467121"/>
                </a:cubicBezTo>
                <a:cubicBezTo>
                  <a:pt x="391715" y="512365"/>
                  <a:pt x="195857" y="536177"/>
                  <a:pt x="0" y="559990"/>
                </a:cubicBezTo>
              </a:path>
            </a:pathLst>
          </a:custGeom>
          <a:ln w="19050">
            <a:solidFill>
              <a:srgbClr val="6633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5" name="Freeform 24"/>
          <p:cNvSpPr/>
          <p:nvPr/>
        </p:nvSpPr>
        <p:spPr bwMode="auto">
          <a:xfrm>
            <a:off x="3816277" y="2986183"/>
            <a:ext cx="245269" cy="881063"/>
          </a:xfrm>
          <a:custGeom>
            <a:avLst/>
            <a:gdLst>
              <a:gd name="connsiteX0" fmla="*/ 328612 w 328612"/>
              <a:gd name="connsiteY0" fmla="*/ 0 h 1056878"/>
              <a:gd name="connsiteX1" fmla="*/ 273844 w 328612"/>
              <a:gd name="connsiteY1" fmla="*/ 428625 h 1056878"/>
              <a:gd name="connsiteX2" fmla="*/ 264319 w 328612"/>
              <a:gd name="connsiteY2" fmla="*/ 840582 h 1056878"/>
              <a:gd name="connsiteX3" fmla="*/ 166687 w 328612"/>
              <a:gd name="connsiteY3" fmla="*/ 1052513 h 1056878"/>
              <a:gd name="connsiteX4" fmla="*/ 0 w 328612"/>
              <a:gd name="connsiteY4" fmla="*/ 866775 h 105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2" h="1056878">
                <a:moveTo>
                  <a:pt x="328612" y="0"/>
                </a:moveTo>
                <a:cubicBezTo>
                  <a:pt x="306585" y="144264"/>
                  <a:pt x="284559" y="288528"/>
                  <a:pt x="273844" y="428625"/>
                </a:cubicBezTo>
                <a:cubicBezTo>
                  <a:pt x="263129" y="568722"/>
                  <a:pt x="282179" y="736601"/>
                  <a:pt x="264319" y="840582"/>
                </a:cubicBezTo>
                <a:cubicBezTo>
                  <a:pt x="246460" y="944563"/>
                  <a:pt x="210740" y="1048148"/>
                  <a:pt x="166687" y="1052513"/>
                </a:cubicBezTo>
                <a:cubicBezTo>
                  <a:pt x="122634" y="1056878"/>
                  <a:pt x="61317" y="961826"/>
                  <a:pt x="0" y="866775"/>
                </a:cubicBez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6" name="Freeform 25"/>
          <p:cNvSpPr/>
          <p:nvPr/>
        </p:nvSpPr>
        <p:spPr bwMode="auto">
          <a:xfrm>
            <a:off x="4039436" y="2453976"/>
            <a:ext cx="2811066" cy="1955271"/>
          </a:xfrm>
          <a:custGeom>
            <a:avLst/>
            <a:gdLst>
              <a:gd name="connsiteX0" fmla="*/ 791910 w 3747330"/>
              <a:gd name="connsiteY0" fmla="*/ 0 h 2347245"/>
              <a:gd name="connsiteX1" fmla="*/ 740635 w 3747330"/>
              <a:gd name="connsiteY1" fmla="*/ 111095 h 2347245"/>
              <a:gd name="connsiteX2" fmla="*/ 638085 w 3747330"/>
              <a:gd name="connsiteY2" fmla="*/ 179461 h 2347245"/>
              <a:gd name="connsiteX3" fmla="*/ 578265 w 3747330"/>
              <a:gd name="connsiteY3" fmla="*/ 205099 h 2347245"/>
              <a:gd name="connsiteX4" fmla="*/ 398803 w 3747330"/>
              <a:gd name="connsiteY4" fmla="*/ 205099 h 2347245"/>
              <a:gd name="connsiteX5" fmla="*/ 279162 w 3747330"/>
              <a:gd name="connsiteY5" fmla="*/ 316194 h 2347245"/>
              <a:gd name="connsiteX6" fmla="*/ 5697 w 3747330"/>
              <a:gd name="connsiteY6" fmla="*/ 752030 h 2347245"/>
              <a:gd name="connsiteX7" fmla="*/ 313345 w 3747330"/>
              <a:gd name="connsiteY7" fmla="*/ 1444239 h 2347245"/>
              <a:gd name="connsiteX8" fmla="*/ 697906 w 3747330"/>
              <a:gd name="connsiteY8" fmla="*/ 2033899 h 2347245"/>
              <a:gd name="connsiteX9" fmla="*/ 1014100 w 3747330"/>
              <a:gd name="connsiteY9" fmla="*/ 2247544 h 2347245"/>
              <a:gd name="connsiteX10" fmla="*/ 1561031 w 3747330"/>
              <a:gd name="connsiteY10" fmla="*/ 2273181 h 2347245"/>
              <a:gd name="connsiteX11" fmla="*/ 2842900 w 3747330"/>
              <a:gd name="connsiteY11" fmla="*/ 1803162 h 2347245"/>
              <a:gd name="connsiteX12" fmla="*/ 3381285 w 3747330"/>
              <a:gd name="connsiteY12" fmla="*/ 1589517 h 2347245"/>
              <a:gd name="connsiteX13" fmla="*/ 3680388 w 3747330"/>
              <a:gd name="connsiteY13" fmla="*/ 1316052 h 2347245"/>
              <a:gd name="connsiteX14" fmla="*/ 3740209 w 3747330"/>
              <a:gd name="connsiteY14" fmla="*/ 649480 h 2347245"/>
              <a:gd name="connsiteX15" fmla="*/ 3637659 w 3747330"/>
              <a:gd name="connsiteY15" fmla="*/ 376015 h 2347245"/>
              <a:gd name="connsiteX16" fmla="*/ 3603476 w 3747330"/>
              <a:gd name="connsiteY16" fmla="*/ 247828 h 234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47330" h="2347245">
                <a:moveTo>
                  <a:pt x="791910" y="0"/>
                </a:moveTo>
                <a:cubicBezTo>
                  <a:pt x="779091" y="40592"/>
                  <a:pt x="766272" y="81185"/>
                  <a:pt x="740635" y="111095"/>
                </a:cubicBezTo>
                <a:cubicBezTo>
                  <a:pt x="714998" y="141005"/>
                  <a:pt x="665147" y="163794"/>
                  <a:pt x="638085" y="179461"/>
                </a:cubicBezTo>
                <a:cubicBezTo>
                  <a:pt x="611023" y="195128"/>
                  <a:pt x="618145" y="200826"/>
                  <a:pt x="578265" y="205099"/>
                </a:cubicBezTo>
                <a:cubicBezTo>
                  <a:pt x="538385" y="209372"/>
                  <a:pt x="448653" y="186583"/>
                  <a:pt x="398803" y="205099"/>
                </a:cubicBezTo>
                <a:cubicBezTo>
                  <a:pt x="348953" y="223615"/>
                  <a:pt x="344680" y="225039"/>
                  <a:pt x="279162" y="316194"/>
                </a:cubicBezTo>
                <a:cubicBezTo>
                  <a:pt x="213644" y="407349"/>
                  <a:pt x="0" y="564023"/>
                  <a:pt x="5697" y="752030"/>
                </a:cubicBezTo>
                <a:cubicBezTo>
                  <a:pt x="11394" y="940037"/>
                  <a:pt x="197977" y="1230594"/>
                  <a:pt x="313345" y="1444239"/>
                </a:cubicBezTo>
                <a:cubicBezTo>
                  <a:pt x="428713" y="1657884"/>
                  <a:pt x="581114" y="1900015"/>
                  <a:pt x="697906" y="2033899"/>
                </a:cubicBezTo>
                <a:cubicBezTo>
                  <a:pt x="814699" y="2167783"/>
                  <a:pt x="870246" y="2207664"/>
                  <a:pt x="1014100" y="2247544"/>
                </a:cubicBezTo>
                <a:cubicBezTo>
                  <a:pt x="1157954" y="2287424"/>
                  <a:pt x="1256231" y="2347245"/>
                  <a:pt x="1561031" y="2273181"/>
                </a:cubicBezTo>
                <a:cubicBezTo>
                  <a:pt x="1865831" y="2199117"/>
                  <a:pt x="2539524" y="1917106"/>
                  <a:pt x="2842900" y="1803162"/>
                </a:cubicBezTo>
                <a:cubicBezTo>
                  <a:pt x="3146276" y="1689218"/>
                  <a:pt x="3241704" y="1670702"/>
                  <a:pt x="3381285" y="1589517"/>
                </a:cubicBezTo>
                <a:cubicBezTo>
                  <a:pt x="3520866" y="1508332"/>
                  <a:pt x="3620567" y="1472725"/>
                  <a:pt x="3680388" y="1316052"/>
                </a:cubicBezTo>
                <a:cubicBezTo>
                  <a:pt x="3740209" y="1159379"/>
                  <a:pt x="3747330" y="806153"/>
                  <a:pt x="3740209" y="649480"/>
                </a:cubicBezTo>
                <a:cubicBezTo>
                  <a:pt x="3733088" y="492807"/>
                  <a:pt x="3660448" y="442957"/>
                  <a:pt x="3637659" y="376015"/>
                </a:cubicBezTo>
                <a:cubicBezTo>
                  <a:pt x="3614870" y="309073"/>
                  <a:pt x="3609173" y="278450"/>
                  <a:pt x="3603476" y="247828"/>
                </a:cubicBez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7" name="Freeform 26"/>
          <p:cNvSpPr/>
          <p:nvPr/>
        </p:nvSpPr>
        <p:spPr bwMode="auto">
          <a:xfrm>
            <a:off x="3997701" y="2234621"/>
            <a:ext cx="2964656" cy="2196042"/>
          </a:xfrm>
          <a:custGeom>
            <a:avLst/>
            <a:gdLst>
              <a:gd name="connsiteX0" fmla="*/ 427831 w 3952081"/>
              <a:gd name="connsiteY0" fmla="*/ 0 h 2634457"/>
              <a:gd name="connsiteX1" fmla="*/ 332581 w 3952081"/>
              <a:gd name="connsiteY1" fmla="*/ 271463 h 2634457"/>
              <a:gd name="connsiteX2" fmla="*/ 256381 w 3952081"/>
              <a:gd name="connsiteY2" fmla="*/ 395288 h 2634457"/>
              <a:gd name="connsiteX3" fmla="*/ 56356 w 3952081"/>
              <a:gd name="connsiteY3" fmla="*/ 966788 h 2634457"/>
              <a:gd name="connsiteX4" fmla="*/ 594518 w 3952081"/>
              <a:gd name="connsiteY4" fmla="*/ 2243138 h 2634457"/>
              <a:gd name="connsiteX5" fmla="*/ 1318418 w 3952081"/>
              <a:gd name="connsiteY5" fmla="*/ 2624138 h 2634457"/>
              <a:gd name="connsiteX6" fmla="*/ 2780506 w 3952081"/>
              <a:gd name="connsiteY6" fmla="*/ 2181225 h 2634457"/>
              <a:gd name="connsiteX7" fmla="*/ 3666331 w 3952081"/>
              <a:gd name="connsiteY7" fmla="*/ 1785938 h 2634457"/>
              <a:gd name="connsiteX8" fmla="*/ 3904456 w 3952081"/>
              <a:gd name="connsiteY8" fmla="*/ 1247775 h 2634457"/>
              <a:gd name="connsiteX9" fmla="*/ 3952081 w 3952081"/>
              <a:gd name="connsiteY9" fmla="*/ 490538 h 263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2081" h="2634457">
                <a:moveTo>
                  <a:pt x="427831" y="0"/>
                </a:moveTo>
                <a:cubicBezTo>
                  <a:pt x="394493" y="102791"/>
                  <a:pt x="361156" y="205582"/>
                  <a:pt x="332581" y="271463"/>
                </a:cubicBezTo>
                <a:cubicBezTo>
                  <a:pt x="304006" y="337344"/>
                  <a:pt x="302419" y="279400"/>
                  <a:pt x="256381" y="395288"/>
                </a:cubicBezTo>
                <a:cubicBezTo>
                  <a:pt x="210343" y="511176"/>
                  <a:pt x="0" y="658813"/>
                  <a:pt x="56356" y="966788"/>
                </a:cubicBezTo>
                <a:cubicBezTo>
                  <a:pt x="112712" y="1274763"/>
                  <a:pt x="384174" y="1966913"/>
                  <a:pt x="594518" y="2243138"/>
                </a:cubicBezTo>
                <a:cubicBezTo>
                  <a:pt x="804862" y="2519363"/>
                  <a:pt x="954087" y="2634457"/>
                  <a:pt x="1318418" y="2624138"/>
                </a:cubicBezTo>
                <a:cubicBezTo>
                  <a:pt x="1682749" y="2613819"/>
                  <a:pt x="2389187" y="2320925"/>
                  <a:pt x="2780506" y="2181225"/>
                </a:cubicBezTo>
                <a:cubicBezTo>
                  <a:pt x="3171825" y="2041525"/>
                  <a:pt x="3479006" y="1941513"/>
                  <a:pt x="3666331" y="1785938"/>
                </a:cubicBezTo>
                <a:cubicBezTo>
                  <a:pt x="3853656" y="1630363"/>
                  <a:pt x="3856831" y="1463675"/>
                  <a:pt x="3904456" y="1247775"/>
                </a:cubicBezTo>
                <a:cubicBezTo>
                  <a:pt x="3952081" y="1031875"/>
                  <a:pt x="3952081" y="761206"/>
                  <a:pt x="3952081" y="490538"/>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8" name="Freeform 27"/>
          <p:cNvSpPr/>
          <p:nvPr/>
        </p:nvSpPr>
        <p:spPr bwMode="auto">
          <a:xfrm>
            <a:off x="4297290" y="2085634"/>
            <a:ext cx="529828" cy="383646"/>
          </a:xfrm>
          <a:custGeom>
            <a:avLst/>
            <a:gdLst>
              <a:gd name="connsiteX0" fmla="*/ 697707 w 706041"/>
              <a:gd name="connsiteY0" fmla="*/ 38100 h 459581"/>
              <a:gd name="connsiteX1" fmla="*/ 690563 w 706041"/>
              <a:gd name="connsiteY1" fmla="*/ 107156 h 459581"/>
              <a:gd name="connsiteX2" fmla="*/ 604838 w 706041"/>
              <a:gd name="connsiteY2" fmla="*/ 142875 h 459581"/>
              <a:gd name="connsiteX3" fmla="*/ 533400 w 706041"/>
              <a:gd name="connsiteY3" fmla="*/ 142875 h 459581"/>
              <a:gd name="connsiteX4" fmla="*/ 504825 w 706041"/>
              <a:gd name="connsiteY4" fmla="*/ 133350 h 459581"/>
              <a:gd name="connsiteX5" fmla="*/ 435769 w 706041"/>
              <a:gd name="connsiteY5" fmla="*/ 116681 h 459581"/>
              <a:gd name="connsiteX6" fmla="*/ 290513 w 706041"/>
              <a:gd name="connsiteY6" fmla="*/ 14287 h 459581"/>
              <a:gd name="connsiteX7" fmla="*/ 161925 w 706041"/>
              <a:gd name="connsiteY7" fmla="*/ 30956 h 459581"/>
              <a:gd name="connsiteX8" fmla="*/ 38100 w 706041"/>
              <a:gd name="connsiteY8" fmla="*/ 147637 h 459581"/>
              <a:gd name="connsiteX9" fmla="*/ 7144 w 706041"/>
              <a:gd name="connsiteY9" fmla="*/ 271462 h 459581"/>
              <a:gd name="connsiteX10" fmla="*/ 80963 w 706041"/>
              <a:gd name="connsiteY10" fmla="*/ 357187 h 459581"/>
              <a:gd name="connsiteX11" fmla="*/ 185738 w 706041"/>
              <a:gd name="connsiteY11" fmla="*/ 385762 h 459581"/>
              <a:gd name="connsiteX12" fmla="*/ 240507 w 706041"/>
              <a:gd name="connsiteY12" fmla="*/ 459581 h 4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6041" h="459581">
                <a:moveTo>
                  <a:pt x="697707" y="38100"/>
                </a:moveTo>
                <a:cubicBezTo>
                  <a:pt x="701874" y="63897"/>
                  <a:pt x="706041" y="89694"/>
                  <a:pt x="690563" y="107156"/>
                </a:cubicBezTo>
                <a:cubicBezTo>
                  <a:pt x="675085" y="124618"/>
                  <a:pt x="631032" y="136922"/>
                  <a:pt x="604838" y="142875"/>
                </a:cubicBezTo>
                <a:cubicBezTo>
                  <a:pt x="578644" y="148828"/>
                  <a:pt x="550069" y="144462"/>
                  <a:pt x="533400" y="142875"/>
                </a:cubicBezTo>
                <a:cubicBezTo>
                  <a:pt x="516731" y="141288"/>
                  <a:pt x="521097" y="137716"/>
                  <a:pt x="504825" y="133350"/>
                </a:cubicBezTo>
                <a:cubicBezTo>
                  <a:pt x="488553" y="128984"/>
                  <a:pt x="471488" y="136525"/>
                  <a:pt x="435769" y="116681"/>
                </a:cubicBezTo>
                <a:cubicBezTo>
                  <a:pt x="400050" y="96837"/>
                  <a:pt x="336154" y="28575"/>
                  <a:pt x="290513" y="14287"/>
                </a:cubicBezTo>
                <a:cubicBezTo>
                  <a:pt x="244872" y="0"/>
                  <a:pt x="203994" y="8731"/>
                  <a:pt x="161925" y="30956"/>
                </a:cubicBezTo>
                <a:cubicBezTo>
                  <a:pt x="119856" y="53181"/>
                  <a:pt x="63897" y="107553"/>
                  <a:pt x="38100" y="147637"/>
                </a:cubicBezTo>
                <a:cubicBezTo>
                  <a:pt x="12303" y="187721"/>
                  <a:pt x="0" y="236537"/>
                  <a:pt x="7144" y="271462"/>
                </a:cubicBezTo>
                <a:cubicBezTo>
                  <a:pt x="14288" y="306387"/>
                  <a:pt x="51197" y="338137"/>
                  <a:pt x="80963" y="357187"/>
                </a:cubicBezTo>
                <a:cubicBezTo>
                  <a:pt x="110729" y="376237"/>
                  <a:pt x="159147" y="368696"/>
                  <a:pt x="185738" y="385762"/>
                </a:cubicBezTo>
                <a:cubicBezTo>
                  <a:pt x="212329" y="402828"/>
                  <a:pt x="226418" y="431204"/>
                  <a:pt x="240507" y="459581"/>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0" name="Freeform 29"/>
          <p:cNvSpPr/>
          <p:nvPr/>
        </p:nvSpPr>
        <p:spPr bwMode="auto">
          <a:xfrm>
            <a:off x="6851920" y="2668287"/>
            <a:ext cx="71438" cy="523875"/>
          </a:xfrm>
          <a:custGeom>
            <a:avLst/>
            <a:gdLst>
              <a:gd name="connsiteX0" fmla="*/ 0 w 95250"/>
              <a:gd name="connsiteY0" fmla="*/ 628650 h 628650"/>
              <a:gd name="connsiteX1" fmla="*/ 38100 w 95250"/>
              <a:gd name="connsiteY1" fmla="*/ 204787 h 628650"/>
              <a:gd name="connsiteX2" fmla="*/ 95250 w 95250"/>
              <a:gd name="connsiteY2" fmla="*/ 0 h 628650"/>
            </a:gdLst>
            <a:ahLst/>
            <a:cxnLst>
              <a:cxn ang="0">
                <a:pos x="connsiteX0" y="connsiteY0"/>
              </a:cxn>
              <a:cxn ang="0">
                <a:pos x="connsiteX1" y="connsiteY1"/>
              </a:cxn>
              <a:cxn ang="0">
                <a:pos x="connsiteX2" y="connsiteY2"/>
              </a:cxn>
            </a:cxnLst>
            <a:rect l="l" t="t" r="r" b="b"/>
            <a:pathLst>
              <a:path w="95250" h="628650">
                <a:moveTo>
                  <a:pt x="0" y="628650"/>
                </a:moveTo>
                <a:cubicBezTo>
                  <a:pt x="11112" y="469106"/>
                  <a:pt x="22225" y="309562"/>
                  <a:pt x="38100" y="204787"/>
                </a:cubicBezTo>
                <a:cubicBezTo>
                  <a:pt x="53975" y="100012"/>
                  <a:pt x="74612" y="50006"/>
                  <a:pt x="95250" y="0"/>
                </a:cubicBez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2" name="Freeform 31"/>
          <p:cNvSpPr/>
          <p:nvPr/>
        </p:nvSpPr>
        <p:spPr bwMode="auto">
          <a:xfrm>
            <a:off x="6958109" y="2364518"/>
            <a:ext cx="732234" cy="288396"/>
          </a:xfrm>
          <a:custGeom>
            <a:avLst/>
            <a:gdLst>
              <a:gd name="connsiteX0" fmla="*/ 952500 w 977105"/>
              <a:gd name="connsiteY0" fmla="*/ 90884 h 345678"/>
              <a:gd name="connsiteX1" fmla="*/ 969168 w 977105"/>
              <a:gd name="connsiteY1" fmla="*/ 26590 h 345678"/>
              <a:gd name="connsiteX2" fmla="*/ 904875 w 977105"/>
              <a:gd name="connsiteY2" fmla="*/ 14684 h 345678"/>
              <a:gd name="connsiteX3" fmla="*/ 750093 w 977105"/>
              <a:gd name="connsiteY3" fmla="*/ 114697 h 345678"/>
              <a:gd name="connsiteX4" fmla="*/ 547687 w 977105"/>
              <a:gd name="connsiteY4" fmla="*/ 274240 h 345678"/>
              <a:gd name="connsiteX5" fmla="*/ 0 w 977105"/>
              <a:gd name="connsiteY5" fmla="*/ 345678 h 3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05" h="345678">
                <a:moveTo>
                  <a:pt x="952500" y="90884"/>
                </a:moveTo>
                <a:cubicBezTo>
                  <a:pt x="964802" y="65087"/>
                  <a:pt x="977105" y="39290"/>
                  <a:pt x="969168" y="26590"/>
                </a:cubicBezTo>
                <a:cubicBezTo>
                  <a:pt x="961231" y="13890"/>
                  <a:pt x="941388" y="0"/>
                  <a:pt x="904875" y="14684"/>
                </a:cubicBezTo>
                <a:cubicBezTo>
                  <a:pt x="868363" y="29369"/>
                  <a:pt x="809624" y="71438"/>
                  <a:pt x="750093" y="114697"/>
                </a:cubicBezTo>
                <a:cubicBezTo>
                  <a:pt x="690562" y="157956"/>
                  <a:pt x="672702" y="235743"/>
                  <a:pt x="547687" y="274240"/>
                </a:cubicBezTo>
                <a:cubicBezTo>
                  <a:pt x="422672" y="312737"/>
                  <a:pt x="211336" y="329207"/>
                  <a:pt x="0" y="345678"/>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4" name="Freeform 33"/>
          <p:cNvSpPr/>
          <p:nvPr/>
        </p:nvSpPr>
        <p:spPr bwMode="auto">
          <a:xfrm>
            <a:off x="6753837" y="2468778"/>
            <a:ext cx="1025128" cy="308240"/>
          </a:xfrm>
          <a:custGeom>
            <a:avLst/>
            <a:gdLst>
              <a:gd name="connsiteX0" fmla="*/ 1295400 w 1366837"/>
              <a:gd name="connsiteY0" fmla="*/ 115094 h 369887"/>
              <a:gd name="connsiteX1" fmla="*/ 1343025 w 1366837"/>
              <a:gd name="connsiteY1" fmla="*/ 5556 h 369887"/>
              <a:gd name="connsiteX2" fmla="*/ 1152525 w 1366837"/>
              <a:gd name="connsiteY2" fmla="*/ 81756 h 369887"/>
              <a:gd name="connsiteX3" fmla="*/ 819150 w 1366837"/>
              <a:gd name="connsiteY3" fmla="*/ 305594 h 369887"/>
              <a:gd name="connsiteX4" fmla="*/ 328612 w 1366837"/>
              <a:gd name="connsiteY4" fmla="*/ 343694 h 369887"/>
              <a:gd name="connsiteX5" fmla="*/ 104775 w 1366837"/>
              <a:gd name="connsiteY5" fmla="*/ 348456 h 369887"/>
              <a:gd name="connsiteX6" fmla="*/ 0 w 1366837"/>
              <a:gd name="connsiteY6" fmla="*/ 215106 h 36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837" h="369887">
                <a:moveTo>
                  <a:pt x="1295400" y="115094"/>
                </a:moveTo>
                <a:cubicBezTo>
                  <a:pt x="1331118" y="63103"/>
                  <a:pt x="1366837" y="11112"/>
                  <a:pt x="1343025" y="5556"/>
                </a:cubicBezTo>
                <a:cubicBezTo>
                  <a:pt x="1319213" y="0"/>
                  <a:pt x="1239838" y="31750"/>
                  <a:pt x="1152525" y="81756"/>
                </a:cubicBezTo>
                <a:cubicBezTo>
                  <a:pt x="1065213" y="131762"/>
                  <a:pt x="956469" y="261938"/>
                  <a:pt x="819150" y="305594"/>
                </a:cubicBezTo>
                <a:cubicBezTo>
                  <a:pt x="681831" y="349250"/>
                  <a:pt x="447674" y="336550"/>
                  <a:pt x="328612" y="343694"/>
                </a:cubicBezTo>
                <a:cubicBezTo>
                  <a:pt x="209550" y="350838"/>
                  <a:pt x="159544" y="369887"/>
                  <a:pt x="104775" y="348456"/>
                </a:cubicBezTo>
                <a:cubicBezTo>
                  <a:pt x="50006" y="327025"/>
                  <a:pt x="25003" y="271065"/>
                  <a:pt x="0" y="215106"/>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5" name="TextBox 34"/>
          <p:cNvSpPr txBox="1"/>
          <p:nvPr/>
        </p:nvSpPr>
        <p:spPr bwMode="auto">
          <a:xfrm>
            <a:off x="152915" y="1356021"/>
            <a:ext cx="2102193" cy="1457013"/>
          </a:xfrm>
          <a:prstGeom prst="rect">
            <a:avLst/>
          </a:prstGeom>
          <a:solidFill>
            <a:srgbClr val="00B0F0"/>
          </a:solidFill>
          <a:ln>
            <a:noFill/>
          </a:ln>
        </p:spPr>
        <p:txBody>
          <a:bodyPr wrap="square" lIns="71320" tIns="35661" rIns="71320" bIns="35661">
            <a:spAutoFit/>
          </a:bodyPr>
          <a:lstStyle/>
          <a:p>
            <a:pPr defTabSz="713203" eaLnBrk="0" hangingPunct="0">
              <a:defRPr/>
            </a:pPr>
            <a:r>
              <a:rPr lang="en-US" dirty="0">
                <a:solidFill>
                  <a:prstClr val="black"/>
                </a:solidFill>
              </a:rPr>
              <a:t>	United States</a:t>
            </a:r>
          </a:p>
          <a:p>
            <a:pPr defTabSz="713203" eaLnBrk="0" hangingPunct="0">
              <a:defRPr/>
            </a:pPr>
            <a:r>
              <a:rPr lang="en-US" dirty="0">
                <a:solidFill>
                  <a:prstClr val="black"/>
                </a:solidFill>
              </a:rPr>
              <a:t>	United Kingdom</a:t>
            </a:r>
          </a:p>
          <a:p>
            <a:pPr defTabSz="713203" eaLnBrk="0" hangingPunct="0">
              <a:defRPr/>
            </a:pPr>
            <a:r>
              <a:rPr lang="en-US" dirty="0">
                <a:solidFill>
                  <a:prstClr val="black"/>
                </a:solidFill>
              </a:rPr>
              <a:t>	France</a:t>
            </a:r>
          </a:p>
        </p:txBody>
      </p:sp>
      <p:sp>
        <p:nvSpPr>
          <p:cNvPr id="36" name="TextBox 35"/>
          <p:cNvSpPr txBox="1"/>
          <p:nvPr/>
        </p:nvSpPr>
        <p:spPr bwMode="auto">
          <a:xfrm>
            <a:off x="156006" y="4393748"/>
            <a:ext cx="2099104" cy="1180014"/>
          </a:xfrm>
          <a:prstGeom prst="rect">
            <a:avLst/>
          </a:prstGeom>
          <a:solidFill>
            <a:srgbClr val="00B0F0"/>
          </a:solidFill>
        </p:spPr>
        <p:txBody>
          <a:bodyPr wrap="square" lIns="71320" tIns="35661" rIns="71320" bIns="35661">
            <a:spAutoFit/>
          </a:bodyPr>
          <a:lstStyle/>
          <a:p>
            <a:pPr defTabSz="713203" eaLnBrk="0" hangingPunct="0">
              <a:defRPr/>
            </a:pPr>
            <a:r>
              <a:rPr lang="en-US" dirty="0">
                <a:solidFill>
                  <a:prstClr val="black"/>
                </a:solidFill>
              </a:rPr>
              <a:t>	Sweden</a:t>
            </a:r>
          </a:p>
          <a:p>
            <a:pPr defTabSz="713203" eaLnBrk="0" hangingPunct="0">
              <a:defRPr/>
            </a:pPr>
            <a:r>
              <a:rPr lang="en-US" dirty="0">
                <a:solidFill>
                  <a:prstClr val="black"/>
                </a:solidFill>
              </a:rPr>
              <a:t>	Netherlands</a:t>
            </a:r>
          </a:p>
          <a:p>
            <a:pPr defTabSz="713203" eaLnBrk="0" hangingPunct="0">
              <a:defRPr/>
            </a:pPr>
            <a:r>
              <a:rPr lang="en-US" dirty="0">
                <a:solidFill>
                  <a:prstClr val="black"/>
                </a:solidFill>
              </a:rPr>
              <a:t>	Russia</a:t>
            </a:r>
          </a:p>
        </p:txBody>
      </p:sp>
      <p:cxnSp>
        <p:nvCxnSpPr>
          <p:cNvPr id="40" name="Straight Connector 39"/>
          <p:cNvCxnSpPr/>
          <p:nvPr/>
        </p:nvCxnSpPr>
        <p:spPr bwMode="auto">
          <a:xfrm>
            <a:off x="418586" y="1522529"/>
            <a:ext cx="342900" cy="0"/>
          </a:xfrm>
          <a:prstGeom prst="line">
            <a:avLst/>
          </a:prstGeom>
          <a:solidFill>
            <a:srgbClr val="33CCFF"/>
          </a:solidFill>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a:off x="418586" y="1713040"/>
            <a:ext cx="342900" cy="0"/>
          </a:xfrm>
          <a:prstGeom prst="line">
            <a:avLst/>
          </a:prstGeom>
          <a:solidFill>
            <a:srgbClr val="33CCFF"/>
          </a:solid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a:off x="418586" y="1967053"/>
            <a:ext cx="342900" cy="0"/>
          </a:xfrm>
          <a:prstGeom prst="line">
            <a:avLst/>
          </a:prstGeom>
          <a:solidFill>
            <a:srgbClr val="33CCFF"/>
          </a:solidFill>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a:off x="421675" y="4577393"/>
            <a:ext cx="342900" cy="0"/>
          </a:xfrm>
          <a:prstGeom prst="line">
            <a:avLst/>
          </a:prstGeom>
          <a:solidFill>
            <a:srgbClr val="33CCFF"/>
          </a:solidFill>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auto">
          <a:xfrm>
            <a:off x="427853" y="4788498"/>
            <a:ext cx="342900" cy="0"/>
          </a:xfrm>
          <a:prstGeom prst="line">
            <a:avLst/>
          </a:prstGeom>
          <a:solidFill>
            <a:srgbClr val="33CCFF"/>
          </a:solidFill>
          <a:ln w="1905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auto">
          <a:xfrm>
            <a:off x="421675" y="5021648"/>
            <a:ext cx="342900" cy="0"/>
          </a:xfrm>
          <a:prstGeom prst="line">
            <a:avLst/>
          </a:prstGeom>
          <a:solidFill>
            <a:srgbClr val="33CCFF"/>
          </a:solidFill>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37305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2">
                    <a:lumMod val="10000"/>
                  </a:schemeClr>
                </a:solidFill>
                <a:latin typeface="Arial Rounded MT Bold" panose="020F0704030504030204" pitchFamily="34" charset="0"/>
              </a:rPr>
              <a:t>Fresh Fuel</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grpSp>
        <p:nvGrpSpPr>
          <p:cNvPr id="2" name="Group 12"/>
          <p:cNvGrpSpPr>
            <a:grpSpLocks/>
          </p:cNvGrpSpPr>
          <p:nvPr/>
        </p:nvGrpSpPr>
        <p:grpSpPr bwMode="auto">
          <a:xfrm>
            <a:off x="1274290" y="1366108"/>
            <a:ext cx="6800850" cy="3873642"/>
            <a:chOff x="0" y="-7066"/>
            <a:chExt cx="9144000" cy="4960066"/>
          </a:xfrm>
        </p:grpSpPr>
        <p:grpSp>
          <p:nvGrpSpPr>
            <p:cNvPr id="3" name="Group 10"/>
            <p:cNvGrpSpPr>
              <a:grpSpLocks/>
            </p:cNvGrpSpPr>
            <p:nvPr/>
          </p:nvGrpSpPr>
          <p:grpSpPr bwMode="auto">
            <a:xfrm>
              <a:off x="0" y="-7066"/>
              <a:ext cx="9144000" cy="4960066"/>
              <a:chOff x="0" y="-7066"/>
              <a:chExt cx="9144000" cy="4960066"/>
            </a:xfrm>
          </p:grpSpPr>
          <p:pic>
            <p:nvPicPr>
              <p:cNvPr id="10" name="Picture 7" descr="802802.jpg"/>
              <p:cNvPicPr>
                <a:picLocks noChangeAspect="1"/>
              </p:cNvPicPr>
              <p:nvPr/>
            </p:nvPicPr>
            <p:blipFill>
              <a:blip r:embed="rId3" cstate="print"/>
              <a:srcRect/>
              <a:stretch>
                <a:fillRect/>
              </a:stretch>
            </p:blipFill>
            <p:spPr bwMode="auto">
              <a:xfrm>
                <a:off x="0" y="-7066"/>
                <a:ext cx="9144000" cy="4960066"/>
              </a:xfrm>
              <a:prstGeom prst="rect">
                <a:avLst/>
              </a:prstGeom>
              <a:solidFill>
                <a:schemeClr val="bg1"/>
              </a:solidFill>
              <a:ln w="9525">
                <a:solidFill>
                  <a:schemeClr val="bg1"/>
                </a:solidFill>
                <a:miter lim="800000"/>
                <a:headEnd/>
                <a:tailEnd/>
              </a:ln>
            </p:spPr>
          </p:pic>
          <p:sp>
            <p:nvSpPr>
              <p:cNvPr id="11" name="Rectangle 10"/>
              <p:cNvSpPr/>
              <p:nvPr/>
            </p:nvSpPr>
            <p:spPr>
              <a:xfrm>
                <a:off x="0" y="-715"/>
                <a:ext cx="1371921" cy="609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sp>
            <p:nvSpPr>
              <p:cNvPr id="12" name="Rectangle 11"/>
              <p:cNvSpPr/>
              <p:nvPr/>
            </p:nvSpPr>
            <p:spPr>
              <a:xfrm>
                <a:off x="1295080" y="-715"/>
                <a:ext cx="609920" cy="228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8" name="Rectangle 7"/>
            <p:cNvSpPr/>
            <p:nvPr/>
          </p:nvSpPr>
          <p:spPr>
            <a:xfrm>
              <a:off x="8077840" y="4571945"/>
              <a:ext cx="989319" cy="38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203" eaLnBrk="0" hangingPunct="0">
                <a:defRPr/>
              </a:pPr>
              <a:endParaRPr lang="en-US" dirty="0">
                <a:solidFill>
                  <a:prstClr val="white"/>
                </a:solidFill>
              </a:endParaRPr>
            </a:p>
          </p:txBody>
        </p:sp>
      </p:grpSp>
      <p:sp>
        <p:nvSpPr>
          <p:cNvPr id="29" name="TextBox 28"/>
          <p:cNvSpPr txBox="1"/>
          <p:nvPr/>
        </p:nvSpPr>
        <p:spPr>
          <a:xfrm>
            <a:off x="152916" y="1611528"/>
            <a:ext cx="1879772" cy="903015"/>
          </a:xfrm>
          <a:prstGeom prst="rect">
            <a:avLst/>
          </a:prstGeom>
          <a:solidFill>
            <a:srgbClr val="00B0F0"/>
          </a:solidFill>
          <a:ln>
            <a:noFill/>
          </a:ln>
        </p:spPr>
        <p:txBody>
          <a:bodyPr wrap="square" lIns="71320" tIns="35661" rIns="71320" bIns="35661">
            <a:spAutoFit/>
          </a:bodyPr>
          <a:lstStyle/>
          <a:p>
            <a:pPr defTabSz="713203" eaLnBrk="0" hangingPunct="0">
              <a:defRPr/>
            </a:pPr>
            <a:r>
              <a:rPr lang="en-US" dirty="0">
                <a:solidFill>
                  <a:prstClr val="black"/>
                </a:solidFill>
              </a:rPr>
              <a:t>	</a:t>
            </a:r>
            <a:r>
              <a:rPr lang="en-US" dirty="0" smtClean="0">
                <a:solidFill>
                  <a:prstClr val="black"/>
                </a:solidFill>
              </a:rPr>
              <a:t>United States</a:t>
            </a:r>
            <a:endParaRPr lang="en-US" dirty="0">
              <a:solidFill>
                <a:prstClr val="black"/>
              </a:solidFill>
            </a:endParaRPr>
          </a:p>
          <a:p>
            <a:pPr defTabSz="713203" eaLnBrk="0" hangingPunct="0">
              <a:defRPr/>
            </a:pPr>
            <a:r>
              <a:rPr lang="en-US" dirty="0">
                <a:solidFill>
                  <a:prstClr val="black"/>
                </a:solidFill>
              </a:rPr>
              <a:t>	</a:t>
            </a:r>
            <a:r>
              <a:rPr lang="en-US" dirty="0" smtClean="0">
                <a:solidFill>
                  <a:prstClr val="black"/>
                </a:solidFill>
              </a:rPr>
              <a:t>Canada</a:t>
            </a:r>
            <a:endParaRPr lang="en-US" dirty="0">
              <a:solidFill>
                <a:prstClr val="black"/>
              </a:solidFill>
            </a:endParaRPr>
          </a:p>
        </p:txBody>
      </p:sp>
      <p:sp>
        <p:nvSpPr>
          <p:cNvPr id="16" name="Freeform 15"/>
          <p:cNvSpPr/>
          <p:nvPr/>
        </p:nvSpPr>
        <p:spPr bwMode="auto">
          <a:xfrm>
            <a:off x="1678009" y="2387543"/>
            <a:ext cx="863204" cy="54240"/>
          </a:xfrm>
          <a:custGeom>
            <a:avLst/>
            <a:gdLst>
              <a:gd name="connsiteX0" fmla="*/ 1150834 w 1150834"/>
              <a:gd name="connsiteY0" fmla="*/ 7121 h 64093"/>
              <a:gd name="connsiteX1" fmla="*/ 1091013 w 1150834"/>
              <a:gd name="connsiteY1" fmla="*/ 58396 h 64093"/>
              <a:gd name="connsiteX2" fmla="*/ 971372 w 1150834"/>
              <a:gd name="connsiteY2" fmla="*/ 41304 h 64093"/>
              <a:gd name="connsiteX3" fmla="*/ 629540 w 1150834"/>
              <a:gd name="connsiteY3" fmla="*/ 15667 h 64093"/>
              <a:gd name="connsiteX4" fmla="*/ 176613 w 1150834"/>
              <a:gd name="connsiteY4" fmla="*/ 15667 h 64093"/>
              <a:gd name="connsiteX5" fmla="*/ 14243 w 1150834"/>
              <a:gd name="connsiteY5" fmla="*/ 7121 h 64093"/>
              <a:gd name="connsiteX6" fmla="*/ 91155 w 1150834"/>
              <a:gd name="connsiteY6" fmla="*/ 58396 h 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834" h="64093">
                <a:moveTo>
                  <a:pt x="1150834" y="7121"/>
                </a:moveTo>
                <a:cubicBezTo>
                  <a:pt x="1135878" y="29910"/>
                  <a:pt x="1120923" y="52699"/>
                  <a:pt x="1091013" y="58396"/>
                </a:cubicBezTo>
                <a:cubicBezTo>
                  <a:pt x="1061103" y="64093"/>
                  <a:pt x="1048284" y="48426"/>
                  <a:pt x="971372" y="41304"/>
                </a:cubicBezTo>
                <a:cubicBezTo>
                  <a:pt x="894460" y="34182"/>
                  <a:pt x="762000" y="19940"/>
                  <a:pt x="629540" y="15667"/>
                </a:cubicBezTo>
                <a:cubicBezTo>
                  <a:pt x="497080" y="11394"/>
                  <a:pt x="279162" y="17091"/>
                  <a:pt x="176613" y="15667"/>
                </a:cubicBezTo>
                <a:cubicBezTo>
                  <a:pt x="74064" y="14243"/>
                  <a:pt x="28486" y="0"/>
                  <a:pt x="14243" y="7121"/>
                </a:cubicBezTo>
                <a:cubicBezTo>
                  <a:pt x="0" y="14242"/>
                  <a:pt x="45577" y="36319"/>
                  <a:pt x="91155" y="58396"/>
                </a:cubicBezTo>
              </a:path>
            </a:pathLst>
          </a:custGeom>
          <a:ln w="19050">
            <a:solidFill>
              <a:srgbClr val="FF33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7" name="Freeform 16"/>
          <p:cNvSpPr/>
          <p:nvPr/>
        </p:nvSpPr>
        <p:spPr bwMode="auto">
          <a:xfrm>
            <a:off x="1553348" y="2462949"/>
            <a:ext cx="915591" cy="104510"/>
          </a:xfrm>
          <a:custGeom>
            <a:avLst/>
            <a:gdLst>
              <a:gd name="connsiteX0" fmla="*/ 1220788 w 1220788"/>
              <a:gd name="connsiteY0" fmla="*/ 1587 h 125412"/>
              <a:gd name="connsiteX1" fmla="*/ 1139825 w 1220788"/>
              <a:gd name="connsiteY1" fmla="*/ 34925 h 125412"/>
              <a:gd name="connsiteX2" fmla="*/ 830263 w 1220788"/>
              <a:gd name="connsiteY2" fmla="*/ 53975 h 125412"/>
              <a:gd name="connsiteX3" fmla="*/ 358775 w 1220788"/>
              <a:gd name="connsiteY3" fmla="*/ 15875 h 125412"/>
              <a:gd name="connsiteX4" fmla="*/ 182563 w 1220788"/>
              <a:gd name="connsiteY4" fmla="*/ 30162 h 125412"/>
              <a:gd name="connsiteX5" fmla="*/ 73025 w 1220788"/>
              <a:gd name="connsiteY5" fmla="*/ 1587 h 125412"/>
              <a:gd name="connsiteX6" fmla="*/ 6350 w 1220788"/>
              <a:gd name="connsiteY6" fmla="*/ 20637 h 125412"/>
              <a:gd name="connsiteX7" fmla="*/ 111125 w 1220788"/>
              <a:gd name="connsiteY7" fmla="*/ 125412 h 12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788" h="125412">
                <a:moveTo>
                  <a:pt x="1220788" y="1587"/>
                </a:moveTo>
                <a:cubicBezTo>
                  <a:pt x="1212850" y="13890"/>
                  <a:pt x="1204912" y="26194"/>
                  <a:pt x="1139825" y="34925"/>
                </a:cubicBezTo>
                <a:cubicBezTo>
                  <a:pt x="1074738" y="43656"/>
                  <a:pt x="960438" y="57150"/>
                  <a:pt x="830263" y="53975"/>
                </a:cubicBezTo>
                <a:cubicBezTo>
                  <a:pt x="700088" y="50800"/>
                  <a:pt x="466725" y="19844"/>
                  <a:pt x="358775" y="15875"/>
                </a:cubicBezTo>
                <a:cubicBezTo>
                  <a:pt x="250825" y="11906"/>
                  <a:pt x="230188" y="32543"/>
                  <a:pt x="182563" y="30162"/>
                </a:cubicBezTo>
                <a:cubicBezTo>
                  <a:pt x="134938" y="27781"/>
                  <a:pt x="102394" y="3174"/>
                  <a:pt x="73025" y="1587"/>
                </a:cubicBezTo>
                <a:cubicBezTo>
                  <a:pt x="43656" y="0"/>
                  <a:pt x="0" y="0"/>
                  <a:pt x="6350" y="20637"/>
                </a:cubicBezTo>
                <a:cubicBezTo>
                  <a:pt x="12700" y="41274"/>
                  <a:pt x="61912" y="83343"/>
                  <a:pt x="111125" y="125412"/>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8" name="Freeform 17"/>
          <p:cNvSpPr/>
          <p:nvPr/>
        </p:nvSpPr>
        <p:spPr bwMode="auto">
          <a:xfrm>
            <a:off x="1488990" y="2617983"/>
            <a:ext cx="913210" cy="83343"/>
          </a:xfrm>
          <a:custGeom>
            <a:avLst/>
            <a:gdLst>
              <a:gd name="connsiteX0" fmla="*/ 1216819 w 1216819"/>
              <a:gd name="connsiteY0" fmla="*/ 0 h 100012"/>
              <a:gd name="connsiteX1" fmla="*/ 1173956 w 1216819"/>
              <a:gd name="connsiteY1" fmla="*/ 30956 h 100012"/>
              <a:gd name="connsiteX2" fmla="*/ 1112044 w 1216819"/>
              <a:gd name="connsiteY2" fmla="*/ 23812 h 100012"/>
              <a:gd name="connsiteX3" fmla="*/ 164306 w 1216819"/>
              <a:gd name="connsiteY3" fmla="*/ 33337 h 100012"/>
              <a:gd name="connsiteX4" fmla="*/ 126206 w 1216819"/>
              <a:gd name="connsiteY4" fmla="*/ 100012 h 100012"/>
              <a:gd name="connsiteX5" fmla="*/ 126206 w 1216819"/>
              <a:gd name="connsiteY5" fmla="*/ 100012 h 100012"/>
              <a:gd name="connsiteX6" fmla="*/ 119063 w 1216819"/>
              <a:gd name="connsiteY6" fmla="*/ 97631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819" h="100012">
                <a:moveTo>
                  <a:pt x="1216819" y="0"/>
                </a:moveTo>
                <a:cubicBezTo>
                  <a:pt x="1204119" y="13493"/>
                  <a:pt x="1191419" y="26987"/>
                  <a:pt x="1173956" y="30956"/>
                </a:cubicBezTo>
                <a:cubicBezTo>
                  <a:pt x="1156493" y="34925"/>
                  <a:pt x="1112044" y="23812"/>
                  <a:pt x="1112044" y="23812"/>
                </a:cubicBezTo>
                <a:lnTo>
                  <a:pt x="164306" y="33337"/>
                </a:lnTo>
                <a:cubicBezTo>
                  <a:pt x="0" y="46037"/>
                  <a:pt x="126206" y="100012"/>
                  <a:pt x="126206" y="100012"/>
                </a:cubicBezTo>
                <a:lnTo>
                  <a:pt x="126206" y="100012"/>
                </a:lnTo>
                <a:lnTo>
                  <a:pt x="119063" y="97631"/>
                </a:ln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19" name="Freeform 18"/>
          <p:cNvSpPr/>
          <p:nvPr/>
        </p:nvSpPr>
        <p:spPr bwMode="auto">
          <a:xfrm>
            <a:off x="3184892" y="2123604"/>
            <a:ext cx="1665137" cy="518583"/>
          </a:xfrm>
          <a:custGeom>
            <a:avLst/>
            <a:gdLst>
              <a:gd name="connsiteX0" fmla="*/ 39881 w 2200542"/>
              <a:gd name="connsiteY0" fmla="*/ 573992 h 620994"/>
              <a:gd name="connsiteX1" fmla="*/ 91155 w 2200542"/>
              <a:gd name="connsiteY1" fmla="*/ 608175 h 620994"/>
              <a:gd name="connsiteX2" fmla="*/ 586812 w 2200542"/>
              <a:gd name="connsiteY2" fmla="*/ 573992 h 620994"/>
              <a:gd name="connsiteX3" fmla="*/ 1313204 w 2200542"/>
              <a:gd name="connsiteY3" fmla="*/ 326164 h 620994"/>
              <a:gd name="connsiteX4" fmla="*/ 1526849 w 2200542"/>
              <a:gd name="connsiteY4" fmla="*/ 95428 h 620994"/>
              <a:gd name="connsiteX5" fmla="*/ 1697765 w 2200542"/>
              <a:gd name="connsiteY5" fmla="*/ 9970 h 620994"/>
              <a:gd name="connsiteX6" fmla="*/ 1885772 w 2200542"/>
              <a:gd name="connsiteY6" fmla="*/ 35607 h 620994"/>
              <a:gd name="connsiteX7" fmla="*/ 1979776 w 2200542"/>
              <a:gd name="connsiteY7" fmla="*/ 61245 h 620994"/>
              <a:gd name="connsiteX8" fmla="*/ 2039597 w 2200542"/>
              <a:gd name="connsiteY8" fmla="*/ 44153 h 620994"/>
              <a:gd name="connsiteX9" fmla="*/ 2090871 w 2200542"/>
              <a:gd name="connsiteY9" fmla="*/ 112519 h 620994"/>
              <a:gd name="connsiteX10" fmla="*/ 2184875 w 2200542"/>
              <a:gd name="connsiteY10" fmla="*/ 95428 h 620994"/>
              <a:gd name="connsiteX11" fmla="*/ 2184875 w 2200542"/>
              <a:gd name="connsiteY11" fmla="*/ 18516 h 62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542" h="620994">
                <a:moveTo>
                  <a:pt x="39881" y="573992"/>
                </a:moveTo>
                <a:cubicBezTo>
                  <a:pt x="19940" y="591083"/>
                  <a:pt x="0" y="608175"/>
                  <a:pt x="91155" y="608175"/>
                </a:cubicBezTo>
                <a:cubicBezTo>
                  <a:pt x="182310" y="608175"/>
                  <a:pt x="383137" y="620994"/>
                  <a:pt x="586812" y="573992"/>
                </a:cubicBezTo>
                <a:cubicBezTo>
                  <a:pt x="790487" y="526990"/>
                  <a:pt x="1156531" y="405925"/>
                  <a:pt x="1313204" y="326164"/>
                </a:cubicBezTo>
                <a:cubicBezTo>
                  <a:pt x="1469877" y="246403"/>
                  <a:pt x="1462756" y="148127"/>
                  <a:pt x="1526849" y="95428"/>
                </a:cubicBezTo>
                <a:cubicBezTo>
                  <a:pt x="1590942" y="42729"/>
                  <a:pt x="1637945" y="19940"/>
                  <a:pt x="1697765" y="9970"/>
                </a:cubicBezTo>
                <a:cubicBezTo>
                  <a:pt x="1757585" y="0"/>
                  <a:pt x="1838770" y="27061"/>
                  <a:pt x="1885772" y="35607"/>
                </a:cubicBezTo>
                <a:cubicBezTo>
                  <a:pt x="1932774" y="44153"/>
                  <a:pt x="1954139" y="59821"/>
                  <a:pt x="1979776" y="61245"/>
                </a:cubicBezTo>
                <a:cubicBezTo>
                  <a:pt x="2005413" y="62669"/>
                  <a:pt x="2021081" y="35607"/>
                  <a:pt x="2039597" y="44153"/>
                </a:cubicBezTo>
                <a:cubicBezTo>
                  <a:pt x="2058113" y="52699"/>
                  <a:pt x="2066658" y="103973"/>
                  <a:pt x="2090871" y="112519"/>
                </a:cubicBezTo>
                <a:cubicBezTo>
                  <a:pt x="2115084" y="121065"/>
                  <a:pt x="2169208" y="111095"/>
                  <a:pt x="2184875" y="95428"/>
                </a:cubicBezTo>
                <a:cubicBezTo>
                  <a:pt x="2200542" y="79761"/>
                  <a:pt x="2192708" y="49138"/>
                  <a:pt x="2184875" y="18516"/>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1" name="Freeform 20"/>
          <p:cNvSpPr/>
          <p:nvPr/>
        </p:nvSpPr>
        <p:spPr bwMode="auto">
          <a:xfrm>
            <a:off x="3997573" y="2111949"/>
            <a:ext cx="934640" cy="2171728"/>
          </a:xfrm>
          <a:custGeom>
            <a:avLst/>
            <a:gdLst>
              <a:gd name="connsiteX0" fmla="*/ 1116650 w 1244837"/>
              <a:gd name="connsiteY0" fmla="*/ 32759 h 2825809"/>
              <a:gd name="connsiteX1" fmla="*/ 1142288 w 1244837"/>
              <a:gd name="connsiteY1" fmla="*/ 109671 h 2825809"/>
              <a:gd name="connsiteX2" fmla="*/ 1056830 w 1244837"/>
              <a:gd name="connsiteY2" fmla="*/ 126763 h 2825809"/>
              <a:gd name="connsiteX3" fmla="*/ 1031192 w 1244837"/>
              <a:gd name="connsiteY3" fmla="*/ 143854 h 2825809"/>
              <a:gd name="connsiteX4" fmla="*/ 962826 w 1244837"/>
              <a:gd name="connsiteY4" fmla="*/ 58396 h 2825809"/>
              <a:gd name="connsiteX5" fmla="*/ 826093 w 1244837"/>
              <a:gd name="connsiteY5" fmla="*/ 66942 h 2825809"/>
              <a:gd name="connsiteX6" fmla="*/ 680815 w 1244837"/>
              <a:gd name="connsiteY6" fmla="*/ 7121 h 2825809"/>
              <a:gd name="connsiteX7" fmla="*/ 356075 w 1244837"/>
              <a:gd name="connsiteY7" fmla="*/ 109671 h 2825809"/>
              <a:gd name="connsiteX8" fmla="*/ 193705 w 1244837"/>
              <a:gd name="connsiteY8" fmla="*/ 340407 h 2825809"/>
              <a:gd name="connsiteX9" fmla="*/ 65518 w 1244837"/>
              <a:gd name="connsiteY9" fmla="*/ 1288991 h 2825809"/>
              <a:gd name="connsiteX10" fmla="*/ 586811 w 1244837"/>
              <a:gd name="connsiteY10" fmla="*/ 1818830 h 2825809"/>
              <a:gd name="connsiteX11" fmla="*/ 757727 w 1244837"/>
              <a:gd name="connsiteY11" fmla="*/ 2340123 h 2825809"/>
              <a:gd name="connsiteX12" fmla="*/ 1082467 w 1244837"/>
              <a:gd name="connsiteY12" fmla="*/ 2767413 h 2825809"/>
              <a:gd name="connsiteX13" fmla="*/ 1244837 w 1244837"/>
              <a:gd name="connsiteY13" fmla="*/ 2690501 h 282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4837" h="2825809">
                <a:moveTo>
                  <a:pt x="1116650" y="32759"/>
                </a:moveTo>
                <a:cubicBezTo>
                  <a:pt x="1134454" y="63381"/>
                  <a:pt x="1152258" y="94004"/>
                  <a:pt x="1142288" y="109671"/>
                </a:cubicBezTo>
                <a:cubicBezTo>
                  <a:pt x="1132318" y="125338"/>
                  <a:pt x="1075346" y="121066"/>
                  <a:pt x="1056830" y="126763"/>
                </a:cubicBezTo>
                <a:cubicBezTo>
                  <a:pt x="1038314" y="132460"/>
                  <a:pt x="1046859" y="155248"/>
                  <a:pt x="1031192" y="143854"/>
                </a:cubicBezTo>
                <a:cubicBezTo>
                  <a:pt x="1015525" y="132460"/>
                  <a:pt x="997009" y="71215"/>
                  <a:pt x="962826" y="58396"/>
                </a:cubicBezTo>
                <a:cubicBezTo>
                  <a:pt x="928643" y="45577"/>
                  <a:pt x="873095" y="75488"/>
                  <a:pt x="826093" y="66942"/>
                </a:cubicBezTo>
                <a:cubicBezTo>
                  <a:pt x="779091" y="58396"/>
                  <a:pt x="759151" y="0"/>
                  <a:pt x="680815" y="7121"/>
                </a:cubicBezTo>
                <a:cubicBezTo>
                  <a:pt x="602479" y="14243"/>
                  <a:pt x="437260" y="54123"/>
                  <a:pt x="356075" y="109671"/>
                </a:cubicBezTo>
                <a:cubicBezTo>
                  <a:pt x="274890" y="165219"/>
                  <a:pt x="242131" y="143854"/>
                  <a:pt x="193705" y="340407"/>
                </a:cubicBezTo>
                <a:cubicBezTo>
                  <a:pt x="145279" y="536960"/>
                  <a:pt x="0" y="1042587"/>
                  <a:pt x="65518" y="1288991"/>
                </a:cubicBezTo>
                <a:cubicBezTo>
                  <a:pt x="131036" y="1535395"/>
                  <a:pt x="471443" y="1643641"/>
                  <a:pt x="586811" y="1818830"/>
                </a:cubicBezTo>
                <a:cubicBezTo>
                  <a:pt x="702179" y="1994019"/>
                  <a:pt x="675118" y="2182026"/>
                  <a:pt x="757727" y="2340123"/>
                </a:cubicBezTo>
                <a:cubicBezTo>
                  <a:pt x="840336" y="2498220"/>
                  <a:pt x="1001282" y="2709017"/>
                  <a:pt x="1082467" y="2767413"/>
                </a:cubicBezTo>
                <a:cubicBezTo>
                  <a:pt x="1163652" y="2825809"/>
                  <a:pt x="1204244" y="2758155"/>
                  <a:pt x="1244837" y="2690501"/>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2" name="Freeform 21"/>
          <p:cNvSpPr/>
          <p:nvPr/>
        </p:nvSpPr>
        <p:spPr bwMode="auto">
          <a:xfrm>
            <a:off x="4500756" y="2146595"/>
            <a:ext cx="120254" cy="161396"/>
          </a:xfrm>
          <a:custGeom>
            <a:avLst/>
            <a:gdLst>
              <a:gd name="connsiteX0" fmla="*/ 0 w 161131"/>
              <a:gd name="connsiteY0" fmla="*/ 0 h 192882"/>
              <a:gd name="connsiteX1" fmla="*/ 80963 w 161131"/>
              <a:gd name="connsiteY1" fmla="*/ 30957 h 192882"/>
              <a:gd name="connsiteX2" fmla="*/ 154781 w 161131"/>
              <a:gd name="connsiteY2" fmla="*/ 104775 h 192882"/>
              <a:gd name="connsiteX3" fmla="*/ 119063 w 161131"/>
              <a:gd name="connsiteY3" fmla="*/ 166688 h 192882"/>
              <a:gd name="connsiteX4" fmla="*/ 138113 w 161131"/>
              <a:gd name="connsiteY4" fmla="*/ 192882 h 19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31" h="192882">
                <a:moveTo>
                  <a:pt x="0" y="0"/>
                </a:moveTo>
                <a:cubicBezTo>
                  <a:pt x="27583" y="6747"/>
                  <a:pt x="55166" y="13495"/>
                  <a:pt x="80963" y="30957"/>
                </a:cubicBezTo>
                <a:cubicBezTo>
                  <a:pt x="106760" y="48420"/>
                  <a:pt x="148431" y="82153"/>
                  <a:pt x="154781" y="104775"/>
                </a:cubicBezTo>
                <a:cubicBezTo>
                  <a:pt x="161131" y="127397"/>
                  <a:pt x="121841" y="152003"/>
                  <a:pt x="119063" y="166688"/>
                </a:cubicBezTo>
                <a:cubicBezTo>
                  <a:pt x="116285" y="181373"/>
                  <a:pt x="127199" y="187127"/>
                  <a:pt x="138113" y="192882"/>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3" name="Freeform 22"/>
          <p:cNvSpPr/>
          <p:nvPr/>
        </p:nvSpPr>
        <p:spPr bwMode="auto">
          <a:xfrm>
            <a:off x="3945474" y="2467564"/>
            <a:ext cx="1046656" cy="1857303"/>
          </a:xfrm>
          <a:custGeom>
            <a:avLst/>
            <a:gdLst>
              <a:gd name="connsiteX0" fmla="*/ 914400 w 1358782"/>
              <a:gd name="connsiteY0" fmla="*/ 0 h 2391398"/>
              <a:gd name="connsiteX1" fmla="*/ 897308 w 1358782"/>
              <a:gd name="connsiteY1" fmla="*/ 145279 h 2391398"/>
              <a:gd name="connsiteX2" fmla="*/ 769122 w 1358782"/>
              <a:gd name="connsiteY2" fmla="*/ 196553 h 2391398"/>
              <a:gd name="connsiteX3" fmla="*/ 700755 w 1358782"/>
              <a:gd name="connsiteY3" fmla="*/ 222191 h 2391398"/>
              <a:gd name="connsiteX4" fmla="*/ 572568 w 1358782"/>
              <a:gd name="connsiteY4" fmla="*/ 230737 h 2391398"/>
              <a:gd name="connsiteX5" fmla="*/ 230737 w 1358782"/>
              <a:gd name="connsiteY5" fmla="*/ 538385 h 2391398"/>
              <a:gd name="connsiteX6" fmla="*/ 51275 w 1358782"/>
              <a:gd name="connsiteY6" fmla="*/ 948583 h 2391398"/>
              <a:gd name="connsiteX7" fmla="*/ 538385 w 1358782"/>
              <a:gd name="connsiteY7" fmla="*/ 1478423 h 2391398"/>
              <a:gd name="connsiteX8" fmla="*/ 717847 w 1358782"/>
              <a:gd name="connsiteY8" fmla="*/ 1939895 h 2391398"/>
              <a:gd name="connsiteX9" fmla="*/ 965675 w 1358782"/>
              <a:gd name="connsiteY9" fmla="*/ 2324456 h 2391398"/>
              <a:gd name="connsiteX10" fmla="*/ 1307507 w 1358782"/>
              <a:gd name="connsiteY10" fmla="*/ 2341548 h 2391398"/>
              <a:gd name="connsiteX11" fmla="*/ 1273323 w 1358782"/>
              <a:gd name="connsiteY11" fmla="*/ 2221907 h 2391398"/>
              <a:gd name="connsiteX12" fmla="*/ 1273323 w 1358782"/>
              <a:gd name="connsiteY12" fmla="*/ 2221907 h 23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8782" h="2391398">
                <a:moveTo>
                  <a:pt x="914400" y="0"/>
                </a:moveTo>
                <a:cubicBezTo>
                  <a:pt x="917960" y="56260"/>
                  <a:pt x="921521" y="112520"/>
                  <a:pt x="897308" y="145279"/>
                </a:cubicBezTo>
                <a:cubicBezTo>
                  <a:pt x="873095" y="178038"/>
                  <a:pt x="801881" y="183734"/>
                  <a:pt x="769122" y="196553"/>
                </a:cubicBezTo>
                <a:cubicBezTo>
                  <a:pt x="736363" y="209372"/>
                  <a:pt x="733514" y="216494"/>
                  <a:pt x="700755" y="222191"/>
                </a:cubicBezTo>
                <a:cubicBezTo>
                  <a:pt x="667996" y="227888"/>
                  <a:pt x="650904" y="178038"/>
                  <a:pt x="572568" y="230737"/>
                </a:cubicBezTo>
                <a:cubicBezTo>
                  <a:pt x="494232" y="283436"/>
                  <a:pt x="317619" y="418744"/>
                  <a:pt x="230737" y="538385"/>
                </a:cubicBezTo>
                <a:cubicBezTo>
                  <a:pt x="143855" y="658026"/>
                  <a:pt x="0" y="791910"/>
                  <a:pt x="51275" y="948583"/>
                </a:cubicBezTo>
                <a:cubicBezTo>
                  <a:pt x="102550" y="1105256"/>
                  <a:pt x="427290" y="1313204"/>
                  <a:pt x="538385" y="1478423"/>
                </a:cubicBezTo>
                <a:cubicBezTo>
                  <a:pt x="649480" y="1643642"/>
                  <a:pt x="646632" y="1798889"/>
                  <a:pt x="717847" y="1939895"/>
                </a:cubicBezTo>
                <a:cubicBezTo>
                  <a:pt x="789062" y="2080901"/>
                  <a:pt x="867398" y="2257514"/>
                  <a:pt x="965675" y="2324456"/>
                </a:cubicBezTo>
                <a:cubicBezTo>
                  <a:pt x="1063952" y="2391398"/>
                  <a:pt x="1256232" y="2358639"/>
                  <a:pt x="1307507" y="2341548"/>
                </a:cubicBezTo>
                <a:cubicBezTo>
                  <a:pt x="1358782" y="2324457"/>
                  <a:pt x="1273323" y="2221907"/>
                  <a:pt x="1273323" y="2221907"/>
                </a:cubicBezTo>
                <a:lnTo>
                  <a:pt x="1273323" y="2221907"/>
                </a:ln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4" name="Freeform 23"/>
          <p:cNvSpPr/>
          <p:nvPr/>
        </p:nvSpPr>
        <p:spPr bwMode="auto">
          <a:xfrm>
            <a:off x="3453714" y="3441979"/>
            <a:ext cx="803576" cy="1061373"/>
          </a:xfrm>
          <a:custGeom>
            <a:avLst/>
            <a:gdLst>
              <a:gd name="connsiteX0" fmla="*/ 914400 w 995362"/>
              <a:gd name="connsiteY0" fmla="*/ 0 h 1196975"/>
              <a:gd name="connsiteX1" fmla="*/ 976312 w 995362"/>
              <a:gd name="connsiteY1" fmla="*/ 228600 h 1196975"/>
              <a:gd name="connsiteX2" fmla="*/ 938212 w 995362"/>
              <a:gd name="connsiteY2" fmla="*/ 566737 h 1196975"/>
              <a:gd name="connsiteX3" fmla="*/ 633412 w 995362"/>
              <a:gd name="connsiteY3" fmla="*/ 928687 h 1196975"/>
              <a:gd name="connsiteX4" fmla="*/ 166687 w 995362"/>
              <a:gd name="connsiteY4" fmla="*/ 1171575 h 1196975"/>
              <a:gd name="connsiteX5" fmla="*/ 0 w 995362"/>
              <a:gd name="connsiteY5" fmla="*/ 1081087 h 11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362" h="1196975">
                <a:moveTo>
                  <a:pt x="914400" y="0"/>
                </a:moveTo>
                <a:cubicBezTo>
                  <a:pt x="943371" y="67072"/>
                  <a:pt x="972343" y="134144"/>
                  <a:pt x="976312" y="228600"/>
                </a:cubicBezTo>
                <a:cubicBezTo>
                  <a:pt x="980281" y="323056"/>
                  <a:pt x="995362" y="450056"/>
                  <a:pt x="938212" y="566737"/>
                </a:cubicBezTo>
                <a:cubicBezTo>
                  <a:pt x="881062" y="683418"/>
                  <a:pt x="762000" y="827881"/>
                  <a:pt x="633412" y="928687"/>
                </a:cubicBezTo>
                <a:cubicBezTo>
                  <a:pt x="504824" y="1029493"/>
                  <a:pt x="272256" y="1146175"/>
                  <a:pt x="166687" y="1171575"/>
                </a:cubicBezTo>
                <a:cubicBezTo>
                  <a:pt x="61118" y="1196975"/>
                  <a:pt x="30559" y="1139031"/>
                  <a:pt x="0" y="1081087"/>
                </a:cubicBez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5" name="Freeform 24"/>
          <p:cNvSpPr/>
          <p:nvPr/>
        </p:nvSpPr>
        <p:spPr bwMode="auto">
          <a:xfrm>
            <a:off x="3793814" y="3247081"/>
            <a:ext cx="450732" cy="797076"/>
          </a:xfrm>
          <a:custGeom>
            <a:avLst/>
            <a:gdLst>
              <a:gd name="connsiteX0" fmla="*/ 228600 w 487362"/>
              <a:gd name="connsiteY0" fmla="*/ 0 h 929482"/>
              <a:gd name="connsiteX1" fmla="*/ 300037 w 487362"/>
              <a:gd name="connsiteY1" fmla="*/ 161925 h 929482"/>
              <a:gd name="connsiteX2" fmla="*/ 485775 w 487362"/>
              <a:gd name="connsiteY2" fmla="*/ 719138 h 929482"/>
              <a:gd name="connsiteX3" fmla="*/ 309562 w 487362"/>
              <a:gd name="connsiteY3" fmla="*/ 928688 h 929482"/>
              <a:gd name="connsiteX4" fmla="*/ 0 w 487362"/>
              <a:gd name="connsiteY4" fmla="*/ 714375 h 929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62" h="929482">
                <a:moveTo>
                  <a:pt x="228600" y="0"/>
                </a:moveTo>
                <a:cubicBezTo>
                  <a:pt x="242887" y="21034"/>
                  <a:pt x="257175" y="42069"/>
                  <a:pt x="300037" y="161925"/>
                </a:cubicBezTo>
                <a:cubicBezTo>
                  <a:pt x="342899" y="281781"/>
                  <a:pt x="484188" y="591344"/>
                  <a:pt x="485775" y="719138"/>
                </a:cubicBezTo>
                <a:cubicBezTo>
                  <a:pt x="487362" y="846932"/>
                  <a:pt x="390524" y="929482"/>
                  <a:pt x="309562" y="928688"/>
                </a:cubicBezTo>
                <a:cubicBezTo>
                  <a:pt x="228600" y="927894"/>
                  <a:pt x="114300" y="821134"/>
                  <a:pt x="0" y="714375"/>
                </a:cubicBezTo>
              </a:path>
            </a:pathLst>
          </a:custGeom>
          <a:ln w="19050">
            <a:solidFill>
              <a:srgbClr val="FF00FF"/>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6" name="Freeform 25"/>
          <p:cNvSpPr/>
          <p:nvPr/>
        </p:nvSpPr>
        <p:spPr bwMode="auto">
          <a:xfrm>
            <a:off x="3812350" y="2865118"/>
            <a:ext cx="221456" cy="1092729"/>
          </a:xfrm>
          <a:custGeom>
            <a:avLst/>
            <a:gdLst>
              <a:gd name="connsiteX0" fmla="*/ 295275 w 295275"/>
              <a:gd name="connsiteY0" fmla="*/ 0 h 1312069"/>
              <a:gd name="connsiteX1" fmla="*/ 276225 w 295275"/>
              <a:gd name="connsiteY1" fmla="*/ 180975 h 1312069"/>
              <a:gd name="connsiteX2" fmla="*/ 180975 w 295275"/>
              <a:gd name="connsiteY2" fmla="*/ 428625 h 1312069"/>
              <a:gd name="connsiteX3" fmla="*/ 247650 w 295275"/>
              <a:gd name="connsiteY3" fmla="*/ 1047750 h 1312069"/>
              <a:gd name="connsiteX4" fmla="*/ 176212 w 295275"/>
              <a:gd name="connsiteY4" fmla="*/ 1285875 h 1312069"/>
              <a:gd name="connsiteX5" fmla="*/ 0 w 295275"/>
              <a:gd name="connsiteY5" fmla="*/ 1204912 h 131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1312069">
                <a:moveTo>
                  <a:pt x="295275" y="0"/>
                </a:moveTo>
                <a:cubicBezTo>
                  <a:pt x="295275" y="54769"/>
                  <a:pt x="295275" y="109538"/>
                  <a:pt x="276225" y="180975"/>
                </a:cubicBezTo>
                <a:cubicBezTo>
                  <a:pt x="257175" y="252413"/>
                  <a:pt x="185737" y="284163"/>
                  <a:pt x="180975" y="428625"/>
                </a:cubicBezTo>
                <a:cubicBezTo>
                  <a:pt x="176213" y="573087"/>
                  <a:pt x="248444" y="904875"/>
                  <a:pt x="247650" y="1047750"/>
                </a:cubicBezTo>
                <a:cubicBezTo>
                  <a:pt x="246856" y="1190625"/>
                  <a:pt x="217487" y="1259681"/>
                  <a:pt x="176212" y="1285875"/>
                </a:cubicBezTo>
                <a:cubicBezTo>
                  <a:pt x="134937" y="1312069"/>
                  <a:pt x="67468" y="1258490"/>
                  <a:pt x="0" y="1204912"/>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7" name="Freeform 26"/>
          <p:cNvSpPr/>
          <p:nvPr/>
        </p:nvSpPr>
        <p:spPr bwMode="auto">
          <a:xfrm>
            <a:off x="3448020" y="3460858"/>
            <a:ext cx="561749" cy="1004093"/>
          </a:xfrm>
          <a:custGeom>
            <a:avLst/>
            <a:gdLst>
              <a:gd name="connsiteX0" fmla="*/ 728662 w 797719"/>
              <a:gd name="connsiteY0" fmla="*/ 0 h 1204912"/>
              <a:gd name="connsiteX1" fmla="*/ 762000 w 797719"/>
              <a:gd name="connsiteY1" fmla="*/ 376237 h 1204912"/>
              <a:gd name="connsiteX2" fmla="*/ 514350 w 797719"/>
              <a:gd name="connsiteY2" fmla="*/ 838200 h 1204912"/>
              <a:gd name="connsiteX3" fmla="*/ 347662 w 797719"/>
              <a:gd name="connsiteY3" fmla="*/ 1128712 h 1204912"/>
              <a:gd name="connsiteX4" fmla="*/ 100012 w 797719"/>
              <a:gd name="connsiteY4" fmla="*/ 1204912 h 1204912"/>
              <a:gd name="connsiteX5" fmla="*/ 0 w 797719"/>
              <a:gd name="connsiteY5" fmla="*/ 1128712 h 12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1204912">
                <a:moveTo>
                  <a:pt x="728662" y="0"/>
                </a:moveTo>
                <a:cubicBezTo>
                  <a:pt x="763190" y="118268"/>
                  <a:pt x="797719" y="236537"/>
                  <a:pt x="762000" y="376237"/>
                </a:cubicBezTo>
                <a:cubicBezTo>
                  <a:pt x="726281" y="515937"/>
                  <a:pt x="583406" y="712788"/>
                  <a:pt x="514350" y="838200"/>
                </a:cubicBezTo>
                <a:cubicBezTo>
                  <a:pt x="445294" y="963612"/>
                  <a:pt x="416718" y="1067593"/>
                  <a:pt x="347662" y="1128712"/>
                </a:cubicBezTo>
                <a:cubicBezTo>
                  <a:pt x="278606" y="1189831"/>
                  <a:pt x="157956" y="1204912"/>
                  <a:pt x="100012" y="1204912"/>
                </a:cubicBezTo>
                <a:cubicBezTo>
                  <a:pt x="42068" y="1204912"/>
                  <a:pt x="21034" y="1166812"/>
                  <a:pt x="0" y="1128712"/>
                </a:cubicBez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28" name="Freeform 27"/>
          <p:cNvSpPr/>
          <p:nvPr/>
        </p:nvSpPr>
        <p:spPr bwMode="auto">
          <a:xfrm>
            <a:off x="6733918" y="2418935"/>
            <a:ext cx="1052513" cy="455083"/>
          </a:xfrm>
          <a:custGeom>
            <a:avLst/>
            <a:gdLst>
              <a:gd name="connsiteX0" fmla="*/ 1324598 w 1402935"/>
              <a:gd name="connsiteY0" fmla="*/ 102549 h 546930"/>
              <a:gd name="connsiteX1" fmla="*/ 1375873 w 1402935"/>
              <a:gd name="connsiteY1" fmla="*/ 0 h 546930"/>
              <a:gd name="connsiteX2" fmla="*/ 1162228 w 1402935"/>
              <a:gd name="connsiteY2" fmla="*/ 102549 h 546930"/>
              <a:gd name="connsiteX3" fmla="*/ 760575 w 1402935"/>
              <a:gd name="connsiteY3" fmla="*/ 435835 h 546930"/>
              <a:gd name="connsiteX4" fmla="*/ 119641 w 1402935"/>
              <a:gd name="connsiteY4" fmla="*/ 521293 h 546930"/>
              <a:gd name="connsiteX5" fmla="*/ 42729 w 1402935"/>
              <a:gd name="connsiteY5" fmla="*/ 282011 h 54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935" h="546930">
                <a:moveTo>
                  <a:pt x="1324598" y="102549"/>
                </a:moveTo>
                <a:cubicBezTo>
                  <a:pt x="1363766" y="51274"/>
                  <a:pt x="1402935" y="0"/>
                  <a:pt x="1375873" y="0"/>
                </a:cubicBezTo>
                <a:cubicBezTo>
                  <a:pt x="1348811" y="0"/>
                  <a:pt x="1264778" y="29910"/>
                  <a:pt x="1162228" y="102549"/>
                </a:cubicBezTo>
                <a:cubicBezTo>
                  <a:pt x="1059678" y="175188"/>
                  <a:pt x="934339" y="366044"/>
                  <a:pt x="760575" y="435835"/>
                </a:cubicBezTo>
                <a:cubicBezTo>
                  <a:pt x="586811" y="505626"/>
                  <a:pt x="239282" y="546930"/>
                  <a:pt x="119641" y="521293"/>
                </a:cubicBezTo>
                <a:cubicBezTo>
                  <a:pt x="0" y="495656"/>
                  <a:pt x="21364" y="388833"/>
                  <a:pt x="42729" y="282011"/>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0" name="Freeform 29"/>
          <p:cNvSpPr/>
          <p:nvPr/>
        </p:nvSpPr>
        <p:spPr bwMode="auto">
          <a:xfrm>
            <a:off x="6954183" y="2625310"/>
            <a:ext cx="971550" cy="144198"/>
          </a:xfrm>
          <a:custGeom>
            <a:avLst/>
            <a:gdLst>
              <a:gd name="connsiteX0" fmla="*/ 1207294 w 1295400"/>
              <a:gd name="connsiteY0" fmla="*/ 138112 h 172641"/>
              <a:gd name="connsiteX1" fmla="*/ 1281113 w 1295400"/>
              <a:gd name="connsiteY1" fmla="*/ 57150 h 172641"/>
              <a:gd name="connsiteX2" fmla="*/ 1121569 w 1295400"/>
              <a:gd name="connsiteY2" fmla="*/ 19050 h 172641"/>
              <a:gd name="connsiteX3" fmla="*/ 242888 w 1295400"/>
              <a:gd name="connsiteY3" fmla="*/ 171450 h 172641"/>
              <a:gd name="connsiteX4" fmla="*/ 0 w 1295400"/>
              <a:gd name="connsiteY4" fmla="*/ 26194 h 17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72641">
                <a:moveTo>
                  <a:pt x="1207294" y="138112"/>
                </a:moveTo>
                <a:cubicBezTo>
                  <a:pt x="1251347" y="107553"/>
                  <a:pt x="1295400" y="76994"/>
                  <a:pt x="1281113" y="57150"/>
                </a:cubicBezTo>
                <a:cubicBezTo>
                  <a:pt x="1266826" y="37306"/>
                  <a:pt x="1294607" y="0"/>
                  <a:pt x="1121569" y="19050"/>
                </a:cubicBezTo>
                <a:cubicBezTo>
                  <a:pt x="948532" y="38100"/>
                  <a:pt x="429816" y="170259"/>
                  <a:pt x="242888" y="171450"/>
                </a:cubicBezTo>
                <a:cubicBezTo>
                  <a:pt x="55960" y="172641"/>
                  <a:pt x="27980" y="99417"/>
                  <a:pt x="0" y="26194"/>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2" name="Freeform 31"/>
          <p:cNvSpPr/>
          <p:nvPr/>
        </p:nvSpPr>
        <p:spPr bwMode="auto">
          <a:xfrm>
            <a:off x="6685007" y="2672686"/>
            <a:ext cx="925438" cy="306667"/>
          </a:xfrm>
          <a:custGeom>
            <a:avLst/>
            <a:gdLst>
              <a:gd name="connsiteX0" fmla="*/ 1197768 w 1197768"/>
              <a:gd name="connsiteY0" fmla="*/ 0 h 426640"/>
              <a:gd name="connsiteX1" fmla="*/ 1021556 w 1197768"/>
              <a:gd name="connsiteY1" fmla="*/ 38100 h 426640"/>
              <a:gd name="connsiteX2" fmla="*/ 831056 w 1197768"/>
              <a:gd name="connsiteY2" fmla="*/ 171450 h 426640"/>
              <a:gd name="connsiteX3" fmla="*/ 178593 w 1197768"/>
              <a:gd name="connsiteY3" fmla="*/ 402431 h 426640"/>
              <a:gd name="connsiteX4" fmla="*/ 0 w 1197768"/>
              <a:gd name="connsiteY4" fmla="*/ 316706 h 42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68" h="426640">
                <a:moveTo>
                  <a:pt x="1197768" y="0"/>
                </a:moveTo>
                <a:cubicBezTo>
                  <a:pt x="1140221" y="4762"/>
                  <a:pt x="1082675" y="9525"/>
                  <a:pt x="1021556" y="38100"/>
                </a:cubicBezTo>
                <a:cubicBezTo>
                  <a:pt x="960437" y="66675"/>
                  <a:pt x="971550" y="110728"/>
                  <a:pt x="831056" y="171450"/>
                </a:cubicBezTo>
                <a:cubicBezTo>
                  <a:pt x="690562" y="232172"/>
                  <a:pt x="317102" y="378222"/>
                  <a:pt x="178593" y="402431"/>
                </a:cubicBezTo>
                <a:cubicBezTo>
                  <a:pt x="40084" y="426640"/>
                  <a:pt x="20042" y="371673"/>
                  <a:pt x="0" y="316706"/>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4" name="Freeform 33"/>
          <p:cNvSpPr/>
          <p:nvPr/>
        </p:nvSpPr>
        <p:spPr bwMode="auto">
          <a:xfrm>
            <a:off x="6687709" y="2519407"/>
            <a:ext cx="1181100" cy="383217"/>
          </a:xfrm>
          <a:custGeom>
            <a:avLst/>
            <a:gdLst>
              <a:gd name="connsiteX0" fmla="*/ 1426369 w 1575197"/>
              <a:gd name="connsiteY0" fmla="*/ 105569 h 509588"/>
              <a:gd name="connsiteX1" fmla="*/ 1564481 w 1575197"/>
              <a:gd name="connsiteY1" fmla="*/ 62707 h 509588"/>
              <a:gd name="connsiteX2" fmla="*/ 1490663 w 1575197"/>
              <a:gd name="connsiteY2" fmla="*/ 10319 h 509588"/>
              <a:gd name="connsiteX3" fmla="*/ 1285875 w 1575197"/>
              <a:gd name="connsiteY3" fmla="*/ 124619 h 509588"/>
              <a:gd name="connsiteX4" fmla="*/ 750094 w 1575197"/>
              <a:gd name="connsiteY4" fmla="*/ 146050 h 509588"/>
              <a:gd name="connsiteX5" fmla="*/ 483394 w 1575197"/>
              <a:gd name="connsiteY5" fmla="*/ 215107 h 509588"/>
              <a:gd name="connsiteX6" fmla="*/ 423863 w 1575197"/>
              <a:gd name="connsiteY6" fmla="*/ 441325 h 509588"/>
              <a:gd name="connsiteX7" fmla="*/ 288131 w 1575197"/>
              <a:gd name="connsiteY7" fmla="*/ 505619 h 509588"/>
              <a:gd name="connsiteX8" fmla="*/ 107156 w 1575197"/>
              <a:gd name="connsiteY8" fmla="*/ 465138 h 509588"/>
              <a:gd name="connsiteX9" fmla="*/ 0 w 1575197"/>
              <a:gd name="connsiteY9" fmla="*/ 305594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197" h="509588">
                <a:moveTo>
                  <a:pt x="1426369" y="105569"/>
                </a:moveTo>
                <a:cubicBezTo>
                  <a:pt x="1490067" y="92075"/>
                  <a:pt x="1553765" y="78582"/>
                  <a:pt x="1564481" y="62707"/>
                </a:cubicBezTo>
                <a:cubicBezTo>
                  <a:pt x="1575197" y="46832"/>
                  <a:pt x="1537097" y="0"/>
                  <a:pt x="1490663" y="10319"/>
                </a:cubicBezTo>
                <a:cubicBezTo>
                  <a:pt x="1444229" y="20638"/>
                  <a:pt x="1409303" y="101997"/>
                  <a:pt x="1285875" y="124619"/>
                </a:cubicBezTo>
                <a:cubicBezTo>
                  <a:pt x="1162447" y="147241"/>
                  <a:pt x="883841" y="130969"/>
                  <a:pt x="750094" y="146050"/>
                </a:cubicBezTo>
                <a:cubicBezTo>
                  <a:pt x="616347" y="161131"/>
                  <a:pt x="537766" y="165895"/>
                  <a:pt x="483394" y="215107"/>
                </a:cubicBezTo>
                <a:cubicBezTo>
                  <a:pt x="429022" y="264320"/>
                  <a:pt x="456407" y="392906"/>
                  <a:pt x="423863" y="441325"/>
                </a:cubicBezTo>
                <a:cubicBezTo>
                  <a:pt x="391319" y="489744"/>
                  <a:pt x="340915" y="501650"/>
                  <a:pt x="288131" y="505619"/>
                </a:cubicBezTo>
                <a:cubicBezTo>
                  <a:pt x="235347" y="509588"/>
                  <a:pt x="155178" y="498475"/>
                  <a:pt x="107156" y="465138"/>
                </a:cubicBezTo>
                <a:cubicBezTo>
                  <a:pt x="59134" y="431801"/>
                  <a:pt x="29567" y="368697"/>
                  <a:pt x="0" y="305594"/>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sp>
        <p:nvSpPr>
          <p:cNvPr id="35" name="Freeform 34"/>
          <p:cNvSpPr/>
          <p:nvPr/>
        </p:nvSpPr>
        <p:spPr bwMode="auto">
          <a:xfrm>
            <a:off x="6784601" y="2652340"/>
            <a:ext cx="720328" cy="112448"/>
          </a:xfrm>
          <a:custGeom>
            <a:avLst/>
            <a:gdLst>
              <a:gd name="connsiteX0" fmla="*/ 960438 w 960438"/>
              <a:gd name="connsiteY0" fmla="*/ 40481 h 134541"/>
              <a:gd name="connsiteX1" fmla="*/ 746125 w 960438"/>
              <a:gd name="connsiteY1" fmla="*/ 30956 h 134541"/>
              <a:gd name="connsiteX2" fmla="*/ 384175 w 960438"/>
              <a:gd name="connsiteY2" fmla="*/ 66675 h 134541"/>
              <a:gd name="connsiteX3" fmla="*/ 136525 w 960438"/>
              <a:gd name="connsiteY3" fmla="*/ 130969 h 134541"/>
              <a:gd name="connsiteX4" fmla="*/ 22225 w 960438"/>
              <a:gd name="connsiteY4" fmla="*/ 88106 h 134541"/>
              <a:gd name="connsiteX5" fmla="*/ 3175 w 960438"/>
              <a:gd name="connsiteY5" fmla="*/ 0 h 13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438" h="134541">
                <a:moveTo>
                  <a:pt x="960438" y="40481"/>
                </a:moveTo>
                <a:cubicBezTo>
                  <a:pt x="901303" y="33535"/>
                  <a:pt x="842169" y="26590"/>
                  <a:pt x="746125" y="30956"/>
                </a:cubicBezTo>
                <a:cubicBezTo>
                  <a:pt x="650081" y="35322"/>
                  <a:pt x="485775" y="50006"/>
                  <a:pt x="384175" y="66675"/>
                </a:cubicBezTo>
                <a:cubicBezTo>
                  <a:pt x="282575" y="83344"/>
                  <a:pt x="196850" y="127397"/>
                  <a:pt x="136525" y="130969"/>
                </a:cubicBezTo>
                <a:cubicBezTo>
                  <a:pt x="76200" y="134541"/>
                  <a:pt x="44450" y="109934"/>
                  <a:pt x="22225" y="88106"/>
                </a:cubicBezTo>
                <a:cubicBezTo>
                  <a:pt x="0" y="66278"/>
                  <a:pt x="1587" y="33139"/>
                  <a:pt x="3175" y="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lIns="71320" tIns="35661" rIns="71320" bIns="35661" anchor="ctr"/>
          <a:lstStyle/>
          <a:p>
            <a:pPr algn="ctr" defTabSz="713203" eaLnBrk="0" hangingPunct="0">
              <a:defRPr/>
            </a:pPr>
            <a:endParaRPr lang="en-US" dirty="0">
              <a:solidFill>
                <a:prstClr val="black"/>
              </a:solidFill>
            </a:endParaRPr>
          </a:p>
        </p:txBody>
      </p:sp>
      <p:cxnSp>
        <p:nvCxnSpPr>
          <p:cNvPr id="36" name="Straight Connector 35"/>
          <p:cNvCxnSpPr/>
          <p:nvPr/>
        </p:nvCxnSpPr>
        <p:spPr>
          <a:xfrm>
            <a:off x="382993" y="1786581"/>
            <a:ext cx="342900" cy="0"/>
          </a:xfrm>
          <a:prstGeom prst="line">
            <a:avLst/>
          </a:prstGeom>
          <a:solidFill>
            <a:srgbClr val="33CCFF"/>
          </a:solidFill>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993" y="1977081"/>
            <a:ext cx="342900" cy="0"/>
          </a:xfrm>
          <a:prstGeom prst="line">
            <a:avLst/>
          </a:prstGeom>
          <a:solidFill>
            <a:srgbClr val="33CCFF"/>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9093" y="4616623"/>
            <a:ext cx="1943100" cy="903015"/>
          </a:xfrm>
          <a:prstGeom prst="rect">
            <a:avLst/>
          </a:prstGeom>
          <a:solidFill>
            <a:srgbClr val="00B0F0"/>
          </a:solidFill>
        </p:spPr>
        <p:txBody>
          <a:bodyPr lIns="71320" tIns="35661" rIns="71320" bIns="35661">
            <a:spAutoFit/>
          </a:bodyPr>
          <a:lstStyle/>
          <a:p>
            <a:pPr defTabSz="713203" eaLnBrk="0" hangingPunct="0">
              <a:defRPr/>
            </a:pPr>
            <a:r>
              <a:rPr lang="en-US" dirty="0">
                <a:solidFill>
                  <a:prstClr val="black"/>
                </a:solidFill>
              </a:rPr>
              <a:t>	Sweden</a:t>
            </a:r>
          </a:p>
          <a:p>
            <a:pPr defTabSz="713203" eaLnBrk="0" hangingPunct="0">
              <a:defRPr/>
            </a:pPr>
            <a:r>
              <a:rPr lang="en-US" dirty="0">
                <a:solidFill>
                  <a:prstClr val="black"/>
                </a:solidFill>
              </a:rPr>
              <a:t>	France</a:t>
            </a:r>
          </a:p>
          <a:p>
            <a:pPr defTabSz="713203" eaLnBrk="0" hangingPunct="0">
              <a:defRPr/>
            </a:pPr>
            <a:r>
              <a:rPr lang="en-US" dirty="0">
                <a:solidFill>
                  <a:prstClr val="black"/>
                </a:solidFill>
              </a:rPr>
              <a:t>	</a:t>
            </a:r>
          </a:p>
        </p:txBody>
      </p:sp>
      <p:cxnSp>
        <p:nvCxnSpPr>
          <p:cNvPr id="42" name="Straight Connector 41"/>
          <p:cNvCxnSpPr/>
          <p:nvPr/>
        </p:nvCxnSpPr>
        <p:spPr>
          <a:xfrm>
            <a:off x="390782" y="4807122"/>
            <a:ext cx="342900" cy="0"/>
          </a:xfrm>
          <a:prstGeom prst="line">
            <a:avLst/>
          </a:prstGeom>
          <a:solidFill>
            <a:srgbClr val="33CCFF"/>
          </a:solidFill>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90782" y="4997622"/>
            <a:ext cx="342900" cy="0"/>
          </a:xfrm>
          <a:prstGeom prst="line">
            <a:avLst/>
          </a:prstGeom>
          <a:solidFill>
            <a:srgbClr val="33CCFF"/>
          </a:solidFill>
          <a:ln w="1905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0972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Food Irradiation</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8" name="Picture 4"/>
          <p:cNvPicPr>
            <a:picLocks noGrp="1" noChangeAspect="1" noChangeArrowheads="1"/>
          </p:cNvPicPr>
          <p:nvPr>
            <p:ph sz="quarter" idx="1"/>
          </p:nvPr>
        </p:nvPicPr>
        <p:blipFill>
          <a:blip r:embed="rId3" cstate="print"/>
          <a:srcRect/>
          <a:stretch>
            <a:fillRect/>
          </a:stretch>
        </p:blipFill>
        <p:spPr bwMode="auto">
          <a:xfrm>
            <a:off x="2266611" y="1441621"/>
            <a:ext cx="4573871" cy="3641024"/>
          </a:xfrm>
          <a:prstGeom prst="rect">
            <a:avLst/>
          </a:prstGeom>
          <a:noFill/>
          <a:ln w="9525">
            <a:noFill/>
            <a:miter lim="800000"/>
            <a:headEnd/>
            <a:tailEnd/>
          </a:ln>
        </p:spPr>
      </p:pic>
    </p:spTree>
    <p:extLst>
      <p:ext uri="{BB962C8B-B14F-4D97-AF65-F5344CB8AC3E}">
        <p14:creationId xmlns:p14="http://schemas.microsoft.com/office/powerpoint/2010/main" val="48760965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Home Use Smoke Detector</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9" name="Picture 2"/>
          <p:cNvPicPr>
            <a:picLocks noGrp="1" noChangeAspect="1" noChangeArrowheads="1"/>
          </p:cNvPicPr>
          <p:nvPr>
            <p:ph sz="quarter" idx="1"/>
          </p:nvPr>
        </p:nvPicPr>
        <p:blipFill>
          <a:blip r:embed="rId3" cstate="print"/>
          <a:srcRect/>
          <a:stretch>
            <a:fillRect/>
          </a:stretch>
        </p:blipFill>
        <p:spPr bwMode="auto">
          <a:xfrm>
            <a:off x="2839046" y="1359244"/>
            <a:ext cx="3429000" cy="3723403"/>
          </a:xfrm>
          <a:prstGeom prst="rect">
            <a:avLst/>
          </a:prstGeom>
          <a:noFill/>
          <a:ln w="9525">
            <a:noFill/>
            <a:miter lim="800000"/>
            <a:headEnd/>
            <a:tailEnd/>
          </a:ln>
        </p:spPr>
      </p:pic>
    </p:spTree>
    <p:extLst>
      <p:ext uri="{BB962C8B-B14F-4D97-AF65-F5344CB8AC3E}">
        <p14:creationId xmlns:p14="http://schemas.microsoft.com/office/powerpoint/2010/main" val="309184315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Cobalt 60</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8" name="Picture 2"/>
          <p:cNvPicPr>
            <a:picLocks noGrp="1" noChangeAspect="1" noChangeArrowheads="1"/>
          </p:cNvPicPr>
          <p:nvPr>
            <p:ph sz="quarter" idx="1"/>
          </p:nvPr>
        </p:nvPicPr>
        <p:blipFill>
          <a:blip r:embed="rId3" cstate="print"/>
          <a:srcRect/>
          <a:stretch>
            <a:fillRect/>
          </a:stretch>
        </p:blipFill>
        <p:spPr bwMode="auto">
          <a:xfrm>
            <a:off x="2415747" y="1434758"/>
            <a:ext cx="4497860" cy="3672703"/>
          </a:xfrm>
          <a:prstGeom prst="rect">
            <a:avLst/>
          </a:prstGeom>
          <a:noFill/>
          <a:ln w="9525">
            <a:noFill/>
            <a:miter lim="800000"/>
            <a:headEnd/>
            <a:tailEnd/>
          </a:ln>
        </p:spPr>
      </p:pic>
    </p:spTree>
    <p:extLst>
      <p:ext uri="{BB962C8B-B14F-4D97-AF65-F5344CB8AC3E}">
        <p14:creationId xmlns:p14="http://schemas.microsoft.com/office/powerpoint/2010/main" val="122658063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solidFill>
                  <a:srgbClr val="002060"/>
                </a:solidFill>
                <a:latin typeface="Arial" panose="020B0604020202020204" pitchFamily="34" charset="0"/>
                <a:cs typeface="Arial" panose="020B0604020202020204" pitchFamily="34" charset="0"/>
              </a:rPr>
              <a:t>What is driving the nuclear fuel market?</a:t>
            </a:r>
            <a:br>
              <a:rPr lang="en-GB" altLang="en-US" sz="3200" dirty="0">
                <a:solidFill>
                  <a:srgbClr val="002060"/>
                </a:solidFill>
                <a:latin typeface="Arial" panose="020B0604020202020204" pitchFamily="34" charset="0"/>
                <a:cs typeface="Arial" panose="020B0604020202020204" pitchFamily="34" charset="0"/>
              </a:rPr>
            </a:br>
            <a:r>
              <a:rPr lang="en-GB" altLang="en-US" sz="3200" dirty="0">
                <a:solidFill>
                  <a:srgbClr val="002060"/>
                </a:solidFill>
                <a:latin typeface="Arial" panose="020B0604020202020204" pitchFamily="34" charset="0"/>
                <a:cs typeface="Arial" panose="020B0604020202020204" pitchFamily="34" charset="0"/>
              </a:rPr>
              <a:t>Demand &lt; Supply</a:t>
            </a:r>
            <a:endParaRPr lang="en-US" sz="3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189" y="1607419"/>
            <a:ext cx="8686800" cy="3628207"/>
          </a:xfrm>
        </p:spPr>
        <p:txBody>
          <a:bodyPr>
            <a:noAutofit/>
          </a:bodyPr>
          <a:lstStyle/>
          <a:p>
            <a:pPr marL="0" indent="0">
              <a:buNone/>
            </a:pPr>
            <a:r>
              <a:rPr lang="en-US" sz="2800" b="1" dirty="0" smtClean="0">
                <a:solidFill>
                  <a:srgbClr val="002060"/>
                </a:solidFill>
                <a:latin typeface="Arial" panose="020B0604020202020204" pitchFamily="34" charset="0"/>
                <a:cs typeface="Arial" panose="020B0604020202020204" pitchFamily="34" charset="0"/>
              </a:rPr>
              <a:t>Supply </a:t>
            </a:r>
            <a:endParaRPr lang="en-US" sz="2800" b="1"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Utilities alone are holding a four-year inventory of </a:t>
            </a:r>
            <a:r>
              <a:rPr lang="en-US" sz="2800" dirty="0" smtClean="0">
                <a:solidFill>
                  <a:srgbClr val="002060"/>
                </a:solidFill>
                <a:latin typeface="Arial" panose="020B0604020202020204" pitchFamily="34" charset="0"/>
                <a:cs typeface="Arial" panose="020B0604020202020204" pitchFamily="34" charset="0"/>
              </a:rPr>
              <a:t>uranium.</a:t>
            </a:r>
          </a:p>
          <a:p>
            <a:r>
              <a:rPr lang="en-US" sz="2800" dirty="0" smtClean="0">
                <a:solidFill>
                  <a:srgbClr val="002060"/>
                </a:solidFill>
                <a:latin typeface="Arial" panose="020B0604020202020204" pitchFamily="34" charset="0"/>
                <a:cs typeface="Arial" panose="020B0604020202020204" pitchFamily="34" charset="0"/>
              </a:rPr>
              <a:t>Governments </a:t>
            </a:r>
            <a:r>
              <a:rPr lang="en-US" sz="2800" dirty="0">
                <a:solidFill>
                  <a:srgbClr val="002060"/>
                </a:solidFill>
                <a:latin typeface="Arial" panose="020B0604020202020204" pitchFamily="34" charset="0"/>
                <a:cs typeface="Arial" panose="020B0604020202020204" pitchFamily="34" charset="0"/>
              </a:rPr>
              <a:t>and producers are holding additional inventories.</a:t>
            </a:r>
            <a:br>
              <a:rPr lang="en-US" sz="2800" dirty="0">
                <a:solidFill>
                  <a:srgbClr val="002060"/>
                </a:solidFill>
                <a:latin typeface="Arial" panose="020B0604020202020204" pitchFamily="34" charset="0"/>
                <a:cs typeface="Arial" panose="020B0604020202020204" pitchFamily="34" charset="0"/>
              </a:rPr>
            </a:br>
            <a:r>
              <a:rPr lang="en-US" sz="28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321723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Research Reactor</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9" name="Picture 3"/>
          <p:cNvPicPr>
            <a:picLocks noGrp="1" noChangeAspect="1" noChangeArrowheads="1"/>
          </p:cNvPicPr>
          <p:nvPr>
            <p:ph sz="quarter" idx="1"/>
          </p:nvPr>
        </p:nvPicPr>
        <p:blipFill>
          <a:blip r:embed="rId3" cstate="print"/>
          <a:srcRect/>
          <a:stretch>
            <a:fillRect/>
          </a:stretch>
        </p:blipFill>
        <p:spPr bwMode="auto">
          <a:xfrm>
            <a:off x="952302" y="1423673"/>
            <a:ext cx="3446032" cy="381000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4539951" y="1431324"/>
            <a:ext cx="3757613" cy="3785973"/>
          </a:xfrm>
          <a:prstGeom prst="rect">
            <a:avLst/>
          </a:prstGeom>
          <a:noFill/>
          <a:ln w="9525">
            <a:noFill/>
            <a:miter lim="800000"/>
            <a:headEnd/>
            <a:tailEnd/>
          </a:ln>
        </p:spPr>
      </p:pic>
    </p:spTree>
    <p:extLst>
      <p:ext uri="{BB962C8B-B14F-4D97-AF65-F5344CB8AC3E}">
        <p14:creationId xmlns:p14="http://schemas.microsoft.com/office/powerpoint/2010/main" val="6233729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1368426" y="2285999"/>
            <a:ext cx="6480174" cy="2663568"/>
          </a:xfrm>
        </p:spPr>
        <p:txBody>
          <a:bodyPr>
            <a:normAutofit/>
          </a:bodyPr>
          <a:lstStyle/>
          <a:p>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pPr marL="267451" indent="-267451"/>
            <a:endParaRPr lang="en-US" sz="1600" dirty="0">
              <a:solidFill>
                <a:schemeClr val="bg1"/>
              </a:solidFill>
            </a:endParaRPr>
          </a:p>
          <a:p>
            <a:pPr marL="267451" indent="-267451"/>
            <a:r>
              <a:rPr lang="en-US" sz="1600" dirty="0">
                <a:solidFill>
                  <a:schemeClr val="bg1"/>
                </a:solidFill>
              </a:rPr>
              <a:t>How do we ship?</a:t>
            </a:r>
          </a:p>
          <a:p>
            <a:pPr marL="267451" indent="-267451"/>
            <a:endParaRPr lang="en-US" sz="1600" dirty="0">
              <a:solidFill>
                <a:schemeClr val="bg1"/>
              </a:solidFill>
            </a:endParaRPr>
          </a:p>
          <a:p>
            <a:pPr marL="267451" indent="-267451"/>
            <a:endParaRPr lang="en-US" sz="1600"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p>
          <a:p>
            <a:endParaRPr lang="en-US" dirty="0"/>
          </a:p>
        </p:txBody>
      </p:sp>
      <p:sp>
        <p:nvSpPr>
          <p:cNvPr id="6" name="Title 5"/>
          <p:cNvSpPr>
            <a:spLocks noGrp="1"/>
          </p:cNvSpPr>
          <p:nvPr>
            <p:ph type="title"/>
          </p:nvPr>
        </p:nvSpPr>
        <p:spPr/>
        <p:txBody>
          <a:bodyPr/>
          <a:lstStyle/>
          <a:p>
            <a:r>
              <a:rPr lang="en-US" dirty="0" smtClean="0">
                <a:solidFill>
                  <a:schemeClr val="bg1"/>
                </a:solidFill>
              </a:rPr>
              <a:t>Transportation Management</a:t>
            </a: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365540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2">
                    <a:lumMod val="10000"/>
                  </a:schemeClr>
                </a:solidFill>
                <a:latin typeface="Arial Rounded MT Bold" panose="020F0704030504030204" pitchFamily="34" charset="0"/>
              </a:rPr>
              <a:t>How Do We Ship?</a:t>
            </a:r>
            <a:endParaRPr lang="en-US" dirty="0">
              <a:solidFill>
                <a:schemeClr val="bg2">
                  <a:lumMod val="10000"/>
                </a:schemeClr>
              </a:solidFill>
              <a:latin typeface="Arial Rounded MT Bold" panose="020F0704030504030204" pitchFamily="34" charset="0"/>
            </a:endParaRPr>
          </a:p>
        </p:txBody>
      </p:sp>
      <p:sp>
        <p:nvSpPr>
          <p:cNvPr id="16" name="Content Placeholder 15"/>
          <p:cNvSpPr>
            <a:spLocks noGrp="1"/>
          </p:cNvSpPr>
          <p:nvPr>
            <p:ph sz="quarter" idx="1"/>
          </p:nvPr>
        </p:nvSpPr>
        <p:spPr/>
        <p:txBody>
          <a:bodyPr/>
          <a:lstStyle/>
          <a:p>
            <a:pPr algn="ctr">
              <a:buNone/>
            </a:pPr>
            <a:endParaRPr lang="en-US" dirty="0" smtClean="0">
              <a:solidFill>
                <a:schemeClr val="bg1"/>
              </a:solidFill>
            </a:endParaRPr>
          </a:p>
          <a:p>
            <a:pPr algn="ctr">
              <a:buNone/>
            </a:pPr>
            <a:r>
              <a:rPr lang="en-US" sz="2000" dirty="0">
                <a:solidFill>
                  <a:schemeClr val="bg1"/>
                </a:solidFill>
              </a:rPr>
              <a:t>EIC has the capability to utilize all forms of transportation:</a:t>
            </a:r>
          </a:p>
          <a:p>
            <a:pPr algn="ctr">
              <a:buNone/>
            </a:pPr>
            <a:endParaRPr lang="en-US" sz="2000" dirty="0">
              <a:solidFill>
                <a:schemeClr val="bg1"/>
              </a:solidFill>
            </a:endParaRPr>
          </a:p>
          <a:p>
            <a:pPr marL="829099" lvl="2" indent="-401177">
              <a:buFont typeface="+mj-lt"/>
              <a:buAutoNum type="arabicPeriod"/>
            </a:pPr>
            <a:r>
              <a:rPr lang="en-US" sz="2000" dirty="0">
                <a:solidFill>
                  <a:schemeClr val="bg1"/>
                </a:solidFill>
              </a:rPr>
              <a:t>Road</a:t>
            </a:r>
          </a:p>
          <a:p>
            <a:pPr marL="829099" lvl="2" indent="-401177">
              <a:buFont typeface="+mj-lt"/>
              <a:buAutoNum type="arabicPeriod"/>
            </a:pPr>
            <a:r>
              <a:rPr lang="en-US" sz="2000" dirty="0">
                <a:solidFill>
                  <a:schemeClr val="bg1"/>
                </a:solidFill>
              </a:rPr>
              <a:t>Rail</a:t>
            </a:r>
          </a:p>
          <a:p>
            <a:pPr marL="829099" lvl="2" indent="-401177">
              <a:buFont typeface="+mj-lt"/>
              <a:buAutoNum type="arabicPeriod"/>
            </a:pPr>
            <a:r>
              <a:rPr lang="en-US" sz="2000" dirty="0">
                <a:solidFill>
                  <a:schemeClr val="bg1"/>
                </a:solidFill>
              </a:rPr>
              <a:t>Ocean</a:t>
            </a:r>
          </a:p>
          <a:p>
            <a:pPr marL="829099" lvl="2" indent="-401177">
              <a:buFont typeface="+mj-lt"/>
              <a:buAutoNum type="arabicPeriod"/>
            </a:pPr>
            <a:r>
              <a:rPr lang="en-US" sz="2000" dirty="0">
                <a:solidFill>
                  <a:schemeClr val="bg1"/>
                </a:solidFill>
              </a:rPr>
              <a:t>Air</a:t>
            </a:r>
          </a:p>
          <a:p>
            <a:pPr algn="ctr">
              <a:buNone/>
            </a:pPr>
            <a:endParaRPr lang="en-US" dirty="0" smtClean="0">
              <a:solidFill>
                <a:schemeClr val="bg1"/>
              </a:solidFill>
            </a:endParaRPr>
          </a:p>
          <a:p>
            <a:endParaRPr lang="en-US" dirty="0"/>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210380459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2">
                    <a:lumMod val="10000"/>
                  </a:schemeClr>
                </a:solidFill>
                <a:latin typeface="Arial Rounded MT Bold" panose="020F0704030504030204" pitchFamily="34" charset="0"/>
              </a:rPr>
              <a:t>Road Transport</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16" name="Content Placeholder 2" descr="DSCN2191a.JPG"/>
          <p:cNvPicPr>
            <a:picLocks noChangeAspect="1"/>
          </p:cNvPicPr>
          <p:nvPr/>
        </p:nvPicPr>
        <p:blipFill>
          <a:blip r:embed="rId3" cstate="print"/>
          <a:stretch>
            <a:fillRect/>
          </a:stretch>
        </p:blipFill>
        <p:spPr>
          <a:xfrm>
            <a:off x="1767017" y="1407297"/>
            <a:ext cx="5739713" cy="3823730"/>
          </a:xfrm>
          <a:prstGeom prst="rect">
            <a:avLst/>
          </a:prstGeo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973433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2">
                    <a:lumMod val="10000"/>
                  </a:schemeClr>
                </a:solidFill>
                <a:latin typeface="Arial Rounded MT Bold" panose="020F0704030504030204" pitchFamily="34" charset="0"/>
              </a:rPr>
              <a:t>Rail Transport</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7" name="Picture 6" descr="rail shipment again.JPG"/>
          <p:cNvPicPr>
            <a:picLocks noChangeAspect="1"/>
          </p:cNvPicPr>
          <p:nvPr/>
        </p:nvPicPr>
        <p:blipFill>
          <a:blip r:embed="rId3" cstate="print"/>
          <a:stretch>
            <a:fillRect/>
          </a:stretch>
        </p:blipFill>
        <p:spPr>
          <a:xfrm>
            <a:off x="1773194" y="1434758"/>
            <a:ext cx="5715000" cy="3809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695278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2">
                    <a:lumMod val="10000"/>
                  </a:schemeClr>
                </a:solidFill>
                <a:latin typeface="Arial Rounded MT Bold" panose="020F0704030504030204" pitchFamily="34" charset="0"/>
              </a:rPr>
              <a:t>Ocean Transport</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8" name="Picture 3" descr="Elisabeth Boye"/>
          <p:cNvPicPr>
            <a:picLocks noChangeAspect="1" noChangeArrowheads="1"/>
          </p:cNvPicPr>
          <p:nvPr/>
        </p:nvPicPr>
        <p:blipFill>
          <a:blip r:embed="rId3" cstate="print"/>
          <a:srcRect/>
          <a:stretch>
            <a:fillRect/>
          </a:stretch>
        </p:blipFill>
        <p:spPr bwMode="auto">
          <a:xfrm>
            <a:off x="1841155" y="1434754"/>
            <a:ext cx="5721180" cy="3810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974657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2">
                    <a:lumMod val="10000"/>
                  </a:schemeClr>
                </a:solidFill>
                <a:latin typeface="Arial Rounded MT Bold" panose="020F0704030504030204" pitchFamily="34" charset="0"/>
              </a:rPr>
              <a:t>Air Transport</a:t>
            </a:r>
            <a:endParaRPr lang="en-US" dirty="0">
              <a:solidFill>
                <a:schemeClr val="bg2">
                  <a:lumMod val="10000"/>
                </a:schemeClr>
              </a:solidFill>
              <a:latin typeface="Arial Rounded MT Bold" panose="020F0704030504030204" pitchFamily="34" charset="0"/>
            </a:endParaRPr>
          </a:p>
        </p:txBody>
      </p:sp>
      <p:pic>
        <p:nvPicPr>
          <p:cNvPr id="13" name="Picture 12"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5" name="Picture 4" descr="Image4"/>
          <p:cNvPicPr>
            <a:picLocks noChangeAspect="1" noChangeArrowheads="1"/>
          </p:cNvPicPr>
          <p:nvPr/>
        </p:nvPicPr>
        <p:blipFill>
          <a:blip r:embed="rId3" cstate="print"/>
          <a:srcRect/>
          <a:stretch>
            <a:fillRect/>
          </a:stretch>
        </p:blipFill>
        <p:spPr>
          <a:xfrm>
            <a:off x="1952368" y="1403865"/>
            <a:ext cx="5529649" cy="3820298"/>
          </a:xfrm>
          <a:prstGeom prst="rect">
            <a:avLst/>
          </a:prstGeom>
          <a:ln w="381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993352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Packaging</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normAutofit/>
          </a:bodyPr>
          <a:lstStyle/>
          <a:p>
            <a:pPr lvl="2">
              <a:buNone/>
            </a:pPr>
            <a:endParaRPr lang="en-US" sz="2100" dirty="0">
              <a:solidFill>
                <a:schemeClr val="bg1"/>
              </a:solidFill>
            </a:endParaRPr>
          </a:p>
          <a:p>
            <a:pPr lvl="2"/>
            <a:r>
              <a:rPr lang="en-US" dirty="0" smtClean="0">
                <a:solidFill>
                  <a:schemeClr val="bg1"/>
                </a:solidFill>
              </a:rPr>
              <a:t>Transport of nuclear materials has been carried out safely and routinely for over five decades, and during this period there has never been a transport incident in which a package with highly radioactive materials has been breached or has leaked.</a:t>
            </a:r>
          </a:p>
          <a:p>
            <a:pPr lvl="2">
              <a:buNone/>
            </a:pPr>
            <a:endParaRPr lang="en-US" dirty="0" smtClean="0">
              <a:solidFill>
                <a:schemeClr val="bg1"/>
              </a:solidFill>
            </a:endParaRPr>
          </a:p>
          <a:p>
            <a:pPr lvl="2"/>
            <a:r>
              <a:rPr lang="en-US" dirty="0" smtClean="0">
                <a:solidFill>
                  <a:schemeClr val="bg1"/>
                </a:solidFill>
              </a:rPr>
              <a:t>The principal assurance of safety in the transport of nuclear materials is the design of the packaging.  Many different packaging standards have been developed according to the potential hazard posed by the materials being transported.</a:t>
            </a:r>
          </a:p>
          <a:p>
            <a:pPr lvl="2">
              <a:buNone/>
            </a:pPr>
            <a:endParaRPr lang="en-US" dirty="0" smtClean="0">
              <a:solidFill>
                <a:schemeClr val="bg1"/>
              </a:solidFill>
            </a:endParaRPr>
          </a:p>
          <a:p>
            <a:pPr lvl="2"/>
            <a:r>
              <a:rPr lang="en-US" dirty="0" smtClean="0">
                <a:solidFill>
                  <a:schemeClr val="bg1"/>
                </a:solidFill>
              </a:rPr>
              <a:t>For example, ordinary industrial packages (IP) are used for low-activity materials such as yellowcake.  These are usually metal boxes or metal drums.  They are designed to withstand normal conditions of transport.</a:t>
            </a:r>
          </a:p>
          <a:p>
            <a:pPr lvl="2">
              <a:buNone/>
            </a:pPr>
            <a:endParaRPr lang="en-US" sz="2100" dirty="0">
              <a:solidFill>
                <a:schemeClr val="bg1"/>
              </a:solidFill>
            </a:endParaRPr>
          </a:p>
          <a:p>
            <a:pPr lvl="2"/>
            <a:endParaRPr lang="en-US" dirty="0" smtClean="0">
              <a:solidFill>
                <a:schemeClr val="bg1"/>
              </a:solidFill>
            </a:endParaRP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203812328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i="1" dirty="0" smtClean="0">
                <a:solidFill>
                  <a:schemeClr val="tx2">
                    <a:lumMod val="50000"/>
                  </a:schemeClr>
                </a:solidFill>
                <a:latin typeface="Arial Rounded MT Bold" panose="020F0704030504030204" pitchFamily="34" charset="0"/>
              </a:rPr>
              <a:t>IP Packaging</a:t>
            </a:r>
            <a:endParaRPr lang="en-US" i="1" dirty="0">
              <a:solidFill>
                <a:schemeClr val="tx2">
                  <a:lumMod val="50000"/>
                </a:schemeClr>
              </a:solidFill>
              <a:latin typeface="Arial Rounded MT Bold" panose="020F0704030504030204" pitchFamily="34" charset="0"/>
            </a:endParaRPr>
          </a:p>
        </p:txBody>
      </p:sp>
      <p:pic>
        <p:nvPicPr>
          <p:cNvPr id="5" name="Picture 4"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8" name="Content Placeholder 7" descr="Drums1.JPG"/>
          <p:cNvPicPr>
            <a:picLocks noGrp="1" noChangeAspect="1"/>
          </p:cNvPicPr>
          <p:nvPr>
            <p:ph sz="quarter" idx="1"/>
          </p:nvPr>
        </p:nvPicPr>
        <p:blipFill>
          <a:blip r:embed="rId3" cstate="print"/>
          <a:stretch>
            <a:fillRect/>
          </a:stretch>
        </p:blipFill>
        <p:spPr>
          <a:xfrm>
            <a:off x="2261367" y="1396213"/>
            <a:ext cx="4572000" cy="3810000"/>
          </a:xfrm>
          <a:prstGeom prst="rect">
            <a:avLst/>
          </a:prstGeom>
        </p:spPr>
      </p:pic>
    </p:spTree>
    <p:extLst>
      <p:ext uri="{BB962C8B-B14F-4D97-AF65-F5344CB8AC3E}">
        <p14:creationId xmlns:p14="http://schemas.microsoft.com/office/powerpoint/2010/main" val="142598915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Type A and Type B Packages</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normAutofit fontScale="92500" lnSpcReduction="10000"/>
          </a:bodyPr>
          <a:lstStyle/>
          <a:p>
            <a:pPr lvl="2">
              <a:buNone/>
            </a:pPr>
            <a:endParaRPr lang="en-US" dirty="0" smtClean="0">
              <a:solidFill>
                <a:schemeClr val="bg1"/>
              </a:solidFill>
            </a:endParaRPr>
          </a:p>
          <a:p>
            <a:pPr lvl="2"/>
            <a:r>
              <a:rPr lang="en-US" sz="2000" u="sng" dirty="0">
                <a:solidFill>
                  <a:schemeClr val="bg1"/>
                </a:solidFill>
              </a:rPr>
              <a:t>Type A</a:t>
            </a:r>
            <a:r>
              <a:rPr lang="en-US" sz="2000" dirty="0">
                <a:solidFill>
                  <a:schemeClr val="bg1"/>
                </a:solidFill>
              </a:rPr>
              <a:t> packages are designed to withstand normal conditions of transport and minor accidents and are used for medium-activity materials such as medical or industrial radioisotopes  -- materials that would not result in significant health effects if they were released.</a:t>
            </a:r>
          </a:p>
          <a:p>
            <a:pPr lvl="2">
              <a:buNone/>
            </a:pPr>
            <a:endParaRPr lang="en-US" sz="2000" dirty="0">
              <a:solidFill>
                <a:schemeClr val="bg1"/>
              </a:solidFill>
            </a:endParaRPr>
          </a:p>
          <a:p>
            <a:pPr lvl="2"/>
            <a:r>
              <a:rPr lang="en-US" sz="2000" u="sng" dirty="0">
                <a:solidFill>
                  <a:schemeClr val="bg1"/>
                </a:solidFill>
              </a:rPr>
              <a:t>Type B</a:t>
            </a:r>
            <a:r>
              <a:rPr lang="en-US" sz="2000" dirty="0">
                <a:solidFill>
                  <a:schemeClr val="bg1"/>
                </a:solidFill>
              </a:rPr>
              <a:t> packages are designed for high activity materials (spent fuel) and must be able to survive severe transport accidents.  These are very robust and secure packages and they maintain shielding from gamma and neutron radiation even under extreme conditions.  Type B packages must have a Certificate of Compliance from the US Nuclear Regulatory Commission or a Certificate of Competent Authority from the US Department of Transportation.</a:t>
            </a:r>
          </a:p>
          <a:p>
            <a:pPr lvl="2"/>
            <a:endParaRPr lang="en-US" sz="2000" dirty="0">
              <a:solidFill>
                <a:schemeClr val="bg1"/>
              </a:solidFill>
            </a:endParaRPr>
          </a:p>
          <a:p>
            <a:pPr lvl="2"/>
            <a:endParaRPr lang="en-US" sz="2000" dirty="0">
              <a:solidFill>
                <a:schemeClr val="bg1"/>
              </a:solidFill>
            </a:endParaRPr>
          </a:p>
          <a:p>
            <a:pPr lvl="2">
              <a:buNone/>
            </a:pPr>
            <a:endParaRPr lang="en-US" dirty="0" smtClean="0">
              <a:solidFill>
                <a:schemeClr val="bg1"/>
              </a:solidFill>
            </a:endParaRPr>
          </a:p>
          <a:p>
            <a:pPr lvl="2">
              <a:buNone/>
            </a:pPr>
            <a:endParaRPr lang="en-US" sz="2100" dirty="0">
              <a:solidFill>
                <a:schemeClr val="bg1"/>
              </a:solidFill>
            </a:endParaRPr>
          </a:p>
          <a:p>
            <a:pPr lvl="2">
              <a:buNone/>
            </a:pPr>
            <a:endParaRPr lang="en-US" dirty="0" smtClean="0">
              <a:solidFill>
                <a:schemeClr val="bg1"/>
              </a:solidFill>
            </a:endParaRP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2795025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solidFill>
                  <a:srgbClr val="002060"/>
                </a:solidFill>
                <a:latin typeface="Arial" panose="020B0604020202020204" pitchFamily="34" charset="0"/>
                <a:cs typeface="Arial" panose="020B0604020202020204" pitchFamily="34" charset="0"/>
              </a:rPr>
              <a:t>How is URENCO positioning itself in response?</a:t>
            </a:r>
            <a:endParaRPr lang="en-US" sz="3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189" y="1704633"/>
            <a:ext cx="8686800" cy="3909581"/>
          </a:xfrm>
        </p:spPr>
        <p:txBody>
          <a:bodyPr>
            <a:normAutofit/>
          </a:bodyPr>
          <a:lstStyle/>
          <a:p>
            <a:r>
              <a:rPr lang="en-US" sz="2500" dirty="0" smtClean="0">
                <a:solidFill>
                  <a:srgbClr val="002060"/>
                </a:solidFill>
                <a:latin typeface="Arial" panose="020B0604020202020204" pitchFamily="34" charset="0"/>
                <a:cs typeface="Arial" panose="020B0604020202020204" pitchFamily="34" charset="0"/>
              </a:rPr>
              <a:t>URENCO has completed a comprehensive review of its business and market in response to these challenges.</a:t>
            </a:r>
          </a:p>
          <a:p>
            <a:r>
              <a:rPr lang="en-US" sz="2500" dirty="0" smtClean="0">
                <a:solidFill>
                  <a:srgbClr val="002060"/>
                </a:solidFill>
                <a:latin typeface="Arial" panose="020B0604020202020204" pitchFamily="34" charset="0"/>
                <a:cs typeface="Arial" panose="020B0604020202020204" pitchFamily="34" charset="0"/>
              </a:rPr>
              <a:t>Our goal is remain a secure, long-term supplier to the industry and sustain a successful future.</a:t>
            </a:r>
          </a:p>
          <a:p>
            <a:pPr marL="457200" lvl="1" indent="0">
              <a:buNone/>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8087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Type A Package</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normAutofit/>
          </a:bodyPr>
          <a:lstStyle/>
          <a:p>
            <a:pPr lvl="2">
              <a:buNone/>
            </a:pPr>
            <a:endParaRPr lang="en-US" dirty="0" smtClean="0">
              <a:solidFill>
                <a:schemeClr val="bg1"/>
              </a:solidFill>
            </a:endParaRPr>
          </a:p>
          <a:p>
            <a:pPr lvl="2">
              <a:buNone/>
            </a:pPr>
            <a:endParaRPr lang="en-US" dirty="0" smtClean="0">
              <a:solidFill>
                <a:schemeClr val="bg1"/>
              </a:solidFill>
            </a:endParaRPr>
          </a:p>
          <a:p>
            <a:pPr lvl="2">
              <a:buNone/>
            </a:pPr>
            <a:endParaRPr lang="en-US" sz="2100" dirty="0">
              <a:solidFill>
                <a:schemeClr val="bg1"/>
              </a:solidFill>
            </a:endParaRPr>
          </a:p>
          <a:p>
            <a:pPr lvl="2">
              <a:buNone/>
            </a:pPr>
            <a:endParaRPr lang="en-US" dirty="0" smtClean="0">
              <a:solidFill>
                <a:schemeClr val="bg1"/>
              </a:solidFill>
            </a:endParaRP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5" name="Content Placeholder 4" descr="TYPEA.jpg"/>
          <p:cNvPicPr>
            <a:picLocks noChangeAspect="1"/>
          </p:cNvPicPr>
          <p:nvPr/>
        </p:nvPicPr>
        <p:blipFill>
          <a:blip r:embed="rId3" cstate="print"/>
          <a:stretch>
            <a:fillRect/>
          </a:stretch>
        </p:blipFill>
        <p:spPr>
          <a:xfrm>
            <a:off x="2940910" y="1434756"/>
            <a:ext cx="3262184" cy="3734487"/>
          </a:xfrm>
          <a:prstGeom prst="rect">
            <a:avLst/>
          </a:prstGeom>
        </p:spPr>
      </p:pic>
    </p:spTree>
    <p:extLst>
      <p:ext uri="{BB962C8B-B14F-4D97-AF65-F5344CB8AC3E}">
        <p14:creationId xmlns:p14="http://schemas.microsoft.com/office/powerpoint/2010/main" val="165691481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Type B Package</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normAutofit/>
          </a:bodyPr>
          <a:lstStyle/>
          <a:p>
            <a:pPr lvl="2">
              <a:buNone/>
            </a:pPr>
            <a:endParaRPr lang="en-US" dirty="0" smtClean="0">
              <a:solidFill>
                <a:schemeClr val="bg1"/>
              </a:solidFill>
            </a:endParaRPr>
          </a:p>
          <a:p>
            <a:pPr lvl="2">
              <a:buNone/>
            </a:pPr>
            <a:endParaRPr lang="en-US" dirty="0" smtClean="0">
              <a:solidFill>
                <a:schemeClr val="bg1"/>
              </a:solidFill>
            </a:endParaRPr>
          </a:p>
          <a:p>
            <a:pPr lvl="2">
              <a:buNone/>
            </a:pPr>
            <a:endParaRPr lang="en-US" sz="2100" dirty="0">
              <a:solidFill>
                <a:schemeClr val="bg1"/>
              </a:solidFill>
            </a:endParaRPr>
          </a:p>
          <a:p>
            <a:pPr lvl="2">
              <a:buNone/>
            </a:pPr>
            <a:endParaRPr lang="en-US" dirty="0" smtClean="0">
              <a:solidFill>
                <a:schemeClr val="bg1"/>
              </a:solidFill>
            </a:endParaRP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pic>
        <p:nvPicPr>
          <p:cNvPr id="8" name="Content Placeholder 8" descr="Type B.jpg"/>
          <p:cNvPicPr>
            <a:picLocks noChangeAspect="1"/>
          </p:cNvPicPr>
          <p:nvPr/>
        </p:nvPicPr>
        <p:blipFill>
          <a:blip r:embed="rId3" cstate="print"/>
          <a:stretch>
            <a:fillRect/>
          </a:stretch>
        </p:blipFill>
        <p:spPr>
          <a:xfrm>
            <a:off x="1834979" y="1638987"/>
            <a:ext cx="5560541" cy="3406689"/>
          </a:xfrm>
          <a:prstGeom prst="rect">
            <a:avLst/>
          </a:prstGeom>
        </p:spPr>
      </p:pic>
    </p:spTree>
    <p:extLst>
      <p:ext uri="{BB962C8B-B14F-4D97-AF65-F5344CB8AC3E}">
        <p14:creationId xmlns:p14="http://schemas.microsoft.com/office/powerpoint/2010/main" val="212769566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Regulation of Nuclear Transports</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normAutofit lnSpcReduction="10000"/>
          </a:bodyPr>
          <a:lstStyle/>
          <a:p>
            <a:pPr lvl="2">
              <a:buNone/>
            </a:pPr>
            <a:endParaRPr lang="en-US" dirty="0" smtClean="0">
              <a:solidFill>
                <a:schemeClr val="bg1"/>
              </a:solidFill>
            </a:endParaRPr>
          </a:p>
          <a:p>
            <a:pPr lvl="2"/>
            <a:r>
              <a:rPr lang="en-US" dirty="0" smtClean="0">
                <a:solidFill>
                  <a:schemeClr val="bg1"/>
                </a:solidFill>
              </a:rPr>
              <a:t>Regulating the safety of radioactive material shipments in the U.S. is the joint responsibility of the </a:t>
            </a:r>
            <a:r>
              <a:rPr lang="en-US" u="sng" dirty="0" smtClean="0">
                <a:solidFill>
                  <a:schemeClr val="bg1"/>
                </a:solidFill>
              </a:rPr>
              <a:t>U.S. Nuclear Regulatory Commission (NRC) </a:t>
            </a:r>
            <a:r>
              <a:rPr lang="en-US" dirty="0" smtClean="0">
                <a:solidFill>
                  <a:schemeClr val="bg1"/>
                </a:solidFill>
              </a:rPr>
              <a:t>and </a:t>
            </a:r>
            <a:r>
              <a:rPr lang="en-US" u="sng" dirty="0" smtClean="0">
                <a:solidFill>
                  <a:schemeClr val="bg1"/>
                </a:solidFill>
              </a:rPr>
              <a:t>U.S. Department of Transportation (DOT) </a:t>
            </a:r>
          </a:p>
          <a:p>
            <a:pPr lvl="2">
              <a:buNone/>
            </a:pPr>
            <a:endParaRPr lang="en-US" u="sng" dirty="0" smtClean="0">
              <a:solidFill>
                <a:schemeClr val="bg1"/>
              </a:solidFill>
            </a:endParaRPr>
          </a:p>
          <a:p>
            <a:pPr lvl="2"/>
            <a:r>
              <a:rPr lang="en-US" dirty="0" smtClean="0">
                <a:solidFill>
                  <a:schemeClr val="bg1"/>
                </a:solidFill>
              </a:rPr>
              <a:t>The NRC generally establishes requirements for the design and manufacture of packages for radioactive materials under Chapter I of Title 10, Energy, of the U.S. Code of Federal Regulations</a:t>
            </a:r>
          </a:p>
          <a:p>
            <a:pPr lvl="2">
              <a:buNone/>
            </a:pPr>
            <a:endParaRPr lang="en-US" dirty="0" smtClean="0">
              <a:solidFill>
                <a:schemeClr val="bg1"/>
              </a:solidFill>
            </a:endParaRPr>
          </a:p>
          <a:p>
            <a:pPr lvl="2"/>
            <a:r>
              <a:rPr lang="en-US" dirty="0" smtClean="0">
                <a:solidFill>
                  <a:schemeClr val="bg1"/>
                </a:solidFill>
              </a:rPr>
              <a:t>The DOT generally regulates the shipments while they are in transit and sets standards for labeling (Title 49, Transportation, of the U.S. Code of Federal Regulations)</a:t>
            </a:r>
          </a:p>
          <a:p>
            <a:pPr lvl="2">
              <a:buNone/>
            </a:pPr>
            <a:endParaRPr lang="en-US" dirty="0" smtClean="0">
              <a:solidFill>
                <a:schemeClr val="bg1"/>
              </a:solidFill>
            </a:endParaRPr>
          </a:p>
          <a:p>
            <a:pPr lvl="2"/>
            <a:r>
              <a:rPr lang="en-US" dirty="0" smtClean="0">
                <a:solidFill>
                  <a:schemeClr val="bg1"/>
                </a:solidFill>
              </a:rPr>
              <a:t>NRC and DOT regulations are based on international regulations issued by the </a:t>
            </a:r>
            <a:r>
              <a:rPr lang="en-US" u="sng" dirty="0" smtClean="0">
                <a:solidFill>
                  <a:schemeClr val="bg1"/>
                </a:solidFill>
              </a:rPr>
              <a:t>International Atomic Energy Agency (IAEA)</a:t>
            </a:r>
          </a:p>
          <a:p>
            <a:pPr lvl="2">
              <a:buNone/>
            </a:pPr>
            <a:endParaRPr lang="en-US" sz="2000" dirty="0">
              <a:solidFill>
                <a:schemeClr val="bg1"/>
              </a:solidFill>
            </a:endParaRPr>
          </a:p>
          <a:p>
            <a:pPr lvl="2"/>
            <a:endParaRPr lang="en-US" sz="2000" dirty="0">
              <a:solidFill>
                <a:schemeClr val="bg1"/>
              </a:solidFill>
            </a:endParaRPr>
          </a:p>
          <a:p>
            <a:pPr lvl="2"/>
            <a:endParaRPr lang="en-US" sz="2000" dirty="0">
              <a:solidFill>
                <a:schemeClr val="bg1"/>
              </a:solidFill>
            </a:endParaRPr>
          </a:p>
          <a:p>
            <a:pPr lvl="2">
              <a:buNone/>
            </a:pPr>
            <a:endParaRPr lang="en-US" dirty="0" smtClean="0">
              <a:solidFill>
                <a:schemeClr val="bg1"/>
              </a:solidFill>
            </a:endParaRPr>
          </a:p>
          <a:p>
            <a:pPr lvl="2">
              <a:buNone/>
            </a:pPr>
            <a:endParaRPr lang="en-US" sz="2100" dirty="0">
              <a:solidFill>
                <a:schemeClr val="bg1"/>
              </a:solidFill>
            </a:endParaRPr>
          </a:p>
          <a:p>
            <a:pPr lvl="2">
              <a:buNone/>
            </a:pPr>
            <a:endParaRPr lang="en-US" dirty="0" smtClean="0">
              <a:solidFill>
                <a:schemeClr val="bg1"/>
              </a:solidFill>
            </a:endParaRP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54463323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i="1" dirty="0" smtClean="0">
                <a:solidFill>
                  <a:schemeClr val="tx2">
                    <a:lumMod val="50000"/>
                  </a:schemeClr>
                </a:solidFill>
                <a:latin typeface="Arial Rounded MT Bold" panose="020F0704030504030204" pitchFamily="34" charset="0"/>
              </a:rPr>
              <a:t>Security of Nuclear Transports</a:t>
            </a:r>
            <a:endParaRPr lang="en-US" i="1" dirty="0">
              <a:solidFill>
                <a:schemeClr val="tx2">
                  <a:lumMod val="50000"/>
                </a:schemeClr>
              </a:solidFill>
              <a:latin typeface="Arial Rounded MT Bold" panose="020F0704030504030204" pitchFamily="34" charset="0"/>
            </a:endParaRPr>
          </a:p>
        </p:txBody>
      </p:sp>
      <p:sp>
        <p:nvSpPr>
          <p:cNvPr id="4" name="Content Placeholder 3"/>
          <p:cNvSpPr>
            <a:spLocks noGrp="1"/>
          </p:cNvSpPr>
          <p:nvPr>
            <p:ph sz="quarter" idx="1"/>
          </p:nvPr>
        </p:nvSpPr>
        <p:spPr/>
        <p:txBody>
          <a:bodyPr>
            <a:normAutofit lnSpcReduction="10000"/>
          </a:bodyPr>
          <a:lstStyle/>
          <a:p>
            <a:pPr lvl="2">
              <a:buNone/>
            </a:pPr>
            <a:endParaRPr lang="en-US" dirty="0" smtClean="0">
              <a:solidFill>
                <a:schemeClr val="bg1"/>
              </a:solidFill>
            </a:endParaRPr>
          </a:p>
          <a:p>
            <a:pPr lvl="2"/>
            <a:r>
              <a:rPr lang="en-US" u="sng" dirty="0" smtClean="0">
                <a:solidFill>
                  <a:schemeClr val="bg1"/>
                </a:solidFill>
              </a:rPr>
              <a:t>LSA (low specific activity)</a:t>
            </a:r>
            <a:r>
              <a:rPr lang="en-US" dirty="0" smtClean="0">
                <a:solidFill>
                  <a:schemeClr val="bg1"/>
                </a:solidFill>
              </a:rPr>
              <a:t> material (yellowcake) must follow the same highway and tunnel procedures in the U.S. as other hazardous material.  There is no requirement for a special route and there is no requirement to report shipments to the NRC or to state authorities.  There is also no escort requirement.</a:t>
            </a:r>
          </a:p>
          <a:p>
            <a:pPr lvl="2"/>
            <a:endParaRPr lang="en-US" dirty="0" smtClean="0">
              <a:solidFill>
                <a:schemeClr val="bg1"/>
              </a:solidFill>
            </a:endParaRPr>
          </a:p>
          <a:p>
            <a:pPr lvl="2"/>
            <a:r>
              <a:rPr lang="en-US" u="sng" dirty="0" smtClean="0">
                <a:solidFill>
                  <a:schemeClr val="bg1"/>
                </a:solidFill>
              </a:rPr>
              <a:t>High Specific Material</a:t>
            </a:r>
            <a:r>
              <a:rPr lang="en-US" dirty="0" smtClean="0">
                <a:solidFill>
                  <a:schemeClr val="bg1"/>
                </a:solidFill>
              </a:rPr>
              <a:t> (spent fuel) shipments via road and rail must follow a NRC pre-approved route.  This pre-approval includes information about state and local police agencies, radiological response contacts, safe havens, and security protocols.</a:t>
            </a:r>
          </a:p>
          <a:p>
            <a:pPr lvl="2"/>
            <a:endParaRPr lang="en-US" dirty="0" smtClean="0">
              <a:solidFill>
                <a:schemeClr val="bg1"/>
              </a:solidFill>
            </a:endParaRPr>
          </a:p>
          <a:p>
            <a:pPr lvl="2"/>
            <a:r>
              <a:rPr lang="en-US" dirty="0" smtClean="0">
                <a:solidFill>
                  <a:schemeClr val="bg1"/>
                </a:solidFill>
              </a:rPr>
              <a:t>High Specific Material shipments are escorted entirely by armed guards, normally provided by state agencies.  The numbers and methods of armed escorts is Safeguards information, but minimums are dictated in NRC regulations and guidelines.  The use of armed escorts is a federal requirement, not a state requirement, although states provide most of the services.</a:t>
            </a:r>
            <a:endParaRPr lang="en-US" u="sng" dirty="0" smtClean="0">
              <a:solidFill>
                <a:schemeClr val="bg1"/>
              </a:solidFill>
            </a:endParaRPr>
          </a:p>
          <a:p>
            <a:pPr lvl="2">
              <a:buNone/>
            </a:pPr>
            <a:endParaRPr lang="en-US" u="sng" dirty="0" smtClean="0">
              <a:solidFill>
                <a:schemeClr val="bg1"/>
              </a:solidFill>
            </a:endParaRPr>
          </a:p>
          <a:p>
            <a:pPr lvl="2">
              <a:buNone/>
            </a:pPr>
            <a:endParaRPr lang="en-US" u="sng" dirty="0" smtClean="0">
              <a:solidFill>
                <a:schemeClr val="bg1"/>
              </a:solidFill>
            </a:endParaRPr>
          </a:p>
          <a:p>
            <a:pPr lvl="2">
              <a:buNone/>
            </a:pPr>
            <a:endParaRPr lang="en-US" sz="2000" dirty="0">
              <a:solidFill>
                <a:schemeClr val="bg1"/>
              </a:solidFill>
            </a:endParaRPr>
          </a:p>
          <a:p>
            <a:pPr lvl="2"/>
            <a:endParaRPr lang="en-US" sz="2000" dirty="0">
              <a:solidFill>
                <a:schemeClr val="bg1"/>
              </a:solidFill>
            </a:endParaRPr>
          </a:p>
          <a:p>
            <a:pPr lvl="2"/>
            <a:endParaRPr lang="en-US" sz="2000" dirty="0">
              <a:solidFill>
                <a:schemeClr val="bg1"/>
              </a:solidFill>
            </a:endParaRPr>
          </a:p>
          <a:p>
            <a:pPr lvl="2">
              <a:buNone/>
            </a:pPr>
            <a:endParaRPr lang="en-US" dirty="0" smtClean="0">
              <a:solidFill>
                <a:schemeClr val="bg1"/>
              </a:solidFill>
            </a:endParaRPr>
          </a:p>
          <a:p>
            <a:pPr lvl="2">
              <a:buNone/>
            </a:pPr>
            <a:endParaRPr lang="en-US" sz="2100" dirty="0">
              <a:solidFill>
                <a:schemeClr val="bg1"/>
              </a:solidFill>
            </a:endParaRPr>
          </a:p>
          <a:p>
            <a:pPr lvl="2">
              <a:buNone/>
            </a:pPr>
            <a:endParaRPr lang="en-US" dirty="0" smtClean="0">
              <a:solidFill>
                <a:schemeClr val="bg1"/>
              </a:solidFill>
            </a:endParaRPr>
          </a:p>
          <a:p>
            <a:endParaRPr lang="en-US" dirty="0" smtClean="0">
              <a:solidFill>
                <a:schemeClr val="bg1"/>
              </a:solidFill>
            </a:endParaRPr>
          </a:p>
          <a:p>
            <a:pPr algn="ctr">
              <a:buNone/>
            </a:pPr>
            <a:endParaRPr lang="en-US" dirty="0" smtClean="0">
              <a:solidFill>
                <a:schemeClr val="bg1"/>
              </a:solidFill>
            </a:endParaRPr>
          </a:p>
          <a:p>
            <a:pPr algn="ctr">
              <a:buNone/>
            </a:pPr>
            <a:endParaRPr lang="en-US" dirty="0">
              <a:solidFill>
                <a:schemeClr val="bg1"/>
              </a:solidFill>
            </a:endParaRPr>
          </a:p>
        </p:txBody>
      </p:sp>
      <p:pic>
        <p:nvPicPr>
          <p:cNvPr id="7" name="Picture 6" descr="Edlow Logo.jpg"/>
          <p:cNvPicPr>
            <a:picLocks noChangeAspect="1"/>
          </p:cNvPicPr>
          <p:nvPr/>
        </p:nvPicPr>
        <p:blipFill>
          <a:blip r:embed="rId2" cstate="print"/>
          <a:stretch>
            <a:fillRect/>
          </a:stretch>
        </p:blipFill>
        <p:spPr>
          <a:xfrm>
            <a:off x="140560" y="5320271"/>
            <a:ext cx="1051869" cy="274595"/>
          </a:xfrm>
          <a:prstGeom prst="rect">
            <a:avLst/>
          </a:prstGeom>
        </p:spPr>
      </p:pic>
    </p:spTree>
    <p:extLst>
      <p:ext uri="{BB962C8B-B14F-4D97-AF65-F5344CB8AC3E}">
        <p14:creationId xmlns:p14="http://schemas.microsoft.com/office/powerpoint/2010/main" val="414822165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Picture 8" descr="Edlow Logo.jpg"/>
          <p:cNvPicPr>
            <a:picLocks noChangeAspect="1"/>
          </p:cNvPicPr>
          <p:nvPr/>
        </p:nvPicPr>
        <p:blipFill>
          <a:blip r:embed="rId2" cstate="print"/>
          <a:stretch>
            <a:fillRect/>
          </a:stretch>
        </p:blipFill>
        <p:spPr>
          <a:xfrm>
            <a:off x="2446639" y="789460"/>
            <a:ext cx="3972698" cy="219675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196104" y="3102921"/>
            <a:ext cx="4502598" cy="2565009"/>
          </a:xfrm>
          <a:prstGeom prst="rect">
            <a:avLst/>
          </a:prstGeom>
          <a:noFill/>
        </p:spPr>
        <p:txBody>
          <a:bodyPr wrap="none" lIns="71320" tIns="35661" rIns="71320" bIns="35661" rtlCol="0">
            <a:spAutoFit/>
          </a:bodyPr>
          <a:lstStyle/>
          <a:p>
            <a:pPr algn="ctr" defTabSz="713203"/>
            <a:r>
              <a:rPr lang="en-US" i="1" dirty="0" smtClean="0">
                <a:solidFill>
                  <a:prstClr val="white"/>
                </a:solidFill>
                <a:latin typeface="Arial Rounded MT Bold" pitchFamily="34" charset="0"/>
              </a:rPr>
              <a:t>1666 Connecticut  Avenue</a:t>
            </a:r>
            <a:r>
              <a:rPr lang="en-US" i="1" dirty="0">
                <a:solidFill>
                  <a:prstClr val="white"/>
                </a:solidFill>
                <a:latin typeface="Arial Rounded MT Bold" pitchFamily="34" charset="0"/>
              </a:rPr>
              <a:t>, NW </a:t>
            </a:r>
            <a:endParaRPr lang="en-US" i="1" dirty="0" smtClean="0">
              <a:solidFill>
                <a:prstClr val="white"/>
              </a:solidFill>
              <a:latin typeface="Arial Rounded MT Bold" pitchFamily="34" charset="0"/>
            </a:endParaRPr>
          </a:p>
          <a:p>
            <a:pPr algn="ctr" defTabSz="713203"/>
            <a:r>
              <a:rPr lang="en-US" i="1" dirty="0" smtClean="0">
                <a:solidFill>
                  <a:prstClr val="white"/>
                </a:solidFill>
                <a:latin typeface="Arial Rounded MT Bold" pitchFamily="34" charset="0"/>
              </a:rPr>
              <a:t>Suite </a:t>
            </a:r>
            <a:r>
              <a:rPr lang="en-US" i="1" dirty="0">
                <a:solidFill>
                  <a:prstClr val="white"/>
                </a:solidFill>
                <a:latin typeface="Arial Rounded MT Bold" pitchFamily="34" charset="0"/>
              </a:rPr>
              <a:t>201</a:t>
            </a:r>
          </a:p>
          <a:p>
            <a:pPr algn="ctr" defTabSz="713203"/>
            <a:r>
              <a:rPr lang="en-US" i="1" dirty="0">
                <a:solidFill>
                  <a:prstClr val="white"/>
                </a:solidFill>
                <a:latin typeface="Arial Rounded MT Bold" pitchFamily="34" charset="0"/>
              </a:rPr>
              <a:t>Washington, DC 20009</a:t>
            </a:r>
          </a:p>
          <a:p>
            <a:pPr algn="ctr" defTabSz="713203"/>
            <a:r>
              <a:rPr lang="en-US" i="1" dirty="0">
                <a:solidFill>
                  <a:prstClr val="white"/>
                </a:solidFill>
                <a:latin typeface="Arial Rounded MT Bold" pitchFamily="34" charset="0"/>
              </a:rPr>
              <a:t>USA</a:t>
            </a:r>
          </a:p>
          <a:p>
            <a:pPr algn="ctr" defTabSz="713203"/>
            <a:endParaRPr lang="en-US" i="1" dirty="0">
              <a:solidFill>
                <a:prstClr val="white"/>
              </a:solidFill>
              <a:latin typeface="Arial Rounded MT Bold" pitchFamily="34" charset="0"/>
            </a:endParaRPr>
          </a:p>
          <a:p>
            <a:pPr algn="ctr" defTabSz="713203"/>
            <a:r>
              <a:rPr lang="en-US" i="1" dirty="0">
                <a:solidFill>
                  <a:prstClr val="white"/>
                </a:solidFill>
                <a:latin typeface="Arial Rounded MT Bold" pitchFamily="34" charset="0"/>
              </a:rPr>
              <a:t>Tel: (202) 483-4959		Fax: (202) 483-4840</a:t>
            </a:r>
          </a:p>
          <a:p>
            <a:pPr algn="ctr" defTabSz="713203"/>
            <a:endParaRPr lang="en-US" i="1" dirty="0">
              <a:solidFill>
                <a:prstClr val="white"/>
              </a:solidFill>
              <a:latin typeface="Arial Rounded MT Bold" pitchFamily="34" charset="0"/>
            </a:endParaRPr>
          </a:p>
          <a:p>
            <a:pPr algn="ctr" defTabSz="713203"/>
            <a:endParaRPr lang="en-US" i="1" dirty="0">
              <a:solidFill>
                <a:prstClr val="white"/>
              </a:solidFill>
              <a:latin typeface="Arial Rounded MT Bold" pitchFamily="34" charset="0"/>
            </a:endParaRPr>
          </a:p>
          <a:p>
            <a:pPr algn="ctr" defTabSz="713203"/>
            <a:r>
              <a:rPr lang="en-US" i="1" dirty="0">
                <a:solidFill>
                  <a:prstClr val="white"/>
                </a:solidFill>
                <a:latin typeface="Arial Rounded MT Bold" pitchFamily="34" charset="0"/>
              </a:rPr>
              <a:t>www.edlow.com</a:t>
            </a:r>
          </a:p>
        </p:txBody>
      </p:sp>
    </p:spTree>
    <p:extLst>
      <p:ext uri="{BB962C8B-B14F-4D97-AF65-F5344CB8AC3E}">
        <p14:creationId xmlns:p14="http://schemas.microsoft.com/office/powerpoint/2010/main" val="123110972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solidFill>
                  <a:srgbClr val="002060"/>
                </a:solidFill>
                <a:latin typeface="Arial" panose="020B0604020202020204" pitchFamily="34" charset="0"/>
                <a:cs typeface="Arial" panose="020B0604020202020204" pitchFamily="34" charset="0"/>
              </a:rPr>
              <a:t>How is URENCO positioning itself in response?</a:t>
            </a:r>
            <a:endParaRPr lang="en-US" sz="3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189" y="1498161"/>
            <a:ext cx="8686800" cy="3909581"/>
          </a:xfrm>
        </p:spPr>
        <p:txBody>
          <a:bodyPr>
            <a:normAutofit fontScale="92500" lnSpcReduction="10000"/>
          </a:bodyPr>
          <a:lstStyle/>
          <a:p>
            <a:r>
              <a:rPr lang="en-US" sz="2700" dirty="0">
                <a:solidFill>
                  <a:srgbClr val="002060"/>
                </a:solidFill>
                <a:latin typeface="Arial" panose="020B0604020202020204" pitchFamily="34" charset="0"/>
                <a:cs typeface="Arial" panose="020B0604020202020204" pitchFamily="34" charset="0"/>
              </a:rPr>
              <a:t>URENCO is strategically realigning the company, taking advantage of our market strength and global position to ensure that we </a:t>
            </a:r>
            <a:r>
              <a:rPr lang="en-US" sz="2700" dirty="0" smtClean="0">
                <a:solidFill>
                  <a:srgbClr val="002060"/>
                </a:solidFill>
                <a:latin typeface="Arial" panose="020B0604020202020204" pitchFamily="34" charset="0"/>
                <a:cs typeface="Arial" panose="020B0604020202020204" pitchFamily="34" charset="0"/>
              </a:rPr>
              <a:t>remain a sustainable business moving forward.</a:t>
            </a:r>
            <a:endParaRPr lang="en-US" sz="2700" dirty="0">
              <a:solidFill>
                <a:srgbClr val="002060"/>
              </a:solidFill>
              <a:latin typeface="Arial" panose="020B0604020202020204" pitchFamily="34" charset="0"/>
              <a:cs typeface="Arial" panose="020B0604020202020204" pitchFamily="34" charset="0"/>
            </a:endParaRPr>
          </a:p>
          <a:p>
            <a:pPr lvl="1"/>
            <a:r>
              <a:rPr lang="en-US" sz="2700" dirty="0">
                <a:solidFill>
                  <a:srgbClr val="002060"/>
                </a:solidFill>
                <a:latin typeface="Arial" panose="020B0604020202020204" pitchFamily="34" charset="0"/>
                <a:cs typeface="Arial" panose="020B0604020202020204" pitchFamily="34" charset="0"/>
              </a:rPr>
              <a:t>To accomplish </a:t>
            </a:r>
            <a:r>
              <a:rPr lang="en-US" sz="2700" dirty="0" smtClean="0">
                <a:solidFill>
                  <a:srgbClr val="002060"/>
                </a:solidFill>
                <a:latin typeface="Arial" panose="020B0604020202020204" pitchFamily="34" charset="0"/>
                <a:cs typeface="Arial" panose="020B0604020202020204" pitchFamily="34" charset="0"/>
              </a:rPr>
              <a:t>this, </a:t>
            </a:r>
            <a:r>
              <a:rPr lang="en-US" sz="2700" dirty="0">
                <a:solidFill>
                  <a:srgbClr val="002060"/>
                </a:solidFill>
                <a:latin typeface="Arial" panose="020B0604020202020204" pitchFamily="34" charset="0"/>
                <a:cs typeface="Arial" panose="020B0604020202020204" pitchFamily="34" charset="0"/>
              </a:rPr>
              <a:t>we are taking a 3-pronged approach</a:t>
            </a:r>
            <a:r>
              <a:rPr lang="en-US" dirty="0">
                <a:solidFill>
                  <a:srgbClr val="002060"/>
                </a:solidFill>
                <a:latin typeface="Arial" panose="020B0604020202020204" pitchFamily="34" charset="0"/>
                <a:cs typeface="Arial" panose="020B0604020202020204" pitchFamily="34" charset="0"/>
              </a:rPr>
              <a:t>:</a:t>
            </a:r>
          </a:p>
          <a:p>
            <a:pPr lvl="2"/>
            <a:r>
              <a:rPr lang="en-US" dirty="0" smtClean="0">
                <a:solidFill>
                  <a:srgbClr val="002060"/>
                </a:solidFill>
                <a:latin typeface="Arial" panose="020B0604020202020204" pitchFamily="34" charset="0"/>
                <a:cs typeface="Arial" panose="020B0604020202020204" pitchFamily="34" charset="0"/>
              </a:rPr>
              <a:t>Optimizing </a:t>
            </a:r>
            <a:r>
              <a:rPr lang="en-US" dirty="0">
                <a:solidFill>
                  <a:srgbClr val="002060"/>
                </a:solidFill>
                <a:latin typeface="Arial" panose="020B0604020202020204" pitchFamily="34" charset="0"/>
                <a:cs typeface="Arial" panose="020B0604020202020204" pitchFamily="34" charset="0"/>
              </a:rPr>
              <a:t>the way we do business</a:t>
            </a:r>
          </a:p>
          <a:p>
            <a:pPr lvl="2"/>
            <a:r>
              <a:rPr lang="en-US" dirty="0" smtClean="0">
                <a:solidFill>
                  <a:srgbClr val="002060"/>
                </a:solidFill>
                <a:latin typeface="Arial" panose="020B0604020202020204" pitchFamily="34" charset="0"/>
                <a:cs typeface="Arial" panose="020B0604020202020204" pitchFamily="34" charset="0"/>
              </a:rPr>
              <a:t>Exploring growth </a:t>
            </a:r>
            <a:r>
              <a:rPr lang="en-US" dirty="0">
                <a:solidFill>
                  <a:srgbClr val="002060"/>
                </a:solidFill>
                <a:latin typeface="Arial" panose="020B0604020202020204" pitchFamily="34" charset="0"/>
                <a:cs typeface="Arial" panose="020B0604020202020204" pitchFamily="34" charset="0"/>
              </a:rPr>
              <a:t>opportunities to maximize our future sales</a:t>
            </a:r>
          </a:p>
          <a:p>
            <a:pPr lvl="2"/>
            <a:r>
              <a:rPr lang="en-US" dirty="0" smtClean="0">
                <a:solidFill>
                  <a:srgbClr val="002060"/>
                </a:solidFill>
                <a:latin typeface="Arial" panose="020B0604020202020204" pitchFamily="34" charset="0"/>
                <a:cs typeface="Arial" panose="020B0604020202020204" pitchFamily="34" charset="0"/>
              </a:rPr>
              <a:t>Expanding </a:t>
            </a:r>
            <a:r>
              <a:rPr lang="en-US" dirty="0">
                <a:solidFill>
                  <a:srgbClr val="002060"/>
                </a:solidFill>
                <a:latin typeface="Arial" panose="020B0604020202020204" pitchFamily="34" charset="0"/>
                <a:cs typeface="Arial" panose="020B0604020202020204" pitchFamily="34" charset="0"/>
              </a:rPr>
              <a:t>our technological capabilities to more broadly serve the nuclear </a:t>
            </a:r>
            <a:r>
              <a:rPr lang="en-US" dirty="0" smtClean="0">
                <a:solidFill>
                  <a:srgbClr val="002060"/>
                </a:solidFill>
                <a:latin typeface="Arial" panose="020B0604020202020204" pitchFamily="34" charset="0"/>
                <a:cs typeface="Arial" panose="020B0604020202020204" pitchFamily="34" charset="0"/>
              </a:rPr>
              <a:t>industry</a:t>
            </a:r>
          </a:p>
          <a:p>
            <a:pPr marL="457200" lvl="1" indent="0">
              <a:buNone/>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193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solidFill>
                  <a:srgbClr val="002060"/>
                </a:solidFill>
                <a:latin typeface="Arial" panose="020B0604020202020204" pitchFamily="34" charset="0"/>
                <a:cs typeface="Arial" panose="020B0604020202020204" pitchFamily="34" charset="0"/>
              </a:rPr>
              <a:t>How is URENCO positioning itself in response?</a:t>
            </a:r>
            <a:endParaRPr lang="en-US" sz="3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189" y="1704633"/>
            <a:ext cx="8686800" cy="3909581"/>
          </a:xfrm>
        </p:spPr>
        <p:txBody>
          <a:bodyPr>
            <a:normAutofit/>
          </a:bodyPr>
          <a:lstStyle/>
          <a:p>
            <a:r>
              <a:rPr lang="en-US" sz="2500" dirty="0" smtClean="0">
                <a:solidFill>
                  <a:srgbClr val="002060"/>
                </a:solidFill>
                <a:latin typeface="Arial" panose="020B0604020202020204" pitchFamily="34" charset="0"/>
                <a:cs typeface="Arial" panose="020B0604020202020204" pitchFamily="34" charset="0"/>
              </a:rPr>
              <a:t>URENCO continues to believe that the world will need nuclear to meet the increasing demands for sustainable energy production and that we will be well positioned to be a significant part of this solution.</a:t>
            </a:r>
          </a:p>
          <a:p>
            <a:pPr marL="457200" lvl="1" indent="0">
              <a:buNone/>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998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ltLang="en-US" sz="3200" dirty="0">
                <a:solidFill>
                  <a:srgbClr val="002060"/>
                </a:solidFill>
                <a:latin typeface="Arial" panose="020B0604020202020204" pitchFamily="34" charset="0"/>
                <a:cs typeface="Arial" panose="020B0604020202020204" pitchFamily="34" charset="0"/>
              </a:rPr>
              <a:t>How is URENCO positioning itself in response?</a:t>
            </a:r>
            <a:endParaRPr lang="en-US" sz="3200" dirty="0">
              <a:solidFill>
                <a:srgbClr val="00206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12" t="5325" r="3845"/>
          <a:stretch/>
        </p:blipFill>
        <p:spPr bwMode="auto">
          <a:xfrm>
            <a:off x="2271252" y="1219200"/>
            <a:ext cx="5775934" cy="4395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045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QvSnnUiSEGKIkUR0r5lqw"/>
</p:tagLst>
</file>

<file path=ppt/theme/_rels/them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v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C4122F"/>
    </a:dk2>
    <a:lt2>
      <a:srgbClr val="FFDD00"/>
    </a:lt2>
    <a:accent1>
      <a:srgbClr val="C9D200"/>
    </a:accent1>
    <a:accent2>
      <a:srgbClr val="FF6600"/>
    </a:accent2>
    <a:accent3>
      <a:srgbClr val="FFFFFF"/>
    </a:accent3>
    <a:accent4>
      <a:srgbClr val="000000"/>
    </a:accent4>
    <a:accent5>
      <a:srgbClr val="E1E5AA"/>
    </a:accent5>
    <a:accent6>
      <a:srgbClr val="E75C00"/>
    </a:accent6>
    <a:hlink>
      <a:srgbClr val="003E86"/>
    </a:hlink>
    <a:folHlink>
      <a:srgbClr val="83A6C7"/>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90</TotalTime>
  <Words>1824</Words>
  <Application>Microsoft Office PowerPoint</Application>
  <PresentationFormat>On-screen Show (16:10)</PresentationFormat>
  <Paragraphs>343</Paragraphs>
  <Slides>64</Slides>
  <Notes>0</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Office Theme</vt:lpstr>
      <vt:lpstr>Civic</vt:lpstr>
      <vt:lpstr>Global Nuclear Fuel Economy </vt:lpstr>
      <vt:lpstr>Global Nuclear Fuel Economy </vt:lpstr>
      <vt:lpstr>Agenda</vt:lpstr>
      <vt:lpstr>What is driving the nuclear fuel market? Demand &lt; Supply</vt:lpstr>
      <vt:lpstr>What is driving the nuclear fuel market? Demand &lt; Supply</vt:lpstr>
      <vt:lpstr>How is URENCO positioning itself in response?</vt:lpstr>
      <vt:lpstr>How is URENCO positioning itself in response?</vt:lpstr>
      <vt:lpstr>How is URENCO positioning itself in response?</vt:lpstr>
      <vt:lpstr>How is URENCO positioning itself in response?</vt:lpstr>
      <vt:lpstr>Where is the growth in nuclear?</vt:lpstr>
      <vt:lpstr>Where is the growth in nuclear?</vt:lpstr>
      <vt:lpstr>Where is the growth in nuclear?</vt:lpstr>
      <vt:lpstr>What is URENCO’s long term outlook?</vt:lpstr>
      <vt:lpstr>Questions?</vt:lpstr>
      <vt:lpstr>Global Nuclear Fuel Economy A Fabrication Perspective  </vt:lpstr>
      <vt:lpstr>Global Factors:</vt:lpstr>
      <vt:lpstr>Collaboration is key……</vt:lpstr>
      <vt:lpstr>PowerPoint Presentation</vt:lpstr>
      <vt:lpstr>Balance the Equation</vt:lpstr>
      <vt:lpstr>Way more than just a “fabricator”…. </vt:lpstr>
      <vt:lpstr>Think Differently –   Out-of-the Box is “so last year”;  Expand the Box &amp; Think like a Freak!</vt:lpstr>
      <vt:lpstr>PowerPoint Presentation</vt:lpstr>
      <vt:lpstr>Nuclear Impact on Dry Storage Industry</vt:lpstr>
      <vt:lpstr>Areas Discussed</vt:lpstr>
      <vt:lpstr>Global Growth of Nuclear</vt:lpstr>
      <vt:lpstr>International SNF Policy</vt:lpstr>
      <vt:lpstr>Global Dry Storage Market</vt:lpstr>
      <vt:lpstr>U.S. Reactor Fleet to 2035</vt:lpstr>
      <vt:lpstr>US Dry Storage Market Drivers</vt:lpstr>
      <vt:lpstr>The Future </vt:lpstr>
      <vt:lpstr>Questions?</vt:lpstr>
      <vt:lpstr>Nuclear Transportation</vt:lpstr>
      <vt:lpstr>Since 1957…</vt:lpstr>
      <vt:lpstr>Transportation Management</vt:lpstr>
      <vt:lpstr>Everything You Need to Know About Radioactive Transport</vt:lpstr>
      <vt:lpstr>Everything You Need to Know About Radioactive Transport</vt:lpstr>
      <vt:lpstr>Everything You Need to Know About Radioactive Transport</vt:lpstr>
      <vt:lpstr>Everything You Need to Know About Radioactive Transport</vt:lpstr>
      <vt:lpstr>Transportation Management</vt:lpstr>
      <vt:lpstr>Nuclear Transportation Background</vt:lpstr>
      <vt:lpstr>What Do We Ship?</vt:lpstr>
      <vt:lpstr>Nuclear Fuel Cycle</vt:lpstr>
      <vt:lpstr>U3O8 Shipments</vt:lpstr>
      <vt:lpstr>UF6</vt:lpstr>
      <vt:lpstr>Enriched UF6 and UO2</vt:lpstr>
      <vt:lpstr>Fresh Fuel</vt:lpstr>
      <vt:lpstr>Food Irradiation</vt:lpstr>
      <vt:lpstr>Home Use Smoke Detector</vt:lpstr>
      <vt:lpstr>Cobalt 60</vt:lpstr>
      <vt:lpstr>Research Reactor</vt:lpstr>
      <vt:lpstr>Transportation Management</vt:lpstr>
      <vt:lpstr>How Do We Ship?</vt:lpstr>
      <vt:lpstr>Road Transport</vt:lpstr>
      <vt:lpstr>Rail Transport</vt:lpstr>
      <vt:lpstr>Ocean Transport</vt:lpstr>
      <vt:lpstr>Air Transport</vt:lpstr>
      <vt:lpstr>Packaging</vt:lpstr>
      <vt:lpstr>IP Packaging</vt:lpstr>
      <vt:lpstr>Type A and Type B Packages</vt:lpstr>
      <vt:lpstr>Type A Package</vt:lpstr>
      <vt:lpstr>Type B Package</vt:lpstr>
      <vt:lpstr>Regulation of Nuclear Transports</vt:lpstr>
      <vt:lpstr>Security of Nuclear Transports</vt:lpstr>
      <vt:lpstr>PowerPoint Presentation</vt:lpstr>
    </vt:vector>
  </TitlesOfParts>
  <Company>NEI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Temp</dc:creator>
  <cp:lastModifiedBy>FARAZ Umar (EP/PE)</cp:lastModifiedBy>
  <cp:revision>15</cp:revision>
  <dcterms:created xsi:type="dcterms:W3CDTF">2017-04-13T19:48:23Z</dcterms:created>
  <dcterms:modified xsi:type="dcterms:W3CDTF">2017-05-21T17:44:29Z</dcterms:modified>
</cp:coreProperties>
</file>