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1"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3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C8144C-419F-4F81-BC02-6DA88F36790B}" type="datetimeFigureOut">
              <a:rPr lang="en-US" smtClean="0"/>
              <a:t>8/16/2017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EA7992-9C28-42CC-B3FD-65EC7FAE3F4C}" type="slidenum">
              <a:rPr lang="en-US" smtClean="0"/>
              <a:t>‹#›</a:t>
            </a:fld>
            <a:endParaRPr lang="en-US"/>
          </a:p>
        </p:txBody>
      </p:sp>
    </p:spTree>
    <p:extLst>
      <p:ext uri="{BB962C8B-B14F-4D97-AF65-F5344CB8AC3E}">
        <p14:creationId xmlns:p14="http://schemas.microsoft.com/office/powerpoint/2010/main" val="1486672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impact@naygn.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smtClean="0"/>
              <a:t>We </a:t>
            </a:r>
            <a:r>
              <a:rPr lang="en-US" b="1" dirty="0" smtClean="0"/>
              <a:t>already have chapters doing wonderful projects at the local level. </a:t>
            </a:r>
          </a:p>
          <a:p>
            <a:pPr marL="628650" lvl="1" indent="-171450">
              <a:buFont typeface="Arial" panose="020B0604020202020204" pitchFamily="34" charset="0"/>
              <a:buChar char="•"/>
            </a:pPr>
            <a:r>
              <a:rPr lang="en-US" dirty="0" smtClean="0"/>
              <a:t>Exelon- Teachers</a:t>
            </a:r>
            <a:r>
              <a:rPr lang="en-US" baseline="0" dirty="0" smtClean="0"/>
              <a:t> </a:t>
            </a:r>
            <a:r>
              <a:rPr lang="en-US" baseline="0" dirty="0" smtClean="0"/>
              <a:t>Workshop</a:t>
            </a:r>
            <a:endParaRPr lang="en-US" baseline="0" dirty="0" smtClean="0"/>
          </a:p>
          <a:p>
            <a:pPr marL="628650" lvl="1" indent="-171450">
              <a:buFont typeface="Arial" panose="020B0604020202020204" pitchFamily="34" charset="0"/>
              <a:buChar char="•"/>
            </a:pPr>
            <a:r>
              <a:rPr lang="en-US" baseline="0" dirty="0" smtClean="0"/>
              <a:t>Palo Verde- Boy Scout Badge</a:t>
            </a:r>
          </a:p>
          <a:p>
            <a:pPr marL="628650" lvl="1" indent="-171450">
              <a:buFont typeface="Arial" panose="020B0604020202020204" pitchFamily="34" charset="0"/>
              <a:buChar char="•"/>
            </a:pPr>
            <a:r>
              <a:rPr lang="en-US" baseline="0" dirty="0" smtClean="0"/>
              <a:t>VC Summer- PI Blitz</a:t>
            </a:r>
            <a:endParaRPr lang="en-US" dirty="0" smtClean="0"/>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Grassroots organization. We want</a:t>
            </a:r>
            <a:r>
              <a:rPr lang="en-US" baseline="0" dirty="0" smtClean="0"/>
              <a:t> to grow with our membership.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More horizontal organization with less requests going from Core to members. </a:t>
            </a:r>
            <a:endParaRPr lang="en-US" baseline="0" dirty="0" smtClean="0"/>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Evolution of Children’s Book </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6EA7992-9C28-42CC-B3FD-65EC7FAE3F4C}" type="slidenum">
              <a:rPr lang="en-US" smtClean="0"/>
              <a:t>1</a:t>
            </a:fld>
            <a:endParaRPr lang="en-US"/>
          </a:p>
        </p:txBody>
      </p:sp>
    </p:spTree>
    <p:extLst>
      <p:ext uri="{BB962C8B-B14F-4D97-AF65-F5344CB8AC3E}">
        <p14:creationId xmlns:p14="http://schemas.microsoft.com/office/powerpoint/2010/main" val="1516356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number of projects chosen will depend on the funding needs of the proposals received and the fundraising capabilities of our amazing sponsorship committee.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You’ll want to make sure that the funding request covers the cost of the project, including any taxes, fees and costs to distribute if needed.  If you have any questions or concerns about the viability of the size of your funding request, please reach out to </a:t>
            </a:r>
            <a:r>
              <a:rPr lang="en-US" sz="1200" i="1" u="sng" kern="1200" dirty="0" smtClean="0">
                <a:solidFill>
                  <a:schemeClr val="tx1"/>
                </a:solidFill>
                <a:effectLst/>
                <a:latin typeface="+mn-lt"/>
                <a:ea typeface="+mn-ea"/>
                <a:cs typeface="+mn-cs"/>
                <a:hlinkClick r:id="rId3"/>
              </a:rPr>
              <a:t>impact@naygn.org</a:t>
            </a:r>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6EA7992-9C28-42CC-B3FD-65EC7FAE3F4C}" type="slidenum">
              <a:rPr lang="en-US" smtClean="0"/>
              <a:t>2</a:t>
            </a:fld>
            <a:endParaRPr lang="en-US"/>
          </a:p>
        </p:txBody>
      </p:sp>
    </p:spTree>
    <p:extLst>
      <p:ext uri="{BB962C8B-B14F-4D97-AF65-F5344CB8AC3E}">
        <p14:creationId xmlns:p14="http://schemas.microsoft.com/office/powerpoint/2010/main" val="521196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a:t>
            </a:r>
            <a:r>
              <a:rPr lang="en-US" baseline="0" dirty="0" smtClean="0"/>
              <a:t> FAQ section included with the LCL brief</a:t>
            </a:r>
          </a:p>
          <a:p>
            <a:r>
              <a:rPr lang="en-US" baseline="0" dirty="0" smtClean="0"/>
              <a:t>Questions? Reach out to impact@naygn.org or vp@naygn.org </a:t>
            </a:r>
          </a:p>
        </p:txBody>
      </p:sp>
      <p:sp>
        <p:nvSpPr>
          <p:cNvPr id="4" name="Slide Number Placeholder 3"/>
          <p:cNvSpPr>
            <a:spLocks noGrp="1"/>
          </p:cNvSpPr>
          <p:nvPr>
            <p:ph type="sldNum" sz="quarter" idx="10"/>
          </p:nvPr>
        </p:nvSpPr>
        <p:spPr/>
        <p:txBody>
          <a:bodyPr/>
          <a:lstStyle/>
          <a:p>
            <a:fld id="{36EA7992-9C28-42CC-B3FD-65EC7FAE3F4C}" type="slidenum">
              <a:rPr lang="en-US" smtClean="0"/>
              <a:t>3</a:t>
            </a:fld>
            <a:endParaRPr lang="en-US"/>
          </a:p>
        </p:txBody>
      </p:sp>
    </p:spTree>
    <p:extLst>
      <p:ext uri="{BB962C8B-B14F-4D97-AF65-F5344CB8AC3E}">
        <p14:creationId xmlns:p14="http://schemas.microsoft.com/office/powerpoint/2010/main" val="2238206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of this is in the LCL</a:t>
            </a:r>
            <a:r>
              <a:rPr lang="en-US" baseline="0" dirty="0" smtClean="0"/>
              <a:t> Brief</a:t>
            </a:r>
          </a:p>
          <a:p>
            <a:r>
              <a:rPr lang="en-US" baseline="0" dirty="0" smtClean="0"/>
              <a:t>Chapters can work together- just make sure the responsibilities of the chapters are clearly defined in your proposal</a:t>
            </a:r>
          </a:p>
          <a:p>
            <a:r>
              <a:rPr lang="en-US" baseline="0" dirty="0" smtClean="0"/>
              <a:t>The proposal should be long enough to include the </a:t>
            </a:r>
            <a:r>
              <a:rPr lang="en-US" baseline="0" dirty="0" err="1" smtClean="0"/>
              <a:t>necssary</a:t>
            </a:r>
            <a:r>
              <a:rPr lang="en-US" baseline="0" dirty="0" smtClean="0"/>
              <a:t> elements of a proposal and provide the confidence that the project will be successful (but no need to write a thesis!)</a:t>
            </a:r>
            <a:endParaRPr lang="en-US" dirty="0"/>
          </a:p>
        </p:txBody>
      </p:sp>
      <p:sp>
        <p:nvSpPr>
          <p:cNvPr id="4" name="Slide Number Placeholder 3"/>
          <p:cNvSpPr>
            <a:spLocks noGrp="1"/>
          </p:cNvSpPr>
          <p:nvPr>
            <p:ph type="sldNum" sz="quarter" idx="10"/>
          </p:nvPr>
        </p:nvSpPr>
        <p:spPr/>
        <p:txBody>
          <a:bodyPr/>
          <a:lstStyle/>
          <a:p>
            <a:fld id="{36EA7992-9C28-42CC-B3FD-65EC7FAE3F4C}" type="slidenum">
              <a:rPr lang="en-US" smtClean="0"/>
              <a:t>4</a:t>
            </a:fld>
            <a:endParaRPr lang="en-US"/>
          </a:p>
        </p:txBody>
      </p:sp>
    </p:spTree>
    <p:extLst>
      <p:ext uri="{BB962C8B-B14F-4D97-AF65-F5344CB8AC3E}">
        <p14:creationId xmlns:p14="http://schemas.microsoft.com/office/powerpoint/2010/main" val="3211399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isn’t a requirement or</a:t>
            </a:r>
            <a:r>
              <a:rPr lang="en-US" baseline="0" dirty="0" smtClean="0"/>
              <a:t> an ask- its an opportunity for those chapters who want an avenue to share their best practices or </a:t>
            </a:r>
            <a:r>
              <a:rPr lang="en-US" baseline="0" smtClean="0"/>
              <a:t>an amazing new idea</a:t>
            </a:r>
            <a:endParaRPr lang="en-US" dirty="0" smtClean="0"/>
          </a:p>
          <a:p>
            <a:endParaRPr lang="en-US" dirty="0" smtClean="0"/>
          </a:p>
          <a:p>
            <a:r>
              <a:rPr lang="en-US" dirty="0" smtClean="0"/>
              <a:t>There is no template</a:t>
            </a:r>
            <a:r>
              <a:rPr lang="en-US" baseline="0" dirty="0" smtClean="0"/>
              <a:t> for submittal but please provide in word doc/pdf/</a:t>
            </a:r>
            <a:r>
              <a:rPr lang="en-US" baseline="0" dirty="0" err="1" smtClean="0"/>
              <a:t>etc</a:t>
            </a:r>
            <a:r>
              <a:rPr lang="en-US" baseline="0" dirty="0" smtClean="0"/>
              <a:t> form</a:t>
            </a:r>
          </a:p>
          <a:p>
            <a:endParaRPr lang="en-US" baseline="0" dirty="0" smtClean="0"/>
          </a:p>
          <a:p>
            <a:r>
              <a:rPr lang="en-US" baseline="0" dirty="0" smtClean="0"/>
              <a:t>If anyone asks says the comment- “When we submitted our last impact form to thenaygnimpact@naygn.org- it went missing!”</a:t>
            </a:r>
          </a:p>
          <a:p>
            <a:r>
              <a:rPr lang="en-US" baseline="0" dirty="0" smtClean="0"/>
              <a:t>“We are sorry about that!  Sometimes our company firewalls block incoming emails to the naygn.org email handle.  For the impact this year, you'll receive an email back within 48 hours to confirm that The Core has received your submittal.  If you don’t receive this email, please reach out to vp@naygn.org. “</a:t>
            </a:r>
            <a:endParaRPr lang="en-US" dirty="0"/>
          </a:p>
        </p:txBody>
      </p:sp>
      <p:sp>
        <p:nvSpPr>
          <p:cNvPr id="4" name="Slide Number Placeholder 3"/>
          <p:cNvSpPr>
            <a:spLocks noGrp="1"/>
          </p:cNvSpPr>
          <p:nvPr>
            <p:ph type="sldNum" sz="quarter" idx="10"/>
          </p:nvPr>
        </p:nvSpPr>
        <p:spPr/>
        <p:txBody>
          <a:bodyPr/>
          <a:lstStyle/>
          <a:p>
            <a:fld id="{36EA7992-9C28-42CC-B3FD-65EC7FAE3F4C}" type="slidenum">
              <a:rPr lang="en-US" smtClean="0"/>
              <a:t>5</a:t>
            </a:fld>
            <a:endParaRPr lang="en-US"/>
          </a:p>
        </p:txBody>
      </p:sp>
    </p:spTree>
    <p:extLst>
      <p:ext uri="{BB962C8B-B14F-4D97-AF65-F5344CB8AC3E}">
        <p14:creationId xmlns:p14="http://schemas.microsoft.com/office/powerpoint/2010/main" val="260075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E66E48-947E-4C32-A05F-9F991B0F89BC}"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400389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66E48-947E-4C32-A05F-9F991B0F89BC}"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20488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66E48-947E-4C32-A05F-9F991B0F89BC}"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128506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66E48-947E-4C32-A05F-9F991B0F89BC}"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285169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66E48-947E-4C32-A05F-9F991B0F89BC}"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266572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E66E48-947E-4C32-A05F-9F991B0F89BC}"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402193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E66E48-947E-4C32-A05F-9F991B0F89BC}"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3079392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E66E48-947E-4C32-A05F-9F991B0F89BC}" type="datetimeFigureOut">
              <a:rPr lang="en-US" smtClean="0"/>
              <a:t>8/16/2017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306791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66E48-947E-4C32-A05F-9F991B0F89BC}" type="datetimeFigureOut">
              <a:rPr lang="en-US" smtClean="0"/>
              <a:t>8/16/2017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310482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66E48-947E-4C32-A05F-9F991B0F89BC}"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3937125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66E48-947E-4C32-A05F-9F991B0F89BC}"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9516-F7B5-4A22-99D5-BE130F4BF7DE}" type="slidenum">
              <a:rPr lang="en-US" smtClean="0"/>
              <a:t>‹#›</a:t>
            </a:fld>
            <a:endParaRPr lang="en-US"/>
          </a:p>
        </p:txBody>
      </p:sp>
    </p:spTree>
    <p:extLst>
      <p:ext uri="{BB962C8B-B14F-4D97-AF65-F5344CB8AC3E}">
        <p14:creationId xmlns:p14="http://schemas.microsoft.com/office/powerpoint/2010/main" val="3343326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66E48-947E-4C32-A05F-9F991B0F89BC}" type="datetimeFigureOut">
              <a:rPr lang="en-US" smtClean="0"/>
              <a:t>8/16/2017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9516-F7B5-4A22-99D5-BE130F4BF7DE}" type="slidenum">
              <a:rPr lang="en-US" smtClean="0"/>
              <a:t>‹#›</a:t>
            </a:fld>
            <a:endParaRPr lang="en-US"/>
          </a:p>
        </p:txBody>
      </p:sp>
    </p:spTree>
    <p:extLst>
      <p:ext uri="{BB962C8B-B14F-4D97-AF65-F5344CB8AC3E}">
        <p14:creationId xmlns:p14="http://schemas.microsoft.com/office/powerpoint/2010/main" val="2079730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impact@naygn.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vp@nayg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Innovating Our Impact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Goal: </a:t>
            </a:r>
          </a:p>
          <a:p>
            <a:pPr lvl="1"/>
            <a:r>
              <a:rPr lang="en-US" dirty="0" smtClean="0"/>
              <a:t>Transform the innovation competition into a key part of the NAYGN IMPACT for 2018</a:t>
            </a:r>
          </a:p>
          <a:p>
            <a:pPr lvl="1"/>
            <a:r>
              <a:rPr lang="en-US" dirty="0" smtClean="0"/>
              <a:t>Improve the sharing of best practices</a:t>
            </a:r>
          </a:p>
          <a:p>
            <a:pPr lvl="1"/>
            <a:r>
              <a:rPr lang="en-US" dirty="0" smtClean="0"/>
              <a:t>Enhance innovation across our organization</a:t>
            </a:r>
          </a:p>
          <a:p>
            <a:r>
              <a:rPr lang="en-US" b="1" dirty="0" smtClean="0"/>
              <a:t>Why?:</a:t>
            </a:r>
          </a:p>
          <a:p>
            <a:pPr lvl="1"/>
            <a:r>
              <a:rPr lang="en-US" dirty="0" smtClean="0"/>
              <a:t>We want to provide an easy avenue and support for local projects to be shared with the greater organization.  </a:t>
            </a:r>
          </a:p>
          <a:p>
            <a:pPr lvl="1"/>
            <a:r>
              <a:rPr lang="en-US" dirty="0" smtClean="0"/>
              <a:t>We want our members to work on projects they are passionate about. </a:t>
            </a:r>
            <a:endParaRPr lang="en-US" dirty="0"/>
          </a:p>
        </p:txBody>
      </p:sp>
    </p:spTree>
    <p:extLst>
      <p:ext uri="{BB962C8B-B14F-4D97-AF65-F5344CB8AC3E}">
        <p14:creationId xmlns:p14="http://schemas.microsoft.com/office/powerpoint/2010/main" val="147062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Innovating Our Impact</a:t>
            </a:r>
            <a:endParaRPr lang="en-US" dirty="0"/>
          </a:p>
        </p:txBody>
      </p:sp>
      <p:sp>
        <p:nvSpPr>
          <p:cNvPr id="3" name="Content Placeholder 2"/>
          <p:cNvSpPr>
            <a:spLocks noGrp="1"/>
          </p:cNvSpPr>
          <p:nvPr>
            <p:ph idx="1"/>
          </p:nvPr>
        </p:nvSpPr>
        <p:spPr/>
        <p:txBody>
          <a:bodyPr/>
          <a:lstStyle/>
          <a:p>
            <a:r>
              <a:rPr lang="en-US" dirty="0" smtClean="0"/>
              <a:t>Chapters can propose thought-out chapter run projects to the Core </a:t>
            </a:r>
            <a:r>
              <a:rPr lang="en-US" b="1" dirty="0" smtClean="0">
                <a:solidFill>
                  <a:srgbClr val="FF0000"/>
                </a:solidFill>
              </a:rPr>
              <a:t>by October 24</a:t>
            </a:r>
            <a:r>
              <a:rPr lang="en-US" b="1" baseline="30000" dirty="0" smtClean="0">
                <a:solidFill>
                  <a:srgbClr val="FF0000"/>
                </a:solidFill>
              </a:rPr>
              <a:t>th</a:t>
            </a:r>
            <a:r>
              <a:rPr lang="en-US" b="1" dirty="0" smtClean="0">
                <a:solidFill>
                  <a:srgbClr val="FF0000"/>
                </a:solidFill>
              </a:rPr>
              <a:t> </a:t>
            </a:r>
            <a:r>
              <a:rPr lang="en-US" dirty="0" smtClean="0"/>
              <a:t>of the year for implementation in the following year. </a:t>
            </a:r>
          </a:p>
          <a:p>
            <a:r>
              <a:rPr lang="en-US" dirty="0" smtClean="0"/>
              <a:t>The Core will vote on the proposal(s) at the October face-to-face meeting  and if approved (and needed) these projects will be included as a line item in the 2018 </a:t>
            </a:r>
            <a:r>
              <a:rPr lang="en-US" dirty="0" smtClean="0"/>
              <a:t>budget.</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09866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Innovating Our Impact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Scope of projects:</a:t>
            </a:r>
          </a:p>
          <a:p>
            <a:pPr lvl="1"/>
            <a:r>
              <a:rPr lang="en-US" dirty="0" smtClean="0"/>
              <a:t>Small enough that they can be completed by 12/31/18</a:t>
            </a:r>
          </a:p>
          <a:p>
            <a:pPr lvl="1"/>
            <a:r>
              <a:rPr lang="en-US" dirty="0" smtClean="0"/>
              <a:t>Project ownership lies with the chapter(s) that submit the idea (you’ll run your own committee)</a:t>
            </a:r>
          </a:p>
          <a:p>
            <a:pPr lvl="1"/>
            <a:r>
              <a:rPr lang="en-US" dirty="0" smtClean="0"/>
              <a:t>Project must align with one of the organization’s pillars, vision, or mission</a:t>
            </a:r>
          </a:p>
          <a:p>
            <a:pPr lvl="1"/>
            <a:r>
              <a:rPr lang="en-US" dirty="0" smtClean="0"/>
              <a:t>The proposal must prove that the project will have an impact beyond the individual chapter’s community and/or company (i.e. must benefit the greater continental NAYGN organization and/or the greater public)</a:t>
            </a:r>
          </a:p>
          <a:p>
            <a:pPr marL="457200" lvl="1" indent="0">
              <a:buNone/>
            </a:pPr>
            <a:endParaRPr lang="en-US" dirty="0" smtClean="0"/>
          </a:p>
          <a:p>
            <a:endParaRPr lang="en-US" dirty="0"/>
          </a:p>
        </p:txBody>
      </p:sp>
    </p:spTree>
    <p:extLst>
      <p:ext uri="{BB962C8B-B14F-4D97-AF65-F5344CB8AC3E}">
        <p14:creationId xmlns:p14="http://schemas.microsoft.com/office/powerpoint/2010/main" val="64843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Innovating Our Impact</a:t>
            </a:r>
            <a:endParaRPr lang="en-US" dirty="0"/>
          </a:p>
        </p:txBody>
      </p:sp>
      <p:sp>
        <p:nvSpPr>
          <p:cNvPr id="3" name="Content Placeholder 2"/>
          <p:cNvSpPr>
            <a:spLocks noGrp="1"/>
          </p:cNvSpPr>
          <p:nvPr>
            <p:ph idx="1"/>
          </p:nvPr>
        </p:nvSpPr>
        <p:spPr/>
        <p:txBody>
          <a:bodyPr>
            <a:normAutofit fontScale="92500" lnSpcReduction="20000"/>
          </a:bodyPr>
          <a:lstStyle/>
          <a:p>
            <a:pPr hangingPunct="0"/>
            <a:r>
              <a:rPr lang="en-US" b="1" dirty="0"/>
              <a:t>What should we include in our chapter’s proposal</a:t>
            </a:r>
            <a:r>
              <a:rPr lang="en-US" b="1" dirty="0" smtClean="0"/>
              <a:t>?</a:t>
            </a:r>
            <a:endParaRPr lang="en-US" dirty="0"/>
          </a:p>
          <a:p>
            <a:pPr lvl="1" hangingPunct="0"/>
            <a:r>
              <a:rPr lang="en-US" dirty="0"/>
              <a:t>Project Summary</a:t>
            </a:r>
          </a:p>
          <a:p>
            <a:pPr lvl="1" hangingPunct="0"/>
            <a:r>
              <a:rPr lang="en-US" dirty="0"/>
              <a:t>Budget</a:t>
            </a:r>
          </a:p>
          <a:p>
            <a:pPr lvl="1" hangingPunct="0"/>
            <a:r>
              <a:rPr lang="en-US" dirty="0"/>
              <a:t>Timeline</a:t>
            </a:r>
          </a:p>
          <a:p>
            <a:pPr lvl="1" hangingPunct="0"/>
            <a:r>
              <a:rPr lang="en-US" dirty="0"/>
              <a:t>Scope of work</a:t>
            </a:r>
          </a:p>
          <a:p>
            <a:pPr lvl="1" hangingPunct="0"/>
            <a:r>
              <a:rPr lang="en-US" dirty="0"/>
              <a:t>Benefit to NAYGN</a:t>
            </a:r>
          </a:p>
          <a:p>
            <a:pPr lvl="1" hangingPunct="0"/>
            <a:r>
              <a:rPr lang="en-US" dirty="0"/>
              <a:t>NAYGN Core responsibilities (if requesting any assistance from NAYGN) </a:t>
            </a:r>
          </a:p>
          <a:p>
            <a:pPr lvl="1" hangingPunct="0"/>
            <a:r>
              <a:rPr lang="en-US" dirty="0"/>
              <a:t>Summary of Research</a:t>
            </a:r>
          </a:p>
          <a:p>
            <a:pPr lvl="1" hangingPunct="0"/>
            <a:r>
              <a:rPr lang="en-US" dirty="0"/>
              <a:t>Project Lead Contact Information</a:t>
            </a:r>
          </a:p>
          <a:p>
            <a:endParaRPr lang="en-US" dirty="0"/>
          </a:p>
        </p:txBody>
      </p:sp>
    </p:spTree>
    <p:extLst>
      <p:ext uri="{BB962C8B-B14F-4D97-AF65-F5344CB8AC3E}">
        <p14:creationId xmlns:p14="http://schemas.microsoft.com/office/powerpoint/2010/main" val="240477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Innovating Our Impact</a:t>
            </a:r>
            <a:endParaRPr lang="en-US" dirty="0"/>
          </a:p>
        </p:txBody>
      </p:sp>
      <p:sp>
        <p:nvSpPr>
          <p:cNvPr id="3" name="Content Placeholder 2"/>
          <p:cNvSpPr>
            <a:spLocks noGrp="1"/>
          </p:cNvSpPr>
          <p:nvPr>
            <p:ph idx="1"/>
          </p:nvPr>
        </p:nvSpPr>
        <p:spPr/>
        <p:txBody>
          <a:bodyPr/>
          <a:lstStyle/>
          <a:p>
            <a:pPr>
              <a:spcAft>
                <a:spcPts val="1200"/>
              </a:spcAft>
            </a:pPr>
            <a:r>
              <a:rPr lang="en-US" dirty="0" smtClean="0"/>
              <a:t>Submit your project proposal by </a:t>
            </a:r>
            <a:r>
              <a:rPr lang="en-US" b="1" dirty="0" smtClean="0">
                <a:solidFill>
                  <a:srgbClr val="FF0000"/>
                </a:solidFill>
              </a:rPr>
              <a:t>October 24</a:t>
            </a:r>
            <a:r>
              <a:rPr lang="en-US" b="1" baseline="30000" dirty="0" smtClean="0">
                <a:solidFill>
                  <a:srgbClr val="FF0000"/>
                </a:solidFill>
              </a:rPr>
              <a:t>th</a:t>
            </a:r>
            <a:r>
              <a:rPr lang="en-US" b="1" dirty="0" smtClean="0">
                <a:solidFill>
                  <a:srgbClr val="FF0000"/>
                </a:solidFill>
              </a:rPr>
              <a:t> </a:t>
            </a:r>
            <a:r>
              <a:rPr lang="en-US" dirty="0" smtClean="0"/>
              <a:t>to </a:t>
            </a:r>
            <a:r>
              <a:rPr lang="en-US" dirty="0" smtClean="0">
                <a:hlinkClick r:id="rId3"/>
              </a:rPr>
              <a:t>impact@naygn.org</a:t>
            </a:r>
            <a:endParaRPr lang="en-US" dirty="0" smtClean="0"/>
          </a:p>
          <a:p>
            <a:pPr>
              <a:spcAft>
                <a:spcPts val="1200"/>
              </a:spcAft>
            </a:pPr>
            <a:r>
              <a:rPr lang="en-US" dirty="0" smtClean="0"/>
              <a:t>More Questions? Reach out to </a:t>
            </a:r>
            <a:r>
              <a:rPr lang="en-US" dirty="0" smtClean="0">
                <a:solidFill>
                  <a:srgbClr val="FF0000"/>
                </a:solidFill>
                <a:hlinkClick r:id="rId3"/>
              </a:rPr>
              <a:t>impact@naygn.org</a:t>
            </a:r>
            <a:r>
              <a:rPr lang="en-US" dirty="0" smtClean="0">
                <a:solidFill>
                  <a:srgbClr val="FF0000"/>
                </a:solidFill>
              </a:rPr>
              <a:t> </a:t>
            </a:r>
            <a:r>
              <a:rPr lang="en-US" dirty="0" smtClean="0"/>
              <a:t>or</a:t>
            </a:r>
            <a:r>
              <a:rPr lang="en-US" dirty="0" smtClean="0">
                <a:solidFill>
                  <a:srgbClr val="FF0000"/>
                </a:solidFill>
              </a:rPr>
              <a:t> </a:t>
            </a:r>
            <a:r>
              <a:rPr lang="en-US" dirty="0" smtClean="0">
                <a:solidFill>
                  <a:srgbClr val="FF0000"/>
                </a:solidFill>
                <a:hlinkClick r:id="rId4"/>
              </a:rPr>
              <a:t>vp@naygn.org</a:t>
            </a:r>
            <a:r>
              <a:rPr lang="en-US" dirty="0" smtClean="0">
                <a:solidFill>
                  <a:srgbClr val="FF0000"/>
                </a:solidFill>
              </a:rPr>
              <a:t> </a:t>
            </a:r>
            <a:endParaRPr lang="en-US" dirty="0">
              <a:solidFill>
                <a:srgbClr val="FF0000"/>
              </a:solidFill>
            </a:endParaRPr>
          </a:p>
        </p:txBody>
      </p:sp>
    </p:spTree>
    <p:extLst>
      <p:ext uri="{BB962C8B-B14F-4D97-AF65-F5344CB8AC3E}">
        <p14:creationId xmlns:p14="http://schemas.microsoft.com/office/powerpoint/2010/main" val="2517332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571</Words>
  <Application>Microsoft Office PowerPoint</Application>
  <PresentationFormat>On-screen Show (4:3)</PresentationFormat>
  <Paragraphs>56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Innovating Our Impact</vt:lpstr>
      <vt:lpstr>Innovating Our Impact</vt:lpstr>
      <vt:lpstr>Innovating Our Impact</vt:lpstr>
      <vt:lpstr>Innovating Our Impact</vt:lpstr>
      <vt:lpstr>Innovating Our Impact</vt:lpstr>
    </vt:vector>
  </TitlesOfParts>
  <Company>Duke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Johnsen, Christine</dc:creator>
  <cp:lastModifiedBy>Johnsen, Christine</cp:lastModifiedBy>
  <cp:revision>12</cp:revision>
  <dcterms:created xsi:type="dcterms:W3CDTF">2017-07-20T15:31:01Z</dcterms:created>
  <dcterms:modified xsi:type="dcterms:W3CDTF">2017-08-16T15:49:29Z</dcterms:modified>
</cp:coreProperties>
</file>