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 showSpecialPlsOnTitleSld="0">
  <p:sldMasterIdLst>
    <p:sldMasterId id="2147483653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y="5143500" cx="9144000"/>
  <p:notesSz cx="7315200" cy="9601200"/>
  <p:embeddedFontLst>
    <p:embeddedFont>
      <p:font typeface="Arial Narrow"/>
      <p:regular r:id="rId33"/>
      <p:bold r:id="rId34"/>
      <p:italic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7797520D-18D3-49A5-9BDA-1C72186C07C8}">
  <a:tblStyle styleId="{7797520D-18D3-49A5-9BDA-1C72186C07C8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ArialNarrow-regular.fntdata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ArialNarrow-italic.fntdata"/><Relationship Id="rId12" Type="http://schemas.openxmlformats.org/officeDocument/2006/relationships/slide" Target="slides/slide7.xml"/><Relationship Id="rId34" Type="http://schemas.openxmlformats.org/officeDocument/2006/relationships/font" Target="fonts/ArialNarrow-bold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36" Type="http://schemas.openxmlformats.org/officeDocument/2006/relationships/font" Target="fonts/ArialNarrow-bold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/>
          <p:nvPr>
            <p:ph idx="2" type="hdr"/>
          </p:nvPr>
        </p:nvSpPr>
        <p:spPr>
          <a:xfrm>
            <a:off x="0" y="0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4" name="Shape 4"/>
          <p:cNvSpPr txBox="1"/>
          <p:nvPr>
            <p:ph idx="10" type="dt"/>
          </p:nvPr>
        </p:nvSpPr>
        <p:spPr>
          <a:xfrm>
            <a:off x="4143587" y="0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5" name="Shape 5"/>
          <p:cNvSpPr/>
          <p:nvPr>
            <p:ph idx="3" type="sldImg"/>
          </p:nvPr>
        </p:nvSpPr>
        <p:spPr>
          <a:xfrm>
            <a:off x="457200" y="720725"/>
            <a:ext cx="6400800" cy="36004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1" type="ftr"/>
          </p:nvPr>
        </p:nvSpPr>
        <p:spPr>
          <a:xfrm>
            <a:off x="0" y="9119474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forbes.com/sites/jamesconca/2012/06/10/energys-deathprint-a-price-always-paid/#821e55709b7c" TargetMode="Externa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>
            <p:ph idx="2" type="sldImg"/>
          </p:nvPr>
        </p:nvSpPr>
        <p:spPr>
          <a:xfrm>
            <a:off x="457200" y="720725"/>
            <a:ext cx="6400800" cy="36004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7" name="Shape 47"/>
          <p:cNvSpPr txBox="1"/>
          <p:nvPr>
            <p:ph idx="1" type="body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Shape 48"/>
          <p:cNvSpPr txBox="1"/>
          <p:nvPr>
            <p:ph idx="12" type="sldNum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>
            <p:ph idx="2" type="sldImg"/>
          </p:nvPr>
        </p:nvSpPr>
        <p:spPr>
          <a:xfrm>
            <a:off x="457200" y="720725"/>
            <a:ext cx="6400800" cy="36006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Shape 130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As someone who cares about the environment, I wanted to bring life-essential energy to people without greenhouse gases and I think the best way to do that is through nuclear energy.</a:t>
            </a:r>
            <a:endParaRPr/>
          </a:p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	Now obviously there are multiple ways to solve this problem and it’s important to learn about them all!</a:t>
            </a:r>
            <a:endParaRPr/>
          </a:p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I hope you’ll find the topics today as interesting as I do.  There are a lot of sessions on energy, electricity, generation types, and the environment.</a:t>
            </a:r>
            <a:endParaRPr/>
          </a:p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But, you’ll also learn about other cool applications of nuclear technology.</a:t>
            </a:r>
            <a:endParaRPr/>
          </a:p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Ask questions, be curious, and have fun!  There are a lot of activities to try out.</a:t>
            </a:r>
            <a:endParaRPr/>
          </a:p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Shape 131"/>
          <p:cNvSpPr txBox="1"/>
          <p:nvPr>
            <p:ph idx="12" type="sldNum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>
            <p:ph idx="2" type="sldImg"/>
          </p:nvPr>
        </p:nvSpPr>
        <p:spPr>
          <a:xfrm>
            <a:off x="457200" y="720725"/>
            <a:ext cx="6400800" cy="36006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Shape 142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Shape 143"/>
          <p:cNvSpPr txBox="1"/>
          <p:nvPr>
            <p:ph idx="12" type="sldNum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/>
          <p:nvPr>
            <p:ph idx="2" type="sldImg"/>
          </p:nvPr>
        </p:nvSpPr>
        <p:spPr>
          <a:xfrm>
            <a:off x="457200" y="720725"/>
            <a:ext cx="6400800" cy="36006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Shape 151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Shape 152"/>
          <p:cNvSpPr txBox="1"/>
          <p:nvPr>
            <p:ph idx="12" type="sldNum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/>
          <p:nvPr>
            <p:ph idx="2" type="sldImg"/>
          </p:nvPr>
        </p:nvSpPr>
        <p:spPr>
          <a:xfrm>
            <a:off x="457200" y="720725"/>
            <a:ext cx="6400800" cy="36006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57" name="Shape 157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Let’s Review!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Shape 158"/>
          <p:cNvSpPr txBox="1"/>
          <p:nvPr>
            <p:ph idx="12" type="sldNum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/>
          <p:nvPr>
            <p:ph idx="2" type="sldImg"/>
          </p:nvPr>
        </p:nvSpPr>
        <p:spPr>
          <a:xfrm>
            <a:off x="457200" y="720725"/>
            <a:ext cx="6400800" cy="36006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Shape 165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We spent a lot of the day focused on electricity - how important is it?  what would life be like without it?</a:t>
            </a:r>
            <a:endParaRPr/>
          </a:p>
          <a:p>
            <a:pPr indent="0" lvl="0" marL="0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How is your life different because you live in one of the lit places on the map?</a:t>
            </a:r>
            <a:endParaRPr/>
          </a:p>
        </p:txBody>
      </p:sp>
      <p:sp>
        <p:nvSpPr>
          <p:cNvPr id="166" name="Shape 166"/>
          <p:cNvSpPr txBox="1"/>
          <p:nvPr>
            <p:ph idx="12" type="sldNum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In nuclear energy, you learned that nuclear plants are similar to other types of power plants - the heat source is just different!</a:t>
            </a:r>
            <a:endParaRPr/>
          </a:p>
          <a:p>
            <a:pPr indent="0" lvl="0" marL="0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Also, you learned that the ’smoke’ is JUST STEAM.  Nuclear plants are clean - they don’t release carbon or emissions into the atmosphere</a:t>
            </a:r>
            <a:endParaRPr/>
          </a:p>
        </p:txBody>
      </p:sp>
      <p:sp>
        <p:nvSpPr>
          <p:cNvPr id="174" name="Shape 174"/>
          <p:cNvSpPr/>
          <p:nvPr>
            <p:ph idx="2" type="sldImg"/>
          </p:nvPr>
        </p:nvSpPr>
        <p:spPr>
          <a:xfrm>
            <a:off x="457200" y="720725"/>
            <a:ext cx="6400800" cy="36006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/>
          <p:nvPr>
            <p:ph idx="2" type="sldImg"/>
          </p:nvPr>
        </p:nvSpPr>
        <p:spPr>
          <a:xfrm>
            <a:off x="457200" y="720725"/>
            <a:ext cx="6400800" cy="36006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Shape 183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In energy and the environment, you learned about the realities of climate change and the importance of using clean energy.</a:t>
            </a:r>
            <a:endParaRPr/>
          </a:p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Electricity generation is a huge contributor of greenhouse gases.  With the anticipated shift from gasoline to electric vehicles, the type of technology used to make electricity will become very very important.</a:t>
            </a:r>
            <a:endParaRPr/>
          </a:p>
        </p:txBody>
      </p:sp>
      <p:sp>
        <p:nvSpPr>
          <p:cNvPr id="184" name="Shape 184"/>
          <p:cNvSpPr txBox="1"/>
          <p:nvPr>
            <p:ph idx="12" type="sldNum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>
            <p:ph idx="2" type="sldImg"/>
          </p:nvPr>
        </p:nvSpPr>
        <p:spPr>
          <a:xfrm>
            <a:off x="457200" y="720725"/>
            <a:ext cx="6400800" cy="36006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Shape 193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All energy types have advantages and disadvantages but the need for clean sources of energy is vital:  wind, solar, and nuclear are all clean, green, carbon-free energy sources.</a:t>
            </a:r>
            <a:endParaRPr/>
          </a:p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Nuclear is unique because it is always on AND it has a huge energy density!  One nuclear fuel pellet the size of a tootsie roll has the same amount of energy as 150 gallons of oil.</a:t>
            </a:r>
            <a:endParaRPr/>
          </a:p>
        </p:txBody>
      </p:sp>
      <p:sp>
        <p:nvSpPr>
          <p:cNvPr id="194" name="Shape 194"/>
          <p:cNvSpPr txBox="1"/>
          <p:nvPr>
            <p:ph idx="12" type="sldNum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/>
          <p:nvPr>
            <p:ph idx="2" type="sldImg"/>
          </p:nvPr>
        </p:nvSpPr>
        <p:spPr>
          <a:xfrm>
            <a:off x="457200" y="720725"/>
            <a:ext cx="6400800" cy="36006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Shape 203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In nuclear waste (or spent nuclear fuel as we in the industry like to say), you learned that because uranium has such a high energy density there actually isn’t very much volume associated with the waste.</a:t>
            </a:r>
            <a:endParaRPr/>
          </a:p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We also talked about how nuclear waste is a solid (not a glowing green goo)</a:t>
            </a:r>
            <a:endParaRPr/>
          </a:p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One fun fact I like to share is that mother nature has actually been “storing” nuclear waste for 1.8 billion years!  </a:t>
            </a:r>
            <a:endParaRPr/>
          </a:p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What?!  In Africa, there was a “natural reactor” - the right mix of Uranium and water to create a fission chain reaction.  The reactor would periodically go critical when conditions were exactly right.</a:t>
            </a:r>
            <a:endParaRPr/>
          </a:p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The “fuel” for this reactor remained where it was, deep underground for over a billion years!</a:t>
            </a:r>
            <a:endParaRPr/>
          </a:p>
        </p:txBody>
      </p:sp>
      <p:sp>
        <p:nvSpPr>
          <p:cNvPr id="204" name="Shape 204"/>
          <p:cNvSpPr txBox="1"/>
          <p:nvPr>
            <p:ph idx="12" type="sldNum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/>
          <p:nvPr>
            <p:ph idx="2" type="sldImg"/>
          </p:nvPr>
        </p:nvSpPr>
        <p:spPr>
          <a:xfrm>
            <a:off x="457200" y="720725"/>
            <a:ext cx="6400800" cy="36006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Shape 213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Nuclear technology professionals come from a variety of backgrounds from technicians, trade and craft workers, to every type of engineer or researcher.</a:t>
            </a:r>
            <a:endParaRPr/>
          </a:p>
        </p:txBody>
      </p:sp>
      <p:sp>
        <p:nvSpPr>
          <p:cNvPr id="214" name="Shape 214"/>
          <p:cNvSpPr txBox="1"/>
          <p:nvPr>
            <p:ph idx="12" type="sldNum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Shape 55"/>
          <p:cNvSpPr/>
          <p:nvPr>
            <p:ph idx="2" type="sldImg"/>
          </p:nvPr>
        </p:nvSpPr>
        <p:spPr>
          <a:xfrm>
            <a:off x="457200" y="720725"/>
            <a:ext cx="6400800" cy="36006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/>
          <p:nvPr>
            <p:ph idx="2" type="sldImg"/>
          </p:nvPr>
        </p:nvSpPr>
        <p:spPr>
          <a:xfrm>
            <a:off x="457200" y="720725"/>
            <a:ext cx="6400800" cy="36006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Shape 222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You can even be interested in medicine - some nuclear engineers go on to become doctors or radiological technicians diagnosing diseases using nuclear science.</a:t>
            </a:r>
            <a:endParaRPr/>
          </a:p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Nuclear technology has many applications from everyday objects like exit signs and smoke detectors, to the Mars rover or even identifying the age of a fossil through carbon dating.</a:t>
            </a:r>
            <a:endParaRPr/>
          </a:p>
        </p:txBody>
      </p:sp>
      <p:sp>
        <p:nvSpPr>
          <p:cNvPr id="223" name="Shape 223"/>
          <p:cNvSpPr txBox="1"/>
          <p:nvPr>
            <p:ph idx="12" type="sldNum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/>
          <p:nvPr>
            <p:ph idx="2" type="sldImg"/>
          </p:nvPr>
        </p:nvSpPr>
        <p:spPr>
          <a:xfrm>
            <a:off x="457200" y="720725"/>
            <a:ext cx="6400800" cy="36006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Shape 236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In radical radiation, you learned that we live in a radioactive world.  Radiation is all around us!  It’s bananas!</a:t>
            </a:r>
            <a:endParaRPr/>
          </a:p>
          <a:p>
            <a:pPr indent="0" lvl="0" marL="0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(which are a radioactive food).  If you’re really nerdy, you can put all radiation in terms of how many bananas you eat.</a:t>
            </a:r>
            <a:endParaRPr/>
          </a:p>
          <a:p>
            <a:pPr indent="0" lvl="0" marL="0" rtl="0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Shape 237"/>
          <p:cNvSpPr txBox="1"/>
          <p:nvPr>
            <p:ph idx="12" type="sldNum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/>
          <p:nvPr>
            <p:ph idx="2" type="sldImg"/>
          </p:nvPr>
        </p:nvSpPr>
        <p:spPr>
          <a:xfrm>
            <a:off x="457200" y="720725"/>
            <a:ext cx="6400800" cy="36006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Shape 245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In addition to reviewing the components of an atom:  electrons, protons, neutrons, we learned about three types of nuclear reactions:  alpha, beta, and gamma emission (or radioactive decay) and how to solve for unknown products or reactants in a nuclear reaction.</a:t>
            </a:r>
            <a:endParaRPr/>
          </a:p>
        </p:txBody>
      </p:sp>
      <p:sp>
        <p:nvSpPr>
          <p:cNvPr id="246" name="Shape 246"/>
          <p:cNvSpPr txBox="1"/>
          <p:nvPr>
            <p:ph idx="12" type="sldNum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/>
          <p:nvPr>
            <p:ph idx="2" type="sldImg"/>
          </p:nvPr>
        </p:nvSpPr>
        <p:spPr>
          <a:xfrm>
            <a:off x="457200" y="720725"/>
            <a:ext cx="6400800" cy="36006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Shape 254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The more you know about a topic, the more accurately you can assess the true risk of that activity or technology.</a:t>
            </a:r>
            <a:endParaRPr/>
          </a:p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The more people become familiar and comfortable with nuclear technology, the more view it favorably and see it as a solution</a:t>
            </a:r>
            <a:endParaRPr/>
          </a:p>
        </p:txBody>
      </p:sp>
      <p:sp>
        <p:nvSpPr>
          <p:cNvPr id="255" name="Shape 255"/>
          <p:cNvSpPr txBox="1"/>
          <p:nvPr>
            <p:ph idx="12" type="sldNum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/>
          <p:nvPr>
            <p:ph idx="2" type="sldImg"/>
          </p:nvPr>
        </p:nvSpPr>
        <p:spPr>
          <a:xfrm>
            <a:off x="457200" y="720725"/>
            <a:ext cx="6400800" cy="36006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Shape 263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Shape 264"/>
          <p:cNvSpPr txBox="1"/>
          <p:nvPr>
            <p:ph idx="12" type="sldNum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/>
          <p:nvPr>
            <p:ph idx="2" type="sldImg"/>
          </p:nvPr>
        </p:nvSpPr>
        <p:spPr>
          <a:xfrm>
            <a:off x="457200" y="720725"/>
            <a:ext cx="6400800" cy="36004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72" name="Shape 272"/>
          <p:cNvSpPr txBox="1"/>
          <p:nvPr>
            <p:ph idx="1" type="body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marR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Shape 273"/>
          <p:cNvSpPr txBox="1"/>
          <p:nvPr>
            <p:ph idx="12" type="sldNum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Nuclear energy has some key benefits:</a:t>
            </a:r>
            <a:endParaRPr/>
          </a:p>
          <a:p>
            <a:pPr indent="0" lvl="0" marL="0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Electricity is hard to store and we use it all the time so it’s good that nuclear power plants have a capacity factor over 90% (the highest of any energy source)</a:t>
            </a:r>
            <a:endParaRPr/>
          </a:p>
          <a:p>
            <a:pPr indent="0" lvl="0" marL="0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Nuclear power plants do not give off emissions such as particulate matter or greenhouse gases.  The ‘smoke’ you see coming out of a nuclear cooling tower is actually just normal, clean water.</a:t>
            </a:r>
            <a:endParaRPr/>
          </a:p>
          <a:p>
            <a:pPr indent="0" lvl="0" marL="0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Nuclear power has a very high energy density.</a:t>
            </a:r>
            <a:endParaRPr/>
          </a:p>
          <a:p>
            <a:pPr indent="0" lvl="0" marL="0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Nuclear energy is a bit unique because these power plants are often in rural areas and provide very high paying jobs.  The fuel cost is low.  Most of the expense of a nuclear plant is the nuclear workers (operations and maintenance) which means the money stays in the local community (more so than other fuel types especially natural gas).</a:t>
            </a:r>
            <a:endParaRPr/>
          </a:p>
          <a:p>
            <a:pPr indent="0" lvl="0" marL="0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Nuclear power is very safe.  It is the </a:t>
            </a:r>
            <a:r>
              <a:rPr lang="en-US" u="sng">
                <a:solidFill>
                  <a:schemeClr val="hlink"/>
                </a:solidFill>
                <a:hlinkClick r:id="rId2"/>
              </a:rPr>
              <a:t>safest </a:t>
            </a:r>
            <a:r>
              <a:rPr lang="en-US"/>
              <a:t>form of electricity generation.</a:t>
            </a:r>
            <a:endParaRPr/>
          </a:p>
        </p:txBody>
      </p:sp>
      <p:sp>
        <p:nvSpPr>
          <p:cNvPr id="278" name="Shape 278"/>
          <p:cNvSpPr/>
          <p:nvPr>
            <p:ph idx="2" type="sldImg"/>
          </p:nvPr>
        </p:nvSpPr>
        <p:spPr>
          <a:xfrm>
            <a:off x="457200" y="720725"/>
            <a:ext cx="6400800" cy="36006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/>
          <p:nvPr>
            <p:ph idx="2" type="sldImg"/>
          </p:nvPr>
        </p:nvSpPr>
        <p:spPr>
          <a:xfrm>
            <a:off x="457200" y="720725"/>
            <a:ext cx="6400800" cy="36006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Shape 284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Shape 285"/>
          <p:cNvSpPr txBox="1"/>
          <p:nvPr>
            <p:ph idx="12" type="sldNum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>
            <p:ph idx="2" type="sldImg"/>
          </p:nvPr>
        </p:nvSpPr>
        <p:spPr>
          <a:xfrm>
            <a:off x="457200" y="720725"/>
            <a:ext cx="6400800" cy="36006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Shape 64"/>
          <p:cNvSpPr txBox="1"/>
          <p:nvPr>
            <p:ph idx="12" type="sldNum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>
            <p:ph idx="2" type="sldImg"/>
          </p:nvPr>
        </p:nvSpPr>
        <p:spPr>
          <a:xfrm>
            <a:off x="457200" y="720725"/>
            <a:ext cx="6400800" cy="36006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Shape 72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Shape 73"/>
          <p:cNvSpPr txBox="1"/>
          <p:nvPr>
            <p:ph idx="12" type="sldNum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>
            <p:ph idx="2" type="sldImg"/>
          </p:nvPr>
        </p:nvSpPr>
        <p:spPr>
          <a:xfrm>
            <a:off x="457200" y="720725"/>
            <a:ext cx="6400800" cy="36006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Shape 83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Who are we, why are we here</a:t>
            </a:r>
            <a:endParaRPr/>
          </a:p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Thank the volunteers</a:t>
            </a:r>
            <a:endParaRPr/>
          </a:p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From a variety of backgrounds</a:t>
            </a:r>
            <a:endParaRPr/>
          </a:p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In town for the conference</a:t>
            </a:r>
            <a:endParaRPr/>
          </a:p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Travelled from all over:  Arizona to Carolinas and even from the UAE</a:t>
            </a:r>
            <a:endParaRPr/>
          </a:p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All passionate about the nuclear industry.  Ask them about their background and why they got into the nuclear industry.</a:t>
            </a:r>
            <a:endParaRPr/>
          </a:p>
        </p:txBody>
      </p:sp>
      <p:sp>
        <p:nvSpPr>
          <p:cNvPr id="84" name="Shape 84"/>
          <p:cNvSpPr txBox="1"/>
          <p:nvPr>
            <p:ph idx="12" type="sldNum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/>
          <p:nvPr>
            <p:ph idx="2" type="sldImg"/>
          </p:nvPr>
        </p:nvSpPr>
        <p:spPr>
          <a:xfrm>
            <a:off x="457200" y="720725"/>
            <a:ext cx="6400800" cy="36006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Shape 91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We’re here today to learn more about nuclear science.  A lot of the lessons focus on nuclear energy.</a:t>
            </a:r>
            <a:endParaRPr/>
          </a:p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You’ll learn about nuclear reactors which harness the power of the atom to generate heat (much like conventional forms of energy such as coal)</a:t>
            </a:r>
            <a:endParaRPr/>
          </a:p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	to make steam which turns a turbine, which cranks a generator (just like your handcrank generators) which makes electricity</a:t>
            </a:r>
            <a:endParaRPr/>
          </a:p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I got into nuclear science mostly after learning about Lise Meitner (my personal hero)</a:t>
            </a:r>
            <a:endParaRPr/>
          </a:p>
        </p:txBody>
      </p:sp>
      <p:sp>
        <p:nvSpPr>
          <p:cNvPr id="92" name="Shape 92"/>
          <p:cNvSpPr txBox="1"/>
          <p:nvPr>
            <p:ph idx="12" type="sldNum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>
            <p:ph idx="2" type="sldImg"/>
          </p:nvPr>
        </p:nvSpPr>
        <p:spPr>
          <a:xfrm>
            <a:off x="457200" y="720725"/>
            <a:ext cx="6400800" cy="36006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I learned more about the need for electricity - it makes our lives pretty great!  And what our options were for making electricity.</a:t>
            </a:r>
            <a:endParaRPr/>
          </a:p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How do these options affect the environment?</a:t>
            </a:r>
            <a:endParaRPr/>
          </a:p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All options have their pros and cons but nuclear fuel has a ton of energy AND is carbon free.</a:t>
            </a:r>
            <a:endParaRPr/>
          </a:p>
        </p:txBody>
      </p:sp>
      <p:sp>
        <p:nvSpPr>
          <p:cNvPr id="103" name="Shape 103"/>
          <p:cNvSpPr txBox="1"/>
          <p:nvPr>
            <p:ph idx="12" type="sldNum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idx="2" type="sldImg"/>
          </p:nvPr>
        </p:nvSpPr>
        <p:spPr>
          <a:xfrm>
            <a:off x="457200" y="720725"/>
            <a:ext cx="6400800" cy="36006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Shape 111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Nuclear is also reliable which you’ll learn is very important.</a:t>
            </a:r>
            <a:endParaRPr/>
          </a:p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As someone who works for an electric utility, I’ve learned that the average person doesn’t really think much about how they turn their lights on.  They just want them on.</a:t>
            </a:r>
            <a:endParaRPr/>
          </a:p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It amazes me how many people think electricity is in solar panels or in the wires in their house!  It’s not!  It needs to be made and immediately used.</a:t>
            </a:r>
            <a:endParaRPr/>
          </a:p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If not, it needs to be stored and then you lose quite a bit of it through conversion.</a:t>
            </a:r>
            <a:endParaRPr/>
          </a:p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Which reminds me that our instructors all have a similar mindset and language.</a:t>
            </a:r>
            <a:endParaRPr/>
          </a:p>
        </p:txBody>
      </p:sp>
      <p:sp>
        <p:nvSpPr>
          <p:cNvPr id="112" name="Shape 112"/>
          <p:cNvSpPr txBox="1"/>
          <p:nvPr>
            <p:ph idx="12" type="sldNum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>
            <p:ph idx="2" type="sldImg"/>
          </p:nvPr>
        </p:nvSpPr>
        <p:spPr>
          <a:xfrm>
            <a:off x="457200" y="720725"/>
            <a:ext cx="6400800" cy="36006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Shape 121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Shape 122"/>
          <p:cNvSpPr txBox="1"/>
          <p:nvPr>
            <p:ph idx="12" type="sldNum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showMasterSp="0" type="title">
  <p:cSld name="TITLE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hutterstock_46244998.jpg" id="17" name="Shape 17"/>
          <p:cNvPicPr preferRelativeResize="0"/>
          <p:nvPr/>
        </p:nvPicPr>
        <p:blipFill rotWithShape="1">
          <a:blip r:embed="rId2">
            <a:alphaModFix/>
          </a:blip>
          <a:srcRect b="6345" l="0" r="0" t="9281"/>
          <a:stretch/>
        </p:blipFill>
        <p:spPr>
          <a:xfrm>
            <a:off x="0" y="-1"/>
            <a:ext cx="9168384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Shape 18"/>
          <p:cNvSpPr/>
          <p:nvPr/>
        </p:nvSpPr>
        <p:spPr>
          <a:xfrm flipH="1">
            <a:off x="380996" y="4171950"/>
            <a:ext cx="8788403" cy="990600"/>
          </a:xfrm>
          <a:prstGeom prst="round1Rect">
            <a:avLst>
              <a:gd fmla="val 34338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9" name="Shape 19"/>
          <p:cNvSpPr txBox="1"/>
          <p:nvPr>
            <p:ph type="ctrTitle"/>
          </p:nvPr>
        </p:nvSpPr>
        <p:spPr>
          <a:xfrm>
            <a:off x="849694" y="4392748"/>
            <a:ext cx="6491299" cy="278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000" u="none" cap="none" strike="noStrike">
                <a:solidFill>
                  <a:srgbClr val="004E7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20" name="Shape 20"/>
          <p:cNvSpPr txBox="1"/>
          <p:nvPr>
            <p:ph idx="1" type="subTitle"/>
          </p:nvPr>
        </p:nvSpPr>
        <p:spPr>
          <a:xfrm>
            <a:off x="857261" y="4684349"/>
            <a:ext cx="6493565" cy="3238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4E74"/>
              </a:buClr>
              <a:buSzPts val="1600"/>
              <a:buFont typeface="Noto Sans Symbols"/>
              <a:buNone/>
              <a:defRPr b="0" i="0" sz="1600" u="none" cap="none" strike="noStrike">
                <a:solidFill>
                  <a:srgbClr val="02793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4E74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marR="0" rtl="0" algn="l">
              <a:lnSpc>
                <a:spcPct val="90000"/>
              </a:lnSpc>
              <a:spcBef>
                <a:spcPts val="350"/>
              </a:spcBef>
              <a:spcAft>
                <a:spcPts val="0"/>
              </a:spcAft>
              <a:buClr>
                <a:srgbClr val="004E74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marR="0" rtl="0" algn="l">
              <a:lnSpc>
                <a:spcPct val="85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Char char="–"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marR="0" rtl="0" algn="l">
              <a:lnSpc>
                <a:spcPct val="85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Char char="»"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marR="0" rtl="0" algn="l">
              <a:lnSpc>
                <a:spcPct val="85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Char char="»"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marR="0" rtl="0" algn="l">
              <a:lnSpc>
                <a:spcPct val="85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Char char="»"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marR="0" rtl="0" algn="l">
              <a:lnSpc>
                <a:spcPct val="85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Char char="»"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marR="0" rtl="0" algn="l">
              <a:lnSpc>
                <a:spcPct val="85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Char char="»"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pic>
        <p:nvPicPr>
          <p:cNvPr id="21" name="Shape 21"/>
          <p:cNvPicPr preferRelativeResize="0"/>
          <p:nvPr/>
        </p:nvPicPr>
        <p:blipFill rotWithShape="1">
          <a:blip r:embed="rId3">
            <a:alphaModFix/>
          </a:blip>
          <a:srcRect b="11016" l="0" r="0" t="0"/>
          <a:stretch/>
        </p:blipFill>
        <p:spPr>
          <a:xfrm>
            <a:off x="6808975" y="4198550"/>
            <a:ext cx="2412475" cy="93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/>
          <p:nvPr>
            <p:ph type="title"/>
          </p:nvPr>
        </p:nvSpPr>
        <p:spPr>
          <a:xfrm>
            <a:off x="352925" y="180634"/>
            <a:ext cx="8562475" cy="472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24" name="Shape 24"/>
          <p:cNvSpPr txBox="1"/>
          <p:nvPr>
            <p:ph idx="1" type="body"/>
          </p:nvPr>
        </p:nvSpPr>
        <p:spPr>
          <a:xfrm>
            <a:off x="615222" y="857466"/>
            <a:ext cx="8260491" cy="36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marR="0" rtl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004E74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4E74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350"/>
              </a:spcBef>
              <a:spcAft>
                <a:spcPts val="0"/>
              </a:spcAft>
              <a:buClr>
                <a:srgbClr val="004E74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-342900" lvl="3" marL="1828800" marR="0" rtl="0" algn="l">
              <a:lnSpc>
                <a:spcPct val="85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Char char="–"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-342900" lvl="4" marL="2286000" marR="0" rtl="0" algn="l">
              <a:lnSpc>
                <a:spcPct val="85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Char char="»"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-342900" lvl="5" marL="2743200" marR="0" rtl="0" algn="l">
              <a:lnSpc>
                <a:spcPct val="85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Char char="»"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-342900" lvl="6" marL="3200400" marR="0" rtl="0" algn="l">
              <a:lnSpc>
                <a:spcPct val="85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Char char="»"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-342900" lvl="7" marL="3657600" marR="0" rtl="0" algn="l">
              <a:lnSpc>
                <a:spcPct val="85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Char char="»"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-342900" lvl="8" marL="4114800" marR="0" rtl="0" algn="l">
              <a:lnSpc>
                <a:spcPct val="85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Char char="»"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25" name="Shape 25"/>
          <p:cNvSpPr txBox="1"/>
          <p:nvPr>
            <p:ph idx="10" type="dt"/>
          </p:nvPr>
        </p:nvSpPr>
        <p:spPr>
          <a:xfrm>
            <a:off x="357728" y="4857750"/>
            <a:ext cx="2115047" cy="3571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26" name="Shape 26"/>
          <p:cNvSpPr txBox="1"/>
          <p:nvPr>
            <p:ph idx="11" type="ftr"/>
          </p:nvPr>
        </p:nvSpPr>
        <p:spPr>
          <a:xfrm>
            <a:off x="3124200" y="4857750"/>
            <a:ext cx="2895600" cy="3571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6845050" y="4857750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" showMasterSp="0">
  <p:cSld name="Custom Layou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idx="10" type="dt"/>
          </p:nvPr>
        </p:nvSpPr>
        <p:spPr>
          <a:xfrm>
            <a:off x="357728" y="4857750"/>
            <a:ext cx="2115047" cy="3571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30" name="Shape 30"/>
          <p:cNvSpPr txBox="1"/>
          <p:nvPr>
            <p:ph idx="11" type="ftr"/>
          </p:nvPr>
        </p:nvSpPr>
        <p:spPr>
          <a:xfrm>
            <a:off x="3124200" y="4857750"/>
            <a:ext cx="2895600" cy="3571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6845050" y="4857750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722313" y="3344465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rgbClr val="004E7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34" name="Shape 34"/>
          <p:cNvSpPr txBox="1"/>
          <p:nvPr>
            <p:ph idx="1" type="body"/>
          </p:nvPr>
        </p:nvSpPr>
        <p:spPr>
          <a:xfrm>
            <a:off x="722313" y="2114550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4E74"/>
              </a:buClr>
              <a:buSzPts val="2000"/>
              <a:buFont typeface="Noto Sans Symbols"/>
              <a:buNone/>
              <a:defRPr b="0" i="0" sz="20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004E74"/>
              </a:buClr>
              <a:buSzPts val="1800"/>
              <a:buFont typeface="Noto Sans Symbols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4E74"/>
              </a:buClr>
              <a:buSzPts val="1600"/>
              <a:buFont typeface="Noto Sans Symbols"/>
              <a:buNone/>
              <a:defRPr b="0" i="0" sz="1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-228600" lvl="3" marL="1828800" marR="0" rtl="0" algn="l">
              <a:lnSpc>
                <a:spcPct val="85000"/>
              </a:lnSpc>
              <a:spcBef>
                <a:spcPts val="3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  <a:defRPr b="0" i="0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-228600" lvl="4" marL="2286000" marR="0" rtl="0" algn="l">
              <a:lnSpc>
                <a:spcPct val="85000"/>
              </a:lnSpc>
              <a:spcBef>
                <a:spcPts val="3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  <a:defRPr b="0" i="0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-228600" lvl="5" marL="2743200" marR="0" rtl="0" algn="l">
              <a:lnSpc>
                <a:spcPct val="85000"/>
              </a:lnSpc>
              <a:spcBef>
                <a:spcPts val="3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  <a:defRPr b="0" i="0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-228600" lvl="6" marL="3200400" marR="0" rtl="0" algn="l">
              <a:lnSpc>
                <a:spcPct val="85000"/>
              </a:lnSpc>
              <a:spcBef>
                <a:spcPts val="3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  <a:defRPr b="0" i="0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-228600" lvl="7" marL="3657600" marR="0" rtl="0" algn="l">
              <a:lnSpc>
                <a:spcPct val="85000"/>
              </a:lnSpc>
              <a:spcBef>
                <a:spcPts val="3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  <a:defRPr b="0" i="0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-228600" lvl="8" marL="4114800" marR="0" rtl="0" algn="l">
              <a:lnSpc>
                <a:spcPct val="85000"/>
              </a:lnSpc>
              <a:spcBef>
                <a:spcPts val="3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  <a:defRPr b="0" i="0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35" name="Shape 35"/>
          <p:cNvSpPr txBox="1"/>
          <p:nvPr>
            <p:ph idx="10" type="dt"/>
          </p:nvPr>
        </p:nvSpPr>
        <p:spPr>
          <a:xfrm>
            <a:off x="357728" y="4857750"/>
            <a:ext cx="2115047" cy="3571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36" name="Shape 36"/>
          <p:cNvSpPr txBox="1"/>
          <p:nvPr>
            <p:ph idx="11" type="ftr"/>
          </p:nvPr>
        </p:nvSpPr>
        <p:spPr>
          <a:xfrm>
            <a:off x="3124200" y="4857750"/>
            <a:ext cx="2895600" cy="3571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37" name="Shape 37"/>
          <p:cNvSpPr txBox="1"/>
          <p:nvPr>
            <p:ph idx="12" type="sldNum"/>
          </p:nvPr>
        </p:nvSpPr>
        <p:spPr>
          <a:xfrm>
            <a:off x="6845050" y="4857750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/>
          <p:nvPr>
            <p:ph type="title"/>
          </p:nvPr>
        </p:nvSpPr>
        <p:spPr>
          <a:xfrm>
            <a:off x="352925" y="180634"/>
            <a:ext cx="8562475" cy="472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40" name="Shape 40"/>
          <p:cNvSpPr txBox="1"/>
          <p:nvPr>
            <p:ph idx="1" type="body"/>
          </p:nvPr>
        </p:nvSpPr>
        <p:spPr>
          <a:xfrm>
            <a:off x="614031" y="887476"/>
            <a:ext cx="4114800" cy="373737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marR="0" rtl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004E74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4E74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350"/>
              </a:spcBef>
              <a:spcAft>
                <a:spcPts val="0"/>
              </a:spcAft>
              <a:buClr>
                <a:srgbClr val="004E74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-304800" lvl="3" marL="1828800" marR="0" rtl="0" algn="l">
              <a:lnSpc>
                <a:spcPct val="8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 Narrow"/>
              <a:buChar char="–"/>
              <a:defRPr b="0" i="0" sz="12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-304800" lvl="4" marL="2286000" marR="0" rtl="0" algn="l">
              <a:lnSpc>
                <a:spcPct val="8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 Narrow"/>
              <a:buChar char="»"/>
              <a:defRPr b="0" i="0" sz="12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-342900" lvl="5" marL="2743200" marR="0" rtl="0" algn="l">
              <a:lnSpc>
                <a:spcPct val="85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Char char="»"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-342900" lvl="6" marL="3200400" marR="0" rtl="0" algn="l">
              <a:lnSpc>
                <a:spcPct val="85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Char char="»"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-342900" lvl="7" marL="3657600" marR="0" rtl="0" algn="l">
              <a:lnSpc>
                <a:spcPct val="85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Char char="»"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-342900" lvl="8" marL="4114800" marR="0" rtl="0" algn="l">
              <a:lnSpc>
                <a:spcPct val="85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Char char="»"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41" name="Shape 41"/>
          <p:cNvSpPr txBox="1"/>
          <p:nvPr>
            <p:ph idx="2" type="body"/>
          </p:nvPr>
        </p:nvSpPr>
        <p:spPr>
          <a:xfrm>
            <a:off x="4953706" y="887476"/>
            <a:ext cx="4114800" cy="373737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marR="0" rtl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004E74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4E74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350"/>
              </a:spcBef>
              <a:spcAft>
                <a:spcPts val="0"/>
              </a:spcAft>
              <a:buClr>
                <a:srgbClr val="004E74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-304800" lvl="3" marL="1828800" marR="0" rtl="0" algn="l">
              <a:lnSpc>
                <a:spcPct val="8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 Narrow"/>
              <a:buChar char="–"/>
              <a:defRPr b="0" i="0" sz="12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-304800" lvl="4" marL="2286000" marR="0" rtl="0" algn="l">
              <a:lnSpc>
                <a:spcPct val="8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 Narrow"/>
              <a:buChar char="»"/>
              <a:defRPr b="0" i="0" sz="12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-342900" lvl="5" marL="2743200" marR="0" rtl="0" algn="l">
              <a:lnSpc>
                <a:spcPct val="85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Char char="»"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-342900" lvl="6" marL="3200400" marR="0" rtl="0" algn="l">
              <a:lnSpc>
                <a:spcPct val="85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Char char="»"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-342900" lvl="7" marL="3657600" marR="0" rtl="0" algn="l">
              <a:lnSpc>
                <a:spcPct val="85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Char char="»"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-342900" lvl="8" marL="4114800" marR="0" rtl="0" algn="l">
              <a:lnSpc>
                <a:spcPct val="85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Char char="»"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42" name="Shape 42"/>
          <p:cNvSpPr txBox="1"/>
          <p:nvPr>
            <p:ph idx="10" type="dt"/>
          </p:nvPr>
        </p:nvSpPr>
        <p:spPr>
          <a:xfrm>
            <a:off x="392232" y="4875002"/>
            <a:ext cx="2115047" cy="3571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43" name="Shape 43"/>
          <p:cNvSpPr txBox="1"/>
          <p:nvPr>
            <p:ph idx="11" type="ftr"/>
          </p:nvPr>
        </p:nvSpPr>
        <p:spPr>
          <a:xfrm>
            <a:off x="3158704" y="4875002"/>
            <a:ext cx="2895600" cy="3571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44" name="Shape 44"/>
          <p:cNvSpPr txBox="1"/>
          <p:nvPr>
            <p:ph idx="12" type="sldNum"/>
          </p:nvPr>
        </p:nvSpPr>
        <p:spPr>
          <a:xfrm>
            <a:off x="6922684" y="4875002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1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1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1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1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1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1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1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1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1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027939"/>
            </a:gs>
            <a:gs pos="100000">
              <a:srgbClr val="01482F"/>
            </a:gs>
          </a:gsLst>
          <a:lin ang="5400000" scaled="0"/>
        </a:gra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 flipH="1">
            <a:off x="304796" y="666750"/>
            <a:ext cx="8839193" cy="4476750"/>
          </a:xfrm>
          <a:prstGeom prst="round1Rect">
            <a:avLst>
              <a:gd fmla="val 13434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1" name="Shape 11"/>
          <p:cNvSpPr txBox="1"/>
          <p:nvPr>
            <p:ph type="title"/>
          </p:nvPr>
        </p:nvSpPr>
        <p:spPr>
          <a:xfrm>
            <a:off x="352925" y="180634"/>
            <a:ext cx="8562475" cy="472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12" name="Shape 12"/>
          <p:cNvSpPr txBox="1"/>
          <p:nvPr>
            <p:ph idx="1" type="body"/>
          </p:nvPr>
        </p:nvSpPr>
        <p:spPr>
          <a:xfrm>
            <a:off x="615222" y="857466"/>
            <a:ext cx="8260491" cy="36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marR="0" rtl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004E74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4E74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350"/>
              </a:spcBef>
              <a:spcAft>
                <a:spcPts val="0"/>
              </a:spcAft>
              <a:buClr>
                <a:srgbClr val="004E74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-342900" lvl="3" marL="1828800" marR="0" rtl="0" algn="l">
              <a:lnSpc>
                <a:spcPct val="85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Char char="–"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-342900" lvl="4" marL="2286000" marR="0" rtl="0" algn="l">
              <a:lnSpc>
                <a:spcPct val="85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Char char="»"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-342900" lvl="5" marL="2743200" marR="0" rtl="0" algn="l">
              <a:lnSpc>
                <a:spcPct val="85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Char char="»"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-342900" lvl="6" marL="3200400" marR="0" rtl="0" algn="l">
              <a:lnSpc>
                <a:spcPct val="85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Char char="»"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-342900" lvl="7" marL="3657600" marR="0" rtl="0" algn="l">
              <a:lnSpc>
                <a:spcPct val="85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Char char="»"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-342900" lvl="8" marL="4114800" marR="0" rtl="0" algn="l">
              <a:lnSpc>
                <a:spcPct val="85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Char char="»"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13" name="Shape 13"/>
          <p:cNvSpPr txBox="1"/>
          <p:nvPr>
            <p:ph idx="10" type="dt"/>
          </p:nvPr>
        </p:nvSpPr>
        <p:spPr>
          <a:xfrm>
            <a:off x="357728" y="4857750"/>
            <a:ext cx="2115047" cy="3571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14" name="Shape 14"/>
          <p:cNvSpPr txBox="1"/>
          <p:nvPr>
            <p:ph idx="11" type="ftr"/>
          </p:nvPr>
        </p:nvSpPr>
        <p:spPr>
          <a:xfrm>
            <a:off x="3124200" y="4857750"/>
            <a:ext cx="2895600" cy="3571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6845050" y="4857750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Relationship Id="rId4" Type="http://schemas.openxmlformats.org/officeDocument/2006/relationships/image" Target="../media/image14.png"/><Relationship Id="rId5" Type="http://schemas.openxmlformats.org/officeDocument/2006/relationships/image" Target="../media/image8.png"/><Relationship Id="rId6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Relationship Id="rId4" Type="http://schemas.openxmlformats.org/officeDocument/2006/relationships/image" Target="../media/image13.png"/><Relationship Id="rId5" Type="http://schemas.openxmlformats.org/officeDocument/2006/relationships/image" Target="../media/image1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png"/><Relationship Id="rId4" Type="http://schemas.openxmlformats.org/officeDocument/2006/relationships/image" Target="../media/image3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5.png"/><Relationship Id="rId7" Type="http://schemas.openxmlformats.org/officeDocument/2006/relationships/image" Target="../media/image42.png"/><Relationship Id="rId8" Type="http://schemas.openxmlformats.org/officeDocument/2006/relationships/image" Target="../media/image2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://naygn.org" TargetMode="External"/><Relationship Id="rId4" Type="http://schemas.openxmlformats.org/officeDocument/2006/relationships/image" Target="../media/image4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3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1.png"/><Relationship Id="rId4" Type="http://schemas.openxmlformats.org/officeDocument/2006/relationships/image" Target="../media/image7.png"/><Relationship Id="rId5" Type="http://schemas.openxmlformats.org/officeDocument/2006/relationships/image" Target="../media/image1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Relationship Id="rId4" Type="http://schemas.openxmlformats.org/officeDocument/2006/relationships/image" Target="../media/image2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/>
          <p:nvPr>
            <p:ph type="ctrTitle"/>
          </p:nvPr>
        </p:nvSpPr>
        <p:spPr>
          <a:xfrm>
            <a:off x="849694" y="4392748"/>
            <a:ext cx="6491400" cy="27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Nuclear Science Teacher Workshop</a:t>
            </a:r>
            <a:endParaRPr b="1" i="0" sz="2000" u="none" cap="none" strike="noStrike">
              <a:solidFill>
                <a:srgbClr val="004E7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Shape 51"/>
          <p:cNvSpPr txBox="1"/>
          <p:nvPr>
            <p:ph idx="1" type="subTitle"/>
          </p:nvPr>
        </p:nvSpPr>
        <p:spPr>
          <a:xfrm>
            <a:off x="857261" y="4684349"/>
            <a:ext cx="64935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/>
              <a:t>May 19, 2018 Atlanta, Georgia</a:t>
            </a:r>
            <a:endParaRPr/>
          </a:p>
        </p:txBody>
      </p:sp>
      <p:sp>
        <p:nvSpPr>
          <p:cNvPr id="52" name="Shape 52"/>
          <p:cNvSpPr txBox="1"/>
          <p:nvPr/>
        </p:nvSpPr>
        <p:spPr>
          <a:xfrm>
            <a:off x="170750" y="14350"/>
            <a:ext cx="4279200" cy="11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000">
                <a:solidFill>
                  <a:schemeClr val="lt1"/>
                </a:solidFill>
              </a:rPr>
              <a:t>Welcome</a:t>
            </a:r>
            <a:endParaRPr b="1" sz="6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Shape 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546750"/>
            <a:ext cx="4381500" cy="438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Shape 134"/>
          <p:cNvSpPr txBox="1"/>
          <p:nvPr>
            <p:ph type="title"/>
          </p:nvPr>
        </p:nvSpPr>
        <p:spPr>
          <a:xfrm>
            <a:off x="352925" y="180634"/>
            <a:ext cx="8562600" cy="47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Shape 135"/>
          <p:cNvSpPr txBox="1"/>
          <p:nvPr>
            <p:ph idx="1" type="body"/>
          </p:nvPr>
        </p:nvSpPr>
        <p:spPr>
          <a:xfrm>
            <a:off x="615222" y="857466"/>
            <a:ext cx="8260500" cy="365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45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Shape 136"/>
          <p:cNvSpPr txBox="1"/>
          <p:nvPr>
            <p:ph idx="12" type="sldNum"/>
          </p:nvPr>
        </p:nvSpPr>
        <p:spPr>
          <a:xfrm>
            <a:off x="6845050" y="4857750"/>
            <a:ext cx="2133600" cy="357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7" name="Shape 1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82604" y="0"/>
            <a:ext cx="5261396" cy="291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Shape 1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3896250" cy="291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Shape 1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73637" y="3207400"/>
            <a:ext cx="3838300" cy="140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Shape 145"/>
          <p:cNvPicPr preferRelativeResize="0"/>
          <p:nvPr/>
        </p:nvPicPr>
        <p:blipFill rotWithShape="1">
          <a:blip r:embed="rId3">
            <a:alphaModFix/>
          </a:blip>
          <a:srcRect b="0" l="9719" r="5470" t="5204"/>
          <a:stretch/>
        </p:blipFill>
        <p:spPr>
          <a:xfrm>
            <a:off x="4131450" y="742138"/>
            <a:ext cx="4911476" cy="4234925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Shape 146"/>
          <p:cNvSpPr txBox="1"/>
          <p:nvPr>
            <p:ph type="title"/>
          </p:nvPr>
        </p:nvSpPr>
        <p:spPr>
          <a:xfrm>
            <a:off x="352925" y="180634"/>
            <a:ext cx="8562600" cy="47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Breakout Session 1</a:t>
            </a:r>
            <a:endParaRPr/>
          </a:p>
        </p:txBody>
      </p:sp>
      <p:sp>
        <p:nvSpPr>
          <p:cNvPr id="147" name="Shape 147"/>
          <p:cNvSpPr txBox="1"/>
          <p:nvPr>
            <p:ph idx="1" type="body"/>
          </p:nvPr>
        </p:nvSpPr>
        <p:spPr>
          <a:xfrm>
            <a:off x="615222" y="705066"/>
            <a:ext cx="8260500" cy="365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27939"/>
                </a:solidFill>
                <a:latin typeface="Arial"/>
                <a:ea typeface="Arial"/>
                <a:cs typeface="Arial"/>
                <a:sym typeface="Arial"/>
              </a:rPr>
              <a:t>267 Introducing Atoms &amp; Nuclear Reactions</a:t>
            </a:r>
            <a:endParaRPr b="1">
              <a:solidFill>
                <a:srgbClr val="02793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27939"/>
                </a:solidFill>
                <a:latin typeface="Arial"/>
                <a:ea typeface="Arial"/>
                <a:cs typeface="Arial"/>
                <a:sym typeface="Arial"/>
              </a:rPr>
              <a:t>362 Energy and the Environment</a:t>
            </a:r>
            <a:endParaRPr sz="11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27939"/>
                </a:solidFill>
                <a:latin typeface="Arial"/>
                <a:ea typeface="Arial"/>
                <a:cs typeface="Arial"/>
                <a:sym typeface="Arial"/>
              </a:rPr>
              <a:t>389 Nuclear Energy </a:t>
            </a:r>
            <a:endParaRPr b="1">
              <a:solidFill>
                <a:srgbClr val="02793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27939"/>
                </a:solidFill>
                <a:latin typeface="Arial"/>
                <a:ea typeface="Arial"/>
                <a:cs typeface="Arial"/>
                <a:sym typeface="Arial"/>
              </a:rPr>
              <a:t>366 To Infinity &amp; Beyond</a:t>
            </a:r>
            <a:endParaRPr b="1">
              <a:solidFill>
                <a:srgbClr val="02793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27939"/>
                </a:solidFill>
                <a:latin typeface="Arial"/>
                <a:ea typeface="Arial"/>
                <a:cs typeface="Arial"/>
                <a:sym typeface="Arial"/>
              </a:rPr>
              <a:t>363 Waste Not, Want Not</a:t>
            </a:r>
            <a:endParaRPr b="1">
              <a:solidFill>
                <a:srgbClr val="02793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02793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02793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27939"/>
                </a:solidFill>
                <a:latin typeface="Arial"/>
                <a:ea typeface="Arial"/>
                <a:cs typeface="Arial"/>
                <a:sym typeface="Arial"/>
              </a:rPr>
              <a:t>Academic Fair:  11:25 am </a:t>
            </a:r>
            <a:endParaRPr b="1">
              <a:solidFill>
                <a:srgbClr val="02793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45720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27939"/>
                </a:solidFill>
                <a:latin typeface="Arial"/>
                <a:ea typeface="Arial"/>
                <a:cs typeface="Arial"/>
                <a:sym typeface="Arial"/>
              </a:rPr>
              <a:t>in the Cafeteria</a:t>
            </a:r>
            <a:endParaRPr b="1">
              <a:solidFill>
                <a:srgbClr val="02793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02793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27939"/>
                </a:solidFill>
                <a:latin typeface="Arial"/>
                <a:ea typeface="Arial"/>
                <a:cs typeface="Arial"/>
                <a:sym typeface="Arial"/>
              </a:rPr>
              <a:t>Concluding Remarks:  2:30 pm</a:t>
            </a:r>
            <a:endParaRPr b="1">
              <a:solidFill>
                <a:srgbClr val="02793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27939"/>
                </a:solidFill>
                <a:latin typeface="Arial"/>
                <a:ea typeface="Arial"/>
                <a:cs typeface="Arial"/>
                <a:sym typeface="Arial"/>
              </a:rPr>
              <a:t>	Media Center</a:t>
            </a:r>
            <a:endParaRPr b="1">
              <a:solidFill>
                <a:srgbClr val="02793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02793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>
              <a:spcBef>
                <a:spcPts val="45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Shape 148"/>
          <p:cNvSpPr txBox="1"/>
          <p:nvPr>
            <p:ph idx="12" type="sldNum"/>
          </p:nvPr>
        </p:nvSpPr>
        <p:spPr>
          <a:xfrm>
            <a:off x="6845050" y="4857750"/>
            <a:ext cx="2133600" cy="357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/>
          <p:nvPr>
            <p:ph idx="12" type="sldNum"/>
          </p:nvPr>
        </p:nvSpPr>
        <p:spPr>
          <a:xfrm>
            <a:off x="6845050" y="4857750"/>
            <a:ext cx="2133600" cy="357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/>
          <p:nvPr>
            <p:ph type="ctrTitle"/>
          </p:nvPr>
        </p:nvSpPr>
        <p:spPr>
          <a:xfrm>
            <a:off x="849694" y="4392748"/>
            <a:ext cx="6491400" cy="27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Nuclear Science Teacher Workshop</a:t>
            </a:r>
            <a:endParaRPr b="1" i="0" sz="2000" u="none" cap="none" strike="noStrike">
              <a:solidFill>
                <a:srgbClr val="004E7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Shape 161"/>
          <p:cNvSpPr txBox="1"/>
          <p:nvPr>
            <p:ph idx="1" type="subTitle"/>
          </p:nvPr>
        </p:nvSpPr>
        <p:spPr>
          <a:xfrm>
            <a:off x="857261" y="4684349"/>
            <a:ext cx="6493500" cy="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/>
              <a:t>May 19, 2018 Atlanta, Georgia</a:t>
            </a:r>
            <a:endParaRPr/>
          </a:p>
        </p:txBody>
      </p:sp>
      <p:sp>
        <p:nvSpPr>
          <p:cNvPr id="162" name="Shape 162"/>
          <p:cNvSpPr txBox="1"/>
          <p:nvPr/>
        </p:nvSpPr>
        <p:spPr>
          <a:xfrm>
            <a:off x="170750" y="14350"/>
            <a:ext cx="4279200" cy="11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000">
                <a:solidFill>
                  <a:schemeClr val="lt1"/>
                </a:solidFill>
              </a:rPr>
              <a:t>Closing Remarks</a:t>
            </a:r>
            <a:endParaRPr b="1" sz="6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/>
          <p:nvPr>
            <p:ph type="title"/>
          </p:nvPr>
        </p:nvSpPr>
        <p:spPr>
          <a:xfrm>
            <a:off x="352925" y="180634"/>
            <a:ext cx="8562600" cy="47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Let’s Review</a:t>
            </a:r>
            <a:endParaRPr/>
          </a:p>
        </p:txBody>
      </p:sp>
      <p:sp>
        <p:nvSpPr>
          <p:cNvPr id="169" name="Shape 169"/>
          <p:cNvSpPr txBox="1"/>
          <p:nvPr>
            <p:ph idx="1" type="body"/>
          </p:nvPr>
        </p:nvSpPr>
        <p:spPr>
          <a:xfrm>
            <a:off x="615222" y="857466"/>
            <a:ext cx="8260500" cy="365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45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Shape 170"/>
          <p:cNvSpPr txBox="1"/>
          <p:nvPr>
            <p:ph idx="12" type="sldNum"/>
          </p:nvPr>
        </p:nvSpPr>
        <p:spPr>
          <a:xfrm>
            <a:off x="6845050" y="4857750"/>
            <a:ext cx="2133600" cy="357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71" name="Shape 1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90550"/>
            <a:ext cx="91440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/>
          <p:nvPr>
            <p:ph type="title"/>
          </p:nvPr>
        </p:nvSpPr>
        <p:spPr>
          <a:xfrm>
            <a:off x="352925" y="180634"/>
            <a:ext cx="8562600" cy="47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Nuclear Power Plant</a:t>
            </a:r>
            <a:endParaRPr b="1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7" name="Shape 1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90863" y="1228713"/>
            <a:ext cx="5953125" cy="3076575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Shape 178"/>
          <p:cNvSpPr txBox="1"/>
          <p:nvPr>
            <p:ph idx="12" type="sldNum"/>
          </p:nvPr>
        </p:nvSpPr>
        <p:spPr>
          <a:xfrm>
            <a:off x="6845050" y="4857750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79" name="Shape 1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653434"/>
            <a:ext cx="2886062" cy="2165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Shape 18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2809028"/>
            <a:ext cx="2886050" cy="23344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Shape 1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6250" y="3516897"/>
            <a:ext cx="1704734" cy="162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Shape 187"/>
          <p:cNvSpPr txBox="1"/>
          <p:nvPr>
            <p:ph type="title"/>
          </p:nvPr>
        </p:nvSpPr>
        <p:spPr>
          <a:xfrm>
            <a:off x="352925" y="180634"/>
            <a:ext cx="8562600" cy="47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Energy and the Environment</a:t>
            </a:r>
            <a:endParaRPr/>
          </a:p>
        </p:txBody>
      </p:sp>
      <p:sp>
        <p:nvSpPr>
          <p:cNvPr id="188" name="Shape 188"/>
          <p:cNvSpPr txBox="1"/>
          <p:nvPr>
            <p:ph idx="12" type="sldNum"/>
          </p:nvPr>
        </p:nvSpPr>
        <p:spPr>
          <a:xfrm>
            <a:off x="6845050" y="4857750"/>
            <a:ext cx="2133600" cy="357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89" name="Shape 1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8950" y="862053"/>
            <a:ext cx="4648845" cy="257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Shape 19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6727" y="653425"/>
            <a:ext cx="4118300" cy="308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/>
          <p:nvPr>
            <p:ph type="title"/>
          </p:nvPr>
        </p:nvSpPr>
        <p:spPr>
          <a:xfrm>
            <a:off x="352925" y="180634"/>
            <a:ext cx="8562600" cy="47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 Diverse Energy Portfolio</a:t>
            </a:r>
            <a:endParaRPr/>
          </a:p>
        </p:txBody>
      </p:sp>
      <p:sp>
        <p:nvSpPr>
          <p:cNvPr id="197" name="Shape 197"/>
          <p:cNvSpPr txBox="1"/>
          <p:nvPr>
            <p:ph idx="1" type="body"/>
          </p:nvPr>
        </p:nvSpPr>
        <p:spPr>
          <a:xfrm>
            <a:off x="615222" y="857466"/>
            <a:ext cx="8260500" cy="365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45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Shape 198"/>
          <p:cNvSpPr txBox="1"/>
          <p:nvPr>
            <p:ph idx="12" type="sldNum"/>
          </p:nvPr>
        </p:nvSpPr>
        <p:spPr>
          <a:xfrm>
            <a:off x="6845050" y="4857750"/>
            <a:ext cx="2133600" cy="357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99" name="Shape 1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0124" y="720900"/>
            <a:ext cx="4212774" cy="434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Shape 2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25300" y="1911050"/>
            <a:ext cx="3537700" cy="176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 txBox="1"/>
          <p:nvPr>
            <p:ph type="title"/>
          </p:nvPr>
        </p:nvSpPr>
        <p:spPr>
          <a:xfrm>
            <a:off x="352925" y="180634"/>
            <a:ext cx="8562600" cy="47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Shape 207"/>
          <p:cNvSpPr txBox="1"/>
          <p:nvPr>
            <p:ph idx="1" type="body"/>
          </p:nvPr>
        </p:nvSpPr>
        <p:spPr>
          <a:xfrm>
            <a:off x="615222" y="857466"/>
            <a:ext cx="8260500" cy="365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45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Shape 208"/>
          <p:cNvSpPr txBox="1"/>
          <p:nvPr>
            <p:ph idx="12" type="sldNum"/>
          </p:nvPr>
        </p:nvSpPr>
        <p:spPr>
          <a:xfrm>
            <a:off x="6845050" y="4857750"/>
            <a:ext cx="2133600" cy="357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09" name="Shape 2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025" y="230463"/>
            <a:ext cx="2400300" cy="479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Shape 2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87000" y="333375"/>
            <a:ext cx="5685473" cy="447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/>
          <p:nvPr>
            <p:ph type="title"/>
          </p:nvPr>
        </p:nvSpPr>
        <p:spPr>
          <a:xfrm>
            <a:off x="352925" y="180634"/>
            <a:ext cx="8562600" cy="47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Careers in Nuclear</a:t>
            </a:r>
            <a:endParaRPr/>
          </a:p>
        </p:txBody>
      </p:sp>
      <p:sp>
        <p:nvSpPr>
          <p:cNvPr id="217" name="Shape 217"/>
          <p:cNvSpPr txBox="1"/>
          <p:nvPr>
            <p:ph idx="1" type="body"/>
          </p:nvPr>
        </p:nvSpPr>
        <p:spPr>
          <a:xfrm>
            <a:off x="615222" y="857466"/>
            <a:ext cx="8260500" cy="365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45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Shape 218"/>
          <p:cNvSpPr txBox="1"/>
          <p:nvPr>
            <p:ph idx="12" type="sldNum"/>
          </p:nvPr>
        </p:nvSpPr>
        <p:spPr>
          <a:xfrm>
            <a:off x="6845050" y="4857750"/>
            <a:ext cx="2133600" cy="357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19" name="Shape 2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4375" y="706550"/>
            <a:ext cx="6561476" cy="4360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/>
          <p:nvPr>
            <p:ph type="title"/>
          </p:nvPr>
        </p:nvSpPr>
        <p:spPr>
          <a:xfrm>
            <a:off x="352925" y="180634"/>
            <a:ext cx="8562600" cy="47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Safety &amp; Schedule</a:t>
            </a:r>
            <a:endParaRPr b="1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Shape 58"/>
          <p:cNvSpPr txBox="1"/>
          <p:nvPr>
            <p:ph idx="12" type="sldNum"/>
          </p:nvPr>
        </p:nvSpPr>
        <p:spPr>
          <a:xfrm>
            <a:off x="6845050" y="4857750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9" name="Shape 59"/>
          <p:cNvSpPr txBox="1"/>
          <p:nvPr>
            <p:ph idx="1" type="body"/>
          </p:nvPr>
        </p:nvSpPr>
        <p:spPr>
          <a:xfrm>
            <a:off x="615222" y="857466"/>
            <a:ext cx="8260500" cy="365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450"/>
              </a:spcBef>
              <a:spcAft>
                <a:spcPts val="0"/>
              </a:spcAft>
              <a:buNone/>
            </a:pPr>
            <a:r>
              <a:rPr b="1" lang="en-US"/>
              <a:t>Take a Minute:</a:t>
            </a:r>
            <a:endParaRPr b="1"/>
          </a:p>
          <a:p>
            <a:pPr indent="0" lvl="0" marL="0">
              <a:spcBef>
                <a:spcPts val="450"/>
              </a:spcBef>
              <a:spcAft>
                <a:spcPts val="0"/>
              </a:spcAft>
              <a:buNone/>
            </a:pPr>
            <a:r>
              <a:rPr b="1" lang="en-US"/>
              <a:t>Who to call</a:t>
            </a:r>
            <a:endParaRPr b="1"/>
          </a:p>
          <a:p>
            <a:pPr indent="0" lvl="0" marL="0">
              <a:spcBef>
                <a:spcPts val="450"/>
              </a:spcBef>
              <a:spcAft>
                <a:spcPts val="0"/>
              </a:spcAft>
              <a:buNone/>
            </a:pPr>
            <a:r>
              <a:rPr b="1" lang="en-US"/>
              <a:t>Where to go</a:t>
            </a:r>
            <a:endParaRPr b="1"/>
          </a:p>
          <a:p>
            <a:pPr indent="0" lvl="0" marL="0">
              <a:spcBef>
                <a:spcPts val="45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60" name="Shape 60"/>
          <p:cNvGraphicFramePr/>
          <p:nvPr/>
        </p:nvGraphicFramePr>
        <p:xfrm>
          <a:off x="3410263" y="11013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{7797520D-18D3-49A5-9BDA-1C72186C07C8}</a:tableStyleId>
              </a:tblPr>
              <a:tblGrid>
                <a:gridCol w="1466275"/>
                <a:gridCol w="6468050"/>
              </a:tblGrid>
              <a:tr h="1905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/>
                        <a:t>9-9:25</a:t>
                      </a:r>
                      <a:endParaRPr b="1" sz="18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/>
                        <a:t>Welcome (Media Center)</a:t>
                      </a:r>
                      <a:endParaRPr b="1" sz="1800"/>
                    </a:p>
                  </a:txBody>
                  <a:tcPr marT="91425" marB="91425" marR="91425" marL="91425"/>
                </a:tc>
              </a:tr>
              <a:tr h="1905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/>
                        <a:t>9:30-10:25</a:t>
                      </a:r>
                      <a:endParaRPr b="1" sz="18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/>
                        <a:t>Breakout 1</a:t>
                      </a:r>
                      <a:endParaRPr b="1" sz="1800"/>
                    </a:p>
                  </a:txBody>
                  <a:tcPr marT="91425" marB="91425" marR="91425" marL="91425"/>
                </a:tc>
              </a:tr>
              <a:tr h="1905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/>
                        <a:t>10:30-11:25</a:t>
                      </a:r>
                      <a:endParaRPr b="1" sz="18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/>
                        <a:t>Breakout 2</a:t>
                      </a:r>
                      <a:endParaRPr b="1" sz="1800"/>
                    </a:p>
                  </a:txBody>
                  <a:tcPr marT="91425" marB="91425" marR="91425" marL="91425"/>
                </a:tc>
              </a:tr>
              <a:tr h="1905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/>
                        <a:t>11:25-12:30</a:t>
                      </a:r>
                      <a:endParaRPr b="1" sz="18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/>
                        <a:t>Lunch &amp; Academic Fair (Cafeteria)</a:t>
                      </a:r>
                      <a:endParaRPr b="1" sz="1800"/>
                    </a:p>
                  </a:txBody>
                  <a:tcPr marT="91425" marB="91425" marR="91425" marL="91425"/>
                </a:tc>
              </a:tr>
              <a:tr h="1905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/>
                        <a:t>12:30-1:25</a:t>
                      </a:r>
                      <a:endParaRPr b="1" sz="18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/>
                        <a:t>Breakout 3</a:t>
                      </a:r>
                      <a:endParaRPr b="1" sz="1800"/>
                    </a:p>
                  </a:txBody>
                  <a:tcPr marT="91425" marB="91425" marR="91425" marL="91425"/>
                </a:tc>
              </a:tr>
              <a:tr h="1905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/>
                        <a:t>1:30-2:25</a:t>
                      </a:r>
                      <a:endParaRPr b="1" sz="18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/>
                        <a:t>Breakout 4</a:t>
                      </a:r>
                      <a:endParaRPr b="1" sz="1800"/>
                    </a:p>
                  </a:txBody>
                  <a:tcPr marT="91425" marB="91425" marR="91425" marL="91425"/>
                </a:tc>
              </a:tr>
              <a:tr h="1905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/>
                        <a:t>2:30-3pm</a:t>
                      </a:r>
                      <a:endParaRPr b="1" sz="18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/>
                        <a:t>Concluding Remarks (Media Center)</a:t>
                      </a:r>
                      <a:endParaRPr b="1" sz="1800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Shape 2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06325" y="-14212"/>
            <a:ext cx="2591525" cy="3266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Shape 2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91875" y="3186775"/>
            <a:ext cx="3391600" cy="220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Shape 2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3176300"/>
            <a:ext cx="3292826" cy="198190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Shape 228"/>
          <p:cNvSpPr txBox="1"/>
          <p:nvPr>
            <p:ph type="title"/>
          </p:nvPr>
        </p:nvSpPr>
        <p:spPr>
          <a:xfrm>
            <a:off x="352925" y="180634"/>
            <a:ext cx="8562600" cy="47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Shape 229"/>
          <p:cNvSpPr txBox="1"/>
          <p:nvPr>
            <p:ph idx="1" type="body"/>
          </p:nvPr>
        </p:nvSpPr>
        <p:spPr>
          <a:xfrm>
            <a:off x="615222" y="857466"/>
            <a:ext cx="8260500" cy="365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45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Shape 230"/>
          <p:cNvSpPr txBox="1"/>
          <p:nvPr>
            <p:ph idx="12" type="sldNum"/>
          </p:nvPr>
        </p:nvSpPr>
        <p:spPr>
          <a:xfrm>
            <a:off x="6845050" y="4857750"/>
            <a:ext cx="2133600" cy="357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31" name="Shape 2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-13750"/>
            <a:ext cx="2591525" cy="326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Shape 2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13100" y="3023899"/>
            <a:ext cx="2845189" cy="213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Shape 2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15325" y="10475"/>
            <a:ext cx="4419670" cy="317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/>
          <p:nvPr>
            <p:ph type="title"/>
          </p:nvPr>
        </p:nvSpPr>
        <p:spPr>
          <a:xfrm>
            <a:off x="352925" y="180634"/>
            <a:ext cx="8562600" cy="47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Radical Radiation</a:t>
            </a:r>
            <a:endParaRPr/>
          </a:p>
        </p:txBody>
      </p:sp>
      <p:sp>
        <p:nvSpPr>
          <p:cNvPr id="240" name="Shape 240"/>
          <p:cNvSpPr txBox="1"/>
          <p:nvPr>
            <p:ph idx="1" type="body"/>
          </p:nvPr>
        </p:nvSpPr>
        <p:spPr>
          <a:xfrm>
            <a:off x="615222" y="857466"/>
            <a:ext cx="8260500" cy="365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45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Shape 241"/>
          <p:cNvSpPr txBox="1"/>
          <p:nvPr>
            <p:ph idx="12" type="sldNum"/>
          </p:nvPr>
        </p:nvSpPr>
        <p:spPr>
          <a:xfrm>
            <a:off x="6845050" y="4857750"/>
            <a:ext cx="2133600" cy="357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42" name="Shape 242"/>
          <p:cNvPicPr preferRelativeResize="0"/>
          <p:nvPr/>
        </p:nvPicPr>
        <p:blipFill rotWithShape="1">
          <a:blip r:embed="rId3">
            <a:alphaModFix/>
          </a:blip>
          <a:srcRect b="28825" l="0" r="0" t="0"/>
          <a:stretch/>
        </p:blipFill>
        <p:spPr>
          <a:xfrm>
            <a:off x="1572125" y="936850"/>
            <a:ext cx="6285150" cy="3991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/>
          <p:nvPr>
            <p:ph type="title"/>
          </p:nvPr>
        </p:nvSpPr>
        <p:spPr>
          <a:xfrm>
            <a:off x="352925" y="180634"/>
            <a:ext cx="8562600" cy="47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Introducing Atoms</a:t>
            </a:r>
            <a:endParaRPr/>
          </a:p>
        </p:txBody>
      </p:sp>
      <p:sp>
        <p:nvSpPr>
          <p:cNvPr id="249" name="Shape 249"/>
          <p:cNvSpPr txBox="1"/>
          <p:nvPr>
            <p:ph idx="1" type="body"/>
          </p:nvPr>
        </p:nvSpPr>
        <p:spPr>
          <a:xfrm>
            <a:off x="615222" y="857466"/>
            <a:ext cx="8260500" cy="365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45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Shape 250"/>
          <p:cNvSpPr txBox="1"/>
          <p:nvPr>
            <p:ph idx="12" type="sldNum"/>
          </p:nvPr>
        </p:nvSpPr>
        <p:spPr>
          <a:xfrm>
            <a:off x="6845050" y="4857750"/>
            <a:ext cx="2133600" cy="357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51" name="Shape 2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5" y="0"/>
            <a:ext cx="913744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 txBox="1"/>
          <p:nvPr>
            <p:ph type="title"/>
          </p:nvPr>
        </p:nvSpPr>
        <p:spPr>
          <a:xfrm>
            <a:off x="352925" y="180634"/>
            <a:ext cx="8562600" cy="47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Risk:  Real and Perceived</a:t>
            </a:r>
            <a:endParaRPr/>
          </a:p>
        </p:txBody>
      </p:sp>
      <p:sp>
        <p:nvSpPr>
          <p:cNvPr id="258" name="Shape 258"/>
          <p:cNvSpPr txBox="1"/>
          <p:nvPr>
            <p:ph idx="1" type="body"/>
          </p:nvPr>
        </p:nvSpPr>
        <p:spPr>
          <a:xfrm>
            <a:off x="615222" y="857466"/>
            <a:ext cx="8260500" cy="365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45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Shape 259"/>
          <p:cNvSpPr txBox="1"/>
          <p:nvPr>
            <p:ph idx="12" type="sldNum"/>
          </p:nvPr>
        </p:nvSpPr>
        <p:spPr>
          <a:xfrm>
            <a:off x="6845050" y="4857750"/>
            <a:ext cx="2133600" cy="357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60" name="Shape 2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925" y="1216491"/>
            <a:ext cx="8777099" cy="34535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/>
          <p:nvPr>
            <p:ph type="title"/>
          </p:nvPr>
        </p:nvSpPr>
        <p:spPr>
          <a:xfrm>
            <a:off x="352925" y="180634"/>
            <a:ext cx="8562600" cy="47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Shape 267"/>
          <p:cNvSpPr txBox="1"/>
          <p:nvPr>
            <p:ph idx="1" type="body"/>
          </p:nvPr>
        </p:nvSpPr>
        <p:spPr>
          <a:xfrm>
            <a:off x="615222" y="857466"/>
            <a:ext cx="8260500" cy="365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450"/>
              </a:spcBef>
              <a:spcAft>
                <a:spcPts val="0"/>
              </a:spcAft>
              <a:buSzPts val="1800"/>
              <a:buChar char="▪"/>
            </a:pPr>
            <a:r>
              <a:rPr lang="en-US"/>
              <a:t>Resources:</a:t>
            </a:r>
            <a:endParaRPr/>
          </a:p>
          <a:p>
            <a:pPr indent="0" lvl="0" marL="0" rtl="0">
              <a:spcBef>
                <a:spcPts val="450"/>
              </a:spcBef>
              <a:spcAft>
                <a:spcPts val="0"/>
              </a:spcAft>
              <a:buNone/>
            </a:pPr>
            <a:r>
              <a:rPr lang="en-US"/>
              <a:t>	</a:t>
            </a:r>
            <a:r>
              <a:rPr lang="en-US" u="sng">
                <a:solidFill>
                  <a:schemeClr val="hlink"/>
                </a:solidFill>
                <a:hlinkClick r:id="rId3"/>
              </a:rPr>
              <a:t>naygn.org</a:t>
            </a:r>
            <a:endParaRPr/>
          </a:p>
          <a:p>
            <a:pPr indent="0" lvl="0" marL="0" rtl="0">
              <a:spcBef>
                <a:spcPts val="45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>
              <a:spcBef>
                <a:spcPts val="450"/>
              </a:spcBef>
              <a:spcAft>
                <a:spcPts val="0"/>
              </a:spcAft>
              <a:buSzPts val="1800"/>
              <a:buChar char="▪"/>
            </a:pPr>
            <a:r>
              <a:rPr lang="en-US"/>
              <a:t>Prizes</a:t>
            </a:r>
            <a:endParaRPr/>
          </a:p>
          <a:p>
            <a:pPr indent="0" lvl="0" marL="0" rtl="0">
              <a:spcBef>
                <a:spcPts val="45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>
              <a:spcBef>
                <a:spcPts val="450"/>
              </a:spcBef>
              <a:spcAft>
                <a:spcPts val="0"/>
              </a:spcAft>
              <a:buSzPts val="1800"/>
              <a:buChar char="▪"/>
            </a:pPr>
            <a:r>
              <a:rPr lang="en-US"/>
              <a:t>Attendance</a:t>
            </a:r>
            <a:endParaRPr/>
          </a:p>
          <a:p>
            <a:pPr indent="0" lvl="0" marL="0" rtl="0">
              <a:spcBef>
                <a:spcPts val="450"/>
              </a:spcBef>
              <a:spcAft>
                <a:spcPts val="0"/>
              </a:spcAft>
              <a:buNone/>
            </a:pPr>
            <a:r>
              <a:rPr lang="en-US"/>
              <a:t>	certificate</a:t>
            </a:r>
            <a:endParaRPr/>
          </a:p>
          <a:p>
            <a:pPr indent="0" lvl="0" marL="0" rtl="0">
              <a:spcBef>
                <a:spcPts val="45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>
              <a:spcBef>
                <a:spcPts val="450"/>
              </a:spcBef>
              <a:spcAft>
                <a:spcPts val="0"/>
              </a:spcAft>
              <a:buSzPts val="1800"/>
              <a:buChar char="▪"/>
            </a:pPr>
            <a:r>
              <a:rPr lang="en-US"/>
              <a:t>Meet to discuss </a:t>
            </a:r>
            <a:endParaRPr/>
          </a:p>
          <a:p>
            <a:pPr indent="0" lvl="0" marL="457200" rtl="0">
              <a:spcBef>
                <a:spcPts val="450"/>
              </a:spcBef>
              <a:spcAft>
                <a:spcPts val="0"/>
              </a:spcAft>
              <a:buNone/>
            </a:pPr>
            <a:r>
              <a:rPr lang="en-US"/>
              <a:t>plant tour</a:t>
            </a:r>
            <a:endParaRPr/>
          </a:p>
        </p:txBody>
      </p:sp>
      <p:sp>
        <p:nvSpPr>
          <p:cNvPr id="268" name="Shape 268"/>
          <p:cNvSpPr txBox="1"/>
          <p:nvPr>
            <p:ph idx="12" type="sldNum"/>
          </p:nvPr>
        </p:nvSpPr>
        <p:spPr>
          <a:xfrm>
            <a:off x="6845050" y="4857750"/>
            <a:ext cx="2133600" cy="357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69" name="Shape 2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25725" y="1009850"/>
            <a:ext cx="6823074" cy="4133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/>
          <p:nvPr>
            <p:ph idx="12" type="sldNum"/>
          </p:nvPr>
        </p:nvSpPr>
        <p:spPr>
          <a:xfrm>
            <a:off x="6845050" y="4857750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b="0" i="0" sz="800" u="none" cap="none" strike="noStrik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 txBox="1"/>
          <p:nvPr>
            <p:ph idx="12" type="sldNum"/>
          </p:nvPr>
        </p:nvSpPr>
        <p:spPr>
          <a:xfrm>
            <a:off x="6845050" y="4857750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81" name="Shape 2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0625" y="828675"/>
            <a:ext cx="7115174" cy="395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 txBox="1"/>
          <p:nvPr>
            <p:ph type="title"/>
          </p:nvPr>
        </p:nvSpPr>
        <p:spPr>
          <a:xfrm>
            <a:off x="352925" y="180634"/>
            <a:ext cx="8562600" cy="47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Shape 288"/>
          <p:cNvSpPr txBox="1"/>
          <p:nvPr>
            <p:ph idx="1" type="body"/>
          </p:nvPr>
        </p:nvSpPr>
        <p:spPr>
          <a:xfrm>
            <a:off x="615222" y="857466"/>
            <a:ext cx="8260500" cy="365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45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Shape 289"/>
          <p:cNvSpPr txBox="1"/>
          <p:nvPr>
            <p:ph idx="12" type="sldNum"/>
          </p:nvPr>
        </p:nvSpPr>
        <p:spPr>
          <a:xfrm>
            <a:off x="6845050" y="4857750"/>
            <a:ext cx="2133600" cy="357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90" name="Shape 2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8100" y="766225"/>
            <a:ext cx="8107300" cy="405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/>
          <p:nvPr>
            <p:ph type="title"/>
          </p:nvPr>
        </p:nvSpPr>
        <p:spPr>
          <a:xfrm>
            <a:off x="352925" y="180634"/>
            <a:ext cx="8562600" cy="47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Breakout Sessions</a:t>
            </a:r>
            <a:endParaRPr/>
          </a:p>
        </p:txBody>
      </p:sp>
      <p:sp>
        <p:nvSpPr>
          <p:cNvPr id="67" name="Shape 67"/>
          <p:cNvSpPr txBox="1"/>
          <p:nvPr>
            <p:ph idx="1" type="body"/>
          </p:nvPr>
        </p:nvSpPr>
        <p:spPr>
          <a:xfrm>
            <a:off x="615222" y="857466"/>
            <a:ext cx="8260500" cy="365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45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Shape 68"/>
          <p:cNvSpPr txBox="1"/>
          <p:nvPr>
            <p:ph idx="12" type="sldNum"/>
          </p:nvPr>
        </p:nvSpPr>
        <p:spPr>
          <a:xfrm>
            <a:off x="6845050" y="4857750"/>
            <a:ext cx="2133600" cy="357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9" name="Shape 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2576" y="857475"/>
            <a:ext cx="6427560" cy="412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/>
          <p:nvPr>
            <p:ph type="title"/>
          </p:nvPr>
        </p:nvSpPr>
        <p:spPr>
          <a:xfrm>
            <a:off x="352925" y="180634"/>
            <a:ext cx="8562600" cy="47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Prizes!</a:t>
            </a:r>
            <a:endParaRPr/>
          </a:p>
        </p:txBody>
      </p:sp>
      <p:sp>
        <p:nvSpPr>
          <p:cNvPr id="76" name="Shape 76"/>
          <p:cNvSpPr txBox="1"/>
          <p:nvPr>
            <p:ph idx="1" type="body"/>
          </p:nvPr>
        </p:nvSpPr>
        <p:spPr>
          <a:xfrm>
            <a:off x="615222" y="857466"/>
            <a:ext cx="8260500" cy="365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450"/>
              </a:spcBef>
              <a:spcAft>
                <a:spcPts val="0"/>
              </a:spcAft>
              <a:buSzPts val="1800"/>
              <a:buChar char="▪"/>
            </a:pPr>
            <a:r>
              <a:rPr lang="en-US"/>
              <a:t>Write your cell phone number on the raffle tickets</a:t>
            </a:r>
            <a:endParaRPr/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▪"/>
            </a:pPr>
            <a:r>
              <a:rPr lang="en-US"/>
              <a:t>Throughout the day, use the tickets for a chance to win various “Grand Prizes”</a:t>
            </a:r>
            <a:endParaRPr/>
          </a:p>
        </p:txBody>
      </p:sp>
      <p:sp>
        <p:nvSpPr>
          <p:cNvPr id="77" name="Shape 77"/>
          <p:cNvSpPr txBox="1"/>
          <p:nvPr>
            <p:ph idx="12" type="sldNum"/>
          </p:nvPr>
        </p:nvSpPr>
        <p:spPr>
          <a:xfrm>
            <a:off x="6845050" y="4857750"/>
            <a:ext cx="2133600" cy="357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8" name="Shape 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65701" y="2230788"/>
            <a:ext cx="1993000" cy="2726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Shape 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5550" y="2403063"/>
            <a:ext cx="2979625" cy="2133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Shape 80"/>
          <p:cNvPicPr preferRelativeResize="0"/>
          <p:nvPr/>
        </p:nvPicPr>
        <p:blipFill rotWithShape="1">
          <a:blip r:embed="rId5">
            <a:alphaModFix/>
          </a:blip>
          <a:srcRect b="9438" l="0" r="0" t="12625"/>
          <a:stretch/>
        </p:blipFill>
        <p:spPr>
          <a:xfrm>
            <a:off x="6346675" y="2238749"/>
            <a:ext cx="2529051" cy="26279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/>
          <p:nvPr>
            <p:ph type="title"/>
          </p:nvPr>
        </p:nvSpPr>
        <p:spPr>
          <a:xfrm>
            <a:off x="352925" y="180634"/>
            <a:ext cx="8562600" cy="47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North American Young Generation in Nuclear</a:t>
            </a:r>
            <a:endParaRPr/>
          </a:p>
        </p:txBody>
      </p:sp>
      <p:sp>
        <p:nvSpPr>
          <p:cNvPr id="87" name="Shape 87"/>
          <p:cNvSpPr txBox="1"/>
          <p:nvPr>
            <p:ph idx="1" type="body"/>
          </p:nvPr>
        </p:nvSpPr>
        <p:spPr>
          <a:xfrm>
            <a:off x="615222" y="857466"/>
            <a:ext cx="8260500" cy="365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450"/>
              </a:spcBef>
              <a:spcAft>
                <a:spcPts val="0"/>
              </a:spcAft>
              <a:buNone/>
            </a:pPr>
            <a:r>
              <a:rPr lang="en-US" sz="15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NAYGN provides opportunities for a young generation of </a:t>
            </a:r>
            <a:r>
              <a:rPr b="1" i="1" lang="en-US" sz="15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nuclear enthusiasts</a:t>
            </a:r>
            <a:r>
              <a:rPr lang="en-US" sz="15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to develop leadership and professional skills, create life-long connections, </a:t>
            </a:r>
            <a:r>
              <a:rPr b="1" lang="en-US" sz="30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engage and inform the public</a:t>
            </a:r>
            <a:r>
              <a:rPr lang="en-US" sz="15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, and inspire today’s nuclear technology professionals to meet the challenges of the 21st century.</a:t>
            </a:r>
            <a:endParaRPr/>
          </a:p>
        </p:txBody>
      </p:sp>
      <p:sp>
        <p:nvSpPr>
          <p:cNvPr id="88" name="Shape 88"/>
          <p:cNvSpPr txBox="1"/>
          <p:nvPr>
            <p:ph idx="12" type="sldNum"/>
          </p:nvPr>
        </p:nvSpPr>
        <p:spPr>
          <a:xfrm>
            <a:off x="6845050" y="4857750"/>
            <a:ext cx="2133600" cy="357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Shape 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1250" y="-337175"/>
            <a:ext cx="4658126" cy="6122394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Shape 95"/>
          <p:cNvSpPr txBox="1"/>
          <p:nvPr>
            <p:ph type="title"/>
          </p:nvPr>
        </p:nvSpPr>
        <p:spPr>
          <a:xfrm>
            <a:off x="352925" y="180634"/>
            <a:ext cx="8562600" cy="47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Shape 96"/>
          <p:cNvSpPr txBox="1"/>
          <p:nvPr>
            <p:ph idx="1" type="body"/>
          </p:nvPr>
        </p:nvSpPr>
        <p:spPr>
          <a:xfrm>
            <a:off x="615222" y="857466"/>
            <a:ext cx="8260500" cy="365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45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Shape 97"/>
          <p:cNvSpPr txBox="1"/>
          <p:nvPr>
            <p:ph idx="12" type="sldNum"/>
          </p:nvPr>
        </p:nvSpPr>
        <p:spPr>
          <a:xfrm>
            <a:off x="6845050" y="4857750"/>
            <a:ext cx="2133600" cy="357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8" name="Shape 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21512" y="-32375"/>
            <a:ext cx="4762762" cy="288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Shape 99"/>
          <p:cNvPicPr preferRelativeResize="0"/>
          <p:nvPr/>
        </p:nvPicPr>
        <p:blipFill rotWithShape="1">
          <a:blip r:embed="rId5">
            <a:alphaModFix/>
          </a:blip>
          <a:srcRect b="0" l="0" r="1584" t="0"/>
          <a:stretch/>
        </p:blipFill>
        <p:spPr>
          <a:xfrm>
            <a:off x="-116875" y="2778350"/>
            <a:ext cx="4658124" cy="24770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/>
          <p:nvPr>
            <p:ph type="title"/>
          </p:nvPr>
        </p:nvSpPr>
        <p:spPr>
          <a:xfrm>
            <a:off x="352925" y="180634"/>
            <a:ext cx="8562600" cy="47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Shape 106"/>
          <p:cNvSpPr txBox="1"/>
          <p:nvPr>
            <p:ph idx="1" type="body"/>
          </p:nvPr>
        </p:nvSpPr>
        <p:spPr>
          <a:xfrm>
            <a:off x="615222" y="857466"/>
            <a:ext cx="8260500" cy="365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45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Shape 107"/>
          <p:cNvSpPr txBox="1"/>
          <p:nvPr>
            <p:ph idx="12" type="sldNum"/>
          </p:nvPr>
        </p:nvSpPr>
        <p:spPr>
          <a:xfrm>
            <a:off x="6845050" y="4857750"/>
            <a:ext cx="2133600" cy="357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8" name="Shape 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4274" y="792100"/>
            <a:ext cx="5551850" cy="4275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Shape 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9750" y="1257246"/>
            <a:ext cx="5313626" cy="2776175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Shape 115"/>
          <p:cNvSpPr txBox="1"/>
          <p:nvPr>
            <p:ph type="title"/>
          </p:nvPr>
        </p:nvSpPr>
        <p:spPr>
          <a:xfrm>
            <a:off x="352925" y="180634"/>
            <a:ext cx="8562600" cy="47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Shape 116"/>
          <p:cNvSpPr txBox="1"/>
          <p:nvPr>
            <p:ph idx="1" type="body"/>
          </p:nvPr>
        </p:nvSpPr>
        <p:spPr>
          <a:xfrm>
            <a:off x="615222" y="857466"/>
            <a:ext cx="8260500" cy="365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45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Shape 117"/>
          <p:cNvSpPr txBox="1"/>
          <p:nvPr>
            <p:ph idx="12" type="sldNum"/>
          </p:nvPr>
        </p:nvSpPr>
        <p:spPr>
          <a:xfrm>
            <a:off x="6845050" y="4857750"/>
            <a:ext cx="2133600" cy="357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8" name="Shape 1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4796" y="-37875"/>
            <a:ext cx="3701005" cy="5181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/>
          <p:nvPr>
            <p:ph type="title"/>
          </p:nvPr>
        </p:nvSpPr>
        <p:spPr>
          <a:xfrm>
            <a:off x="352925" y="180634"/>
            <a:ext cx="8562600" cy="47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Lost in Translation</a:t>
            </a:r>
            <a:endParaRPr/>
          </a:p>
        </p:txBody>
      </p:sp>
      <p:sp>
        <p:nvSpPr>
          <p:cNvPr id="125" name="Shape 125"/>
          <p:cNvSpPr txBox="1"/>
          <p:nvPr>
            <p:ph idx="1" type="body"/>
          </p:nvPr>
        </p:nvSpPr>
        <p:spPr>
          <a:xfrm>
            <a:off x="615225" y="857475"/>
            <a:ext cx="8236800" cy="365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>
              <a:spcBef>
                <a:spcPts val="450"/>
              </a:spcBef>
              <a:spcAft>
                <a:spcPts val="0"/>
              </a:spcAft>
              <a:buSzPts val="1400"/>
              <a:buChar char="▪"/>
            </a:pPr>
            <a:r>
              <a:rPr b="1" lang="en-US" sz="1400"/>
              <a:t>Outage </a:t>
            </a:r>
            <a:r>
              <a:rPr lang="en-US" sz="1400"/>
              <a:t>- planned plant shutdown to refuel the reactor (“busy season”)</a:t>
            </a:r>
            <a:endParaRPr sz="1400"/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▪"/>
            </a:pPr>
            <a:r>
              <a:rPr b="1" lang="en-US" sz="1400"/>
              <a:t>NRC </a:t>
            </a:r>
            <a:r>
              <a:rPr lang="en-US" sz="1400"/>
              <a:t>- Nuclear Regulatory Commission (government agency that oversees nuclear power plants)</a:t>
            </a:r>
            <a:endParaRPr sz="1400"/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▪"/>
            </a:pPr>
            <a:r>
              <a:rPr b="1" lang="en-US" sz="1400"/>
              <a:t>Critical Path</a:t>
            </a:r>
            <a:r>
              <a:rPr lang="en-US" sz="1400"/>
              <a:t> - Tasks standing in the way to starting up the reactor</a:t>
            </a:r>
            <a:endParaRPr sz="1400"/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▪"/>
            </a:pPr>
            <a:r>
              <a:rPr b="1" lang="en-US" sz="1400"/>
              <a:t>Cycle </a:t>
            </a:r>
            <a:r>
              <a:rPr lang="en-US" sz="1400"/>
              <a:t>- a fuel cycle, typically 1-2 years</a:t>
            </a:r>
            <a:endParaRPr sz="1400"/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▪"/>
            </a:pPr>
            <a:r>
              <a:rPr b="1" lang="en-US" sz="1400"/>
              <a:t>RP </a:t>
            </a:r>
            <a:r>
              <a:rPr lang="en-US" sz="1400"/>
              <a:t>- Radiation Protection (department that plans work to achieve low dose/radiation exposure)</a:t>
            </a:r>
            <a:endParaRPr sz="1400"/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▪"/>
            </a:pPr>
            <a:r>
              <a:rPr b="1" lang="en-US" sz="1400"/>
              <a:t>Ops </a:t>
            </a:r>
            <a:r>
              <a:rPr lang="en-US" sz="1400"/>
              <a:t>- operations department, manipulate equipment in the plant</a:t>
            </a:r>
            <a:endParaRPr sz="1400"/>
          </a:p>
          <a:p>
            <a: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▪"/>
            </a:pPr>
            <a:r>
              <a:rPr b="1" lang="en-US" sz="1400"/>
              <a:t>Plant</a:t>
            </a:r>
            <a:r>
              <a:rPr lang="en-US" sz="1400"/>
              <a:t>=</a:t>
            </a:r>
            <a:r>
              <a:rPr b="1" lang="en-US" sz="1400"/>
              <a:t>Station</a:t>
            </a:r>
            <a:r>
              <a:rPr lang="en-US" sz="1400"/>
              <a:t> (power plant),</a:t>
            </a:r>
            <a:r>
              <a:rPr lang="en-US" sz="1400"/>
              <a:t> </a:t>
            </a:r>
            <a:r>
              <a:rPr b="1" lang="en-US" sz="1400"/>
              <a:t>Unit</a:t>
            </a:r>
            <a:r>
              <a:rPr lang="en-US" sz="1400"/>
              <a:t>=</a:t>
            </a:r>
            <a:r>
              <a:rPr b="1" lang="en-US" sz="1400"/>
              <a:t>Reactor </a:t>
            </a:r>
            <a:r>
              <a:rPr lang="en-US" sz="1400"/>
              <a:t>(nuclear reactor core)</a:t>
            </a:r>
            <a:endParaRPr sz="1400"/>
          </a:p>
        </p:txBody>
      </p:sp>
      <p:sp>
        <p:nvSpPr>
          <p:cNvPr id="126" name="Shape 126"/>
          <p:cNvSpPr txBox="1"/>
          <p:nvPr>
            <p:ph idx="12" type="sldNum"/>
          </p:nvPr>
        </p:nvSpPr>
        <p:spPr>
          <a:xfrm>
            <a:off x="6845050" y="4857750"/>
            <a:ext cx="2133600" cy="357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27" name="Shape 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1550" y="2589050"/>
            <a:ext cx="7617175" cy="236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Default Design">
  <a:themeElements>
    <a:clrScheme name="#NEW DUKE ENERGY 3">
      <a:dk1>
        <a:srgbClr val="005072"/>
      </a:dk1>
      <a:lt1>
        <a:srgbClr val="FFFFFF"/>
      </a:lt1>
      <a:dk2>
        <a:srgbClr val="256B94"/>
      </a:dk2>
      <a:lt2>
        <a:srgbClr val="CACAC8"/>
      </a:lt2>
      <a:accent1>
        <a:srgbClr val="FF5A00"/>
      </a:accent1>
      <a:accent2>
        <a:srgbClr val="2EB135"/>
      </a:accent2>
      <a:accent3>
        <a:srgbClr val="F4AA00"/>
      </a:accent3>
      <a:accent4>
        <a:srgbClr val="34B5D0"/>
      </a:accent4>
      <a:accent5>
        <a:srgbClr val="007836"/>
      </a:accent5>
      <a:accent6>
        <a:srgbClr val="FF5A00"/>
      </a:accent6>
      <a:hlink>
        <a:srgbClr val="007DA4"/>
      </a:hlink>
      <a:folHlink>
        <a:srgbClr val="D5C29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