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7315200" cy="9601200"/>
  <p:embeddedFontLst>
    <p:embeddedFont>
      <p:font typeface="Arial Narrow"/>
      <p:regular r:id="rId27"/>
      <p:bold r:id="rId28"/>
      <p:italic r:id="rId29"/>
      <p:boldItalic r:id="rId30"/>
    </p:embeddedFont>
    <p:embeddedFont>
      <p:font typeface="Helvetica Neue"/>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ArialNarrow-bold.fntdata"/><Relationship Id="rId27" Type="http://schemas.openxmlformats.org/officeDocument/2006/relationships/font" Target="fonts/ArialNarrow-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rialNarrow-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regular.fntdata"/><Relationship Id="rId30" Type="http://schemas.openxmlformats.org/officeDocument/2006/relationships/font" Target="fonts/ArialNarrow-boldItalic.fntdata"/><Relationship Id="rId11" Type="http://schemas.openxmlformats.org/officeDocument/2006/relationships/slide" Target="slides/slide7.xml"/><Relationship Id="rId33" Type="http://schemas.openxmlformats.org/officeDocument/2006/relationships/font" Target="fonts/HelveticaNeue-italic.fntdata"/><Relationship Id="rId10" Type="http://schemas.openxmlformats.org/officeDocument/2006/relationships/slide" Target="slides/slide6.xml"/><Relationship Id="rId32" Type="http://schemas.openxmlformats.org/officeDocument/2006/relationships/font" Target="fonts/HelveticaNeue-bold.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HelveticaNeue-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169920" cy="48006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4" name="Shape 4"/>
          <p:cNvSpPr txBox="1"/>
          <p:nvPr>
            <p:ph idx="10" type="dt"/>
          </p:nvPr>
        </p:nvSpPr>
        <p:spPr>
          <a:xfrm>
            <a:off x="4143587" y="0"/>
            <a:ext cx="3169920" cy="480060"/>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5" name="Shape 5"/>
          <p:cNvSpPr/>
          <p:nvPr>
            <p:ph idx="3" type="sldImg"/>
          </p:nvPr>
        </p:nvSpPr>
        <p:spPr>
          <a:xfrm>
            <a:off x="457200" y="720725"/>
            <a:ext cx="6400800" cy="36004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Shape 6"/>
          <p:cNvSpPr txBox="1"/>
          <p:nvPr>
            <p:ph idx="1" type="body"/>
          </p:nvPr>
        </p:nvSpPr>
        <p:spPr>
          <a:xfrm>
            <a:off x="731520" y="4560570"/>
            <a:ext cx="5852160" cy="4320540"/>
          </a:xfrm>
          <a:prstGeom prst="rect">
            <a:avLst/>
          </a:prstGeom>
          <a:noFill/>
          <a:ln>
            <a:noFill/>
          </a:ln>
        </p:spPr>
        <p:txBody>
          <a:bodyPr anchorCtr="0" anchor="t" bIns="91425" lIns="91425" spcFirstLastPara="1" rIns="91425" wrap="square" tIns="91425"/>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9119474"/>
            <a:ext cx="3169920" cy="48006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8" name="Shape 8"/>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lUhJL7o6_cA"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 name="Shape 45"/>
        <p:cNvGrpSpPr/>
        <p:nvPr/>
      </p:nvGrpSpPr>
      <p:grpSpPr>
        <a:xfrm>
          <a:off x="0" y="0"/>
          <a:ext cx="0" cy="0"/>
          <a:chOff x="0" y="0"/>
          <a:chExt cx="0" cy="0"/>
        </a:xfrm>
      </p:grpSpPr>
      <p:sp>
        <p:nvSpPr>
          <p:cNvPr id="46" name="Shape 46"/>
          <p:cNvSpPr/>
          <p:nvPr>
            <p:ph idx="2" type="sldImg"/>
          </p:nvPr>
        </p:nvSpPr>
        <p:spPr>
          <a:xfrm>
            <a:off x="457200" y="720725"/>
            <a:ext cx="6400800" cy="36004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7" name="Shape 47"/>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48" name="Shape 48"/>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All nuclides have a particular half life ranging from very long to very short.</a:t>
            </a:r>
            <a:endParaRPr/>
          </a:p>
          <a:p>
            <a:pPr indent="0" lvl="0" marL="0">
              <a:spcBef>
                <a:spcPts val="360"/>
              </a:spcBef>
              <a:spcAft>
                <a:spcPts val="0"/>
              </a:spcAft>
              <a:buNone/>
            </a:pPr>
            <a:r>
              <a:rPr lang="en-US"/>
              <a:t>Whether a radioactive isotope decays is a statistical process.</a:t>
            </a:r>
            <a:endParaRPr/>
          </a:p>
        </p:txBody>
      </p:sp>
      <p:sp>
        <p:nvSpPr>
          <p:cNvPr id="150" name="Shape 150"/>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159" name="Shape 159"/>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169" name="Shape 169"/>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177" name="Shape 177"/>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185" name="Shape 185"/>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193" name="Shape 193"/>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201" name="Shape 201"/>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209" name="Shape 209"/>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217" name="Shape 217"/>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225" name="Shape 225"/>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Atoms are the building blocks of matter.  They make up everything around us.</a:t>
            </a:r>
            <a:endParaRPr/>
          </a:p>
          <a:p>
            <a:pPr indent="0" lvl="0" marL="0">
              <a:spcBef>
                <a:spcPts val="360"/>
              </a:spcBef>
              <a:spcAft>
                <a:spcPts val="0"/>
              </a:spcAft>
              <a:buNone/>
            </a:pPr>
            <a:r>
              <a:rPr lang="en-US"/>
              <a:t>Atoms are EXTREMELY TINY.  How many atoms can fit on the head of a pin?  5 million million!!!  (depending on the size of the atom)  This is the number of grains of sand that would fit in a refrigerator.</a:t>
            </a:r>
            <a:endParaRPr/>
          </a:p>
          <a:p>
            <a:pPr indent="0" lvl="0" marL="0">
              <a:spcBef>
                <a:spcPts val="360"/>
              </a:spcBef>
              <a:spcAft>
                <a:spcPts val="0"/>
              </a:spcAft>
              <a:buNone/>
            </a:pPr>
            <a:r>
              <a:rPr lang="en-US"/>
              <a:t>There are about 100 different types of atoms (118 to be exact) and these are listed in the Periodic Table.</a:t>
            </a:r>
            <a:endParaRPr/>
          </a:p>
          <a:p>
            <a:pPr indent="0" lvl="0" marL="0">
              <a:spcBef>
                <a:spcPts val="360"/>
              </a:spcBef>
              <a:spcAft>
                <a:spcPts val="0"/>
              </a:spcAft>
              <a:buNone/>
            </a:pPr>
            <a:r>
              <a:rPr lang="en-US"/>
              <a:t>Atoms have different properties.  Can you name an element (or type of atom)?</a:t>
            </a:r>
            <a:endParaRPr/>
          </a:p>
        </p:txBody>
      </p:sp>
      <p:sp>
        <p:nvSpPr>
          <p:cNvPr id="57" name="Shape 57"/>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233" name="Shape 233"/>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241" name="Shape 241"/>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8" name="Shape 248"/>
          <p:cNvSpPr txBox="1"/>
          <p:nvPr>
            <p:ph idx="1" type="body"/>
          </p:nvPr>
        </p:nvSpPr>
        <p:spPr>
          <a:xfrm>
            <a:off x="731520" y="4560570"/>
            <a:ext cx="5852100" cy="4320600"/>
          </a:xfrm>
          <a:prstGeom prst="rect">
            <a:avLst/>
          </a:prstGeom>
          <a:noFill/>
          <a:ln>
            <a:noFill/>
          </a:ln>
        </p:spPr>
        <p:txBody>
          <a:bodyPr anchorCtr="0" anchor="t" bIns="48325" lIns="96650" spcFirstLastPara="1" rIns="96650" wrap="square" tIns="48325">
            <a:noAutofit/>
          </a:bodyPr>
          <a:lstStyle/>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249" name="Shape 249"/>
          <p:cNvSpPr txBox="1"/>
          <p:nvPr>
            <p:ph idx="12" type="sldNum"/>
          </p:nvPr>
        </p:nvSpPr>
        <p:spPr>
          <a:xfrm>
            <a:off x="4143587" y="9119474"/>
            <a:ext cx="3169800" cy="48000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lnSpc>
                <a:spcPct val="90000"/>
              </a:lnSpc>
              <a:spcBef>
                <a:spcPts val="450"/>
              </a:spcBef>
              <a:spcAft>
                <a:spcPts val="0"/>
              </a:spcAft>
              <a:buNone/>
            </a:pPr>
            <a:r>
              <a:rPr lang="en-US" sz="1800">
                <a:latin typeface="Arial Narrow"/>
                <a:ea typeface="Arial Narrow"/>
                <a:cs typeface="Arial Narrow"/>
                <a:sym typeface="Arial Narrow"/>
              </a:rPr>
              <a:t>The number of protons in an atom determines what element the atom is.</a:t>
            </a:r>
            <a:endParaRPr sz="1800">
              <a:latin typeface="Arial Narrow"/>
              <a:ea typeface="Arial Narrow"/>
              <a:cs typeface="Arial Narrow"/>
              <a:sym typeface="Arial Narrow"/>
            </a:endParaRPr>
          </a:p>
          <a:p>
            <a:pPr indent="0" lvl="0" marL="0">
              <a:spcBef>
                <a:spcPts val="360"/>
              </a:spcBef>
              <a:spcAft>
                <a:spcPts val="0"/>
              </a:spcAft>
              <a:buNone/>
            </a:pPr>
            <a:r>
              <a:rPr lang="en-US"/>
              <a:t>The nucleus is made up protons and neutrons.  The electrons orbit the nucleus.</a:t>
            </a:r>
            <a:endParaRPr/>
          </a:p>
          <a:p>
            <a:pPr indent="0" lvl="0" marL="0">
              <a:spcBef>
                <a:spcPts val="360"/>
              </a:spcBef>
              <a:spcAft>
                <a:spcPts val="0"/>
              </a:spcAft>
              <a:buNone/>
            </a:pPr>
            <a:r>
              <a:rPr lang="en-US"/>
              <a:t>Electrons are much smaller.  Atoms are mostly empty space!  </a:t>
            </a:r>
            <a:endParaRPr/>
          </a:p>
          <a:p>
            <a:pPr indent="0" lvl="0" marL="0">
              <a:spcBef>
                <a:spcPts val="360"/>
              </a:spcBef>
              <a:spcAft>
                <a:spcPts val="0"/>
              </a:spcAft>
              <a:buNone/>
            </a:pPr>
            <a:r>
              <a:rPr lang="en-US"/>
              <a:t>Protons = positive charge.  Electrons = negative charge.</a:t>
            </a:r>
            <a:endParaRPr/>
          </a:p>
        </p:txBody>
      </p:sp>
      <p:sp>
        <p:nvSpPr>
          <p:cNvPr id="67" name="Shape 67"/>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rtl="0">
              <a:lnSpc>
                <a:spcPct val="90000"/>
              </a:lnSpc>
              <a:spcBef>
                <a:spcPts val="450"/>
              </a:spcBef>
              <a:spcAft>
                <a:spcPts val="0"/>
              </a:spcAft>
              <a:buNone/>
            </a:pPr>
            <a:r>
              <a:rPr lang="en-US">
                <a:latin typeface="Arial Narrow"/>
                <a:ea typeface="Arial Narrow"/>
                <a:cs typeface="Arial Narrow"/>
                <a:sym typeface="Arial Narrow"/>
              </a:rPr>
              <a:t>Isotopes are similar elements with different numbers of neutrons</a:t>
            </a:r>
            <a:br>
              <a:rPr lang="en-US">
                <a:latin typeface="Arial Narrow"/>
                <a:ea typeface="Arial Narrow"/>
                <a:cs typeface="Arial Narrow"/>
                <a:sym typeface="Arial Narrow"/>
              </a:rPr>
            </a:br>
            <a:r>
              <a:rPr lang="en-US">
                <a:latin typeface="Arial Narrow"/>
                <a:ea typeface="Arial Narrow"/>
                <a:cs typeface="Arial Narrow"/>
                <a:sym typeface="Arial Narrow"/>
              </a:rPr>
              <a:t>Isotopes can be stable or unstable (or radioactive) isotopes</a:t>
            </a:r>
            <a:endParaRPr>
              <a:latin typeface="Arial Narrow"/>
              <a:ea typeface="Arial Narrow"/>
              <a:cs typeface="Arial Narrow"/>
              <a:sym typeface="Arial Narrow"/>
            </a:endParaRPr>
          </a:p>
          <a:p>
            <a:pPr indent="0" lvl="0" marL="0" rtl="0">
              <a:lnSpc>
                <a:spcPct val="90000"/>
              </a:lnSpc>
              <a:spcBef>
                <a:spcPts val="450"/>
              </a:spcBef>
              <a:spcAft>
                <a:spcPts val="0"/>
              </a:spcAft>
              <a:buNone/>
            </a:pPr>
            <a:r>
              <a:rPr lang="en-US">
                <a:latin typeface="Arial Narrow"/>
                <a:ea typeface="Arial Narrow"/>
                <a:cs typeface="Arial Narrow"/>
                <a:sym typeface="Arial Narrow"/>
              </a:rPr>
              <a:t>Brookhaven National Lab has an interactive chart of nuclides.  </a:t>
            </a:r>
            <a:endParaRPr>
              <a:latin typeface="Arial Narrow"/>
              <a:ea typeface="Arial Narrow"/>
              <a:cs typeface="Arial Narrow"/>
              <a:sym typeface="Arial Narrow"/>
            </a:endParaRPr>
          </a:p>
          <a:p>
            <a:pPr indent="0" lvl="0" marL="0" rtl="0">
              <a:lnSpc>
                <a:spcPct val="90000"/>
              </a:lnSpc>
              <a:spcBef>
                <a:spcPts val="450"/>
              </a:spcBef>
              <a:spcAft>
                <a:spcPts val="0"/>
              </a:spcAft>
              <a:buNone/>
            </a:pPr>
            <a:r>
              <a:rPr lang="en-US">
                <a:latin typeface="Arial Narrow"/>
                <a:ea typeface="Arial Narrow"/>
                <a:cs typeface="Arial Narrow"/>
                <a:sym typeface="Arial Narrow"/>
              </a:rPr>
              <a:t>Enter the atomic symbol, dash, atomic mass (ex// U-235) to learn information about decay modes and half lives.</a:t>
            </a:r>
            <a:endParaRPr>
              <a:latin typeface="Arial Narrow"/>
              <a:ea typeface="Arial Narrow"/>
              <a:cs typeface="Arial Narrow"/>
              <a:sym typeface="Arial Narrow"/>
            </a:endParaRPr>
          </a:p>
        </p:txBody>
      </p:sp>
      <p:sp>
        <p:nvSpPr>
          <p:cNvPr id="77" name="Shape 77"/>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Isotopes can have very different characteristics from each other.</a:t>
            </a:r>
            <a:endParaRPr/>
          </a:p>
          <a:p>
            <a:pPr indent="0" lvl="0" marL="0">
              <a:spcBef>
                <a:spcPts val="360"/>
              </a:spcBef>
              <a:spcAft>
                <a:spcPts val="0"/>
              </a:spcAft>
              <a:buNone/>
            </a:pPr>
            <a:r>
              <a:rPr lang="en-US"/>
              <a:t>Sodium (chemical symbol Na) has 11 protons.  It can have either 12 or 13 neutrons.  The two different isotopes have </a:t>
            </a:r>
            <a:r>
              <a:rPr i="1" lang="en-US"/>
              <a:t>very</a:t>
            </a:r>
            <a:r>
              <a:rPr lang="en-US"/>
              <a:t> different properties.</a:t>
            </a:r>
            <a:endParaRPr/>
          </a:p>
          <a:p>
            <a:pPr indent="0" lvl="0" marL="0">
              <a:spcBef>
                <a:spcPts val="360"/>
              </a:spcBef>
              <a:spcAft>
                <a:spcPts val="0"/>
              </a:spcAft>
              <a:buNone/>
            </a:pPr>
            <a:r>
              <a:rPr lang="en-US"/>
              <a:t>	Fun fact:  salt substitute is made of potassium chloride.  The potassium makes salt substitute radioactive (in the same way a banana is radioactive) and this can be seen by using a Geiger counter.</a:t>
            </a:r>
            <a:endParaRPr/>
          </a:p>
          <a:p>
            <a:pPr indent="0" lvl="0" marL="0">
              <a:spcBef>
                <a:spcPts val="360"/>
              </a:spcBef>
              <a:spcAft>
                <a:spcPts val="0"/>
              </a:spcAft>
              <a:buNone/>
            </a:pPr>
            <a:r>
              <a:rPr lang="en-US"/>
              <a:t>The ratio of Uranium 235 (fissile) to all isotopes of Uranium (mostly U-238 which is fissionable) is the enrichment of the nuclear fuel.</a:t>
            </a:r>
            <a:endParaRPr/>
          </a:p>
          <a:p>
            <a:pPr indent="0" lvl="0" marL="0">
              <a:spcBef>
                <a:spcPts val="360"/>
              </a:spcBef>
              <a:spcAft>
                <a:spcPts val="0"/>
              </a:spcAft>
              <a:buNone/>
            </a:pPr>
            <a:r>
              <a:rPr lang="en-US"/>
              <a:t>	Uranium is naturally 0.7% U-235.  Nuclear fuel is 3-5% U-235.  It is </a:t>
            </a:r>
            <a:r>
              <a:rPr i="1" lang="en-US"/>
              <a:t>very very</a:t>
            </a:r>
            <a:r>
              <a:rPr lang="en-US"/>
              <a:t> difficult to enrich Uranium highly enough (&gt;95%) to make a nuclear weapon.</a:t>
            </a:r>
            <a:endParaRPr/>
          </a:p>
          <a:p>
            <a:pPr indent="0" lvl="0" marL="0">
              <a:spcBef>
                <a:spcPts val="360"/>
              </a:spcBef>
              <a:spcAft>
                <a:spcPts val="0"/>
              </a:spcAft>
              <a:buNone/>
            </a:pPr>
            <a:r>
              <a:t/>
            </a:r>
            <a:endParaRPr/>
          </a:p>
        </p:txBody>
      </p:sp>
      <p:sp>
        <p:nvSpPr>
          <p:cNvPr id="86" name="Shape 86"/>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The atomic number (or number of protons) defines the element</a:t>
            </a:r>
            <a:endParaRPr/>
          </a:p>
          <a:p>
            <a:pPr indent="0" lvl="0" marL="0">
              <a:spcBef>
                <a:spcPts val="360"/>
              </a:spcBef>
              <a:spcAft>
                <a:spcPts val="0"/>
              </a:spcAft>
              <a:buNone/>
            </a:pPr>
            <a:r>
              <a:rPr lang="en-US"/>
              <a:t>Elements have various isotopes which differ in their number of neutrons</a:t>
            </a:r>
            <a:endParaRPr/>
          </a:p>
          <a:p>
            <a:pPr indent="0" lvl="0" marL="0">
              <a:spcBef>
                <a:spcPts val="360"/>
              </a:spcBef>
              <a:spcAft>
                <a:spcPts val="0"/>
              </a:spcAft>
              <a:buNone/>
            </a:pPr>
            <a:r>
              <a:rPr lang="en-US"/>
              <a:t>Nuclide is another term used to define isotopes when speaking specifically about the nucleus</a:t>
            </a:r>
            <a:endParaRPr/>
          </a:p>
          <a:p>
            <a:pPr indent="0" lvl="0" marL="0">
              <a:spcBef>
                <a:spcPts val="360"/>
              </a:spcBef>
              <a:spcAft>
                <a:spcPts val="0"/>
              </a:spcAft>
              <a:buNone/>
            </a:pPr>
            <a:r>
              <a:rPr lang="en-US"/>
              <a:t>Radioactive isotopes have an unstable nucleus and decay until stability is reached</a:t>
            </a:r>
            <a:endParaRPr/>
          </a:p>
          <a:p>
            <a:pPr indent="0" lvl="0" marL="0">
              <a:spcBef>
                <a:spcPts val="360"/>
              </a:spcBef>
              <a:spcAft>
                <a:spcPts val="0"/>
              </a:spcAft>
              <a:buNone/>
            </a:pPr>
            <a:r>
              <a:rPr lang="en-US"/>
              <a:t>Need more?  </a:t>
            </a:r>
            <a:r>
              <a:rPr lang="en-US" u="sng">
                <a:solidFill>
                  <a:schemeClr val="hlink"/>
                </a:solidFill>
                <a:hlinkClick r:id="rId2"/>
              </a:rPr>
              <a:t>https://www.youtube.com/watch?v=lUhJL7o6_cA</a:t>
            </a:r>
            <a:r>
              <a:rPr lang="en-US"/>
              <a:t> </a:t>
            </a:r>
            <a:endParaRPr/>
          </a:p>
          <a:p>
            <a:pPr indent="0" lvl="0" marL="0">
              <a:spcBef>
                <a:spcPts val="360"/>
              </a:spcBef>
              <a:spcAft>
                <a:spcPts val="0"/>
              </a:spcAft>
              <a:buNone/>
            </a:pPr>
            <a:r>
              <a:t/>
            </a:r>
            <a:endParaRPr/>
          </a:p>
        </p:txBody>
      </p:sp>
      <p:sp>
        <p:nvSpPr>
          <p:cNvPr id="96" name="Shape 96"/>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Fission:  Makes 20% of our electricity in the U.S.</a:t>
            </a:r>
            <a:endParaRPr/>
          </a:p>
          <a:p>
            <a:pPr indent="0" lvl="0" marL="0">
              <a:spcBef>
                <a:spcPts val="360"/>
              </a:spcBef>
              <a:spcAft>
                <a:spcPts val="0"/>
              </a:spcAft>
              <a:buNone/>
            </a:pPr>
            <a:r>
              <a:rPr lang="en-US"/>
              <a:t>Nuclear Power plants use fission to generate heat</a:t>
            </a:r>
            <a:endParaRPr/>
          </a:p>
          <a:p>
            <a:pPr indent="0" lvl="0" marL="0">
              <a:spcBef>
                <a:spcPts val="360"/>
              </a:spcBef>
              <a:spcAft>
                <a:spcPts val="0"/>
              </a:spcAft>
              <a:buNone/>
            </a:pPr>
            <a:r>
              <a:rPr lang="en-US"/>
              <a:t>Fusion:  Powers the Sun</a:t>
            </a:r>
            <a:br>
              <a:rPr lang="en-US"/>
            </a:br>
            <a:r>
              <a:rPr lang="en-US"/>
              <a:t>Hard to get on Earth – we’re working on it!</a:t>
            </a:r>
            <a:br>
              <a:rPr lang="en-US"/>
            </a:br>
            <a:endParaRPr/>
          </a:p>
        </p:txBody>
      </p:sp>
      <p:sp>
        <p:nvSpPr>
          <p:cNvPr id="104" name="Shape 104"/>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1 - neutron absorption:  Note how the mass number changes but the atomic number remains the same</a:t>
            </a:r>
            <a:endParaRPr/>
          </a:p>
          <a:p>
            <a:pPr indent="0" lvl="0" marL="0">
              <a:spcBef>
                <a:spcPts val="360"/>
              </a:spcBef>
              <a:spcAft>
                <a:spcPts val="0"/>
              </a:spcAft>
              <a:buNone/>
            </a:pPr>
            <a:r>
              <a:rPr lang="en-US"/>
              <a:t>2 - alpha emission:  Uranium discharges an alpha particle weighing 4 amu.  The alpha particle has 2 protons.</a:t>
            </a:r>
            <a:endParaRPr/>
          </a:p>
          <a:p>
            <a:pPr indent="0" lvl="0" marL="0">
              <a:spcBef>
                <a:spcPts val="360"/>
              </a:spcBef>
              <a:spcAft>
                <a:spcPts val="0"/>
              </a:spcAft>
              <a:buNone/>
            </a:pPr>
            <a:r>
              <a:rPr lang="en-US"/>
              <a:t>3 - beta decay:  a beta particle is an electron (essentially zero amu weight and a charge of -1)</a:t>
            </a:r>
            <a:endParaRPr/>
          </a:p>
          <a:p>
            <a:pPr indent="0" lvl="0" marL="0">
              <a:spcBef>
                <a:spcPts val="360"/>
              </a:spcBef>
              <a:spcAft>
                <a:spcPts val="0"/>
              </a:spcAft>
              <a:buNone/>
            </a:pPr>
            <a:r>
              <a:rPr lang="en-US"/>
              <a:t>4 - positron emission:  a positron is an “antiparticle” (antimatter).  It is essentially weightless (like an electron) but has a positive charge</a:t>
            </a:r>
            <a:endParaRPr/>
          </a:p>
          <a:p>
            <a:pPr indent="0" lvl="0" marL="0">
              <a:spcBef>
                <a:spcPts val="360"/>
              </a:spcBef>
              <a:spcAft>
                <a:spcPts val="0"/>
              </a:spcAft>
              <a:buNone/>
            </a:pPr>
            <a:r>
              <a:rPr lang="en-US"/>
              <a:t>5 - gamma decay:  a photon is weightless and chargeless but has energy</a:t>
            </a:r>
            <a:endParaRPr/>
          </a:p>
        </p:txBody>
      </p:sp>
      <p:sp>
        <p:nvSpPr>
          <p:cNvPr id="115" name="Shape 115"/>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457200" y="720725"/>
            <a:ext cx="6400800" cy="36006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731520" y="4560570"/>
            <a:ext cx="5852100" cy="4320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US"/>
              <a:t>illustrations for what we just talked about (for your reference)</a:t>
            </a:r>
            <a:endParaRPr/>
          </a:p>
        </p:txBody>
      </p:sp>
      <p:sp>
        <p:nvSpPr>
          <p:cNvPr id="139" name="Shape 139"/>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6" name="Shape 16"/>
        <p:cNvGrpSpPr/>
        <p:nvPr/>
      </p:nvGrpSpPr>
      <p:grpSpPr>
        <a:xfrm>
          <a:off x="0" y="0"/>
          <a:ext cx="0" cy="0"/>
          <a:chOff x="0" y="0"/>
          <a:chExt cx="0" cy="0"/>
        </a:xfrm>
      </p:grpSpPr>
      <p:pic>
        <p:nvPicPr>
          <p:cNvPr descr="shutterstock_46244998.jpg" id="17" name="Shape 17"/>
          <p:cNvPicPr preferRelativeResize="0"/>
          <p:nvPr/>
        </p:nvPicPr>
        <p:blipFill rotWithShape="1">
          <a:blip r:embed="rId2">
            <a:alphaModFix/>
          </a:blip>
          <a:srcRect b="6345" l="0" r="0" t="9281"/>
          <a:stretch/>
        </p:blipFill>
        <p:spPr>
          <a:xfrm>
            <a:off x="0" y="-1"/>
            <a:ext cx="9168384" cy="5143501"/>
          </a:xfrm>
          <a:prstGeom prst="rect">
            <a:avLst/>
          </a:prstGeom>
          <a:noFill/>
          <a:ln>
            <a:noFill/>
          </a:ln>
        </p:spPr>
      </p:pic>
      <p:sp>
        <p:nvSpPr>
          <p:cNvPr id="18" name="Shape 18"/>
          <p:cNvSpPr/>
          <p:nvPr/>
        </p:nvSpPr>
        <p:spPr>
          <a:xfrm flipH="1">
            <a:off x="380996" y="4171950"/>
            <a:ext cx="8788403" cy="990600"/>
          </a:xfrm>
          <a:prstGeom prst="round1Rect">
            <a:avLst>
              <a:gd fmla="val 34338"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sp>
        <p:nvSpPr>
          <p:cNvPr id="19" name="Shape 19"/>
          <p:cNvSpPr txBox="1"/>
          <p:nvPr>
            <p:ph type="ctrTitle"/>
          </p:nvPr>
        </p:nvSpPr>
        <p:spPr>
          <a:xfrm>
            <a:off x="849694" y="4392748"/>
            <a:ext cx="6491299" cy="278720"/>
          </a:xfrm>
          <a:prstGeom prst="rect">
            <a:avLst/>
          </a:prstGeom>
          <a:noFill/>
          <a:ln>
            <a:noFill/>
          </a:ln>
        </p:spPr>
        <p:txBody>
          <a:bodyPr anchorCtr="0" anchor="ctr" bIns="91425" lIns="91425" spcFirstLastPara="1" rIns="91425" wrap="square" tIns="91425"/>
          <a:lstStyle>
            <a:lvl1pPr lvl="0" marR="0" rtl="0" algn="l">
              <a:lnSpc>
                <a:spcPct val="85000"/>
              </a:lnSpc>
              <a:spcBef>
                <a:spcPts val="0"/>
              </a:spcBef>
              <a:spcAft>
                <a:spcPts val="0"/>
              </a:spcAft>
              <a:buSzPts val="1400"/>
              <a:buNone/>
              <a:defRPr b="1" i="0" sz="2000" u="none" cap="none" strike="noStrike">
                <a:solidFill>
                  <a:srgbClr val="004E74"/>
                </a:solidFill>
                <a:latin typeface="Arial"/>
                <a:ea typeface="Arial"/>
                <a:cs typeface="Arial"/>
                <a:sym typeface="Arial"/>
              </a:defRPr>
            </a:lvl1pPr>
            <a:lvl2pPr lvl="1"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2pPr>
            <a:lvl3pPr lvl="2"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3pPr>
            <a:lvl4pPr lvl="3"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4pPr>
            <a:lvl5pPr lvl="4"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5pPr>
            <a:lvl6pPr lvl="5"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20" name="Shape 20"/>
          <p:cNvSpPr txBox="1"/>
          <p:nvPr>
            <p:ph idx="1" type="subTitle"/>
          </p:nvPr>
        </p:nvSpPr>
        <p:spPr>
          <a:xfrm>
            <a:off x="857261" y="4684349"/>
            <a:ext cx="6493565" cy="323850"/>
          </a:xfrm>
          <a:prstGeom prst="rect">
            <a:avLst/>
          </a:prstGeom>
          <a:noFill/>
          <a:ln>
            <a:noFill/>
          </a:ln>
        </p:spPr>
        <p:txBody>
          <a:bodyPr anchorCtr="0" anchor="t" bIns="91425" lIns="91425" spcFirstLastPara="1" rIns="91425" wrap="square" tIns="91425"/>
          <a:lstStyle>
            <a:lvl1pPr lvl="0" marR="0" rtl="0" algn="l">
              <a:lnSpc>
                <a:spcPct val="90000"/>
              </a:lnSpc>
              <a:spcBef>
                <a:spcPts val="400"/>
              </a:spcBef>
              <a:spcAft>
                <a:spcPts val="0"/>
              </a:spcAft>
              <a:buClr>
                <a:srgbClr val="004E74"/>
              </a:buClr>
              <a:buSzPts val="1600"/>
              <a:buFont typeface="Noto Sans Symbols"/>
              <a:buNone/>
              <a:defRPr b="0" i="0" sz="1600" u="none" cap="none" strike="noStrike">
                <a:solidFill>
                  <a:srgbClr val="027939"/>
                </a:solidFill>
                <a:latin typeface="Arial"/>
                <a:ea typeface="Arial"/>
                <a:cs typeface="Arial"/>
                <a:sym typeface="Arial"/>
              </a:defRPr>
            </a:lvl1pPr>
            <a:lvl2pPr lvl="1" marR="0" rtl="0" algn="l">
              <a:lnSpc>
                <a:spcPct val="90000"/>
              </a:lnSpc>
              <a:spcBef>
                <a:spcPts val="400"/>
              </a:spcBef>
              <a:spcAft>
                <a:spcPts val="0"/>
              </a:spcAft>
              <a:buClr>
                <a:srgbClr val="004E74"/>
              </a:buClr>
              <a:buSzPts val="1600"/>
              <a:buFont typeface="Noto Sans Symbols"/>
              <a:buChar char="▪"/>
              <a:defRPr b="0" i="0" sz="1600" u="none" cap="none" strike="noStrike">
                <a:solidFill>
                  <a:schemeClr val="dk1"/>
                </a:solidFill>
                <a:latin typeface="Arial Narrow"/>
                <a:ea typeface="Arial Narrow"/>
                <a:cs typeface="Arial Narrow"/>
                <a:sym typeface="Arial Narrow"/>
              </a:defRPr>
            </a:lvl2pPr>
            <a:lvl3pPr lvl="2" marR="0" rtl="0" algn="l">
              <a:lnSpc>
                <a:spcPct val="90000"/>
              </a:lnSpc>
              <a:spcBef>
                <a:spcPts val="350"/>
              </a:spcBef>
              <a:spcAft>
                <a:spcPts val="0"/>
              </a:spcAft>
              <a:buClr>
                <a:srgbClr val="004E74"/>
              </a:buClr>
              <a:buSzPts val="1400"/>
              <a:buFont typeface="Noto Sans Symbols"/>
              <a:buChar char="▪"/>
              <a:defRPr b="0" i="0" sz="1400" u="none" cap="none" strike="noStrike">
                <a:solidFill>
                  <a:schemeClr val="dk1"/>
                </a:solidFill>
                <a:latin typeface="Arial Narrow"/>
                <a:ea typeface="Arial Narrow"/>
                <a:cs typeface="Arial Narrow"/>
                <a:sym typeface="Arial Narrow"/>
              </a:defRPr>
            </a:lvl3pPr>
            <a:lvl4pPr lvl="3"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4pPr>
            <a:lvl5pPr lvl="4"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5pPr>
            <a:lvl6pPr lvl="5"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6pPr>
            <a:lvl7pPr lvl="6"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7pPr>
            <a:lvl8pPr lvl="7"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8pPr>
            <a:lvl9pPr lvl="8"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9pPr>
          </a:lstStyle>
          <a:p/>
        </p:txBody>
      </p:sp>
      <p:pic>
        <p:nvPicPr>
          <p:cNvPr id="21" name="Shape 21"/>
          <p:cNvPicPr preferRelativeResize="0"/>
          <p:nvPr/>
        </p:nvPicPr>
        <p:blipFill rotWithShape="1">
          <a:blip r:embed="rId3">
            <a:alphaModFix/>
          </a:blip>
          <a:srcRect b="11016" l="0" r="0" t="0"/>
          <a:stretch/>
        </p:blipFill>
        <p:spPr>
          <a:xfrm>
            <a:off x="6808975" y="4198550"/>
            <a:ext cx="2412475" cy="937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2" name="Shape 22"/>
        <p:cNvGrpSpPr/>
        <p:nvPr/>
      </p:nvGrpSpPr>
      <p:grpSpPr>
        <a:xfrm>
          <a:off x="0" y="0"/>
          <a:ext cx="0" cy="0"/>
          <a:chOff x="0" y="0"/>
          <a:chExt cx="0" cy="0"/>
        </a:xfrm>
      </p:grpSpPr>
      <p:sp>
        <p:nvSpPr>
          <p:cNvPr id="23" name="Shape 23"/>
          <p:cNvSpPr txBox="1"/>
          <p:nvPr>
            <p:ph type="title"/>
          </p:nvPr>
        </p:nvSpPr>
        <p:spPr>
          <a:xfrm>
            <a:off x="352925" y="180634"/>
            <a:ext cx="8562475" cy="472680"/>
          </a:xfrm>
          <a:prstGeom prst="rect">
            <a:avLst/>
          </a:prstGeom>
          <a:noFill/>
          <a:ln>
            <a:noFill/>
          </a:ln>
        </p:spPr>
        <p:txBody>
          <a:bodyPr anchorCtr="0" anchor="ctr" bIns="91425" lIns="91425" spcFirstLastPara="1" rIns="91425" wrap="square" tIns="91425"/>
          <a:lstStyle>
            <a:lvl1pPr lvl="0" marR="0" rtl="0" algn="r">
              <a:lnSpc>
                <a:spcPct val="85000"/>
              </a:lnSpc>
              <a:spcBef>
                <a:spcPts val="0"/>
              </a:spcBef>
              <a:spcAft>
                <a:spcPts val="0"/>
              </a:spcAft>
              <a:buSzPts val="1400"/>
              <a:buNone/>
              <a:defRPr b="1" i="0" sz="1600" u="none" cap="none" strike="noStrike">
                <a:solidFill>
                  <a:schemeClr val="lt1"/>
                </a:solidFill>
                <a:latin typeface="Arial"/>
                <a:ea typeface="Arial"/>
                <a:cs typeface="Arial"/>
                <a:sym typeface="Arial"/>
              </a:defRPr>
            </a:lvl1pPr>
            <a:lvl2pPr lvl="1"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2pPr>
            <a:lvl3pPr lvl="2"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3pPr>
            <a:lvl4pPr lvl="3"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4pPr>
            <a:lvl5pPr lvl="4"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5pPr>
            <a:lvl6pPr lvl="5"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24" name="Shape 24"/>
          <p:cNvSpPr txBox="1"/>
          <p:nvPr>
            <p:ph idx="1" type="body"/>
          </p:nvPr>
        </p:nvSpPr>
        <p:spPr>
          <a:xfrm>
            <a:off x="615222" y="857466"/>
            <a:ext cx="8260491" cy="3657600"/>
          </a:xfrm>
          <a:prstGeom prst="rect">
            <a:avLst/>
          </a:prstGeom>
          <a:noFill/>
          <a:ln>
            <a:noFill/>
          </a:ln>
        </p:spPr>
        <p:txBody>
          <a:bodyPr anchorCtr="0" anchor="t" bIns="91425" lIns="91425" spcFirstLastPara="1" rIns="91425" wrap="square" tIns="91425"/>
          <a:lstStyle>
            <a:lvl1pPr indent="-342900" lvl="0" marL="457200" marR="0" rtl="0" algn="l">
              <a:lnSpc>
                <a:spcPct val="90000"/>
              </a:lnSpc>
              <a:spcBef>
                <a:spcPts val="450"/>
              </a:spcBef>
              <a:spcAft>
                <a:spcPts val="0"/>
              </a:spcAft>
              <a:buClr>
                <a:srgbClr val="004E74"/>
              </a:buClr>
              <a:buSzPts val="1800"/>
              <a:buFont typeface="Noto Sans Symbols"/>
              <a:buChar char="▪"/>
              <a:defRPr b="0" i="0" sz="1800" u="none" cap="none" strike="noStrike">
                <a:solidFill>
                  <a:schemeClr val="dk1"/>
                </a:solidFill>
                <a:latin typeface="Arial Narrow"/>
                <a:ea typeface="Arial Narrow"/>
                <a:cs typeface="Arial Narrow"/>
                <a:sym typeface="Arial Narrow"/>
              </a:defRPr>
            </a:lvl1pPr>
            <a:lvl2pPr indent="-330200" lvl="1" marL="914400" marR="0" rtl="0" algn="l">
              <a:lnSpc>
                <a:spcPct val="90000"/>
              </a:lnSpc>
              <a:spcBef>
                <a:spcPts val="400"/>
              </a:spcBef>
              <a:spcAft>
                <a:spcPts val="0"/>
              </a:spcAft>
              <a:buClr>
                <a:srgbClr val="004E74"/>
              </a:buClr>
              <a:buSzPts val="1600"/>
              <a:buFont typeface="Noto Sans Symbols"/>
              <a:buChar char="▪"/>
              <a:defRPr b="0" i="0" sz="1600" u="none" cap="none" strike="noStrike">
                <a:solidFill>
                  <a:schemeClr val="dk1"/>
                </a:solidFill>
                <a:latin typeface="Arial Narrow"/>
                <a:ea typeface="Arial Narrow"/>
                <a:cs typeface="Arial Narrow"/>
                <a:sym typeface="Arial Narrow"/>
              </a:defRPr>
            </a:lvl2pPr>
            <a:lvl3pPr indent="-317500" lvl="2" marL="1371600" marR="0" rtl="0" algn="l">
              <a:lnSpc>
                <a:spcPct val="90000"/>
              </a:lnSpc>
              <a:spcBef>
                <a:spcPts val="350"/>
              </a:spcBef>
              <a:spcAft>
                <a:spcPts val="0"/>
              </a:spcAft>
              <a:buClr>
                <a:srgbClr val="004E74"/>
              </a:buClr>
              <a:buSzPts val="1400"/>
              <a:buFont typeface="Noto Sans Symbols"/>
              <a:buChar char="▪"/>
              <a:defRPr b="0" i="0" sz="1400" u="none" cap="none" strike="noStrike">
                <a:solidFill>
                  <a:schemeClr val="dk1"/>
                </a:solidFill>
                <a:latin typeface="Arial Narrow"/>
                <a:ea typeface="Arial Narrow"/>
                <a:cs typeface="Arial Narrow"/>
                <a:sym typeface="Arial Narrow"/>
              </a:defRPr>
            </a:lvl3pPr>
            <a:lvl4pPr indent="-342900" lvl="3" marL="18288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6pPr>
            <a:lvl7pPr indent="-342900" lvl="6" marL="32004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7pPr>
            <a:lvl8pPr indent="-342900" lvl="7" marL="36576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8pPr>
            <a:lvl9pPr indent="-342900" lvl="8" marL="41148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9pPr>
          </a:lstStyle>
          <a:p/>
        </p:txBody>
      </p:sp>
      <p:sp>
        <p:nvSpPr>
          <p:cNvPr id="25" name="Shape 25"/>
          <p:cNvSpPr txBox="1"/>
          <p:nvPr>
            <p:ph idx="10" type="dt"/>
          </p:nvPr>
        </p:nvSpPr>
        <p:spPr>
          <a:xfrm>
            <a:off x="357728" y="4857750"/>
            <a:ext cx="2115047" cy="357188"/>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26" name="Shape 26"/>
          <p:cNvSpPr txBox="1"/>
          <p:nvPr>
            <p:ph idx="11" type="ftr"/>
          </p:nvPr>
        </p:nvSpPr>
        <p:spPr>
          <a:xfrm>
            <a:off x="3124200" y="4857750"/>
            <a:ext cx="2895600" cy="357188"/>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27" name="Shape 27"/>
          <p:cNvSpPr txBox="1"/>
          <p:nvPr>
            <p:ph idx="12" type="sldNum"/>
          </p:nvPr>
        </p:nvSpPr>
        <p:spPr>
          <a:xfrm>
            <a:off x="6845050" y="4857750"/>
            <a:ext cx="2133600" cy="35718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1pPr>
            <a:lvl2pPr indent="0" lvl="1"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2pPr>
            <a:lvl3pPr indent="0" lvl="2"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3pPr>
            <a:lvl4pPr indent="0" lvl="3"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4pPr>
            <a:lvl5pPr indent="0" lvl="4"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5pPr>
            <a:lvl6pPr indent="0" lvl="5"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6pPr>
            <a:lvl7pPr indent="0" lvl="6"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7pPr>
            <a:lvl8pPr indent="0" lvl="7"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8pPr>
            <a:lvl9pPr indent="0" lvl="8"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showMasterSp="0">
  <p:cSld name="Custom Layout">
    <p:spTree>
      <p:nvGrpSpPr>
        <p:cNvPr id="28" name="Shape 28"/>
        <p:cNvGrpSpPr/>
        <p:nvPr/>
      </p:nvGrpSpPr>
      <p:grpSpPr>
        <a:xfrm>
          <a:off x="0" y="0"/>
          <a:ext cx="0" cy="0"/>
          <a:chOff x="0" y="0"/>
          <a:chExt cx="0" cy="0"/>
        </a:xfrm>
      </p:grpSpPr>
      <p:sp>
        <p:nvSpPr>
          <p:cNvPr id="29" name="Shape 29"/>
          <p:cNvSpPr txBox="1"/>
          <p:nvPr>
            <p:ph idx="10" type="dt"/>
          </p:nvPr>
        </p:nvSpPr>
        <p:spPr>
          <a:xfrm>
            <a:off x="357728" y="4857750"/>
            <a:ext cx="2115047" cy="357188"/>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30" name="Shape 30"/>
          <p:cNvSpPr txBox="1"/>
          <p:nvPr>
            <p:ph idx="11" type="ftr"/>
          </p:nvPr>
        </p:nvSpPr>
        <p:spPr>
          <a:xfrm>
            <a:off x="3124200" y="4857750"/>
            <a:ext cx="2895600" cy="357188"/>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31" name="Shape 31"/>
          <p:cNvSpPr txBox="1"/>
          <p:nvPr>
            <p:ph idx="12" type="sldNum"/>
          </p:nvPr>
        </p:nvSpPr>
        <p:spPr>
          <a:xfrm>
            <a:off x="6845050" y="4857750"/>
            <a:ext cx="2133600" cy="35718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1pPr>
            <a:lvl2pPr indent="0" lvl="1"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2pPr>
            <a:lvl3pPr indent="0" lvl="2"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3pPr>
            <a:lvl4pPr indent="0" lvl="3"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4pPr>
            <a:lvl5pPr indent="0" lvl="4"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5pPr>
            <a:lvl6pPr indent="0" lvl="5"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6pPr>
            <a:lvl7pPr indent="0" lvl="6"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7pPr>
            <a:lvl8pPr indent="0" lvl="7"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8pPr>
            <a:lvl9pPr indent="0" lvl="8"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2" name="Shape 32"/>
        <p:cNvGrpSpPr/>
        <p:nvPr/>
      </p:nvGrpSpPr>
      <p:grpSpPr>
        <a:xfrm>
          <a:off x="0" y="0"/>
          <a:ext cx="0" cy="0"/>
          <a:chOff x="0" y="0"/>
          <a:chExt cx="0" cy="0"/>
        </a:xfrm>
      </p:grpSpPr>
      <p:sp>
        <p:nvSpPr>
          <p:cNvPr id="33" name="Shape 33"/>
          <p:cNvSpPr txBox="1"/>
          <p:nvPr>
            <p:ph type="title"/>
          </p:nvPr>
        </p:nvSpPr>
        <p:spPr>
          <a:xfrm>
            <a:off x="722313" y="3344465"/>
            <a:ext cx="7772400" cy="1021556"/>
          </a:xfrm>
          <a:prstGeom prst="rect">
            <a:avLst/>
          </a:prstGeom>
          <a:noFill/>
          <a:ln>
            <a:noFill/>
          </a:ln>
        </p:spPr>
        <p:txBody>
          <a:bodyPr anchorCtr="0" anchor="t" bIns="91425" lIns="91425" spcFirstLastPara="1" rIns="91425" wrap="square" tIns="91425"/>
          <a:lstStyle>
            <a:lvl1pPr lvl="0" marR="0" rtl="0" algn="l">
              <a:lnSpc>
                <a:spcPct val="85000"/>
              </a:lnSpc>
              <a:spcBef>
                <a:spcPts val="0"/>
              </a:spcBef>
              <a:spcAft>
                <a:spcPts val="0"/>
              </a:spcAft>
              <a:buSzPts val="1400"/>
              <a:buNone/>
              <a:defRPr b="0" i="0" sz="3200" u="none" cap="none" strike="noStrike">
                <a:solidFill>
                  <a:srgbClr val="004E74"/>
                </a:solidFill>
                <a:latin typeface="Arial"/>
                <a:ea typeface="Arial"/>
                <a:cs typeface="Arial"/>
                <a:sym typeface="Arial"/>
              </a:defRPr>
            </a:lvl1pPr>
            <a:lvl2pPr lvl="1"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2pPr>
            <a:lvl3pPr lvl="2"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3pPr>
            <a:lvl4pPr lvl="3"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4pPr>
            <a:lvl5pPr lvl="4"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5pPr>
            <a:lvl6pPr lvl="5"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34" name="Shape 34"/>
          <p:cNvSpPr txBox="1"/>
          <p:nvPr>
            <p:ph idx="1" type="body"/>
          </p:nvPr>
        </p:nvSpPr>
        <p:spPr>
          <a:xfrm>
            <a:off x="722313" y="2114550"/>
            <a:ext cx="7772400" cy="1125140"/>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500"/>
              </a:spcBef>
              <a:spcAft>
                <a:spcPts val="0"/>
              </a:spcAft>
              <a:buClr>
                <a:srgbClr val="004E74"/>
              </a:buClr>
              <a:buSzPts val="2000"/>
              <a:buFont typeface="Noto Sans Symbols"/>
              <a:buNone/>
              <a:defRPr b="0" i="0" sz="2000" u="none" cap="none" strike="noStrike">
                <a:solidFill>
                  <a:schemeClr val="dk1"/>
                </a:solidFill>
                <a:latin typeface="Arial Narrow"/>
                <a:ea typeface="Arial Narrow"/>
                <a:cs typeface="Arial Narrow"/>
                <a:sym typeface="Arial Narrow"/>
              </a:defRPr>
            </a:lvl1pPr>
            <a:lvl2pPr indent="-228600" lvl="1" marL="914400" marR="0" rtl="0" algn="l">
              <a:lnSpc>
                <a:spcPct val="90000"/>
              </a:lnSpc>
              <a:spcBef>
                <a:spcPts val="450"/>
              </a:spcBef>
              <a:spcAft>
                <a:spcPts val="0"/>
              </a:spcAft>
              <a:buClr>
                <a:srgbClr val="004E74"/>
              </a:buClr>
              <a:buSzPts val="1800"/>
              <a:buFont typeface="Noto Sans Symbols"/>
              <a:buNone/>
              <a:defRPr b="0" i="0" sz="1800" u="none" cap="none" strike="noStrike">
                <a:solidFill>
                  <a:schemeClr val="dk1"/>
                </a:solidFill>
                <a:latin typeface="Arial Narrow"/>
                <a:ea typeface="Arial Narrow"/>
                <a:cs typeface="Arial Narrow"/>
                <a:sym typeface="Arial Narrow"/>
              </a:defRPr>
            </a:lvl2pPr>
            <a:lvl3pPr indent="-228600" lvl="2" marL="1371600" marR="0" rtl="0" algn="l">
              <a:lnSpc>
                <a:spcPct val="90000"/>
              </a:lnSpc>
              <a:spcBef>
                <a:spcPts val="400"/>
              </a:spcBef>
              <a:spcAft>
                <a:spcPts val="0"/>
              </a:spcAft>
              <a:buClr>
                <a:srgbClr val="004E74"/>
              </a:buClr>
              <a:buSzPts val="1600"/>
              <a:buFont typeface="Noto Sans Symbols"/>
              <a:buNone/>
              <a:defRPr b="0" i="0" sz="1600" u="none" cap="none" strike="noStrike">
                <a:solidFill>
                  <a:schemeClr val="dk1"/>
                </a:solidFill>
                <a:latin typeface="Arial Narrow"/>
                <a:ea typeface="Arial Narrow"/>
                <a:cs typeface="Arial Narrow"/>
                <a:sym typeface="Arial Narrow"/>
              </a:defRPr>
            </a:lvl3pPr>
            <a:lvl4pPr indent="-228600" lvl="3" marL="1828800" marR="0" rtl="0" algn="l">
              <a:lnSpc>
                <a:spcPct val="85000"/>
              </a:lnSpc>
              <a:spcBef>
                <a:spcPts val="350"/>
              </a:spcBef>
              <a:spcAft>
                <a:spcPts val="0"/>
              </a:spcAft>
              <a:buClr>
                <a:schemeClr val="dk1"/>
              </a:buClr>
              <a:buSzPts val="1400"/>
              <a:buFont typeface="Arial Narrow"/>
              <a:buNone/>
              <a:defRPr b="0" i="0" sz="1400" u="none" cap="none" strike="noStrike">
                <a:solidFill>
                  <a:schemeClr val="dk1"/>
                </a:solidFill>
                <a:latin typeface="Arial Narrow"/>
                <a:ea typeface="Arial Narrow"/>
                <a:cs typeface="Arial Narrow"/>
                <a:sym typeface="Arial Narrow"/>
              </a:defRPr>
            </a:lvl4pPr>
            <a:lvl5pPr indent="-228600" lvl="4" marL="2286000" marR="0" rtl="0" algn="l">
              <a:lnSpc>
                <a:spcPct val="85000"/>
              </a:lnSpc>
              <a:spcBef>
                <a:spcPts val="350"/>
              </a:spcBef>
              <a:spcAft>
                <a:spcPts val="0"/>
              </a:spcAft>
              <a:buClr>
                <a:schemeClr val="dk1"/>
              </a:buClr>
              <a:buSzPts val="1400"/>
              <a:buFont typeface="Arial Narrow"/>
              <a:buNone/>
              <a:defRPr b="0" i="0" sz="1400" u="none" cap="none" strike="noStrike">
                <a:solidFill>
                  <a:schemeClr val="dk1"/>
                </a:solidFill>
                <a:latin typeface="Arial Narrow"/>
                <a:ea typeface="Arial Narrow"/>
                <a:cs typeface="Arial Narrow"/>
                <a:sym typeface="Arial Narrow"/>
              </a:defRPr>
            </a:lvl5pPr>
            <a:lvl6pPr indent="-228600" lvl="5" marL="2743200" marR="0" rtl="0" algn="l">
              <a:lnSpc>
                <a:spcPct val="85000"/>
              </a:lnSpc>
              <a:spcBef>
                <a:spcPts val="350"/>
              </a:spcBef>
              <a:spcAft>
                <a:spcPts val="0"/>
              </a:spcAft>
              <a:buClr>
                <a:schemeClr val="dk1"/>
              </a:buClr>
              <a:buSzPts val="1400"/>
              <a:buFont typeface="Arial Narrow"/>
              <a:buNone/>
              <a:defRPr b="0" i="0" sz="1400" u="none" cap="none" strike="noStrike">
                <a:solidFill>
                  <a:schemeClr val="dk1"/>
                </a:solidFill>
                <a:latin typeface="Arial Narrow"/>
                <a:ea typeface="Arial Narrow"/>
                <a:cs typeface="Arial Narrow"/>
                <a:sym typeface="Arial Narrow"/>
              </a:defRPr>
            </a:lvl6pPr>
            <a:lvl7pPr indent="-228600" lvl="6" marL="3200400" marR="0" rtl="0" algn="l">
              <a:lnSpc>
                <a:spcPct val="85000"/>
              </a:lnSpc>
              <a:spcBef>
                <a:spcPts val="350"/>
              </a:spcBef>
              <a:spcAft>
                <a:spcPts val="0"/>
              </a:spcAft>
              <a:buClr>
                <a:schemeClr val="dk1"/>
              </a:buClr>
              <a:buSzPts val="1400"/>
              <a:buFont typeface="Arial Narrow"/>
              <a:buNone/>
              <a:defRPr b="0" i="0" sz="1400" u="none" cap="none" strike="noStrike">
                <a:solidFill>
                  <a:schemeClr val="dk1"/>
                </a:solidFill>
                <a:latin typeface="Arial Narrow"/>
                <a:ea typeface="Arial Narrow"/>
                <a:cs typeface="Arial Narrow"/>
                <a:sym typeface="Arial Narrow"/>
              </a:defRPr>
            </a:lvl7pPr>
            <a:lvl8pPr indent="-228600" lvl="7" marL="3657600" marR="0" rtl="0" algn="l">
              <a:lnSpc>
                <a:spcPct val="85000"/>
              </a:lnSpc>
              <a:spcBef>
                <a:spcPts val="350"/>
              </a:spcBef>
              <a:spcAft>
                <a:spcPts val="0"/>
              </a:spcAft>
              <a:buClr>
                <a:schemeClr val="dk1"/>
              </a:buClr>
              <a:buSzPts val="1400"/>
              <a:buFont typeface="Arial Narrow"/>
              <a:buNone/>
              <a:defRPr b="0" i="0" sz="1400" u="none" cap="none" strike="noStrike">
                <a:solidFill>
                  <a:schemeClr val="dk1"/>
                </a:solidFill>
                <a:latin typeface="Arial Narrow"/>
                <a:ea typeface="Arial Narrow"/>
                <a:cs typeface="Arial Narrow"/>
                <a:sym typeface="Arial Narrow"/>
              </a:defRPr>
            </a:lvl8pPr>
            <a:lvl9pPr indent="-228600" lvl="8" marL="4114800" marR="0" rtl="0" algn="l">
              <a:lnSpc>
                <a:spcPct val="85000"/>
              </a:lnSpc>
              <a:spcBef>
                <a:spcPts val="350"/>
              </a:spcBef>
              <a:spcAft>
                <a:spcPts val="0"/>
              </a:spcAft>
              <a:buClr>
                <a:schemeClr val="dk1"/>
              </a:buClr>
              <a:buSzPts val="1400"/>
              <a:buFont typeface="Arial Narrow"/>
              <a:buNone/>
              <a:defRPr b="0" i="0" sz="1400" u="none" cap="none" strike="noStrike">
                <a:solidFill>
                  <a:schemeClr val="dk1"/>
                </a:solidFill>
                <a:latin typeface="Arial Narrow"/>
                <a:ea typeface="Arial Narrow"/>
                <a:cs typeface="Arial Narrow"/>
                <a:sym typeface="Arial Narrow"/>
              </a:defRPr>
            </a:lvl9pPr>
          </a:lstStyle>
          <a:p/>
        </p:txBody>
      </p:sp>
      <p:sp>
        <p:nvSpPr>
          <p:cNvPr id="35" name="Shape 35"/>
          <p:cNvSpPr txBox="1"/>
          <p:nvPr>
            <p:ph idx="10" type="dt"/>
          </p:nvPr>
        </p:nvSpPr>
        <p:spPr>
          <a:xfrm>
            <a:off x="357728" y="4857750"/>
            <a:ext cx="2115047" cy="357188"/>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36" name="Shape 36"/>
          <p:cNvSpPr txBox="1"/>
          <p:nvPr>
            <p:ph idx="11" type="ftr"/>
          </p:nvPr>
        </p:nvSpPr>
        <p:spPr>
          <a:xfrm>
            <a:off x="3124200" y="4857750"/>
            <a:ext cx="2895600" cy="357188"/>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37" name="Shape 37"/>
          <p:cNvSpPr txBox="1"/>
          <p:nvPr>
            <p:ph idx="12" type="sldNum"/>
          </p:nvPr>
        </p:nvSpPr>
        <p:spPr>
          <a:xfrm>
            <a:off x="6845050" y="4857750"/>
            <a:ext cx="2133600" cy="35718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1pPr>
            <a:lvl2pPr indent="0" lvl="1"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2pPr>
            <a:lvl3pPr indent="0" lvl="2"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3pPr>
            <a:lvl4pPr indent="0" lvl="3"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4pPr>
            <a:lvl5pPr indent="0" lvl="4"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5pPr>
            <a:lvl6pPr indent="0" lvl="5"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6pPr>
            <a:lvl7pPr indent="0" lvl="6"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7pPr>
            <a:lvl8pPr indent="0" lvl="7"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8pPr>
            <a:lvl9pPr indent="0" lvl="8"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8" name="Shape 38"/>
        <p:cNvGrpSpPr/>
        <p:nvPr/>
      </p:nvGrpSpPr>
      <p:grpSpPr>
        <a:xfrm>
          <a:off x="0" y="0"/>
          <a:ext cx="0" cy="0"/>
          <a:chOff x="0" y="0"/>
          <a:chExt cx="0" cy="0"/>
        </a:xfrm>
      </p:grpSpPr>
      <p:sp>
        <p:nvSpPr>
          <p:cNvPr id="39" name="Shape 39"/>
          <p:cNvSpPr txBox="1"/>
          <p:nvPr>
            <p:ph type="title"/>
          </p:nvPr>
        </p:nvSpPr>
        <p:spPr>
          <a:xfrm>
            <a:off x="352925" y="180634"/>
            <a:ext cx="8562475" cy="472680"/>
          </a:xfrm>
          <a:prstGeom prst="rect">
            <a:avLst/>
          </a:prstGeom>
          <a:noFill/>
          <a:ln>
            <a:noFill/>
          </a:ln>
        </p:spPr>
        <p:txBody>
          <a:bodyPr anchorCtr="0" anchor="ctr" bIns="91425" lIns="91425" spcFirstLastPara="1" rIns="91425" wrap="square" tIns="91425"/>
          <a:lstStyle>
            <a:lvl1pPr lvl="0" marR="0" rtl="0" algn="r">
              <a:lnSpc>
                <a:spcPct val="85000"/>
              </a:lnSpc>
              <a:spcBef>
                <a:spcPts val="0"/>
              </a:spcBef>
              <a:spcAft>
                <a:spcPts val="0"/>
              </a:spcAft>
              <a:buSzPts val="1400"/>
              <a:buNone/>
              <a:defRPr b="1" i="0" sz="1600" u="none" cap="none" strike="noStrike">
                <a:solidFill>
                  <a:schemeClr val="lt1"/>
                </a:solidFill>
                <a:latin typeface="Arial"/>
                <a:ea typeface="Arial"/>
                <a:cs typeface="Arial"/>
                <a:sym typeface="Arial"/>
              </a:defRPr>
            </a:lvl1pPr>
            <a:lvl2pPr lvl="1"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2pPr>
            <a:lvl3pPr lvl="2"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3pPr>
            <a:lvl4pPr lvl="3"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4pPr>
            <a:lvl5pPr lvl="4"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5pPr>
            <a:lvl6pPr lvl="5"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40" name="Shape 40"/>
          <p:cNvSpPr txBox="1"/>
          <p:nvPr>
            <p:ph idx="1" type="body"/>
          </p:nvPr>
        </p:nvSpPr>
        <p:spPr>
          <a:xfrm>
            <a:off x="614031" y="887476"/>
            <a:ext cx="4114800" cy="3737372"/>
          </a:xfrm>
          <a:prstGeom prst="rect">
            <a:avLst/>
          </a:prstGeom>
          <a:noFill/>
          <a:ln>
            <a:noFill/>
          </a:ln>
        </p:spPr>
        <p:txBody>
          <a:bodyPr anchorCtr="0" anchor="t" bIns="91425" lIns="91425" spcFirstLastPara="1" rIns="91425" wrap="square" tIns="91425"/>
          <a:lstStyle>
            <a:lvl1pPr indent="-342900" lvl="0" marL="457200" marR="0" rtl="0" algn="l">
              <a:lnSpc>
                <a:spcPct val="90000"/>
              </a:lnSpc>
              <a:spcBef>
                <a:spcPts val="450"/>
              </a:spcBef>
              <a:spcAft>
                <a:spcPts val="0"/>
              </a:spcAft>
              <a:buClr>
                <a:srgbClr val="004E74"/>
              </a:buClr>
              <a:buSzPts val="1800"/>
              <a:buFont typeface="Noto Sans Symbols"/>
              <a:buChar char="▪"/>
              <a:defRPr b="0" i="0" sz="1800" u="none" cap="none" strike="noStrike">
                <a:solidFill>
                  <a:schemeClr val="dk1"/>
                </a:solidFill>
                <a:latin typeface="Arial Narrow"/>
                <a:ea typeface="Arial Narrow"/>
                <a:cs typeface="Arial Narrow"/>
                <a:sym typeface="Arial Narrow"/>
              </a:defRPr>
            </a:lvl1pPr>
            <a:lvl2pPr indent="-330200" lvl="1" marL="914400" marR="0" rtl="0" algn="l">
              <a:lnSpc>
                <a:spcPct val="90000"/>
              </a:lnSpc>
              <a:spcBef>
                <a:spcPts val="400"/>
              </a:spcBef>
              <a:spcAft>
                <a:spcPts val="0"/>
              </a:spcAft>
              <a:buClr>
                <a:srgbClr val="004E74"/>
              </a:buClr>
              <a:buSzPts val="1600"/>
              <a:buFont typeface="Noto Sans Symbols"/>
              <a:buChar char="▪"/>
              <a:defRPr b="0" i="0" sz="1600" u="none" cap="none" strike="noStrike">
                <a:solidFill>
                  <a:schemeClr val="dk1"/>
                </a:solidFill>
                <a:latin typeface="Arial Narrow"/>
                <a:ea typeface="Arial Narrow"/>
                <a:cs typeface="Arial Narrow"/>
                <a:sym typeface="Arial Narrow"/>
              </a:defRPr>
            </a:lvl2pPr>
            <a:lvl3pPr indent="-317500" lvl="2" marL="1371600" marR="0" rtl="0" algn="l">
              <a:lnSpc>
                <a:spcPct val="90000"/>
              </a:lnSpc>
              <a:spcBef>
                <a:spcPts val="350"/>
              </a:spcBef>
              <a:spcAft>
                <a:spcPts val="0"/>
              </a:spcAft>
              <a:buClr>
                <a:srgbClr val="004E74"/>
              </a:buClr>
              <a:buSzPts val="1400"/>
              <a:buFont typeface="Noto Sans Symbols"/>
              <a:buChar char="▪"/>
              <a:defRPr b="0" i="0" sz="1400" u="none" cap="none" strike="noStrike">
                <a:solidFill>
                  <a:schemeClr val="dk1"/>
                </a:solidFill>
                <a:latin typeface="Arial Narrow"/>
                <a:ea typeface="Arial Narrow"/>
                <a:cs typeface="Arial Narrow"/>
                <a:sym typeface="Arial Narrow"/>
              </a:defRPr>
            </a:lvl3pPr>
            <a:lvl4pPr indent="-304800" lvl="3" marL="1828800" marR="0" rtl="0" algn="l">
              <a:lnSpc>
                <a:spcPct val="85000"/>
              </a:lnSpc>
              <a:spcBef>
                <a:spcPts val="300"/>
              </a:spcBef>
              <a:spcAft>
                <a:spcPts val="0"/>
              </a:spcAft>
              <a:buClr>
                <a:schemeClr val="dk1"/>
              </a:buClr>
              <a:buSzPts val="1200"/>
              <a:buFont typeface="Arial Narrow"/>
              <a:buChar char="–"/>
              <a:defRPr b="0" i="0" sz="1200" u="none" cap="none" strike="noStrike">
                <a:solidFill>
                  <a:schemeClr val="dk1"/>
                </a:solidFill>
                <a:latin typeface="Arial Narrow"/>
                <a:ea typeface="Arial Narrow"/>
                <a:cs typeface="Arial Narrow"/>
                <a:sym typeface="Arial Narrow"/>
              </a:defRPr>
            </a:lvl4pPr>
            <a:lvl5pPr indent="-304800" lvl="4" marL="2286000" marR="0" rtl="0" algn="l">
              <a:lnSpc>
                <a:spcPct val="85000"/>
              </a:lnSpc>
              <a:spcBef>
                <a:spcPts val="300"/>
              </a:spcBef>
              <a:spcAft>
                <a:spcPts val="0"/>
              </a:spcAft>
              <a:buClr>
                <a:schemeClr val="dk1"/>
              </a:buClr>
              <a:buSzPts val="1200"/>
              <a:buFont typeface="Arial Narrow"/>
              <a:buChar char="»"/>
              <a:defRPr b="0" i="0" sz="1200" u="none" cap="none" strike="noStrike">
                <a:solidFill>
                  <a:schemeClr val="dk1"/>
                </a:solidFill>
                <a:latin typeface="Arial Narrow"/>
                <a:ea typeface="Arial Narrow"/>
                <a:cs typeface="Arial Narrow"/>
                <a:sym typeface="Arial Narrow"/>
              </a:defRPr>
            </a:lvl5pPr>
            <a:lvl6pPr indent="-342900" lvl="5" marL="27432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6pPr>
            <a:lvl7pPr indent="-342900" lvl="6" marL="32004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7pPr>
            <a:lvl8pPr indent="-342900" lvl="7" marL="36576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8pPr>
            <a:lvl9pPr indent="-342900" lvl="8" marL="41148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9pPr>
          </a:lstStyle>
          <a:p/>
        </p:txBody>
      </p:sp>
      <p:sp>
        <p:nvSpPr>
          <p:cNvPr id="41" name="Shape 41"/>
          <p:cNvSpPr txBox="1"/>
          <p:nvPr>
            <p:ph idx="2" type="body"/>
          </p:nvPr>
        </p:nvSpPr>
        <p:spPr>
          <a:xfrm>
            <a:off x="4953706" y="887476"/>
            <a:ext cx="4114800" cy="3737372"/>
          </a:xfrm>
          <a:prstGeom prst="rect">
            <a:avLst/>
          </a:prstGeom>
          <a:noFill/>
          <a:ln>
            <a:noFill/>
          </a:ln>
        </p:spPr>
        <p:txBody>
          <a:bodyPr anchorCtr="0" anchor="t" bIns="91425" lIns="91425" spcFirstLastPara="1" rIns="91425" wrap="square" tIns="91425"/>
          <a:lstStyle>
            <a:lvl1pPr indent="-342900" lvl="0" marL="457200" marR="0" rtl="0" algn="l">
              <a:lnSpc>
                <a:spcPct val="90000"/>
              </a:lnSpc>
              <a:spcBef>
                <a:spcPts val="450"/>
              </a:spcBef>
              <a:spcAft>
                <a:spcPts val="0"/>
              </a:spcAft>
              <a:buClr>
                <a:srgbClr val="004E74"/>
              </a:buClr>
              <a:buSzPts val="1800"/>
              <a:buFont typeface="Noto Sans Symbols"/>
              <a:buChar char="▪"/>
              <a:defRPr b="0" i="0" sz="1800" u="none" cap="none" strike="noStrike">
                <a:solidFill>
                  <a:schemeClr val="dk1"/>
                </a:solidFill>
                <a:latin typeface="Arial Narrow"/>
                <a:ea typeface="Arial Narrow"/>
                <a:cs typeface="Arial Narrow"/>
                <a:sym typeface="Arial Narrow"/>
              </a:defRPr>
            </a:lvl1pPr>
            <a:lvl2pPr indent="-330200" lvl="1" marL="914400" marR="0" rtl="0" algn="l">
              <a:lnSpc>
                <a:spcPct val="90000"/>
              </a:lnSpc>
              <a:spcBef>
                <a:spcPts val="400"/>
              </a:spcBef>
              <a:spcAft>
                <a:spcPts val="0"/>
              </a:spcAft>
              <a:buClr>
                <a:srgbClr val="004E74"/>
              </a:buClr>
              <a:buSzPts val="1600"/>
              <a:buFont typeface="Noto Sans Symbols"/>
              <a:buChar char="▪"/>
              <a:defRPr b="0" i="0" sz="1600" u="none" cap="none" strike="noStrike">
                <a:solidFill>
                  <a:schemeClr val="dk1"/>
                </a:solidFill>
                <a:latin typeface="Arial Narrow"/>
                <a:ea typeface="Arial Narrow"/>
                <a:cs typeface="Arial Narrow"/>
                <a:sym typeface="Arial Narrow"/>
              </a:defRPr>
            </a:lvl2pPr>
            <a:lvl3pPr indent="-317500" lvl="2" marL="1371600" marR="0" rtl="0" algn="l">
              <a:lnSpc>
                <a:spcPct val="90000"/>
              </a:lnSpc>
              <a:spcBef>
                <a:spcPts val="350"/>
              </a:spcBef>
              <a:spcAft>
                <a:spcPts val="0"/>
              </a:spcAft>
              <a:buClr>
                <a:srgbClr val="004E74"/>
              </a:buClr>
              <a:buSzPts val="1400"/>
              <a:buFont typeface="Noto Sans Symbols"/>
              <a:buChar char="▪"/>
              <a:defRPr b="0" i="0" sz="1400" u="none" cap="none" strike="noStrike">
                <a:solidFill>
                  <a:schemeClr val="dk1"/>
                </a:solidFill>
                <a:latin typeface="Arial Narrow"/>
                <a:ea typeface="Arial Narrow"/>
                <a:cs typeface="Arial Narrow"/>
                <a:sym typeface="Arial Narrow"/>
              </a:defRPr>
            </a:lvl3pPr>
            <a:lvl4pPr indent="-304800" lvl="3" marL="1828800" marR="0" rtl="0" algn="l">
              <a:lnSpc>
                <a:spcPct val="85000"/>
              </a:lnSpc>
              <a:spcBef>
                <a:spcPts val="300"/>
              </a:spcBef>
              <a:spcAft>
                <a:spcPts val="0"/>
              </a:spcAft>
              <a:buClr>
                <a:schemeClr val="dk1"/>
              </a:buClr>
              <a:buSzPts val="1200"/>
              <a:buFont typeface="Arial Narrow"/>
              <a:buChar char="–"/>
              <a:defRPr b="0" i="0" sz="1200" u="none" cap="none" strike="noStrike">
                <a:solidFill>
                  <a:schemeClr val="dk1"/>
                </a:solidFill>
                <a:latin typeface="Arial Narrow"/>
                <a:ea typeface="Arial Narrow"/>
                <a:cs typeface="Arial Narrow"/>
                <a:sym typeface="Arial Narrow"/>
              </a:defRPr>
            </a:lvl4pPr>
            <a:lvl5pPr indent="-304800" lvl="4" marL="2286000" marR="0" rtl="0" algn="l">
              <a:lnSpc>
                <a:spcPct val="85000"/>
              </a:lnSpc>
              <a:spcBef>
                <a:spcPts val="300"/>
              </a:spcBef>
              <a:spcAft>
                <a:spcPts val="0"/>
              </a:spcAft>
              <a:buClr>
                <a:schemeClr val="dk1"/>
              </a:buClr>
              <a:buSzPts val="1200"/>
              <a:buFont typeface="Arial Narrow"/>
              <a:buChar char="»"/>
              <a:defRPr b="0" i="0" sz="1200" u="none" cap="none" strike="noStrike">
                <a:solidFill>
                  <a:schemeClr val="dk1"/>
                </a:solidFill>
                <a:latin typeface="Arial Narrow"/>
                <a:ea typeface="Arial Narrow"/>
                <a:cs typeface="Arial Narrow"/>
                <a:sym typeface="Arial Narrow"/>
              </a:defRPr>
            </a:lvl5pPr>
            <a:lvl6pPr indent="-342900" lvl="5" marL="27432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6pPr>
            <a:lvl7pPr indent="-342900" lvl="6" marL="32004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7pPr>
            <a:lvl8pPr indent="-342900" lvl="7" marL="36576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8pPr>
            <a:lvl9pPr indent="-342900" lvl="8" marL="41148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9pPr>
          </a:lstStyle>
          <a:p/>
        </p:txBody>
      </p:sp>
      <p:sp>
        <p:nvSpPr>
          <p:cNvPr id="42" name="Shape 42"/>
          <p:cNvSpPr txBox="1"/>
          <p:nvPr>
            <p:ph idx="10" type="dt"/>
          </p:nvPr>
        </p:nvSpPr>
        <p:spPr>
          <a:xfrm>
            <a:off x="392232" y="4875002"/>
            <a:ext cx="2115047" cy="357188"/>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43" name="Shape 43"/>
          <p:cNvSpPr txBox="1"/>
          <p:nvPr>
            <p:ph idx="11" type="ftr"/>
          </p:nvPr>
        </p:nvSpPr>
        <p:spPr>
          <a:xfrm>
            <a:off x="3158704" y="4875002"/>
            <a:ext cx="2895600" cy="357188"/>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44" name="Shape 44"/>
          <p:cNvSpPr txBox="1"/>
          <p:nvPr>
            <p:ph idx="12" type="sldNum"/>
          </p:nvPr>
        </p:nvSpPr>
        <p:spPr>
          <a:xfrm>
            <a:off x="6922684" y="4875002"/>
            <a:ext cx="2133600" cy="35718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1" i="0" sz="800" u="none" cap="none" strike="noStrike">
                <a:solidFill>
                  <a:schemeClr val="dk1"/>
                </a:solidFill>
                <a:latin typeface="Arial Narrow"/>
                <a:ea typeface="Arial Narrow"/>
                <a:cs typeface="Arial Narrow"/>
                <a:sym typeface="Arial Narrow"/>
              </a:defRPr>
            </a:lvl1pPr>
            <a:lvl2pPr indent="0" lvl="1" marL="0" marR="0" rtl="0" algn="r">
              <a:spcBef>
                <a:spcPts val="0"/>
              </a:spcBef>
              <a:spcAft>
                <a:spcPts val="0"/>
              </a:spcAft>
              <a:buNone/>
              <a:defRPr b="1" i="0" sz="800" u="none" cap="none" strike="noStrike">
                <a:solidFill>
                  <a:schemeClr val="dk1"/>
                </a:solidFill>
                <a:latin typeface="Arial Narrow"/>
                <a:ea typeface="Arial Narrow"/>
                <a:cs typeface="Arial Narrow"/>
                <a:sym typeface="Arial Narrow"/>
              </a:defRPr>
            </a:lvl2pPr>
            <a:lvl3pPr indent="0" lvl="2" marL="0" marR="0" rtl="0" algn="r">
              <a:spcBef>
                <a:spcPts val="0"/>
              </a:spcBef>
              <a:spcAft>
                <a:spcPts val="0"/>
              </a:spcAft>
              <a:buNone/>
              <a:defRPr b="1" i="0" sz="800" u="none" cap="none" strike="noStrike">
                <a:solidFill>
                  <a:schemeClr val="dk1"/>
                </a:solidFill>
                <a:latin typeface="Arial Narrow"/>
                <a:ea typeface="Arial Narrow"/>
                <a:cs typeface="Arial Narrow"/>
                <a:sym typeface="Arial Narrow"/>
              </a:defRPr>
            </a:lvl3pPr>
            <a:lvl4pPr indent="0" lvl="3" marL="0" marR="0" rtl="0" algn="r">
              <a:spcBef>
                <a:spcPts val="0"/>
              </a:spcBef>
              <a:spcAft>
                <a:spcPts val="0"/>
              </a:spcAft>
              <a:buNone/>
              <a:defRPr b="1" i="0" sz="800" u="none" cap="none" strike="noStrike">
                <a:solidFill>
                  <a:schemeClr val="dk1"/>
                </a:solidFill>
                <a:latin typeface="Arial Narrow"/>
                <a:ea typeface="Arial Narrow"/>
                <a:cs typeface="Arial Narrow"/>
                <a:sym typeface="Arial Narrow"/>
              </a:defRPr>
            </a:lvl4pPr>
            <a:lvl5pPr indent="0" lvl="4" marL="0" marR="0" rtl="0" algn="r">
              <a:spcBef>
                <a:spcPts val="0"/>
              </a:spcBef>
              <a:spcAft>
                <a:spcPts val="0"/>
              </a:spcAft>
              <a:buNone/>
              <a:defRPr b="1" i="0" sz="800" u="none" cap="none" strike="noStrike">
                <a:solidFill>
                  <a:schemeClr val="dk1"/>
                </a:solidFill>
                <a:latin typeface="Arial Narrow"/>
                <a:ea typeface="Arial Narrow"/>
                <a:cs typeface="Arial Narrow"/>
                <a:sym typeface="Arial Narrow"/>
              </a:defRPr>
            </a:lvl5pPr>
            <a:lvl6pPr indent="0" lvl="5" marL="0" marR="0" rtl="0" algn="r">
              <a:spcBef>
                <a:spcPts val="0"/>
              </a:spcBef>
              <a:spcAft>
                <a:spcPts val="0"/>
              </a:spcAft>
              <a:buNone/>
              <a:defRPr b="1" i="0" sz="800" u="none" cap="none" strike="noStrike">
                <a:solidFill>
                  <a:schemeClr val="dk1"/>
                </a:solidFill>
                <a:latin typeface="Arial Narrow"/>
                <a:ea typeface="Arial Narrow"/>
                <a:cs typeface="Arial Narrow"/>
                <a:sym typeface="Arial Narrow"/>
              </a:defRPr>
            </a:lvl6pPr>
            <a:lvl7pPr indent="0" lvl="6" marL="0" marR="0" rtl="0" algn="r">
              <a:spcBef>
                <a:spcPts val="0"/>
              </a:spcBef>
              <a:spcAft>
                <a:spcPts val="0"/>
              </a:spcAft>
              <a:buNone/>
              <a:defRPr b="1" i="0" sz="800" u="none" cap="none" strike="noStrike">
                <a:solidFill>
                  <a:schemeClr val="dk1"/>
                </a:solidFill>
                <a:latin typeface="Arial Narrow"/>
                <a:ea typeface="Arial Narrow"/>
                <a:cs typeface="Arial Narrow"/>
                <a:sym typeface="Arial Narrow"/>
              </a:defRPr>
            </a:lvl7pPr>
            <a:lvl8pPr indent="0" lvl="7" marL="0" marR="0" rtl="0" algn="r">
              <a:spcBef>
                <a:spcPts val="0"/>
              </a:spcBef>
              <a:spcAft>
                <a:spcPts val="0"/>
              </a:spcAft>
              <a:buNone/>
              <a:defRPr b="1" i="0" sz="800" u="none" cap="none" strike="noStrike">
                <a:solidFill>
                  <a:schemeClr val="dk1"/>
                </a:solidFill>
                <a:latin typeface="Arial Narrow"/>
                <a:ea typeface="Arial Narrow"/>
                <a:cs typeface="Arial Narrow"/>
                <a:sym typeface="Arial Narrow"/>
              </a:defRPr>
            </a:lvl8pPr>
            <a:lvl9pPr indent="0" lvl="8" marL="0" marR="0" rtl="0" algn="r">
              <a:spcBef>
                <a:spcPts val="0"/>
              </a:spcBef>
              <a:spcAft>
                <a:spcPts val="0"/>
              </a:spcAft>
              <a:buNone/>
              <a:defRPr b="1" i="0" sz="800" u="none" cap="none" strike="noStrike">
                <a:solidFill>
                  <a:schemeClr val="dk1"/>
                </a:solidFill>
                <a:latin typeface="Arial Narrow"/>
                <a:ea typeface="Arial Narrow"/>
                <a:cs typeface="Arial Narrow"/>
                <a:sym typeface="Arial Narrow"/>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27939"/>
            </a:gs>
            <a:gs pos="100000">
              <a:srgbClr val="01482F"/>
            </a:gs>
          </a:gsLst>
          <a:lin ang="5400000" scaled="0"/>
        </a:gradFill>
      </p:bgPr>
    </p:bg>
    <p:spTree>
      <p:nvGrpSpPr>
        <p:cNvPr id="9" name="Shape 9"/>
        <p:cNvGrpSpPr/>
        <p:nvPr/>
      </p:nvGrpSpPr>
      <p:grpSpPr>
        <a:xfrm>
          <a:off x="0" y="0"/>
          <a:ext cx="0" cy="0"/>
          <a:chOff x="0" y="0"/>
          <a:chExt cx="0" cy="0"/>
        </a:xfrm>
      </p:grpSpPr>
      <p:sp>
        <p:nvSpPr>
          <p:cNvPr id="10" name="Shape 10"/>
          <p:cNvSpPr/>
          <p:nvPr/>
        </p:nvSpPr>
        <p:spPr>
          <a:xfrm flipH="1">
            <a:off x="304796" y="666750"/>
            <a:ext cx="8839193" cy="4476750"/>
          </a:xfrm>
          <a:prstGeom prst="round1Rect">
            <a:avLst>
              <a:gd fmla="val 1343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sp>
        <p:nvSpPr>
          <p:cNvPr id="11" name="Shape 11"/>
          <p:cNvSpPr txBox="1"/>
          <p:nvPr>
            <p:ph type="title"/>
          </p:nvPr>
        </p:nvSpPr>
        <p:spPr>
          <a:xfrm>
            <a:off x="352925" y="180634"/>
            <a:ext cx="8562475" cy="472680"/>
          </a:xfrm>
          <a:prstGeom prst="rect">
            <a:avLst/>
          </a:prstGeom>
          <a:noFill/>
          <a:ln>
            <a:noFill/>
          </a:ln>
        </p:spPr>
        <p:txBody>
          <a:bodyPr anchorCtr="0" anchor="ctr" bIns="91425" lIns="91425" spcFirstLastPara="1" rIns="91425" wrap="square" tIns="91425"/>
          <a:lstStyle>
            <a:lvl1pPr lvl="0" marR="0" rtl="0" algn="r">
              <a:lnSpc>
                <a:spcPct val="85000"/>
              </a:lnSpc>
              <a:spcBef>
                <a:spcPts val="0"/>
              </a:spcBef>
              <a:spcAft>
                <a:spcPts val="0"/>
              </a:spcAft>
              <a:buSzPts val="1400"/>
              <a:buNone/>
              <a:defRPr b="1" i="0" sz="1600" u="none" cap="none" strike="noStrike">
                <a:solidFill>
                  <a:schemeClr val="lt1"/>
                </a:solidFill>
                <a:latin typeface="Arial"/>
                <a:ea typeface="Arial"/>
                <a:cs typeface="Arial"/>
                <a:sym typeface="Arial"/>
              </a:defRPr>
            </a:lvl1pPr>
            <a:lvl2pPr lvl="1"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2pPr>
            <a:lvl3pPr lvl="2"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3pPr>
            <a:lvl4pPr lvl="3"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4pPr>
            <a:lvl5pPr lvl="4"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5pPr>
            <a:lvl6pPr lvl="5"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lnSpc>
                <a:spcPct val="85000"/>
              </a:lnSpc>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12" name="Shape 12"/>
          <p:cNvSpPr txBox="1"/>
          <p:nvPr>
            <p:ph idx="1" type="body"/>
          </p:nvPr>
        </p:nvSpPr>
        <p:spPr>
          <a:xfrm>
            <a:off x="615222" y="857466"/>
            <a:ext cx="8260491" cy="3657600"/>
          </a:xfrm>
          <a:prstGeom prst="rect">
            <a:avLst/>
          </a:prstGeom>
          <a:noFill/>
          <a:ln>
            <a:noFill/>
          </a:ln>
        </p:spPr>
        <p:txBody>
          <a:bodyPr anchorCtr="0" anchor="t" bIns="91425" lIns="91425" spcFirstLastPara="1" rIns="91425" wrap="square" tIns="91425"/>
          <a:lstStyle>
            <a:lvl1pPr indent="-342900" lvl="0" marL="457200" marR="0" rtl="0" algn="l">
              <a:lnSpc>
                <a:spcPct val="90000"/>
              </a:lnSpc>
              <a:spcBef>
                <a:spcPts val="450"/>
              </a:spcBef>
              <a:spcAft>
                <a:spcPts val="0"/>
              </a:spcAft>
              <a:buClr>
                <a:srgbClr val="004E74"/>
              </a:buClr>
              <a:buSzPts val="1800"/>
              <a:buFont typeface="Noto Sans Symbols"/>
              <a:buChar char="▪"/>
              <a:defRPr b="0" i="0" sz="1800" u="none" cap="none" strike="noStrike">
                <a:solidFill>
                  <a:schemeClr val="dk1"/>
                </a:solidFill>
                <a:latin typeface="Arial Narrow"/>
                <a:ea typeface="Arial Narrow"/>
                <a:cs typeface="Arial Narrow"/>
                <a:sym typeface="Arial Narrow"/>
              </a:defRPr>
            </a:lvl1pPr>
            <a:lvl2pPr indent="-330200" lvl="1" marL="914400" marR="0" rtl="0" algn="l">
              <a:lnSpc>
                <a:spcPct val="90000"/>
              </a:lnSpc>
              <a:spcBef>
                <a:spcPts val="400"/>
              </a:spcBef>
              <a:spcAft>
                <a:spcPts val="0"/>
              </a:spcAft>
              <a:buClr>
                <a:srgbClr val="004E74"/>
              </a:buClr>
              <a:buSzPts val="1600"/>
              <a:buFont typeface="Noto Sans Symbols"/>
              <a:buChar char="▪"/>
              <a:defRPr b="0" i="0" sz="1600" u="none" cap="none" strike="noStrike">
                <a:solidFill>
                  <a:schemeClr val="dk1"/>
                </a:solidFill>
                <a:latin typeface="Arial Narrow"/>
                <a:ea typeface="Arial Narrow"/>
                <a:cs typeface="Arial Narrow"/>
                <a:sym typeface="Arial Narrow"/>
              </a:defRPr>
            </a:lvl2pPr>
            <a:lvl3pPr indent="-317500" lvl="2" marL="1371600" marR="0" rtl="0" algn="l">
              <a:lnSpc>
                <a:spcPct val="90000"/>
              </a:lnSpc>
              <a:spcBef>
                <a:spcPts val="350"/>
              </a:spcBef>
              <a:spcAft>
                <a:spcPts val="0"/>
              </a:spcAft>
              <a:buClr>
                <a:srgbClr val="004E74"/>
              </a:buClr>
              <a:buSzPts val="1400"/>
              <a:buFont typeface="Noto Sans Symbols"/>
              <a:buChar char="▪"/>
              <a:defRPr b="0" i="0" sz="1400" u="none" cap="none" strike="noStrike">
                <a:solidFill>
                  <a:schemeClr val="dk1"/>
                </a:solidFill>
                <a:latin typeface="Arial Narrow"/>
                <a:ea typeface="Arial Narrow"/>
                <a:cs typeface="Arial Narrow"/>
                <a:sym typeface="Arial Narrow"/>
              </a:defRPr>
            </a:lvl3pPr>
            <a:lvl4pPr indent="-342900" lvl="3" marL="18288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6pPr>
            <a:lvl7pPr indent="-342900" lvl="6" marL="32004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7pPr>
            <a:lvl8pPr indent="-342900" lvl="7" marL="36576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8pPr>
            <a:lvl9pPr indent="-342900" lvl="8" marL="4114800" marR="0" rtl="0" algn="l">
              <a:lnSpc>
                <a:spcPct val="85000"/>
              </a:lnSpc>
              <a:spcBef>
                <a:spcPts val="45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9pPr>
          </a:lstStyle>
          <a:p/>
        </p:txBody>
      </p:sp>
      <p:sp>
        <p:nvSpPr>
          <p:cNvPr id="13" name="Shape 13"/>
          <p:cNvSpPr txBox="1"/>
          <p:nvPr>
            <p:ph idx="10" type="dt"/>
          </p:nvPr>
        </p:nvSpPr>
        <p:spPr>
          <a:xfrm>
            <a:off x="357728" y="4857750"/>
            <a:ext cx="2115047" cy="357188"/>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14" name="Shape 14"/>
          <p:cNvSpPr txBox="1"/>
          <p:nvPr>
            <p:ph idx="11" type="ftr"/>
          </p:nvPr>
        </p:nvSpPr>
        <p:spPr>
          <a:xfrm>
            <a:off x="3124200" y="4857750"/>
            <a:ext cx="2895600" cy="357188"/>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15" name="Shape 15"/>
          <p:cNvSpPr txBox="1"/>
          <p:nvPr>
            <p:ph idx="12" type="sldNum"/>
          </p:nvPr>
        </p:nvSpPr>
        <p:spPr>
          <a:xfrm>
            <a:off x="6845050" y="4857750"/>
            <a:ext cx="2133600" cy="35718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1pPr>
            <a:lvl2pPr indent="0" lvl="1"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2pPr>
            <a:lvl3pPr indent="0" lvl="2"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3pPr>
            <a:lvl4pPr indent="0" lvl="3"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4pPr>
            <a:lvl5pPr indent="0" lvl="4"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5pPr>
            <a:lvl6pPr indent="0" lvl="5"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6pPr>
            <a:lvl7pPr indent="0" lvl="6"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7pPr>
            <a:lvl8pPr indent="0" lvl="7"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8pPr>
            <a:lvl9pPr indent="0" lvl="8" marL="0" marR="0" rtl="0" algn="r">
              <a:spcBef>
                <a:spcPts val="0"/>
              </a:spcBef>
              <a:spcAft>
                <a:spcPts val="0"/>
              </a:spcAft>
              <a:buNone/>
              <a:defRPr b="0" i="0" sz="800" u="none" cap="none" strike="noStrike">
                <a:solidFill>
                  <a:schemeClr val="dk1"/>
                </a:solidFill>
                <a:latin typeface="Arial Narrow"/>
                <a:ea typeface="Arial Narrow"/>
                <a:cs typeface="Arial Narrow"/>
                <a:sym typeface="Arial Narrow"/>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nuclearconnect.org/wp-content/uploads/2014/06/Half_Life_ALL.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nndc.bnl.gov/chart/"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12.png"/><Relationship Id="rId7" Type="http://schemas.openxmlformats.org/officeDocument/2006/relationships/image" Target="../media/image9.png"/><Relationship Id="rId8"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 name="Shape 49"/>
        <p:cNvGrpSpPr/>
        <p:nvPr/>
      </p:nvGrpSpPr>
      <p:grpSpPr>
        <a:xfrm>
          <a:off x="0" y="0"/>
          <a:ext cx="0" cy="0"/>
          <a:chOff x="0" y="0"/>
          <a:chExt cx="0" cy="0"/>
        </a:xfrm>
      </p:grpSpPr>
      <p:sp>
        <p:nvSpPr>
          <p:cNvPr id="50" name="Shape 50"/>
          <p:cNvSpPr txBox="1"/>
          <p:nvPr>
            <p:ph type="ctrTitle"/>
          </p:nvPr>
        </p:nvSpPr>
        <p:spPr>
          <a:xfrm>
            <a:off x="849694" y="4392748"/>
            <a:ext cx="6491400" cy="278700"/>
          </a:xfrm>
          <a:prstGeom prst="rect">
            <a:avLst/>
          </a:prstGeom>
          <a:noFill/>
          <a:ln>
            <a:noFill/>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a:t>Nuclear Science Teacher Workshop</a:t>
            </a:r>
            <a:endParaRPr b="1" i="0" sz="2000" u="none" cap="none" strike="noStrike">
              <a:solidFill>
                <a:srgbClr val="004E74"/>
              </a:solidFill>
              <a:latin typeface="Arial"/>
              <a:ea typeface="Arial"/>
              <a:cs typeface="Arial"/>
              <a:sym typeface="Arial"/>
            </a:endParaRPr>
          </a:p>
        </p:txBody>
      </p:sp>
      <p:sp>
        <p:nvSpPr>
          <p:cNvPr id="51" name="Shape 51"/>
          <p:cNvSpPr txBox="1"/>
          <p:nvPr>
            <p:ph idx="1" type="subTitle"/>
          </p:nvPr>
        </p:nvSpPr>
        <p:spPr>
          <a:xfrm>
            <a:off x="857261" y="4684349"/>
            <a:ext cx="6493500" cy="324000"/>
          </a:xfrm>
          <a:prstGeom prst="rect">
            <a:avLst/>
          </a:prstGeom>
        </p:spPr>
        <p:txBody>
          <a:bodyPr anchorCtr="0" anchor="t" bIns="91425" lIns="91425" spcFirstLastPara="1" rIns="91425" wrap="square" tIns="91425">
            <a:noAutofit/>
          </a:bodyPr>
          <a:lstStyle/>
          <a:p>
            <a:pPr indent="0" lvl="0" marL="0">
              <a:spcBef>
                <a:spcPts val="400"/>
              </a:spcBef>
              <a:spcAft>
                <a:spcPts val="0"/>
              </a:spcAft>
              <a:buNone/>
            </a:pPr>
            <a:r>
              <a:rPr lang="en-US"/>
              <a:t>May 19, 2018 Atlanta, Georgia</a:t>
            </a:r>
            <a:endParaRPr/>
          </a:p>
        </p:txBody>
      </p:sp>
      <p:sp>
        <p:nvSpPr>
          <p:cNvPr id="52" name="Shape 52"/>
          <p:cNvSpPr txBox="1"/>
          <p:nvPr/>
        </p:nvSpPr>
        <p:spPr>
          <a:xfrm>
            <a:off x="235450" y="348975"/>
            <a:ext cx="5167800" cy="1361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sz="4800">
                <a:solidFill>
                  <a:srgbClr val="F3F3F3"/>
                </a:solidFill>
              </a:rPr>
              <a:t>Introducing Atoms and Nuclear Reactions</a:t>
            </a:r>
            <a:endParaRPr b="1" sz="4800">
              <a:solidFill>
                <a:srgbClr val="F3F3F3"/>
              </a:solidFill>
            </a:endParaRPr>
          </a:p>
        </p:txBody>
      </p:sp>
      <p:sp>
        <p:nvSpPr>
          <p:cNvPr id="53" name="Shape 53"/>
          <p:cNvSpPr txBox="1"/>
          <p:nvPr/>
        </p:nvSpPr>
        <p:spPr>
          <a:xfrm>
            <a:off x="5592525" y="1774525"/>
            <a:ext cx="3499500" cy="1812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a:solidFill>
                  <a:srgbClr val="FFFFFF"/>
                </a:solidFill>
              </a:rPr>
              <a:t>Learn about atomic structure and nuclear reactions including fission, fusion, and radioactive decay. Atoms are the building blocks of matter and consist of neutrons, protons, and electrons. Learn about isotopes and why some isotopes are not stable. Instruction will be provided for activities that allow students to explore these concepts.</a:t>
            </a:r>
            <a:endParaRPr b="1">
              <a:solidFill>
                <a:srgbClr val="FFFFFF"/>
              </a:solidFill>
            </a:endParaRPr>
          </a:p>
          <a:p>
            <a:pPr indent="0" lvl="0" marL="0">
              <a:spcBef>
                <a:spcPts val="0"/>
              </a:spcBef>
              <a:spcAft>
                <a:spcPts val="0"/>
              </a:spcAft>
              <a:buNone/>
            </a:pPr>
            <a:r>
              <a:t/>
            </a:r>
            <a:endParaRPr b="1">
              <a:solidFill>
                <a:srgbClr val="FFFFFF"/>
              </a:solidFill>
            </a:endParaRPr>
          </a:p>
          <a:p>
            <a:pPr indent="0" lvl="0" marL="0">
              <a:spcBef>
                <a:spcPts val="0"/>
              </a:spcBef>
              <a:spcAft>
                <a:spcPts val="0"/>
              </a:spcAft>
              <a:buNone/>
            </a:pPr>
            <a:r>
              <a:t/>
            </a:r>
            <a:endParaRPr b="1">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Radioactivity</a:t>
            </a:r>
            <a:endParaRPr/>
          </a:p>
        </p:txBody>
      </p:sp>
      <p:sp>
        <p:nvSpPr>
          <p:cNvPr id="153" name="Shape 153"/>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154" name="Shape 154"/>
          <p:cNvPicPr preferRelativeResize="0"/>
          <p:nvPr/>
        </p:nvPicPr>
        <p:blipFill>
          <a:blip r:embed="rId3">
            <a:alphaModFix/>
          </a:blip>
          <a:stretch>
            <a:fillRect/>
          </a:stretch>
        </p:blipFill>
        <p:spPr>
          <a:xfrm>
            <a:off x="3976825" y="1088713"/>
            <a:ext cx="4476750" cy="3333750"/>
          </a:xfrm>
          <a:prstGeom prst="rect">
            <a:avLst/>
          </a:prstGeom>
          <a:noFill/>
          <a:ln>
            <a:noFill/>
          </a:ln>
        </p:spPr>
      </p:pic>
      <p:pic>
        <p:nvPicPr>
          <p:cNvPr id="155" name="Shape 155"/>
          <p:cNvPicPr preferRelativeResize="0"/>
          <p:nvPr/>
        </p:nvPicPr>
        <p:blipFill>
          <a:blip r:embed="rId4">
            <a:alphaModFix/>
          </a:blip>
          <a:stretch>
            <a:fillRect/>
          </a:stretch>
        </p:blipFill>
        <p:spPr>
          <a:xfrm>
            <a:off x="709650" y="803975"/>
            <a:ext cx="2719524" cy="4314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In Class Activity:  Build Model Atoms</a:t>
            </a:r>
            <a:endParaRPr/>
          </a:p>
        </p:txBody>
      </p:sp>
      <p:sp>
        <p:nvSpPr>
          <p:cNvPr id="162" name="Shape 162"/>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rtl="0">
              <a:spcBef>
                <a:spcPts val="450"/>
              </a:spcBef>
              <a:spcAft>
                <a:spcPts val="0"/>
              </a:spcAft>
              <a:buNone/>
            </a:pPr>
            <a:r>
              <a:rPr b="1" lang="en-US"/>
              <a:t>For K-5 grade:</a:t>
            </a:r>
            <a:endParaRPr b="1"/>
          </a:p>
          <a:p>
            <a:pPr indent="0" lvl="0" marL="0">
              <a:spcBef>
                <a:spcPts val="450"/>
              </a:spcBef>
              <a:spcAft>
                <a:spcPts val="0"/>
              </a:spcAft>
              <a:buNone/>
            </a:pPr>
            <a:r>
              <a:rPr lang="en-US"/>
              <a:t>Hydrogen: </a:t>
            </a:r>
            <a:r>
              <a:rPr baseline="30000" lang="en-US"/>
              <a:t>1</a:t>
            </a:r>
            <a:r>
              <a:rPr lang="en-US"/>
              <a:t>H</a:t>
            </a:r>
            <a:endParaRPr/>
          </a:p>
          <a:p>
            <a:pPr indent="457200" lvl="0" marL="0">
              <a:spcBef>
                <a:spcPts val="450"/>
              </a:spcBef>
              <a:spcAft>
                <a:spcPts val="0"/>
              </a:spcAft>
              <a:buNone/>
            </a:pPr>
            <a:r>
              <a:rPr lang="en-US"/>
              <a:t>1 Proton, 1 electron</a:t>
            </a:r>
            <a:endParaRPr/>
          </a:p>
          <a:p>
            <a:pPr indent="0" lvl="0" marL="0">
              <a:spcBef>
                <a:spcPts val="450"/>
              </a:spcBef>
              <a:spcAft>
                <a:spcPts val="0"/>
              </a:spcAft>
              <a:buNone/>
            </a:pPr>
            <a:r>
              <a:rPr lang="en-US"/>
              <a:t>Deuterium : </a:t>
            </a:r>
            <a:r>
              <a:rPr baseline="30000" lang="en-US"/>
              <a:t>2</a:t>
            </a:r>
            <a:r>
              <a:rPr lang="en-US"/>
              <a:t>H</a:t>
            </a:r>
            <a:endParaRPr/>
          </a:p>
          <a:p>
            <a:pPr indent="457200" lvl="0" marL="0">
              <a:spcBef>
                <a:spcPts val="450"/>
              </a:spcBef>
              <a:spcAft>
                <a:spcPts val="0"/>
              </a:spcAft>
              <a:buNone/>
            </a:pPr>
            <a:r>
              <a:rPr lang="en-US"/>
              <a:t>1 Proton, 1 neutron, 1 electron</a:t>
            </a:r>
            <a:endParaRPr/>
          </a:p>
          <a:p>
            <a:pPr indent="0" lvl="0" marL="0">
              <a:spcBef>
                <a:spcPts val="450"/>
              </a:spcBef>
              <a:spcAft>
                <a:spcPts val="0"/>
              </a:spcAft>
              <a:buNone/>
            </a:pPr>
            <a:r>
              <a:rPr lang="en-US"/>
              <a:t>Tritium: </a:t>
            </a:r>
            <a:r>
              <a:rPr baseline="30000" lang="en-US"/>
              <a:t>3</a:t>
            </a:r>
            <a:r>
              <a:rPr lang="en-US"/>
              <a:t>H</a:t>
            </a:r>
            <a:endParaRPr/>
          </a:p>
          <a:p>
            <a:pPr indent="457200" lvl="0" marL="0">
              <a:spcBef>
                <a:spcPts val="450"/>
              </a:spcBef>
              <a:spcAft>
                <a:spcPts val="0"/>
              </a:spcAft>
              <a:buNone/>
            </a:pPr>
            <a:r>
              <a:rPr lang="en-US"/>
              <a:t>1 Proton, 2 neutrons, 1 electron</a:t>
            </a:r>
            <a:endParaRPr/>
          </a:p>
          <a:p>
            <a:pPr indent="0" lvl="0" marL="0">
              <a:spcBef>
                <a:spcPts val="450"/>
              </a:spcBef>
              <a:spcAft>
                <a:spcPts val="0"/>
              </a:spcAft>
              <a:buNone/>
            </a:pPr>
            <a:r>
              <a:rPr lang="en-US"/>
              <a:t>Helium: </a:t>
            </a:r>
            <a:r>
              <a:rPr baseline="30000" lang="en-US"/>
              <a:t>4</a:t>
            </a:r>
            <a:r>
              <a:rPr lang="en-US"/>
              <a:t>He</a:t>
            </a:r>
            <a:endParaRPr/>
          </a:p>
          <a:p>
            <a:pPr indent="457200" lvl="0" marL="0">
              <a:spcBef>
                <a:spcPts val="450"/>
              </a:spcBef>
              <a:spcAft>
                <a:spcPts val="0"/>
              </a:spcAft>
              <a:buNone/>
            </a:pPr>
            <a:r>
              <a:rPr lang="en-US"/>
              <a:t>2 Protons, 2 neutrons, 2 electron</a:t>
            </a:r>
            <a:endParaRPr/>
          </a:p>
          <a:p>
            <a:pPr indent="0" lvl="0" marL="0">
              <a:spcBef>
                <a:spcPts val="450"/>
              </a:spcBef>
              <a:spcAft>
                <a:spcPts val="0"/>
              </a:spcAft>
              <a:buNone/>
            </a:pPr>
            <a:r>
              <a:t/>
            </a:r>
            <a:endParaRPr/>
          </a:p>
          <a:p>
            <a:pPr indent="0" lvl="0" marL="0">
              <a:spcBef>
                <a:spcPts val="450"/>
              </a:spcBef>
              <a:spcAft>
                <a:spcPts val="0"/>
              </a:spcAft>
              <a:buNone/>
            </a:pPr>
            <a:r>
              <a:rPr b="1" lang="en-US"/>
              <a:t>What are the atomic and mass numbers of each isotope?</a:t>
            </a:r>
            <a:endParaRPr b="1"/>
          </a:p>
          <a:p>
            <a:pPr indent="0" lvl="0" marL="0">
              <a:spcBef>
                <a:spcPts val="450"/>
              </a:spcBef>
              <a:spcAft>
                <a:spcPts val="0"/>
              </a:spcAft>
              <a:buNone/>
            </a:pPr>
            <a:r>
              <a:rPr b="1" lang="en-US"/>
              <a:t>What are the net charges?</a:t>
            </a:r>
            <a:endParaRPr b="1"/>
          </a:p>
          <a:p>
            <a:pPr indent="0" lvl="0" marL="0" rtl="0">
              <a:spcBef>
                <a:spcPts val="450"/>
              </a:spcBef>
              <a:spcAft>
                <a:spcPts val="0"/>
              </a:spcAft>
              <a:buNone/>
            </a:pPr>
            <a:r>
              <a:t/>
            </a:r>
            <a:endParaRPr/>
          </a:p>
          <a:p>
            <a:pPr indent="0" lvl="0" marL="0" rtl="0">
              <a:spcBef>
                <a:spcPts val="450"/>
              </a:spcBef>
              <a:spcAft>
                <a:spcPts val="0"/>
              </a:spcAft>
              <a:buNone/>
            </a:pPr>
            <a:r>
              <a:t/>
            </a:r>
            <a:endParaRPr/>
          </a:p>
        </p:txBody>
      </p:sp>
      <p:sp>
        <p:nvSpPr>
          <p:cNvPr id="163" name="Shape 163"/>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US"/>
              <a:t>‹#›</a:t>
            </a:fld>
            <a:endParaRPr/>
          </a:p>
        </p:txBody>
      </p:sp>
      <p:sp>
        <p:nvSpPr>
          <p:cNvPr id="164" name="Shape 164"/>
          <p:cNvSpPr txBox="1"/>
          <p:nvPr/>
        </p:nvSpPr>
        <p:spPr>
          <a:xfrm>
            <a:off x="5874800" y="1370650"/>
            <a:ext cx="2664600" cy="8799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rPr b="1" lang="en-US" sz="1800">
                <a:solidFill>
                  <a:schemeClr val="dk1"/>
                </a:solidFill>
                <a:latin typeface="Arial Narrow"/>
                <a:ea typeface="Arial Narrow"/>
                <a:cs typeface="Arial Narrow"/>
                <a:sym typeface="Arial Narrow"/>
              </a:rPr>
              <a:t>Middle &amp; High</a:t>
            </a:r>
            <a:r>
              <a:rPr b="1" lang="en-US"/>
              <a:t> </a:t>
            </a:r>
            <a:r>
              <a:rPr b="1" lang="en-US" sz="1800">
                <a:solidFill>
                  <a:schemeClr val="dk1"/>
                </a:solidFill>
                <a:latin typeface="Arial Narrow"/>
                <a:ea typeface="Arial Narrow"/>
                <a:cs typeface="Arial Narrow"/>
                <a:sym typeface="Arial Narrow"/>
              </a:rPr>
              <a:t>School:</a:t>
            </a:r>
            <a:endParaRPr b="1" sz="1800">
              <a:solidFill>
                <a:schemeClr val="dk1"/>
              </a:solidFill>
              <a:latin typeface="Arial Narrow"/>
              <a:ea typeface="Arial Narrow"/>
              <a:cs typeface="Arial Narrow"/>
              <a:sym typeface="Arial Narrow"/>
            </a:endParaRPr>
          </a:p>
          <a:p>
            <a:pPr indent="0" lvl="0" marL="0">
              <a:spcBef>
                <a:spcPts val="0"/>
              </a:spcBef>
              <a:spcAft>
                <a:spcPts val="0"/>
              </a:spcAft>
              <a:buNone/>
            </a:pPr>
            <a:r>
              <a:rPr b="1" lang="en-US" sz="1800">
                <a:solidFill>
                  <a:schemeClr val="dk1"/>
                </a:solidFill>
                <a:latin typeface="Arial Narrow"/>
                <a:ea typeface="Arial Narrow"/>
                <a:cs typeface="Arial Narrow"/>
                <a:sym typeface="Arial Narrow"/>
              </a:rPr>
              <a:t>Board game Critical Path </a:t>
            </a:r>
            <a:endParaRPr b="1" sz="1800">
              <a:solidFill>
                <a:schemeClr val="dk1"/>
              </a:solidFill>
              <a:latin typeface="Arial Narrow"/>
              <a:ea typeface="Arial Narrow"/>
              <a:cs typeface="Arial Narrow"/>
              <a:sym typeface="Arial Narrow"/>
            </a:endParaRPr>
          </a:p>
          <a:p>
            <a:pPr indent="0" lvl="0" marL="0">
              <a:spcBef>
                <a:spcPts val="0"/>
              </a:spcBef>
              <a:spcAft>
                <a:spcPts val="0"/>
              </a:spcAft>
              <a:buNone/>
            </a:pPr>
            <a:r>
              <a:t/>
            </a:r>
            <a:endParaRPr b="1" sz="1800">
              <a:solidFill>
                <a:schemeClr val="dk1"/>
              </a:solidFill>
              <a:latin typeface="Arial Narrow"/>
              <a:ea typeface="Arial Narrow"/>
              <a:cs typeface="Arial Narrow"/>
              <a:sym typeface="Arial Narrow"/>
            </a:endParaRPr>
          </a:p>
        </p:txBody>
      </p:sp>
      <p:pic>
        <p:nvPicPr>
          <p:cNvPr id="165" name="Shape 165"/>
          <p:cNvPicPr preferRelativeResize="0"/>
          <p:nvPr/>
        </p:nvPicPr>
        <p:blipFill>
          <a:blip r:embed="rId3">
            <a:alphaModFix/>
          </a:blip>
          <a:stretch>
            <a:fillRect/>
          </a:stretch>
        </p:blipFill>
        <p:spPr>
          <a:xfrm>
            <a:off x="5430845" y="2346000"/>
            <a:ext cx="3359075" cy="1931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Education Standards</a:t>
            </a:r>
            <a:endParaRPr/>
          </a:p>
        </p:txBody>
      </p:sp>
      <p:sp>
        <p:nvSpPr>
          <p:cNvPr id="172" name="Shape 172"/>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rtl="0">
              <a:spcBef>
                <a:spcPts val="450"/>
              </a:spcBef>
              <a:spcAft>
                <a:spcPts val="0"/>
              </a:spcAft>
              <a:buNone/>
            </a:pPr>
            <a:r>
              <a:rPr b="1" lang="en-US"/>
              <a:t>Second Grade</a:t>
            </a:r>
            <a:endParaRPr b="1"/>
          </a:p>
          <a:p>
            <a:pPr indent="0" lvl="0" marL="0" rtl="0">
              <a:lnSpc>
                <a:spcPct val="100000"/>
              </a:lnSpc>
              <a:spcBef>
                <a:spcPts val="0"/>
              </a:spcBef>
              <a:spcAft>
                <a:spcPts val="0"/>
              </a:spcAft>
              <a:buNone/>
            </a:pPr>
            <a:r>
              <a:rPr b="1" lang="en-US">
                <a:solidFill>
                  <a:srgbClr val="000000"/>
                </a:solidFill>
                <a:latin typeface="Arial"/>
                <a:ea typeface="Arial"/>
                <a:cs typeface="Arial"/>
                <a:sym typeface="Arial"/>
              </a:rPr>
              <a:t>Georgia State Standards</a:t>
            </a:r>
            <a:endParaRPr b="1">
              <a:solidFill>
                <a:srgbClr val="000000"/>
              </a:solidFill>
              <a:latin typeface="Arial"/>
              <a:ea typeface="Arial"/>
              <a:cs typeface="Arial"/>
              <a:sym typeface="Arial"/>
            </a:endParaRPr>
          </a:p>
          <a:p>
            <a:pPr indent="457200" lvl="0" marL="0" rtl="0">
              <a:lnSpc>
                <a:spcPct val="100000"/>
              </a:lnSpc>
              <a:spcBef>
                <a:spcPts val="0"/>
              </a:spcBef>
              <a:spcAft>
                <a:spcPts val="0"/>
              </a:spcAft>
              <a:buNone/>
            </a:pPr>
            <a:r>
              <a:t/>
            </a:r>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S2P1    Obtain, evaluate, and communicate information about the properties of matter and changes that occur in objects.</a:t>
            </a:r>
            <a:br>
              <a:rPr lang="en-US">
                <a:solidFill>
                  <a:srgbClr val="000000"/>
                </a:solidFill>
                <a:latin typeface="Arial"/>
                <a:ea typeface="Arial"/>
                <a:cs typeface="Arial"/>
                <a:sym typeface="Arial"/>
              </a:rPr>
            </a:br>
            <a:r>
              <a:rPr lang="en-US">
                <a:solidFill>
                  <a:srgbClr val="000000"/>
                </a:solidFill>
                <a:latin typeface="Arial"/>
                <a:ea typeface="Arial"/>
                <a:cs typeface="Arial"/>
                <a:sym typeface="Arial"/>
              </a:rPr>
              <a:t>             b. Construct an explanation for how structures made from small pieces (linking cubes, building blocks) can be disassembled and then rearranged to make new and different structures.</a:t>
            </a:r>
            <a:br>
              <a:rPr lang="en-US">
                <a:solidFill>
                  <a:srgbClr val="000000"/>
                </a:solidFill>
                <a:latin typeface="Arial"/>
                <a:ea typeface="Arial"/>
                <a:cs typeface="Arial"/>
                <a:sym typeface="Arial"/>
              </a:rPr>
            </a:b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	</a:t>
            </a:r>
            <a:r>
              <a:rPr b="1" lang="en-US">
                <a:solidFill>
                  <a:srgbClr val="FF0000"/>
                </a:solidFill>
                <a:latin typeface="Arial"/>
                <a:ea typeface="Arial"/>
                <a:cs typeface="Arial"/>
                <a:sym typeface="Arial"/>
              </a:rPr>
              <a:t> Activity:</a:t>
            </a:r>
            <a:r>
              <a:rPr lang="en-US">
                <a:solidFill>
                  <a:srgbClr val="FF0000"/>
                </a:solidFill>
                <a:latin typeface="Arial"/>
                <a:ea typeface="Arial"/>
                <a:cs typeface="Arial"/>
                <a:sym typeface="Arial"/>
              </a:rPr>
              <a:t>  assemble basic atoms with Styrofoam balls and toothpicks</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FF0000"/>
                </a:solidFill>
                <a:latin typeface="Arial"/>
                <a:ea typeface="Arial"/>
                <a:cs typeface="Arial"/>
                <a:sym typeface="Arial"/>
              </a:rPr>
              <a:t>		alternate:  pompoms of different sizes and a pipe cleaner to represent the boundary of the nucleus</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70C0"/>
                </a:solidFill>
                <a:latin typeface="Arial"/>
                <a:ea typeface="Arial"/>
                <a:cs typeface="Arial"/>
                <a:sym typeface="Arial"/>
              </a:rPr>
              <a:t>	 </a:t>
            </a:r>
            <a:endParaRPr>
              <a:solidFill>
                <a:srgbClr val="000000"/>
              </a:solidFill>
              <a:latin typeface="Arial"/>
              <a:ea typeface="Arial"/>
              <a:cs typeface="Arial"/>
              <a:sym typeface="Arial"/>
            </a:endParaRPr>
          </a:p>
        </p:txBody>
      </p:sp>
      <p:sp>
        <p:nvSpPr>
          <p:cNvPr id="173" name="Shape 173"/>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Education Standards</a:t>
            </a:r>
            <a:endParaRPr/>
          </a:p>
        </p:txBody>
      </p:sp>
      <p:sp>
        <p:nvSpPr>
          <p:cNvPr id="180" name="Shape 180"/>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rtl="0">
              <a:spcBef>
                <a:spcPts val="450"/>
              </a:spcBef>
              <a:spcAft>
                <a:spcPts val="0"/>
              </a:spcAft>
              <a:buNone/>
            </a:pPr>
            <a:r>
              <a:rPr b="1" lang="en-US"/>
              <a:t>Third Grade</a:t>
            </a:r>
            <a:endParaRPr b="1"/>
          </a:p>
          <a:p>
            <a:pPr indent="0" lvl="0" marL="0" rtl="0">
              <a:lnSpc>
                <a:spcPct val="100000"/>
              </a:lnSpc>
              <a:spcBef>
                <a:spcPts val="0"/>
              </a:spcBef>
              <a:spcAft>
                <a:spcPts val="0"/>
              </a:spcAft>
              <a:buNone/>
            </a:pPr>
            <a:r>
              <a:rPr b="1" lang="en-US">
                <a:solidFill>
                  <a:srgbClr val="000000"/>
                </a:solidFill>
                <a:latin typeface="Arial"/>
                <a:ea typeface="Arial"/>
                <a:cs typeface="Arial"/>
                <a:sym typeface="Arial"/>
              </a:rPr>
              <a:t>Georgia State Standards</a:t>
            </a:r>
            <a:endParaRPr b="1">
              <a:solidFill>
                <a:srgbClr val="000000"/>
              </a:solidFill>
              <a:latin typeface="Arial"/>
              <a:ea typeface="Arial"/>
              <a:cs typeface="Arial"/>
              <a:sym typeface="Arial"/>
            </a:endParaRPr>
          </a:p>
          <a:p>
            <a:pPr indent="457200" lvl="0" marL="0" rtl="0">
              <a:lnSpc>
                <a:spcPct val="100000"/>
              </a:lnSpc>
              <a:spcBef>
                <a:spcPts val="0"/>
              </a:spcBef>
              <a:spcAft>
                <a:spcPts val="0"/>
              </a:spcAft>
              <a:buNone/>
            </a:pPr>
            <a:r>
              <a:t/>
            </a:r>
            <a:endParaRPr sz="1200"/>
          </a:p>
          <a:p>
            <a:pPr indent="0" lvl="0" marL="0" rtl="0">
              <a:lnSpc>
                <a:spcPct val="100000"/>
              </a:lnSpc>
              <a:spcBef>
                <a:spcPts val="0"/>
              </a:spcBef>
              <a:spcAft>
                <a:spcPts val="0"/>
              </a:spcAft>
              <a:buNone/>
            </a:pPr>
            <a:r>
              <a:rPr lang="en-US" sz="1200">
                <a:solidFill>
                  <a:srgbClr val="000000"/>
                </a:solidFill>
                <a:latin typeface="Arial"/>
                <a:ea typeface="Arial"/>
                <a:cs typeface="Arial"/>
                <a:sym typeface="Arial"/>
              </a:rPr>
              <a:t>S3P1    Obtain, evaluate, and communicate information about the ways heat energy is transferred and measured.</a:t>
            </a:r>
            <a:br>
              <a:rPr lang="en-US" sz="1200">
                <a:solidFill>
                  <a:srgbClr val="000000"/>
                </a:solidFill>
                <a:latin typeface="Arial"/>
                <a:ea typeface="Arial"/>
                <a:cs typeface="Arial"/>
                <a:sym typeface="Arial"/>
              </a:rPr>
            </a:br>
            <a:r>
              <a:rPr lang="en-US" sz="1200">
                <a:solidFill>
                  <a:srgbClr val="000000"/>
                </a:solidFill>
                <a:latin typeface="Arial"/>
                <a:ea typeface="Arial"/>
                <a:cs typeface="Arial"/>
                <a:sym typeface="Arial"/>
              </a:rPr>
              <a:t>a. Ask questions to identify sources of heat energy. (Clarification statement: Examples could include sunlight, friction, and burning.)</a:t>
            </a:r>
            <a:br>
              <a:rPr lang="en-US" sz="1200">
                <a:solidFill>
                  <a:srgbClr val="000000"/>
                </a:solidFill>
                <a:latin typeface="Arial"/>
                <a:ea typeface="Arial"/>
                <a:cs typeface="Arial"/>
                <a:sym typeface="Arial"/>
              </a:rPr>
            </a:br>
            <a:r>
              <a:rPr lang="en-US" sz="1200">
                <a:solidFill>
                  <a:srgbClr val="000000"/>
                </a:solidFill>
                <a:latin typeface="Arial"/>
                <a:ea typeface="Arial"/>
                <a:cs typeface="Arial"/>
                <a:sym typeface="Arial"/>
              </a:rPr>
              <a:t>b. Plan and carry out an investigation to gather data using thermometers to produce tables and charts that illustrate the effect of sunlight on various objects. (Clarification statement: The use of both Fahrenheit and Celsius temperature scales is expected.)</a:t>
            </a:r>
            <a:br>
              <a:rPr lang="en-US" sz="1200">
                <a:solidFill>
                  <a:srgbClr val="000000"/>
                </a:solidFill>
                <a:latin typeface="Arial"/>
                <a:ea typeface="Arial"/>
                <a:cs typeface="Arial"/>
                <a:sym typeface="Arial"/>
              </a:rPr>
            </a:br>
            <a:r>
              <a:rPr lang="en-US" sz="1200">
                <a:solidFill>
                  <a:srgbClr val="000000"/>
                </a:solidFill>
                <a:latin typeface="Arial"/>
                <a:ea typeface="Arial"/>
                <a:cs typeface="Arial"/>
                <a:sym typeface="Arial"/>
              </a:rPr>
              <a:t>c. Use tools and every day materials to design and construct a device/structure that will increase/decrease the warming effects of sunlight on various materials. (Clarification statement: Conduction, convection, and radiation are taught in upper grades.)</a:t>
            </a:r>
            <a:br>
              <a:rPr lang="en-US">
                <a:solidFill>
                  <a:srgbClr val="000000"/>
                </a:solidFill>
                <a:latin typeface="Arial"/>
                <a:ea typeface="Arial"/>
                <a:cs typeface="Arial"/>
                <a:sym typeface="Arial"/>
              </a:rPr>
            </a:b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	</a:t>
            </a:r>
            <a:r>
              <a:rPr b="1" lang="en-US">
                <a:solidFill>
                  <a:srgbClr val="FF0000"/>
                </a:solidFill>
                <a:latin typeface="Arial"/>
                <a:ea typeface="Arial"/>
                <a:cs typeface="Arial"/>
                <a:sym typeface="Arial"/>
              </a:rPr>
              <a:t> Activity:</a:t>
            </a:r>
            <a:r>
              <a:rPr lang="en-US">
                <a:solidFill>
                  <a:srgbClr val="FF0000"/>
                </a:solidFill>
                <a:latin typeface="Arial"/>
                <a:ea typeface="Arial"/>
                <a:cs typeface="Arial"/>
                <a:sym typeface="Arial"/>
              </a:rPr>
              <a:t>  Assemble basic atoms.  Temperature is a measure of how fast atoms are moving.  </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70C0"/>
                </a:solidFill>
                <a:latin typeface="Arial"/>
                <a:ea typeface="Arial"/>
                <a:cs typeface="Arial"/>
                <a:sym typeface="Arial"/>
              </a:rPr>
              <a:t>	 </a:t>
            </a:r>
            <a:endParaRPr>
              <a:solidFill>
                <a:srgbClr val="000000"/>
              </a:solidFill>
              <a:latin typeface="Arial"/>
              <a:ea typeface="Arial"/>
              <a:cs typeface="Arial"/>
              <a:sym typeface="Arial"/>
            </a:endParaRPr>
          </a:p>
        </p:txBody>
      </p:sp>
      <p:sp>
        <p:nvSpPr>
          <p:cNvPr id="181" name="Shape 181"/>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Education Standards</a:t>
            </a:r>
            <a:endParaRPr/>
          </a:p>
        </p:txBody>
      </p:sp>
      <p:sp>
        <p:nvSpPr>
          <p:cNvPr id="188" name="Shape 188"/>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rtl="0">
              <a:spcBef>
                <a:spcPts val="450"/>
              </a:spcBef>
              <a:spcAft>
                <a:spcPts val="0"/>
              </a:spcAft>
              <a:buNone/>
            </a:pPr>
            <a:r>
              <a:rPr b="1" lang="en-US"/>
              <a:t>Eighth </a:t>
            </a:r>
            <a:r>
              <a:rPr b="1" lang="en-US"/>
              <a:t>Grade</a:t>
            </a:r>
            <a:endParaRPr b="1"/>
          </a:p>
          <a:p>
            <a:pPr indent="0" lvl="0" marL="0" rtl="0">
              <a:lnSpc>
                <a:spcPct val="100000"/>
              </a:lnSpc>
              <a:spcBef>
                <a:spcPts val="0"/>
              </a:spcBef>
              <a:spcAft>
                <a:spcPts val="0"/>
              </a:spcAft>
              <a:buNone/>
            </a:pPr>
            <a:r>
              <a:rPr b="1" lang="en-US">
                <a:solidFill>
                  <a:srgbClr val="000000"/>
                </a:solidFill>
                <a:latin typeface="Arial"/>
                <a:ea typeface="Arial"/>
                <a:cs typeface="Arial"/>
                <a:sym typeface="Arial"/>
              </a:rPr>
              <a:t>Georgia State Standards</a:t>
            </a:r>
            <a:endParaRPr b="1">
              <a:solidFill>
                <a:srgbClr val="000000"/>
              </a:solidFill>
              <a:latin typeface="Arial"/>
              <a:ea typeface="Arial"/>
              <a:cs typeface="Arial"/>
              <a:sym typeface="Arial"/>
            </a:endParaRPr>
          </a:p>
          <a:p>
            <a:pPr indent="457200" lvl="0" marL="0" rtl="0">
              <a:lnSpc>
                <a:spcPct val="100000"/>
              </a:lnSpc>
              <a:spcBef>
                <a:spcPts val="0"/>
              </a:spcBef>
              <a:spcAft>
                <a:spcPts val="0"/>
              </a:spcAft>
              <a:buNone/>
            </a:pPr>
            <a:r>
              <a:t/>
            </a:r>
            <a:endParaRPr sz="1200"/>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S8P1    Obtain, evaluate, and communicate information about the structure and properties of matter.</a:t>
            </a:r>
            <a:br>
              <a:rPr lang="en-US">
                <a:solidFill>
                  <a:srgbClr val="000000"/>
                </a:solidFill>
                <a:latin typeface="Arial"/>
                <a:ea typeface="Arial"/>
                <a:cs typeface="Arial"/>
                <a:sym typeface="Arial"/>
              </a:rPr>
            </a:br>
            <a:r>
              <a:rPr lang="en-US">
                <a:solidFill>
                  <a:srgbClr val="000000"/>
                </a:solidFill>
                <a:latin typeface="Arial"/>
                <a:ea typeface="Arial"/>
                <a:cs typeface="Arial"/>
                <a:sym typeface="Arial"/>
              </a:rPr>
              <a:t>             e. Develop models (e.g., atomic-level models, including drawings, and computer representations) by analyzing patterns within the periodic table that illustrate the structure, composition, and characteristics of atoms (protons, neutrons, and electrons) and simple molecules</a:t>
            </a:r>
            <a:br>
              <a:rPr lang="en-US" sz="1200">
                <a:solidFill>
                  <a:srgbClr val="000000"/>
                </a:solidFill>
                <a:latin typeface="Arial"/>
                <a:ea typeface="Arial"/>
                <a:cs typeface="Arial"/>
                <a:sym typeface="Arial"/>
              </a:rPr>
            </a:b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	</a:t>
            </a:r>
            <a:r>
              <a:rPr b="1" lang="en-US">
                <a:solidFill>
                  <a:srgbClr val="FF0000"/>
                </a:solidFill>
                <a:latin typeface="Arial"/>
                <a:ea typeface="Arial"/>
                <a:cs typeface="Arial"/>
                <a:sym typeface="Arial"/>
              </a:rPr>
              <a:t> Activity:</a:t>
            </a:r>
            <a:r>
              <a:rPr lang="en-US">
                <a:solidFill>
                  <a:srgbClr val="FF0000"/>
                </a:solidFill>
                <a:latin typeface="Arial"/>
                <a:ea typeface="Arial"/>
                <a:cs typeface="Arial"/>
                <a:sym typeface="Arial"/>
              </a:rPr>
              <a:t>  Use the game Critical Path to explore the chart of the nuclides to learn about isotopes.</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70C0"/>
                </a:solidFill>
                <a:latin typeface="Arial"/>
                <a:ea typeface="Arial"/>
                <a:cs typeface="Arial"/>
                <a:sym typeface="Arial"/>
              </a:rPr>
              <a:t>	 </a:t>
            </a:r>
            <a:endParaRPr>
              <a:solidFill>
                <a:srgbClr val="000000"/>
              </a:solidFill>
              <a:latin typeface="Arial"/>
              <a:ea typeface="Arial"/>
              <a:cs typeface="Arial"/>
              <a:sym typeface="Arial"/>
            </a:endParaRPr>
          </a:p>
        </p:txBody>
      </p:sp>
      <p:sp>
        <p:nvSpPr>
          <p:cNvPr id="189" name="Shape 189"/>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Education Standards</a:t>
            </a:r>
            <a:endParaRPr/>
          </a:p>
        </p:txBody>
      </p:sp>
      <p:sp>
        <p:nvSpPr>
          <p:cNvPr id="196" name="Shape 196"/>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rtl="0">
              <a:spcBef>
                <a:spcPts val="450"/>
              </a:spcBef>
              <a:spcAft>
                <a:spcPts val="0"/>
              </a:spcAft>
              <a:buNone/>
            </a:pPr>
            <a:r>
              <a:rPr b="1" lang="en-US"/>
              <a:t>Physical Science</a:t>
            </a:r>
            <a:endParaRPr b="1"/>
          </a:p>
          <a:p>
            <a:pPr indent="0" lvl="0" marL="0" rtl="0">
              <a:spcBef>
                <a:spcPts val="450"/>
              </a:spcBef>
              <a:spcAft>
                <a:spcPts val="0"/>
              </a:spcAft>
              <a:buNone/>
            </a:pPr>
            <a:r>
              <a:rPr b="1" lang="en-US">
                <a:solidFill>
                  <a:srgbClr val="000000"/>
                </a:solidFill>
                <a:latin typeface="Arial"/>
                <a:ea typeface="Arial"/>
                <a:cs typeface="Arial"/>
                <a:sym typeface="Arial"/>
              </a:rPr>
              <a:t>Georgia State Standards</a:t>
            </a:r>
            <a:endParaRPr b="1">
              <a:solidFill>
                <a:srgbClr val="000000"/>
              </a:solidFill>
              <a:latin typeface="Arial"/>
              <a:ea typeface="Arial"/>
              <a:cs typeface="Arial"/>
              <a:sym typeface="Arial"/>
            </a:endParaRPr>
          </a:p>
          <a:p>
            <a:pPr indent="457200" lvl="0" marL="0" rtl="0">
              <a:lnSpc>
                <a:spcPct val="100000"/>
              </a:lnSpc>
              <a:spcBef>
                <a:spcPts val="0"/>
              </a:spcBef>
              <a:spcAft>
                <a:spcPts val="0"/>
              </a:spcAft>
              <a:buNone/>
            </a:pPr>
            <a:r>
              <a:t/>
            </a:r>
            <a:endParaRPr sz="1200"/>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SPS4    Obtain, evaluate, and communicate information to explain the changes in nuclear structure as a result of fission, fusion, and radioactive decay.</a:t>
            </a:r>
            <a:br>
              <a:rPr lang="en-US">
                <a:solidFill>
                  <a:srgbClr val="000000"/>
                </a:solidFill>
                <a:latin typeface="Arial"/>
                <a:ea typeface="Arial"/>
                <a:cs typeface="Arial"/>
                <a:sym typeface="Arial"/>
              </a:rPr>
            </a:br>
            <a:r>
              <a:rPr lang="en-US">
                <a:solidFill>
                  <a:srgbClr val="000000"/>
                </a:solidFill>
                <a:latin typeface="Arial"/>
                <a:ea typeface="Arial"/>
                <a:cs typeface="Arial"/>
                <a:sym typeface="Arial"/>
              </a:rPr>
              <a:t>         </a:t>
            </a:r>
            <a:r>
              <a:rPr lang="en-US" sz="1200">
                <a:solidFill>
                  <a:srgbClr val="000000"/>
                </a:solidFill>
                <a:latin typeface="Arial"/>
                <a:ea typeface="Arial"/>
                <a:cs typeface="Arial"/>
                <a:sym typeface="Arial"/>
              </a:rPr>
              <a:t>a. Develop a model that illustrates how the nucleus changes as a result of fission and fusion.</a:t>
            </a:r>
            <a:br>
              <a:rPr lang="en-US" sz="1200">
                <a:solidFill>
                  <a:srgbClr val="000000"/>
                </a:solidFill>
                <a:latin typeface="Arial"/>
                <a:ea typeface="Arial"/>
                <a:cs typeface="Arial"/>
                <a:sym typeface="Arial"/>
              </a:rPr>
            </a:br>
            <a:r>
              <a:rPr lang="en-US" sz="1200">
                <a:solidFill>
                  <a:srgbClr val="000000"/>
                </a:solidFill>
                <a:latin typeface="Arial"/>
                <a:ea typeface="Arial"/>
                <a:cs typeface="Arial"/>
                <a:sym typeface="Arial"/>
              </a:rPr>
              <a:t>             b. Use mathematics and computational thinking to explain the process of half-life as it relates to  radioactive decay. (Clarification statement: Limited to calculations that include whole half-lives.)</a:t>
            </a:r>
            <a:br>
              <a:rPr lang="en-US" sz="1200">
                <a:solidFill>
                  <a:srgbClr val="000000"/>
                </a:solidFill>
                <a:latin typeface="Arial"/>
                <a:ea typeface="Arial"/>
                <a:cs typeface="Arial"/>
                <a:sym typeface="Arial"/>
              </a:rPr>
            </a:br>
            <a:r>
              <a:rPr lang="en-US" sz="1200">
                <a:solidFill>
                  <a:srgbClr val="000000"/>
                </a:solidFill>
                <a:latin typeface="Arial"/>
                <a:ea typeface="Arial"/>
                <a:cs typeface="Arial"/>
                <a:sym typeface="Arial"/>
              </a:rPr>
              <a:t>             c. Construct arguments based on evidence about the applications, benefits, and problems of nuclear energy as an alternative energy source.</a:t>
            </a:r>
            <a:br>
              <a:rPr lang="en-US">
                <a:solidFill>
                  <a:srgbClr val="000000"/>
                </a:solidFill>
                <a:latin typeface="Arial"/>
                <a:ea typeface="Arial"/>
                <a:cs typeface="Arial"/>
                <a:sym typeface="Arial"/>
              </a:rPr>
            </a:br>
            <a:br>
              <a:rPr lang="en-US" sz="1200">
                <a:solidFill>
                  <a:srgbClr val="000000"/>
                </a:solidFill>
                <a:latin typeface="Arial"/>
                <a:ea typeface="Arial"/>
                <a:cs typeface="Arial"/>
                <a:sym typeface="Arial"/>
              </a:rPr>
            </a:b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	</a:t>
            </a:r>
            <a:r>
              <a:rPr b="1" lang="en-US">
                <a:solidFill>
                  <a:srgbClr val="FF0000"/>
                </a:solidFill>
                <a:latin typeface="Arial"/>
                <a:ea typeface="Arial"/>
                <a:cs typeface="Arial"/>
                <a:sym typeface="Arial"/>
              </a:rPr>
              <a:t> Activity:</a:t>
            </a:r>
            <a:r>
              <a:rPr lang="en-US">
                <a:solidFill>
                  <a:srgbClr val="FF0000"/>
                </a:solidFill>
                <a:latin typeface="Arial"/>
                <a:ea typeface="Arial"/>
                <a:cs typeface="Arial"/>
                <a:sym typeface="Arial"/>
              </a:rPr>
              <a:t>  Use the game Critical Path to understand isotopes have unique characteristic half-lives.  Radioactive decay is a statistical process.</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70C0"/>
                </a:solidFill>
                <a:latin typeface="Arial"/>
                <a:ea typeface="Arial"/>
                <a:cs typeface="Arial"/>
                <a:sym typeface="Arial"/>
              </a:rPr>
              <a:t>	 </a:t>
            </a:r>
            <a:endParaRPr>
              <a:solidFill>
                <a:srgbClr val="000000"/>
              </a:solidFill>
              <a:latin typeface="Arial"/>
              <a:ea typeface="Arial"/>
              <a:cs typeface="Arial"/>
              <a:sym typeface="Arial"/>
            </a:endParaRPr>
          </a:p>
        </p:txBody>
      </p:sp>
      <p:sp>
        <p:nvSpPr>
          <p:cNvPr id="197" name="Shape 197"/>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Education Standards</a:t>
            </a:r>
            <a:endParaRPr/>
          </a:p>
        </p:txBody>
      </p:sp>
      <p:sp>
        <p:nvSpPr>
          <p:cNvPr id="204" name="Shape 204"/>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rtl="0">
              <a:spcBef>
                <a:spcPts val="450"/>
              </a:spcBef>
              <a:spcAft>
                <a:spcPts val="0"/>
              </a:spcAft>
              <a:buNone/>
            </a:pPr>
            <a:r>
              <a:rPr b="1" lang="en-US"/>
              <a:t>Chemistry</a:t>
            </a:r>
            <a:endParaRPr b="1"/>
          </a:p>
          <a:p>
            <a:pPr indent="0" lvl="0" marL="0" rtl="0">
              <a:spcBef>
                <a:spcPts val="450"/>
              </a:spcBef>
              <a:spcAft>
                <a:spcPts val="0"/>
              </a:spcAft>
              <a:buNone/>
            </a:pPr>
            <a:r>
              <a:rPr b="1" lang="en-US">
                <a:solidFill>
                  <a:srgbClr val="000000"/>
                </a:solidFill>
                <a:latin typeface="Arial"/>
                <a:ea typeface="Arial"/>
                <a:cs typeface="Arial"/>
                <a:sym typeface="Arial"/>
              </a:rPr>
              <a:t>Georgia State Standards</a:t>
            </a:r>
            <a:endParaRPr b="1">
              <a:solidFill>
                <a:srgbClr val="000000"/>
              </a:solidFill>
              <a:latin typeface="Arial"/>
              <a:ea typeface="Arial"/>
              <a:cs typeface="Arial"/>
              <a:sym typeface="Arial"/>
            </a:endParaRPr>
          </a:p>
          <a:p>
            <a:pPr indent="457200" lvl="0" marL="0" rtl="0">
              <a:lnSpc>
                <a:spcPct val="100000"/>
              </a:lnSpc>
              <a:spcBef>
                <a:spcPts val="0"/>
              </a:spcBef>
              <a:spcAft>
                <a:spcPts val="0"/>
              </a:spcAft>
              <a:buNone/>
            </a:pPr>
            <a:r>
              <a:t/>
            </a:r>
            <a:endParaRPr sz="1200"/>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SSC1     Obtain, evaluate, and communicate information about the use of the modern atomic theory and periodic law to explain the characteristics of atoms and elements.</a:t>
            </a:r>
            <a:br>
              <a:rPr lang="en-US">
                <a:solidFill>
                  <a:srgbClr val="000000"/>
                </a:solidFill>
                <a:latin typeface="Arial"/>
                <a:ea typeface="Arial"/>
                <a:cs typeface="Arial"/>
                <a:sym typeface="Arial"/>
              </a:rPr>
            </a:br>
            <a:r>
              <a:rPr lang="en-US">
                <a:solidFill>
                  <a:srgbClr val="000000"/>
                </a:solidFill>
                <a:latin typeface="Arial"/>
                <a:ea typeface="Arial"/>
                <a:cs typeface="Arial"/>
                <a:sym typeface="Arial"/>
              </a:rPr>
              <a:t>             d. Construct an explanation that relates the relative abundance of isotopes of a particular element to the atomic mass of the element.</a:t>
            </a:r>
            <a:br>
              <a:rPr lang="en-US">
                <a:solidFill>
                  <a:srgbClr val="000000"/>
                </a:solidFill>
                <a:latin typeface="Arial"/>
                <a:ea typeface="Arial"/>
                <a:cs typeface="Arial"/>
                <a:sym typeface="Arial"/>
              </a:rPr>
            </a:br>
            <a:br>
              <a:rPr lang="en-US" sz="1200">
                <a:solidFill>
                  <a:srgbClr val="000000"/>
                </a:solidFill>
                <a:latin typeface="Arial"/>
                <a:ea typeface="Arial"/>
                <a:cs typeface="Arial"/>
                <a:sym typeface="Arial"/>
              </a:rPr>
            </a:b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	</a:t>
            </a:r>
            <a:r>
              <a:rPr b="1" lang="en-US">
                <a:solidFill>
                  <a:srgbClr val="FF0000"/>
                </a:solidFill>
                <a:latin typeface="Arial"/>
                <a:ea typeface="Arial"/>
                <a:cs typeface="Arial"/>
                <a:sym typeface="Arial"/>
              </a:rPr>
              <a:t> Activity:</a:t>
            </a:r>
            <a:r>
              <a:rPr lang="en-US">
                <a:solidFill>
                  <a:srgbClr val="FF0000"/>
                </a:solidFill>
                <a:latin typeface="Arial"/>
                <a:ea typeface="Arial"/>
                <a:cs typeface="Arial"/>
                <a:sym typeface="Arial"/>
              </a:rPr>
              <a:t>  Use the game Critical Path to understand isotopes and their properties.</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70C0"/>
                </a:solidFill>
                <a:latin typeface="Arial"/>
                <a:ea typeface="Arial"/>
                <a:cs typeface="Arial"/>
                <a:sym typeface="Arial"/>
              </a:rPr>
              <a:t>	 </a:t>
            </a:r>
            <a:endParaRPr>
              <a:solidFill>
                <a:srgbClr val="000000"/>
              </a:solidFill>
              <a:latin typeface="Arial"/>
              <a:ea typeface="Arial"/>
              <a:cs typeface="Arial"/>
              <a:sym typeface="Arial"/>
            </a:endParaRPr>
          </a:p>
        </p:txBody>
      </p:sp>
      <p:sp>
        <p:nvSpPr>
          <p:cNvPr id="205" name="Shape 205"/>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Education Standards</a:t>
            </a:r>
            <a:endParaRPr/>
          </a:p>
        </p:txBody>
      </p:sp>
      <p:sp>
        <p:nvSpPr>
          <p:cNvPr id="212" name="Shape 212"/>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rtl="0">
              <a:spcBef>
                <a:spcPts val="450"/>
              </a:spcBef>
              <a:spcAft>
                <a:spcPts val="0"/>
              </a:spcAft>
              <a:buNone/>
            </a:pPr>
            <a:r>
              <a:rPr b="1" lang="en-US"/>
              <a:t>Chemistry</a:t>
            </a:r>
            <a:endParaRPr b="1"/>
          </a:p>
          <a:p>
            <a:pPr indent="0" lvl="0" marL="0" rtl="0">
              <a:spcBef>
                <a:spcPts val="450"/>
              </a:spcBef>
              <a:spcAft>
                <a:spcPts val="0"/>
              </a:spcAft>
              <a:buNone/>
            </a:pPr>
            <a:r>
              <a:rPr b="1" lang="en-US">
                <a:solidFill>
                  <a:srgbClr val="000000"/>
                </a:solidFill>
                <a:latin typeface="Arial"/>
                <a:ea typeface="Arial"/>
                <a:cs typeface="Arial"/>
                <a:sym typeface="Arial"/>
              </a:rPr>
              <a:t>Georgia State Standards</a:t>
            </a:r>
            <a:endParaRPr b="1">
              <a:solidFill>
                <a:srgbClr val="000000"/>
              </a:solidFill>
              <a:latin typeface="Arial"/>
              <a:ea typeface="Arial"/>
              <a:cs typeface="Arial"/>
              <a:sym typeface="Arial"/>
            </a:endParaRPr>
          </a:p>
          <a:p>
            <a:pPr indent="457200" lvl="0" marL="0" rtl="0">
              <a:lnSpc>
                <a:spcPct val="100000"/>
              </a:lnSpc>
              <a:spcBef>
                <a:spcPts val="0"/>
              </a:spcBef>
              <a:spcAft>
                <a:spcPts val="0"/>
              </a:spcAft>
              <a:buNone/>
            </a:pPr>
            <a:r>
              <a:t/>
            </a:r>
            <a:endParaRPr sz="1200"/>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SP6      Obtain, evaluate, and communicate information about nuclear changes of matter and related technological applications.</a:t>
            </a:r>
            <a:br>
              <a:rPr lang="en-US">
                <a:solidFill>
                  <a:srgbClr val="000000"/>
                </a:solidFill>
                <a:latin typeface="Arial"/>
                <a:ea typeface="Arial"/>
                <a:cs typeface="Arial"/>
                <a:sym typeface="Arial"/>
              </a:rPr>
            </a:br>
            <a:r>
              <a:rPr lang="en-US">
                <a:solidFill>
                  <a:srgbClr val="000000"/>
                </a:solidFill>
                <a:latin typeface="Arial"/>
                <a:ea typeface="Arial"/>
                <a:cs typeface="Arial"/>
                <a:sym typeface="Arial"/>
              </a:rPr>
              <a:t>             a. Develop and use models to explain, compare, and contrast nuclear processes including radioactive decay, fission, and fusion.</a:t>
            </a:r>
            <a:br>
              <a:rPr lang="en-US">
                <a:solidFill>
                  <a:srgbClr val="000000"/>
                </a:solidFill>
                <a:latin typeface="Arial"/>
                <a:ea typeface="Arial"/>
                <a:cs typeface="Arial"/>
                <a:sym typeface="Arial"/>
              </a:rPr>
            </a:br>
            <a:r>
              <a:rPr lang="en-US">
                <a:solidFill>
                  <a:srgbClr val="000000"/>
                </a:solidFill>
                <a:latin typeface="Arial"/>
                <a:ea typeface="Arial"/>
                <a:cs typeface="Arial"/>
                <a:sym typeface="Arial"/>
              </a:rPr>
              <a:t>             b. Construct an argument to compare and contrast mechanisms and characteristics of radioactive decay.</a:t>
            </a:r>
            <a:br>
              <a:rPr lang="en-US">
                <a:solidFill>
                  <a:srgbClr val="000000"/>
                </a:solidFill>
                <a:latin typeface="Arial"/>
                <a:ea typeface="Arial"/>
                <a:cs typeface="Arial"/>
                <a:sym typeface="Arial"/>
              </a:rPr>
            </a:br>
            <a:br>
              <a:rPr lang="en-US">
                <a:solidFill>
                  <a:srgbClr val="000000"/>
                </a:solidFill>
                <a:latin typeface="Arial"/>
                <a:ea typeface="Arial"/>
                <a:cs typeface="Arial"/>
                <a:sym typeface="Arial"/>
              </a:rPr>
            </a:br>
            <a:br>
              <a:rPr lang="en-US" sz="1200">
                <a:solidFill>
                  <a:srgbClr val="000000"/>
                </a:solidFill>
                <a:latin typeface="Arial"/>
                <a:ea typeface="Arial"/>
                <a:cs typeface="Arial"/>
                <a:sym typeface="Arial"/>
              </a:rPr>
            </a:br>
            <a:endParaRPr>
              <a:solidFill>
                <a:srgbClr val="00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	</a:t>
            </a:r>
            <a:r>
              <a:rPr b="1" lang="en-US">
                <a:solidFill>
                  <a:srgbClr val="FF0000"/>
                </a:solidFill>
                <a:latin typeface="Arial"/>
                <a:ea typeface="Arial"/>
                <a:cs typeface="Arial"/>
                <a:sym typeface="Arial"/>
              </a:rPr>
              <a:t> Activity:</a:t>
            </a:r>
            <a:r>
              <a:rPr lang="en-US">
                <a:solidFill>
                  <a:srgbClr val="FF0000"/>
                </a:solidFill>
                <a:latin typeface="Arial"/>
                <a:ea typeface="Arial"/>
                <a:cs typeface="Arial"/>
                <a:sym typeface="Arial"/>
              </a:rPr>
              <a:t>  Fission can be modeled using a mouse trap chain reaction.</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FF0000"/>
                </a:solidFill>
                <a:latin typeface="Arial"/>
                <a:ea typeface="Arial"/>
                <a:cs typeface="Arial"/>
                <a:sym typeface="Arial"/>
              </a:rPr>
              <a:t>The </a:t>
            </a:r>
            <a:r>
              <a:rPr lang="en-US">
                <a:solidFill>
                  <a:srgbClr val="FF0000"/>
                </a:solidFill>
                <a:latin typeface="Arial"/>
                <a:ea typeface="Arial"/>
                <a:cs typeface="Arial"/>
                <a:sym typeface="Arial"/>
              </a:rPr>
              <a:t>probabilistic nature</a:t>
            </a:r>
            <a:r>
              <a:rPr lang="en-US">
                <a:solidFill>
                  <a:srgbClr val="FF0000"/>
                </a:solidFill>
                <a:latin typeface="Arial"/>
                <a:ea typeface="Arial"/>
                <a:cs typeface="Arial"/>
                <a:sym typeface="Arial"/>
              </a:rPr>
              <a:t> of radioactive decay can be modeled with </a:t>
            </a:r>
            <a:r>
              <a:rPr lang="en-US" u="sng">
                <a:solidFill>
                  <a:schemeClr val="hlink"/>
                </a:solidFill>
                <a:latin typeface="Arial"/>
                <a:ea typeface="Arial"/>
                <a:cs typeface="Arial"/>
                <a:sym typeface="Arial"/>
                <a:hlinkClick r:id="rId3"/>
              </a:rPr>
              <a:t>M&amp;M half life</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0070C0"/>
                </a:solidFill>
                <a:latin typeface="Arial"/>
                <a:ea typeface="Arial"/>
                <a:cs typeface="Arial"/>
                <a:sym typeface="Arial"/>
              </a:rPr>
              <a:t>	 </a:t>
            </a:r>
            <a:endParaRPr>
              <a:solidFill>
                <a:srgbClr val="000000"/>
              </a:solidFill>
              <a:latin typeface="Arial"/>
              <a:ea typeface="Arial"/>
              <a:cs typeface="Arial"/>
              <a:sym typeface="Arial"/>
            </a:endParaRPr>
          </a:p>
        </p:txBody>
      </p:sp>
      <p:sp>
        <p:nvSpPr>
          <p:cNvPr id="213" name="Shape 213"/>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Education Standards</a:t>
            </a:r>
            <a:endParaRPr/>
          </a:p>
        </p:txBody>
      </p:sp>
      <p:sp>
        <p:nvSpPr>
          <p:cNvPr id="220" name="Shape 220"/>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rtl="0">
              <a:spcBef>
                <a:spcPts val="450"/>
              </a:spcBef>
              <a:spcAft>
                <a:spcPts val="0"/>
              </a:spcAft>
              <a:buNone/>
            </a:pPr>
            <a:r>
              <a:rPr b="1" lang="en-US"/>
              <a:t>Second Grade</a:t>
            </a:r>
            <a:endParaRPr b="1"/>
          </a:p>
          <a:p>
            <a:pPr indent="0" lvl="0" marL="0" rtl="0">
              <a:lnSpc>
                <a:spcPct val="100000"/>
              </a:lnSpc>
              <a:spcBef>
                <a:spcPts val="0"/>
              </a:spcBef>
              <a:spcAft>
                <a:spcPts val="0"/>
              </a:spcAft>
              <a:buNone/>
            </a:pPr>
            <a:r>
              <a:rPr b="1" lang="en-US">
                <a:solidFill>
                  <a:srgbClr val="000000"/>
                </a:solidFill>
                <a:latin typeface="Arial"/>
                <a:ea typeface="Arial"/>
                <a:cs typeface="Arial"/>
                <a:sym typeface="Arial"/>
              </a:rPr>
              <a:t>Next Generation Science Standards</a:t>
            </a:r>
            <a:endParaRPr/>
          </a:p>
          <a:p>
            <a:pPr indent="0" lvl="0" marL="0" rtl="0">
              <a:lnSpc>
                <a:spcPct val="100000"/>
              </a:lnSpc>
              <a:spcBef>
                <a:spcPts val="0"/>
              </a:spcBef>
              <a:spcAft>
                <a:spcPts val="0"/>
              </a:spcAft>
              <a:buNone/>
            </a:pPr>
            <a:r>
              <a:rPr lang="en-US">
                <a:solidFill>
                  <a:srgbClr val="333333"/>
                </a:solidFill>
                <a:latin typeface="Helvetica Neue"/>
                <a:ea typeface="Helvetica Neue"/>
                <a:cs typeface="Helvetica Neue"/>
                <a:sym typeface="Helvetica Neue"/>
              </a:rPr>
              <a:t>2-PS1-3  Make observations to construct an evidence-based account of how an object made of a small set of pieces can be disassembled and made into a new object.</a:t>
            </a:r>
            <a:br>
              <a:rPr lang="en-US">
                <a:solidFill>
                  <a:srgbClr val="333333"/>
                </a:solidFill>
                <a:latin typeface="Helvetica Neue"/>
                <a:ea typeface="Helvetica Neue"/>
                <a:cs typeface="Helvetica Neue"/>
                <a:sym typeface="Helvetica Neue"/>
              </a:rPr>
            </a:br>
            <a:r>
              <a:rPr b="1" lang="en-US"/>
              <a:t>Middle School</a:t>
            </a:r>
            <a:endParaRPr b="1"/>
          </a:p>
          <a:p>
            <a:pPr indent="0" lvl="0" marL="0" rtl="0">
              <a:lnSpc>
                <a:spcPct val="100000"/>
              </a:lnSpc>
              <a:spcBef>
                <a:spcPts val="0"/>
              </a:spcBef>
              <a:spcAft>
                <a:spcPts val="0"/>
              </a:spcAft>
              <a:buNone/>
            </a:pPr>
            <a:r>
              <a:rPr b="1" lang="en-US">
                <a:solidFill>
                  <a:srgbClr val="000000"/>
                </a:solidFill>
                <a:latin typeface="Arial"/>
                <a:ea typeface="Arial"/>
                <a:cs typeface="Arial"/>
                <a:sym typeface="Arial"/>
              </a:rPr>
              <a:t>Next Generation Science Standards</a:t>
            </a:r>
            <a:endParaRPr/>
          </a:p>
          <a:p>
            <a:pPr indent="0" lvl="0" marL="0" rtl="0">
              <a:lnSpc>
                <a:spcPct val="100000"/>
              </a:lnSpc>
              <a:spcBef>
                <a:spcPts val="0"/>
              </a:spcBef>
              <a:spcAft>
                <a:spcPts val="0"/>
              </a:spcAft>
              <a:buNone/>
            </a:pPr>
            <a:r>
              <a:rPr lang="en-US">
                <a:solidFill>
                  <a:srgbClr val="333333"/>
                </a:solidFill>
                <a:latin typeface="Helvetica Neue"/>
                <a:ea typeface="Helvetica Neue"/>
                <a:cs typeface="Helvetica Neue"/>
                <a:sym typeface="Helvetica Neue"/>
              </a:rPr>
              <a:t>MS-PS1-5  Develop and use a model to describe how the total number of atoms does not change in a chemical reaction and thus mass is conserved.</a:t>
            </a:r>
            <a:endParaRPr>
              <a:solidFill>
                <a:srgbClr val="333333"/>
              </a:solidFill>
              <a:latin typeface="Helvetica Neue"/>
              <a:ea typeface="Helvetica Neue"/>
              <a:cs typeface="Helvetica Neue"/>
              <a:sym typeface="Helvetica Neue"/>
            </a:endParaRPr>
          </a:p>
          <a:p>
            <a:pPr indent="-914400" lvl="0" marL="914400" rtl="0">
              <a:lnSpc>
                <a:spcPct val="100000"/>
              </a:lnSpc>
              <a:spcBef>
                <a:spcPts val="0"/>
              </a:spcBef>
              <a:spcAft>
                <a:spcPts val="0"/>
              </a:spcAft>
              <a:buNone/>
            </a:pPr>
            <a:r>
              <a:t/>
            </a:r>
            <a:endParaRPr>
              <a:solidFill>
                <a:srgbClr val="333333"/>
              </a:solidFill>
              <a:latin typeface="Helvetica Neue"/>
              <a:ea typeface="Helvetica Neue"/>
              <a:cs typeface="Helvetica Neue"/>
              <a:sym typeface="Helvetica Neue"/>
            </a:endParaRPr>
          </a:p>
          <a:p>
            <a:pPr indent="0" lvl="0" marL="0" rtl="0">
              <a:lnSpc>
                <a:spcPct val="100000"/>
              </a:lnSpc>
              <a:spcBef>
                <a:spcPts val="0"/>
              </a:spcBef>
              <a:spcAft>
                <a:spcPts val="0"/>
              </a:spcAft>
              <a:buNone/>
            </a:pPr>
            <a:r>
              <a:rPr lang="en-US">
                <a:solidFill>
                  <a:srgbClr val="FF0000"/>
                </a:solidFill>
                <a:latin typeface="Arial"/>
                <a:ea typeface="Arial"/>
                <a:cs typeface="Arial"/>
                <a:sym typeface="Arial"/>
              </a:rPr>
              <a:t> 		</a:t>
            </a:r>
            <a:r>
              <a:rPr b="1" lang="en-US">
                <a:solidFill>
                  <a:srgbClr val="FF0000"/>
                </a:solidFill>
                <a:latin typeface="Arial"/>
                <a:ea typeface="Arial"/>
                <a:cs typeface="Arial"/>
                <a:sym typeface="Arial"/>
              </a:rPr>
              <a:t> Activity:</a:t>
            </a:r>
            <a:r>
              <a:rPr lang="en-US">
                <a:solidFill>
                  <a:srgbClr val="FF0000"/>
                </a:solidFill>
                <a:latin typeface="Arial"/>
                <a:ea typeface="Arial"/>
                <a:cs typeface="Arial"/>
                <a:sym typeface="Arial"/>
              </a:rPr>
              <a:t>  assemble basic atoms with Styrofoam balls and toothpicks</a:t>
            </a:r>
            <a:endParaRPr b="1">
              <a:solidFill>
                <a:srgbClr val="000000"/>
              </a:solidFill>
              <a:latin typeface="Arial"/>
              <a:ea typeface="Arial"/>
              <a:cs typeface="Arial"/>
              <a:sym typeface="Arial"/>
            </a:endParaRPr>
          </a:p>
        </p:txBody>
      </p:sp>
      <p:sp>
        <p:nvSpPr>
          <p:cNvPr id="221" name="Shape 221"/>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Shape 227"/>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Education Standards</a:t>
            </a:r>
            <a:endParaRPr/>
          </a:p>
        </p:txBody>
      </p:sp>
      <p:sp>
        <p:nvSpPr>
          <p:cNvPr id="228" name="Shape 228"/>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rtl="0">
              <a:spcBef>
                <a:spcPts val="450"/>
              </a:spcBef>
              <a:spcAft>
                <a:spcPts val="0"/>
              </a:spcAft>
              <a:buNone/>
            </a:pPr>
            <a:r>
              <a:rPr b="1" lang="en-US"/>
              <a:t>Physical Science</a:t>
            </a:r>
            <a:endParaRPr b="1"/>
          </a:p>
          <a:p>
            <a:pPr indent="0" lvl="0" marL="0" rtl="0">
              <a:lnSpc>
                <a:spcPct val="100000"/>
              </a:lnSpc>
              <a:spcBef>
                <a:spcPts val="0"/>
              </a:spcBef>
              <a:spcAft>
                <a:spcPts val="0"/>
              </a:spcAft>
              <a:buNone/>
            </a:pPr>
            <a:r>
              <a:rPr b="1" lang="en-US">
                <a:solidFill>
                  <a:srgbClr val="000000"/>
                </a:solidFill>
                <a:latin typeface="Arial"/>
                <a:ea typeface="Arial"/>
                <a:cs typeface="Arial"/>
                <a:sym typeface="Arial"/>
              </a:rPr>
              <a:t>Next Generation Science Standards</a:t>
            </a:r>
            <a:endParaRPr b="1">
              <a:solidFill>
                <a:srgbClr val="000000"/>
              </a:solidFill>
              <a:latin typeface="Arial"/>
              <a:ea typeface="Arial"/>
              <a:cs typeface="Arial"/>
              <a:sym typeface="Arial"/>
            </a:endParaRPr>
          </a:p>
          <a:p>
            <a:pPr indent="457200" lvl="0" marL="0" rtl="0">
              <a:lnSpc>
                <a:spcPct val="100000"/>
              </a:lnSpc>
              <a:spcBef>
                <a:spcPts val="0"/>
              </a:spcBef>
              <a:spcAft>
                <a:spcPts val="0"/>
              </a:spcAft>
              <a:buNone/>
            </a:pPr>
            <a:r>
              <a:t/>
            </a:r>
            <a:endParaRPr/>
          </a:p>
          <a:p>
            <a:pPr indent="0" lvl="0" marL="0" rtl="0">
              <a:lnSpc>
                <a:spcPct val="100000"/>
              </a:lnSpc>
              <a:spcBef>
                <a:spcPts val="0"/>
              </a:spcBef>
              <a:spcAft>
                <a:spcPts val="0"/>
              </a:spcAft>
              <a:buNone/>
            </a:pPr>
            <a:r>
              <a:rPr lang="en-US">
                <a:solidFill>
                  <a:srgbClr val="333333"/>
                </a:solidFill>
                <a:latin typeface="Helvetica Neue"/>
                <a:ea typeface="Helvetica Neue"/>
                <a:cs typeface="Helvetica Neue"/>
                <a:sym typeface="Helvetica Neue"/>
              </a:rPr>
              <a:t>HS-PS1-C Develop models to illustrate the changes in the composition of the nucleus of the atom and the energy released during the processes of fission, fusion, and radioactive decay. </a:t>
            </a:r>
            <a:br>
              <a:rPr lang="en-US">
                <a:solidFill>
                  <a:srgbClr val="333333"/>
                </a:solidFill>
                <a:latin typeface="Helvetica Neue"/>
                <a:ea typeface="Helvetica Neue"/>
                <a:cs typeface="Helvetica Neue"/>
                <a:sym typeface="Helvetica Neue"/>
              </a:rPr>
            </a:br>
            <a:endParaRPr>
              <a:solidFill>
                <a:srgbClr val="333333"/>
              </a:solidFill>
              <a:latin typeface="Helvetica Neue"/>
              <a:ea typeface="Helvetica Neue"/>
              <a:cs typeface="Helvetica Neue"/>
              <a:sym typeface="Helvetica Neue"/>
            </a:endParaRPr>
          </a:p>
          <a:p>
            <a:pPr indent="-914400" lvl="0" marL="914400" rtl="0">
              <a:lnSpc>
                <a:spcPct val="100000"/>
              </a:lnSpc>
              <a:spcBef>
                <a:spcPts val="0"/>
              </a:spcBef>
              <a:spcAft>
                <a:spcPts val="0"/>
              </a:spcAft>
              <a:buNone/>
            </a:pPr>
            <a:r>
              <a:t/>
            </a:r>
            <a:endParaRPr>
              <a:solidFill>
                <a:srgbClr val="333333"/>
              </a:solidFill>
              <a:latin typeface="Helvetica Neue"/>
              <a:ea typeface="Helvetica Neue"/>
              <a:cs typeface="Helvetica Neue"/>
              <a:sym typeface="Helvetica Neue"/>
            </a:endParaRPr>
          </a:p>
          <a:p>
            <a:pPr indent="-914400" lvl="0" marL="914400" rtl="0">
              <a:lnSpc>
                <a:spcPct val="100000"/>
              </a:lnSpc>
              <a:spcBef>
                <a:spcPts val="0"/>
              </a:spcBef>
              <a:spcAft>
                <a:spcPts val="0"/>
              </a:spcAft>
              <a:buNone/>
            </a:pPr>
            <a:r>
              <a:t/>
            </a:r>
            <a:endParaRPr>
              <a:solidFill>
                <a:srgbClr val="333333"/>
              </a:solidFill>
              <a:latin typeface="Helvetica Neue"/>
              <a:ea typeface="Helvetica Neue"/>
              <a:cs typeface="Helvetica Neue"/>
              <a:sym typeface="Helvetica Neue"/>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	</a:t>
            </a:r>
            <a:r>
              <a:rPr b="1" lang="en-US">
                <a:solidFill>
                  <a:srgbClr val="FF0000"/>
                </a:solidFill>
                <a:latin typeface="Arial"/>
                <a:ea typeface="Arial"/>
                <a:cs typeface="Arial"/>
                <a:sym typeface="Arial"/>
              </a:rPr>
              <a:t> Activity:</a:t>
            </a:r>
            <a:r>
              <a:rPr lang="en-US">
                <a:solidFill>
                  <a:srgbClr val="FF0000"/>
                </a:solidFill>
                <a:latin typeface="Arial"/>
                <a:ea typeface="Arial"/>
                <a:cs typeface="Arial"/>
                <a:sym typeface="Arial"/>
              </a:rPr>
              <a:t>  Fission can be modeled using Styrofoam balls.</a:t>
            </a:r>
            <a:endParaRPr>
              <a:solidFill>
                <a:srgbClr val="FF0000"/>
              </a:solidFill>
              <a:latin typeface="Arial"/>
              <a:ea typeface="Arial"/>
              <a:cs typeface="Arial"/>
              <a:sym typeface="Arial"/>
            </a:endParaRPr>
          </a:p>
          <a:p>
            <a:pPr indent="0" lvl="0" marL="0" rtl="0">
              <a:lnSpc>
                <a:spcPct val="100000"/>
              </a:lnSpc>
              <a:spcBef>
                <a:spcPts val="0"/>
              </a:spcBef>
              <a:spcAft>
                <a:spcPts val="0"/>
              </a:spcAft>
              <a:buNone/>
            </a:pPr>
            <a:r>
              <a:rPr lang="en-US">
                <a:solidFill>
                  <a:srgbClr val="FF0000"/>
                </a:solidFill>
                <a:latin typeface="Arial"/>
                <a:ea typeface="Arial"/>
                <a:cs typeface="Arial"/>
                <a:sym typeface="Arial"/>
              </a:rPr>
              <a:t>Calculate the energy released during fission/fusion with E=mc</a:t>
            </a:r>
            <a:r>
              <a:rPr baseline="30000" lang="en-US">
                <a:solidFill>
                  <a:srgbClr val="FF0000"/>
                </a:solidFill>
                <a:latin typeface="Arial"/>
                <a:ea typeface="Arial"/>
                <a:cs typeface="Arial"/>
                <a:sym typeface="Arial"/>
              </a:rPr>
              <a:t>2</a:t>
            </a:r>
            <a:endParaRPr baseline="30000">
              <a:solidFill>
                <a:srgbClr val="FF0000"/>
              </a:solidFill>
              <a:latin typeface="Arial"/>
              <a:ea typeface="Arial"/>
              <a:cs typeface="Arial"/>
              <a:sym typeface="Arial"/>
            </a:endParaRPr>
          </a:p>
          <a:p>
            <a:pPr indent="0" lvl="0" marL="0" rtl="0">
              <a:lnSpc>
                <a:spcPct val="100000"/>
              </a:lnSpc>
              <a:spcBef>
                <a:spcPts val="0"/>
              </a:spcBef>
              <a:spcAft>
                <a:spcPts val="0"/>
              </a:spcAft>
              <a:buNone/>
            </a:pPr>
            <a:r>
              <a:t/>
            </a:r>
            <a:endParaRPr>
              <a:solidFill>
                <a:srgbClr val="FF0000"/>
              </a:solidFill>
              <a:latin typeface="Arial"/>
              <a:ea typeface="Arial"/>
              <a:cs typeface="Arial"/>
              <a:sym typeface="Arial"/>
            </a:endParaRPr>
          </a:p>
        </p:txBody>
      </p:sp>
      <p:sp>
        <p:nvSpPr>
          <p:cNvPr id="229" name="Shape 229"/>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Never trust an atom:  they make up everything</a:t>
            </a:r>
            <a:endParaRPr/>
          </a:p>
        </p:txBody>
      </p:sp>
      <p:sp>
        <p:nvSpPr>
          <p:cNvPr id="60" name="Shape 60"/>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61" name="Shape 61"/>
          <p:cNvPicPr preferRelativeResize="0"/>
          <p:nvPr/>
        </p:nvPicPr>
        <p:blipFill>
          <a:blip r:embed="rId3">
            <a:alphaModFix/>
          </a:blip>
          <a:stretch>
            <a:fillRect/>
          </a:stretch>
        </p:blipFill>
        <p:spPr>
          <a:xfrm>
            <a:off x="3205475" y="845125"/>
            <a:ext cx="2857500" cy="2247900"/>
          </a:xfrm>
          <a:prstGeom prst="rect">
            <a:avLst/>
          </a:prstGeom>
          <a:noFill/>
          <a:ln>
            <a:noFill/>
          </a:ln>
        </p:spPr>
      </p:pic>
      <p:pic>
        <p:nvPicPr>
          <p:cNvPr id="62" name="Shape 62"/>
          <p:cNvPicPr preferRelativeResize="0"/>
          <p:nvPr/>
        </p:nvPicPr>
        <p:blipFill>
          <a:blip r:embed="rId4">
            <a:alphaModFix/>
          </a:blip>
          <a:stretch>
            <a:fillRect/>
          </a:stretch>
        </p:blipFill>
        <p:spPr>
          <a:xfrm>
            <a:off x="6140200" y="2218984"/>
            <a:ext cx="2838450" cy="2318068"/>
          </a:xfrm>
          <a:prstGeom prst="rect">
            <a:avLst/>
          </a:prstGeom>
          <a:noFill/>
          <a:ln>
            <a:noFill/>
          </a:ln>
        </p:spPr>
      </p:pic>
      <p:pic>
        <p:nvPicPr>
          <p:cNvPr id="63" name="Shape 63"/>
          <p:cNvPicPr preferRelativeResize="0"/>
          <p:nvPr/>
        </p:nvPicPr>
        <p:blipFill>
          <a:blip r:embed="rId5">
            <a:alphaModFix/>
          </a:blip>
          <a:stretch>
            <a:fillRect/>
          </a:stretch>
        </p:blipFill>
        <p:spPr>
          <a:xfrm>
            <a:off x="504850" y="3093025"/>
            <a:ext cx="3401348" cy="1863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Education Standards</a:t>
            </a:r>
            <a:endParaRPr/>
          </a:p>
        </p:txBody>
      </p:sp>
      <p:sp>
        <p:nvSpPr>
          <p:cNvPr id="236" name="Shape 236"/>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rtl="0">
              <a:spcBef>
                <a:spcPts val="450"/>
              </a:spcBef>
              <a:spcAft>
                <a:spcPts val="0"/>
              </a:spcAft>
              <a:buNone/>
            </a:pPr>
            <a:r>
              <a:rPr b="1" lang="en-US"/>
              <a:t>Earth and Space </a:t>
            </a:r>
            <a:r>
              <a:rPr b="1" lang="en-US"/>
              <a:t>Sciences</a:t>
            </a:r>
            <a:endParaRPr b="1"/>
          </a:p>
          <a:p>
            <a:pPr indent="0" lvl="0" marL="0" rtl="0">
              <a:lnSpc>
                <a:spcPct val="100000"/>
              </a:lnSpc>
              <a:spcBef>
                <a:spcPts val="0"/>
              </a:spcBef>
              <a:spcAft>
                <a:spcPts val="0"/>
              </a:spcAft>
              <a:buNone/>
            </a:pPr>
            <a:r>
              <a:rPr b="1" lang="en-US">
                <a:solidFill>
                  <a:srgbClr val="000000"/>
                </a:solidFill>
                <a:latin typeface="Arial"/>
                <a:ea typeface="Arial"/>
                <a:cs typeface="Arial"/>
                <a:sym typeface="Arial"/>
              </a:rPr>
              <a:t>Next Generation Science Standards</a:t>
            </a:r>
            <a:endParaRPr/>
          </a:p>
          <a:p>
            <a:pPr indent="0" lvl="0" marL="0" rtl="0">
              <a:lnSpc>
                <a:spcPct val="100000"/>
              </a:lnSpc>
              <a:spcBef>
                <a:spcPts val="0"/>
              </a:spcBef>
              <a:spcAft>
                <a:spcPts val="0"/>
              </a:spcAft>
              <a:buNone/>
            </a:pPr>
            <a:r>
              <a:rPr lang="en-US">
                <a:solidFill>
                  <a:srgbClr val="333333"/>
                </a:solidFill>
                <a:latin typeface="Helvetica Neue"/>
                <a:ea typeface="Helvetica Neue"/>
                <a:cs typeface="Helvetica Neue"/>
                <a:sym typeface="Helvetica Neue"/>
              </a:rPr>
              <a:t>(HS-ESS1-2),(HS-ESS1-3)  Other than the hydrogen and helium formed at the time of the Big Bang, nuclear fusion within stars produces all atomic nuclei lighter than and including iron, and the process releases electromagnetic energy. Heavier elements are produced when certain massive stars achieve a</a:t>
            </a:r>
            <a:br>
              <a:rPr lang="en-US">
                <a:solidFill>
                  <a:srgbClr val="333333"/>
                </a:solidFill>
                <a:latin typeface="Helvetica Neue"/>
                <a:ea typeface="Helvetica Neue"/>
                <a:cs typeface="Helvetica Neue"/>
                <a:sym typeface="Helvetica Neue"/>
              </a:rPr>
            </a:br>
            <a:r>
              <a:rPr lang="en-US">
                <a:solidFill>
                  <a:srgbClr val="333333"/>
                </a:solidFill>
                <a:latin typeface="Helvetica Neue"/>
                <a:ea typeface="Helvetica Neue"/>
                <a:cs typeface="Helvetica Neue"/>
                <a:sym typeface="Helvetica Neue"/>
              </a:rPr>
              <a:t>supernova stage and explode.</a:t>
            </a:r>
            <a:br>
              <a:rPr lang="en-US">
                <a:solidFill>
                  <a:srgbClr val="333333"/>
                </a:solidFill>
                <a:latin typeface="Helvetica Neue"/>
                <a:ea typeface="Helvetica Neue"/>
                <a:cs typeface="Helvetica Neue"/>
                <a:sym typeface="Helvetica Neue"/>
              </a:rPr>
            </a:br>
            <a:r>
              <a:rPr lang="en-US">
                <a:solidFill>
                  <a:srgbClr val="333333"/>
                </a:solidFill>
                <a:latin typeface="Helvetica Neue"/>
                <a:ea typeface="Helvetica Neue"/>
                <a:cs typeface="Helvetica Neue"/>
                <a:sym typeface="Helvetica Neue"/>
              </a:rPr>
              <a:t>  </a:t>
            </a:r>
            <a:br>
              <a:rPr lang="en-US">
                <a:solidFill>
                  <a:srgbClr val="333333"/>
                </a:solidFill>
                <a:latin typeface="Helvetica Neue"/>
                <a:ea typeface="Helvetica Neue"/>
                <a:cs typeface="Helvetica Neue"/>
                <a:sym typeface="Helvetica Neue"/>
              </a:rPr>
            </a:br>
            <a:r>
              <a:rPr lang="en-US">
                <a:solidFill>
                  <a:srgbClr val="333333"/>
                </a:solidFill>
                <a:latin typeface="Helvetica Neue"/>
                <a:ea typeface="Helvetica Neue"/>
                <a:cs typeface="Helvetica Neue"/>
                <a:sym typeface="Helvetica Neue"/>
              </a:rPr>
              <a:t>HS-ESS1-2 Construct an explanation of the Big Bang theory based on astronomical evidence of light spectra, motion of distant galaxies, and composition of matter in the universe.</a:t>
            </a:r>
            <a:br>
              <a:rPr lang="en-US">
                <a:solidFill>
                  <a:srgbClr val="333333"/>
                </a:solidFill>
                <a:latin typeface="Helvetica Neue"/>
                <a:ea typeface="Helvetica Neue"/>
                <a:cs typeface="Helvetica Neue"/>
                <a:sym typeface="Helvetica Neue"/>
              </a:rPr>
            </a:br>
            <a:endParaRPr>
              <a:solidFill>
                <a:srgbClr val="333333"/>
              </a:solidFill>
              <a:latin typeface="Helvetica Neue"/>
              <a:ea typeface="Helvetica Neue"/>
              <a:cs typeface="Helvetica Neue"/>
              <a:sym typeface="Helvetica Neue"/>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	</a:t>
            </a:r>
            <a:r>
              <a:rPr b="1" lang="en-US">
                <a:solidFill>
                  <a:srgbClr val="FF0000"/>
                </a:solidFill>
                <a:latin typeface="Arial"/>
                <a:ea typeface="Arial"/>
                <a:cs typeface="Arial"/>
                <a:sym typeface="Arial"/>
              </a:rPr>
              <a:t> Activity:</a:t>
            </a:r>
            <a:r>
              <a:rPr lang="en-US">
                <a:solidFill>
                  <a:srgbClr val="FF0000"/>
                </a:solidFill>
                <a:latin typeface="Arial"/>
                <a:ea typeface="Arial"/>
                <a:cs typeface="Arial"/>
                <a:sym typeface="Arial"/>
              </a:rPr>
              <a:t>  Use the game Critical Path to explore the chart of nuclides.  Learn that the heaviest stable isotope is Pb-208.</a:t>
            </a:r>
            <a:endParaRPr>
              <a:solidFill>
                <a:srgbClr val="FF0000"/>
              </a:solidFill>
              <a:latin typeface="Arial"/>
              <a:ea typeface="Arial"/>
              <a:cs typeface="Arial"/>
              <a:sym typeface="Arial"/>
            </a:endParaRPr>
          </a:p>
        </p:txBody>
      </p:sp>
      <p:sp>
        <p:nvSpPr>
          <p:cNvPr id="237" name="Shape 237"/>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Shape 243"/>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Education Standards</a:t>
            </a:r>
            <a:endParaRPr/>
          </a:p>
        </p:txBody>
      </p:sp>
      <p:sp>
        <p:nvSpPr>
          <p:cNvPr id="244" name="Shape 244"/>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rtl="0">
              <a:spcBef>
                <a:spcPts val="450"/>
              </a:spcBef>
              <a:spcAft>
                <a:spcPts val="0"/>
              </a:spcAft>
              <a:buNone/>
            </a:pPr>
            <a:r>
              <a:rPr b="1" lang="en-US"/>
              <a:t>Earth and Space Sciences</a:t>
            </a:r>
            <a:endParaRPr b="1"/>
          </a:p>
          <a:p>
            <a:pPr indent="0" lvl="0" marL="0" rtl="0">
              <a:lnSpc>
                <a:spcPct val="100000"/>
              </a:lnSpc>
              <a:spcBef>
                <a:spcPts val="0"/>
              </a:spcBef>
              <a:spcAft>
                <a:spcPts val="0"/>
              </a:spcAft>
              <a:buNone/>
            </a:pPr>
            <a:r>
              <a:rPr b="1" lang="en-US">
                <a:solidFill>
                  <a:srgbClr val="000000"/>
                </a:solidFill>
                <a:latin typeface="Arial"/>
                <a:ea typeface="Arial"/>
                <a:cs typeface="Arial"/>
                <a:sym typeface="Arial"/>
              </a:rPr>
              <a:t>Next Generation Science Standards</a:t>
            </a:r>
            <a:endParaRPr/>
          </a:p>
          <a:p>
            <a:pPr indent="0" lvl="0" marL="0" rtl="0">
              <a:lnSpc>
                <a:spcPct val="100000"/>
              </a:lnSpc>
              <a:spcBef>
                <a:spcPts val="0"/>
              </a:spcBef>
              <a:spcAft>
                <a:spcPts val="0"/>
              </a:spcAft>
              <a:buNone/>
            </a:pPr>
            <a:r>
              <a:rPr lang="en-US">
                <a:solidFill>
                  <a:srgbClr val="333333"/>
                </a:solidFill>
                <a:latin typeface="Helvetica Neue"/>
                <a:ea typeface="Helvetica Neue"/>
                <a:cs typeface="Helvetica Neue"/>
                <a:sym typeface="Helvetica Neue"/>
              </a:rPr>
              <a:t>(HS-ESS1-3) In nuclear processes, atoms are not conserved, but the total number of protons plus neutrons is conserved.</a:t>
            </a:r>
            <a:br>
              <a:rPr lang="en-US">
                <a:solidFill>
                  <a:srgbClr val="333333"/>
                </a:solidFill>
                <a:latin typeface="Helvetica Neue"/>
                <a:ea typeface="Helvetica Neue"/>
                <a:cs typeface="Helvetica Neue"/>
                <a:sym typeface="Helvetica Neue"/>
              </a:rPr>
            </a:br>
            <a:r>
              <a:rPr lang="en-US">
                <a:solidFill>
                  <a:srgbClr val="333333"/>
                </a:solidFill>
                <a:latin typeface="Helvetica Neue"/>
                <a:ea typeface="Helvetica Neue"/>
                <a:cs typeface="Helvetica Neue"/>
                <a:sym typeface="Helvetica Neue"/>
              </a:rPr>
              <a:t>HS-ESS1-3 Communicate scientific ideas about the way stars, over their life cycle, produce elements</a:t>
            </a:r>
            <a:endParaRPr>
              <a:solidFill>
                <a:srgbClr val="333333"/>
              </a:solidFill>
              <a:latin typeface="Helvetica Neue"/>
              <a:ea typeface="Helvetica Neue"/>
              <a:cs typeface="Helvetica Neue"/>
              <a:sym typeface="Helvetica Neue"/>
            </a:endParaRPr>
          </a:p>
          <a:p>
            <a:pPr indent="0" lvl="0" marL="0" rtl="0">
              <a:lnSpc>
                <a:spcPct val="100000"/>
              </a:lnSpc>
              <a:spcBef>
                <a:spcPts val="0"/>
              </a:spcBef>
              <a:spcAft>
                <a:spcPts val="0"/>
              </a:spcAft>
              <a:buNone/>
            </a:pPr>
            <a:r>
              <a:rPr lang="en-US">
                <a:solidFill>
                  <a:srgbClr val="000000"/>
                </a:solidFill>
                <a:latin typeface="Arial"/>
                <a:ea typeface="Arial"/>
                <a:cs typeface="Arial"/>
                <a:sym typeface="Arial"/>
              </a:rPr>
              <a:t>	</a:t>
            </a:r>
            <a:r>
              <a:rPr b="1" lang="en-US">
                <a:solidFill>
                  <a:srgbClr val="FF0000"/>
                </a:solidFill>
                <a:latin typeface="Arial"/>
                <a:ea typeface="Arial"/>
                <a:cs typeface="Arial"/>
                <a:sym typeface="Arial"/>
              </a:rPr>
              <a:t> Activity:</a:t>
            </a:r>
            <a:r>
              <a:rPr lang="en-US">
                <a:solidFill>
                  <a:srgbClr val="FF0000"/>
                </a:solidFill>
                <a:latin typeface="Arial"/>
                <a:ea typeface="Arial"/>
                <a:cs typeface="Arial"/>
                <a:sym typeface="Arial"/>
              </a:rPr>
              <a:t>  Use the game Critical Path to explore the chart of nuclides.  Learn that the heaviest stable isotope is Pb-208.  Learn what makes isotopes stable.</a:t>
            </a:r>
            <a:endParaRPr>
              <a:solidFill>
                <a:srgbClr val="FF0000"/>
              </a:solidFill>
              <a:latin typeface="Arial"/>
              <a:ea typeface="Arial"/>
              <a:cs typeface="Arial"/>
              <a:sym typeface="Arial"/>
            </a:endParaRPr>
          </a:p>
        </p:txBody>
      </p:sp>
      <p:sp>
        <p:nvSpPr>
          <p:cNvPr id="245" name="Shape 245"/>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Shape 251"/>
          <p:cNvSpPr txBox="1"/>
          <p:nvPr>
            <p:ph idx="12" type="sldNum"/>
          </p:nvPr>
        </p:nvSpPr>
        <p:spPr>
          <a:xfrm>
            <a:off x="6845050" y="4857750"/>
            <a:ext cx="2133600" cy="357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800" u="none" cap="none" strike="noStrike">
                <a:solidFill>
                  <a:schemeClr val="dk1"/>
                </a:solidFill>
                <a:latin typeface="Arial Narrow"/>
                <a:ea typeface="Arial Narrow"/>
                <a:cs typeface="Arial Narrow"/>
                <a:sym typeface="Arial Narrow"/>
              </a:rPr>
              <a:t>‹#›</a:t>
            </a:fld>
            <a:endParaRPr b="0" i="0" sz="8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pic>
        <p:nvPicPr>
          <p:cNvPr id="69" name="Shape 69"/>
          <p:cNvPicPr preferRelativeResize="0"/>
          <p:nvPr/>
        </p:nvPicPr>
        <p:blipFill>
          <a:blip r:embed="rId3">
            <a:alphaModFix/>
          </a:blip>
          <a:stretch>
            <a:fillRect/>
          </a:stretch>
        </p:blipFill>
        <p:spPr>
          <a:xfrm>
            <a:off x="2100199" y="2423450"/>
            <a:ext cx="2753100" cy="1855899"/>
          </a:xfrm>
          <a:prstGeom prst="rect">
            <a:avLst/>
          </a:prstGeom>
          <a:noFill/>
          <a:ln>
            <a:noFill/>
          </a:ln>
        </p:spPr>
      </p:pic>
      <p:sp>
        <p:nvSpPr>
          <p:cNvPr id="70" name="Shape 70"/>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a:spcBef>
                <a:spcPts val="450"/>
              </a:spcBef>
              <a:spcAft>
                <a:spcPts val="0"/>
              </a:spcAft>
              <a:buNone/>
            </a:pPr>
            <a:r>
              <a:rPr b="1" lang="en-US" sz="2400"/>
              <a:t>Mass of Subatomic Particles</a:t>
            </a:r>
            <a:endParaRPr b="1" sz="2400"/>
          </a:p>
          <a:p>
            <a:pPr indent="0" lvl="0" marL="0">
              <a:spcBef>
                <a:spcPts val="450"/>
              </a:spcBef>
              <a:spcAft>
                <a:spcPts val="0"/>
              </a:spcAft>
              <a:buNone/>
            </a:pPr>
            <a:r>
              <a:rPr lang="en-US" sz="2400"/>
              <a:t>Proton: 1 amu</a:t>
            </a:r>
            <a:endParaRPr sz="2400"/>
          </a:p>
          <a:p>
            <a:pPr indent="0" lvl="0" marL="0">
              <a:spcBef>
                <a:spcPts val="450"/>
              </a:spcBef>
              <a:spcAft>
                <a:spcPts val="0"/>
              </a:spcAft>
              <a:buNone/>
            </a:pPr>
            <a:r>
              <a:rPr lang="en-US" sz="2400"/>
              <a:t>Neutron: 1 amu</a:t>
            </a:r>
            <a:endParaRPr sz="2400"/>
          </a:p>
          <a:p>
            <a:pPr indent="0" lvl="0" marL="0">
              <a:spcBef>
                <a:spcPts val="450"/>
              </a:spcBef>
              <a:spcAft>
                <a:spcPts val="0"/>
              </a:spcAft>
              <a:buNone/>
            </a:pPr>
            <a:r>
              <a:rPr lang="en-US" sz="2400"/>
              <a:t>Electron: .000549 amu</a:t>
            </a:r>
            <a:endParaRPr sz="2400"/>
          </a:p>
          <a:p>
            <a:pPr indent="0" lvl="0" marL="0">
              <a:spcBef>
                <a:spcPts val="450"/>
              </a:spcBef>
              <a:spcAft>
                <a:spcPts val="0"/>
              </a:spcAft>
              <a:buNone/>
            </a:pPr>
            <a:r>
              <a:t/>
            </a:r>
            <a:endParaRPr sz="2400"/>
          </a:p>
          <a:p>
            <a:pPr indent="0" lvl="0" marL="0">
              <a:spcBef>
                <a:spcPts val="450"/>
              </a:spcBef>
              <a:spcAft>
                <a:spcPts val="0"/>
              </a:spcAft>
              <a:buNone/>
            </a:pPr>
            <a:r>
              <a:t/>
            </a:r>
            <a:endParaRPr sz="2400"/>
          </a:p>
          <a:p>
            <a:pPr indent="0" lvl="0" marL="0">
              <a:spcBef>
                <a:spcPts val="450"/>
              </a:spcBef>
              <a:spcAft>
                <a:spcPts val="0"/>
              </a:spcAft>
              <a:buNone/>
            </a:pPr>
            <a:r>
              <a:t/>
            </a:r>
            <a:endParaRPr sz="2400"/>
          </a:p>
          <a:p>
            <a:pPr indent="0" lvl="0" marL="0">
              <a:spcBef>
                <a:spcPts val="450"/>
              </a:spcBef>
              <a:spcAft>
                <a:spcPts val="0"/>
              </a:spcAft>
              <a:buNone/>
            </a:pPr>
            <a:r>
              <a:t/>
            </a:r>
            <a:endParaRPr sz="2400"/>
          </a:p>
          <a:p>
            <a:pPr indent="0" lvl="0" marL="0">
              <a:spcBef>
                <a:spcPts val="450"/>
              </a:spcBef>
              <a:spcAft>
                <a:spcPts val="0"/>
              </a:spcAft>
              <a:buNone/>
            </a:pPr>
            <a:r>
              <a:rPr lang="en-US" sz="2400"/>
              <a:t>What is an AMU??? 3.67 *10-27 pounds</a:t>
            </a:r>
            <a:endParaRPr sz="2400"/>
          </a:p>
          <a:p>
            <a:pPr indent="0" lvl="0" marL="0">
              <a:spcBef>
                <a:spcPts val="450"/>
              </a:spcBef>
              <a:spcAft>
                <a:spcPts val="0"/>
              </a:spcAft>
              <a:buNone/>
            </a:pPr>
            <a:r>
              <a:rPr lang="en-US" sz="2400"/>
              <a:t>(that’s 0.00000000000000000000000000367 pounds)</a:t>
            </a:r>
            <a:endParaRPr sz="2400"/>
          </a:p>
          <a:p>
            <a:pPr indent="0" lvl="0" marL="0">
              <a:spcBef>
                <a:spcPts val="450"/>
              </a:spcBef>
              <a:spcAft>
                <a:spcPts val="0"/>
              </a:spcAft>
              <a:buNone/>
            </a:pPr>
            <a:r>
              <a:t/>
            </a:r>
            <a:endParaRPr/>
          </a:p>
        </p:txBody>
      </p:sp>
      <p:pic>
        <p:nvPicPr>
          <p:cNvPr id="71" name="Shape 71"/>
          <p:cNvPicPr preferRelativeResize="0"/>
          <p:nvPr/>
        </p:nvPicPr>
        <p:blipFill>
          <a:blip r:embed="rId4">
            <a:alphaModFix/>
          </a:blip>
          <a:stretch>
            <a:fillRect/>
          </a:stretch>
        </p:blipFill>
        <p:spPr>
          <a:xfrm>
            <a:off x="4853300" y="838200"/>
            <a:ext cx="3981450" cy="3181350"/>
          </a:xfrm>
          <a:prstGeom prst="rect">
            <a:avLst/>
          </a:prstGeom>
          <a:noFill/>
          <a:ln>
            <a:noFill/>
          </a:ln>
        </p:spPr>
      </p:pic>
      <p:sp>
        <p:nvSpPr>
          <p:cNvPr id="72" name="Shape 72"/>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Protons, neutrons, and electrons</a:t>
            </a:r>
            <a:endParaRPr/>
          </a:p>
        </p:txBody>
      </p:sp>
      <p:sp>
        <p:nvSpPr>
          <p:cNvPr id="73" name="Shape 73"/>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Isotopes</a:t>
            </a:r>
            <a:endParaRPr/>
          </a:p>
        </p:txBody>
      </p:sp>
      <p:sp>
        <p:nvSpPr>
          <p:cNvPr id="80" name="Shape 80"/>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a:spcBef>
                <a:spcPts val="450"/>
              </a:spcBef>
              <a:spcAft>
                <a:spcPts val="0"/>
              </a:spcAft>
              <a:buNone/>
            </a:pPr>
            <a:r>
              <a:rPr lang="en-US" u="sng">
                <a:solidFill>
                  <a:schemeClr val="hlink"/>
                </a:solidFill>
                <a:hlinkClick r:id="rId3"/>
              </a:rPr>
              <a:t>Explore </a:t>
            </a:r>
            <a:r>
              <a:rPr lang="en-US"/>
              <a:t>the chart of the nuclides</a:t>
            </a:r>
            <a:br>
              <a:rPr lang="en-US"/>
            </a:br>
            <a:endParaRPr/>
          </a:p>
        </p:txBody>
      </p:sp>
      <p:sp>
        <p:nvSpPr>
          <p:cNvPr id="81" name="Shape 81"/>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82" name="Shape 82"/>
          <p:cNvPicPr preferRelativeResize="0"/>
          <p:nvPr/>
        </p:nvPicPr>
        <p:blipFill>
          <a:blip r:embed="rId4">
            <a:alphaModFix/>
          </a:blip>
          <a:stretch>
            <a:fillRect/>
          </a:stretch>
        </p:blipFill>
        <p:spPr>
          <a:xfrm>
            <a:off x="2133600" y="1633538"/>
            <a:ext cx="5029200" cy="3400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pic>
        <p:nvPicPr>
          <p:cNvPr id="88" name="Shape 88"/>
          <p:cNvPicPr preferRelativeResize="0"/>
          <p:nvPr/>
        </p:nvPicPr>
        <p:blipFill rotWithShape="1">
          <a:blip r:embed="rId3">
            <a:alphaModFix/>
          </a:blip>
          <a:srcRect b="0" l="10002" r="12878" t="0"/>
          <a:stretch/>
        </p:blipFill>
        <p:spPr>
          <a:xfrm>
            <a:off x="3942600" y="1834100"/>
            <a:ext cx="3434200" cy="3040350"/>
          </a:xfrm>
          <a:prstGeom prst="rect">
            <a:avLst/>
          </a:prstGeom>
          <a:noFill/>
          <a:ln>
            <a:noFill/>
          </a:ln>
        </p:spPr>
      </p:pic>
      <p:sp>
        <p:nvSpPr>
          <p:cNvPr id="89" name="Shape 89"/>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Isotopes</a:t>
            </a:r>
            <a:endParaRPr/>
          </a:p>
        </p:txBody>
      </p:sp>
      <p:sp>
        <p:nvSpPr>
          <p:cNvPr id="90" name="Shape 90"/>
          <p:cNvSpPr txBox="1"/>
          <p:nvPr>
            <p:ph idx="1" type="body"/>
          </p:nvPr>
        </p:nvSpPr>
        <p:spPr>
          <a:xfrm>
            <a:off x="615222" y="628866"/>
            <a:ext cx="8260500" cy="3657600"/>
          </a:xfrm>
          <a:prstGeom prst="rect">
            <a:avLst/>
          </a:prstGeom>
        </p:spPr>
        <p:txBody>
          <a:bodyPr anchorCtr="0" anchor="t" bIns="91425" lIns="91425" spcFirstLastPara="1" rIns="91425" wrap="square" tIns="91425">
            <a:noAutofit/>
          </a:bodyPr>
          <a:lstStyle/>
          <a:p>
            <a:pPr indent="0" lvl="0" marL="0">
              <a:spcBef>
                <a:spcPts val="450"/>
              </a:spcBef>
              <a:spcAft>
                <a:spcPts val="0"/>
              </a:spcAft>
              <a:buNone/>
            </a:pPr>
            <a:r>
              <a:rPr b="1" lang="en-US"/>
              <a:t>Sodium </a:t>
            </a:r>
            <a:r>
              <a:rPr lang="en-US"/>
              <a:t>– 23</a:t>
            </a:r>
            <a:br>
              <a:rPr lang="en-US"/>
            </a:br>
            <a:r>
              <a:rPr lang="en-US"/>
              <a:t>	11 protons, 12 neutrons</a:t>
            </a:r>
            <a:br>
              <a:rPr lang="en-US"/>
            </a:br>
            <a:r>
              <a:rPr lang="en-US"/>
              <a:t>	Very plentiful, in salt that you eat (NaCl)</a:t>
            </a:r>
            <a:br>
              <a:rPr lang="en-US"/>
            </a:br>
            <a:r>
              <a:rPr b="1" lang="en-US"/>
              <a:t>Sodium </a:t>
            </a:r>
            <a:r>
              <a:rPr lang="en-US"/>
              <a:t>– 24</a:t>
            </a:r>
            <a:br>
              <a:rPr lang="en-US"/>
            </a:br>
            <a:r>
              <a:rPr lang="en-US"/>
              <a:t>	11 protons, 13 neutrons</a:t>
            </a:r>
            <a:br>
              <a:rPr lang="en-US"/>
            </a:br>
            <a:r>
              <a:rPr lang="en-US"/>
              <a:t>	Not natural </a:t>
            </a:r>
            <a:br>
              <a:rPr lang="en-US"/>
            </a:br>
            <a:r>
              <a:rPr lang="en-US"/>
              <a:t>	Highly radioactive, beta decay</a:t>
            </a:r>
            <a:br>
              <a:rPr lang="en-US"/>
            </a:br>
            <a:r>
              <a:rPr lang="en-US"/>
              <a:t>	Used to find leaks in industrial pipes</a:t>
            </a:r>
            <a:endParaRPr/>
          </a:p>
        </p:txBody>
      </p:sp>
      <p:sp>
        <p:nvSpPr>
          <p:cNvPr id="91" name="Shape 91"/>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92" name="Shape 92"/>
          <p:cNvPicPr preferRelativeResize="0"/>
          <p:nvPr/>
        </p:nvPicPr>
        <p:blipFill>
          <a:blip r:embed="rId4">
            <a:alphaModFix/>
          </a:blip>
          <a:stretch>
            <a:fillRect/>
          </a:stretch>
        </p:blipFill>
        <p:spPr>
          <a:xfrm>
            <a:off x="6389688" y="791725"/>
            <a:ext cx="2486025" cy="228600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99" name="Shape 99"/>
          <p:cNvPicPr preferRelativeResize="0"/>
          <p:nvPr/>
        </p:nvPicPr>
        <p:blipFill>
          <a:blip r:embed="rId3">
            <a:alphaModFix/>
          </a:blip>
          <a:stretch>
            <a:fillRect/>
          </a:stretch>
        </p:blipFill>
        <p:spPr>
          <a:xfrm>
            <a:off x="308575" y="1190613"/>
            <a:ext cx="4248150" cy="3819525"/>
          </a:xfrm>
          <a:prstGeom prst="rect">
            <a:avLst/>
          </a:prstGeom>
          <a:noFill/>
          <a:ln>
            <a:noFill/>
          </a:ln>
        </p:spPr>
      </p:pic>
      <p:pic>
        <p:nvPicPr>
          <p:cNvPr id="100" name="Shape 100"/>
          <p:cNvPicPr preferRelativeResize="0"/>
          <p:nvPr/>
        </p:nvPicPr>
        <p:blipFill>
          <a:blip r:embed="rId4">
            <a:alphaModFix/>
          </a:blip>
          <a:stretch>
            <a:fillRect/>
          </a:stretch>
        </p:blipFill>
        <p:spPr>
          <a:xfrm>
            <a:off x="4457052" y="857477"/>
            <a:ext cx="4621548" cy="4204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id="106" name="Shape 106"/>
          <p:cNvPicPr preferRelativeResize="0"/>
          <p:nvPr/>
        </p:nvPicPr>
        <p:blipFill>
          <a:blip r:embed="rId3">
            <a:alphaModFix/>
          </a:blip>
          <a:stretch>
            <a:fillRect/>
          </a:stretch>
        </p:blipFill>
        <p:spPr>
          <a:xfrm>
            <a:off x="3448500" y="749950"/>
            <a:ext cx="5606349" cy="2407949"/>
          </a:xfrm>
          <a:prstGeom prst="rect">
            <a:avLst/>
          </a:prstGeom>
          <a:noFill/>
          <a:ln>
            <a:noFill/>
          </a:ln>
        </p:spPr>
      </p:pic>
      <p:sp>
        <p:nvSpPr>
          <p:cNvPr id="107" name="Shape 107"/>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Isotopes, Reactions, and Nuclear Energy</a:t>
            </a:r>
            <a:endParaRPr/>
          </a:p>
        </p:txBody>
      </p:sp>
      <p:sp>
        <p:nvSpPr>
          <p:cNvPr id="108" name="Shape 108"/>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
        <p:nvSpPr>
          <p:cNvPr id="109" name="Shape 109"/>
          <p:cNvSpPr txBox="1"/>
          <p:nvPr/>
        </p:nvSpPr>
        <p:spPr>
          <a:xfrm>
            <a:off x="5191450" y="3157900"/>
            <a:ext cx="3863400" cy="2590500"/>
          </a:xfrm>
          <a:prstGeom prst="rect">
            <a:avLst/>
          </a:prstGeom>
          <a:noFill/>
          <a:ln>
            <a:noFill/>
          </a:ln>
        </p:spPr>
        <p:txBody>
          <a:bodyPr anchorCtr="0" anchor="t" bIns="91425" lIns="91425" spcFirstLastPara="1" rIns="91425" wrap="square" tIns="91425">
            <a:noAutofit/>
          </a:bodyPr>
          <a:lstStyle/>
          <a:p>
            <a:pPr indent="0" lvl="0" marL="0" rtl="0">
              <a:lnSpc>
                <a:spcPct val="90000"/>
              </a:lnSpc>
              <a:spcBef>
                <a:spcPts val="450"/>
              </a:spcBef>
              <a:spcAft>
                <a:spcPts val="0"/>
              </a:spcAft>
              <a:buNone/>
            </a:pPr>
            <a:r>
              <a:rPr b="1" lang="en-US" sz="1800">
                <a:solidFill>
                  <a:schemeClr val="dk1"/>
                </a:solidFill>
                <a:latin typeface="Arial Narrow"/>
                <a:ea typeface="Arial Narrow"/>
                <a:cs typeface="Arial Narrow"/>
                <a:sym typeface="Arial Narrow"/>
              </a:rPr>
              <a:t>Fusion</a:t>
            </a:r>
            <a:endParaRPr b="1" sz="1800">
              <a:solidFill>
                <a:schemeClr val="dk1"/>
              </a:solidFill>
              <a:latin typeface="Arial Narrow"/>
              <a:ea typeface="Arial Narrow"/>
              <a:cs typeface="Arial Narrow"/>
              <a:sym typeface="Arial Narrow"/>
            </a:endParaRPr>
          </a:p>
          <a:p>
            <a:pPr indent="0" lvl="0" marL="0" rtl="0">
              <a:lnSpc>
                <a:spcPct val="90000"/>
              </a:lnSpc>
              <a:spcBef>
                <a:spcPts val="450"/>
              </a:spcBef>
              <a:spcAft>
                <a:spcPts val="0"/>
              </a:spcAft>
              <a:buNone/>
            </a:pPr>
            <a:r>
              <a:rPr lang="en-US" sz="1800">
                <a:solidFill>
                  <a:schemeClr val="dk1"/>
                </a:solidFill>
                <a:latin typeface="Arial Narrow"/>
                <a:ea typeface="Arial Narrow"/>
                <a:cs typeface="Arial Narrow"/>
                <a:sym typeface="Arial Narrow"/>
              </a:rPr>
              <a:t>Combination of Light Nuclei</a:t>
            </a:r>
            <a:endParaRPr sz="1800">
              <a:solidFill>
                <a:schemeClr val="dk1"/>
              </a:solidFill>
              <a:latin typeface="Arial Narrow"/>
              <a:ea typeface="Arial Narrow"/>
              <a:cs typeface="Arial Narrow"/>
              <a:sym typeface="Arial Narrow"/>
            </a:endParaRPr>
          </a:p>
          <a:p>
            <a:pPr indent="0" lvl="0" marL="0" rtl="0">
              <a:lnSpc>
                <a:spcPct val="90000"/>
              </a:lnSpc>
              <a:spcBef>
                <a:spcPts val="450"/>
              </a:spcBef>
              <a:spcAft>
                <a:spcPts val="0"/>
              </a:spcAft>
              <a:buNone/>
            </a:pPr>
            <a:r>
              <a:rPr b="1" lang="en-US" sz="1800">
                <a:solidFill>
                  <a:schemeClr val="dk1"/>
                </a:solidFill>
                <a:latin typeface="Arial Narrow"/>
                <a:ea typeface="Arial Narrow"/>
                <a:cs typeface="Arial Narrow"/>
                <a:sym typeface="Arial Narrow"/>
              </a:rPr>
              <a:t>Example:</a:t>
            </a:r>
            <a:endParaRPr b="1" sz="1800">
              <a:solidFill>
                <a:schemeClr val="dk1"/>
              </a:solidFill>
              <a:latin typeface="Arial Narrow"/>
              <a:ea typeface="Arial Narrow"/>
              <a:cs typeface="Arial Narrow"/>
              <a:sym typeface="Arial Narrow"/>
            </a:endParaRPr>
          </a:p>
          <a:p>
            <a:pPr indent="0" lvl="0" marL="0" rtl="0">
              <a:lnSpc>
                <a:spcPct val="90000"/>
              </a:lnSpc>
              <a:spcBef>
                <a:spcPts val="450"/>
              </a:spcBef>
              <a:spcAft>
                <a:spcPts val="0"/>
              </a:spcAft>
              <a:buNone/>
            </a:pPr>
            <a:r>
              <a:rPr b="1" lang="en-US" sz="1800">
                <a:solidFill>
                  <a:schemeClr val="dk1"/>
                </a:solidFill>
                <a:latin typeface="Arial Narrow"/>
                <a:ea typeface="Arial Narrow"/>
                <a:cs typeface="Arial Narrow"/>
                <a:sym typeface="Arial Narrow"/>
              </a:rPr>
              <a:t>H-3 + H-2⇒ n + He-4</a:t>
            </a:r>
            <a:endParaRPr b="1" sz="1800">
              <a:solidFill>
                <a:schemeClr val="dk1"/>
              </a:solidFill>
              <a:latin typeface="Arial Narrow"/>
              <a:ea typeface="Arial Narrow"/>
              <a:cs typeface="Arial Narrow"/>
              <a:sym typeface="Arial Narrow"/>
            </a:endParaRPr>
          </a:p>
          <a:p>
            <a:pPr indent="0" lvl="0" marL="0" rtl="0">
              <a:lnSpc>
                <a:spcPct val="90000"/>
              </a:lnSpc>
              <a:spcBef>
                <a:spcPts val="450"/>
              </a:spcBef>
              <a:spcAft>
                <a:spcPts val="0"/>
              </a:spcAft>
              <a:buNone/>
            </a:pPr>
            <a:r>
              <a:rPr b="1" lang="en-US" sz="1800">
                <a:solidFill>
                  <a:schemeClr val="dk1"/>
                </a:solidFill>
                <a:latin typeface="Arial Narrow"/>
                <a:ea typeface="Arial Narrow"/>
                <a:cs typeface="Arial Narrow"/>
                <a:sym typeface="Arial Narrow"/>
              </a:rPr>
              <a:t>Tritium + Deuterium ⇒ neutron + Helium</a:t>
            </a:r>
            <a:endParaRPr b="1" sz="1800">
              <a:solidFill>
                <a:schemeClr val="dk1"/>
              </a:solidFill>
              <a:latin typeface="Arial Narrow"/>
              <a:ea typeface="Arial Narrow"/>
              <a:cs typeface="Arial Narrow"/>
              <a:sym typeface="Arial Narrow"/>
            </a:endParaRPr>
          </a:p>
          <a:p>
            <a:pPr indent="0" lvl="0" marL="0">
              <a:spcBef>
                <a:spcPts val="0"/>
              </a:spcBef>
              <a:spcAft>
                <a:spcPts val="0"/>
              </a:spcAft>
              <a:buNone/>
            </a:pPr>
            <a:r>
              <a:t/>
            </a:r>
            <a:endParaRPr/>
          </a:p>
        </p:txBody>
      </p:sp>
      <p:sp>
        <p:nvSpPr>
          <p:cNvPr id="110" name="Shape 110"/>
          <p:cNvSpPr txBox="1"/>
          <p:nvPr>
            <p:ph idx="1" type="body"/>
          </p:nvPr>
        </p:nvSpPr>
        <p:spPr>
          <a:xfrm>
            <a:off x="462822" y="705066"/>
            <a:ext cx="8260500" cy="3657600"/>
          </a:xfrm>
          <a:prstGeom prst="rect">
            <a:avLst/>
          </a:prstGeom>
        </p:spPr>
        <p:txBody>
          <a:bodyPr anchorCtr="0" anchor="t" bIns="91425" lIns="91425" spcFirstLastPara="1" rIns="91425" wrap="square" tIns="91425">
            <a:noAutofit/>
          </a:bodyPr>
          <a:lstStyle/>
          <a:p>
            <a:pPr indent="0" lvl="0" marL="0">
              <a:spcBef>
                <a:spcPts val="450"/>
              </a:spcBef>
              <a:spcAft>
                <a:spcPts val="0"/>
              </a:spcAft>
              <a:buNone/>
            </a:pPr>
            <a:r>
              <a:rPr b="1" lang="en-US"/>
              <a:t>Fission</a:t>
            </a:r>
            <a:endParaRPr b="1"/>
          </a:p>
          <a:p>
            <a:pPr indent="0" lvl="0" marL="0">
              <a:spcBef>
                <a:spcPts val="450"/>
              </a:spcBef>
              <a:spcAft>
                <a:spcPts val="0"/>
              </a:spcAft>
              <a:buNone/>
            </a:pPr>
            <a:r>
              <a:rPr lang="en-US"/>
              <a:t>Breaking apart of Heavy Nuclei </a:t>
            </a:r>
            <a:endParaRPr/>
          </a:p>
          <a:p>
            <a:pPr indent="0" lvl="0" marL="0">
              <a:spcBef>
                <a:spcPts val="450"/>
              </a:spcBef>
              <a:spcAft>
                <a:spcPts val="0"/>
              </a:spcAft>
              <a:buNone/>
            </a:pPr>
            <a:r>
              <a:rPr b="1" lang="en-US"/>
              <a:t>Example:</a:t>
            </a:r>
            <a:endParaRPr b="1"/>
          </a:p>
          <a:p>
            <a:pPr indent="0" lvl="0" marL="0">
              <a:spcBef>
                <a:spcPts val="450"/>
              </a:spcBef>
              <a:spcAft>
                <a:spcPts val="0"/>
              </a:spcAft>
              <a:buNone/>
            </a:pPr>
            <a:r>
              <a:rPr b="1" lang="en-US"/>
              <a:t>n + U-235 ⇒ Ba-139 + Kr-94 + 3n</a:t>
            </a:r>
            <a:endParaRPr b="1"/>
          </a:p>
          <a:p>
            <a:pPr indent="0" lvl="0" marL="0">
              <a:spcBef>
                <a:spcPts val="450"/>
              </a:spcBef>
              <a:spcAft>
                <a:spcPts val="0"/>
              </a:spcAft>
              <a:buNone/>
            </a:pPr>
            <a:r>
              <a:t/>
            </a:r>
            <a:endParaRPr/>
          </a:p>
          <a:p>
            <a:pPr indent="0" lvl="0" marL="0">
              <a:spcBef>
                <a:spcPts val="450"/>
              </a:spcBef>
              <a:spcAft>
                <a:spcPts val="0"/>
              </a:spcAft>
              <a:buNone/>
            </a:pPr>
            <a:r>
              <a:t/>
            </a:r>
            <a:endParaRPr/>
          </a:p>
        </p:txBody>
      </p:sp>
      <p:pic>
        <p:nvPicPr>
          <p:cNvPr id="111" name="Shape 111"/>
          <p:cNvPicPr preferRelativeResize="0"/>
          <p:nvPr/>
        </p:nvPicPr>
        <p:blipFill rotWithShape="1">
          <a:blip r:embed="rId4">
            <a:alphaModFix/>
          </a:blip>
          <a:srcRect b="12911" l="4597" r="4904" t="11181"/>
          <a:stretch/>
        </p:blipFill>
        <p:spPr>
          <a:xfrm>
            <a:off x="1643650" y="2939875"/>
            <a:ext cx="3103100" cy="2111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Nuclear Reactions</a:t>
            </a:r>
            <a:endParaRPr/>
          </a:p>
        </p:txBody>
      </p:sp>
      <p:sp>
        <p:nvSpPr>
          <p:cNvPr id="118" name="Shape 118"/>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119" name="Shape 119"/>
          <p:cNvPicPr preferRelativeResize="0"/>
          <p:nvPr/>
        </p:nvPicPr>
        <p:blipFill>
          <a:blip r:embed="rId3">
            <a:alphaModFix/>
          </a:blip>
          <a:stretch>
            <a:fillRect/>
          </a:stretch>
        </p:blipFill>
        <p:spPr>
          <a:xfrm>
            <a:off x="3167075" y="4348097"/>
            <a:ext cx="4040386" cy="615425"/>
          </a:xfrm>
          <a:prstGeom prst="rect">
            <a:avLst/>
          </a:prstGeom>
          <a:noFill/>
          <a:ln>
            <a:noFill/>
          </a:ln>
        </p:spPr>
      </p:pic>
      <p:pic>
        <p:nvPicPr>
          <p:cNvPr id="120" name="Shape 120"/>
          <p:cNvPicPr preferRelativeResize="0"/>
          <p:nvPr/>
        </p:nvPicPr>
        <p:blipFill>
          <a:blip r:embed="rId4">
            <a:alphaModFix/>
          </a:blip>
          <a:stretch>
            <a:fillRect/>
          </a:stretch>
        </p:blipFill>
        <p:spPr>
          <a:xfrm>
            <a:off x="1120646" y="866297"/>
            <a:ext cx="2822703" cy="534025"/>
          </a:xfrm>
          <a:prstGeom prst="rect">
            <a:avLst/>
          </a:prstGeom>
          <a:noFill/>
          <a:ln>
            <a:noFill/>
          </a:ln>
        </p:spPr>
      </p:pic>
      <p:pic>
        <p:nvPicPr>
          <p:cNvPr id="121" name="Shape 121"/>
          <p:cNvPicPr preferRelativeResize="0"/>
          <p:nvPr/>
        </p:nvPicPr>
        <p:blipFill>
          <a:blip r:embed="rId5">
            <a:alphaModFix/>
          </a:blip>
          <a:stretch>
            <a:fillRect/>
          </a:stretch>
        </p:blipFill>
        <p:spPr>
          <a:xfrm>
            <a:off x="1529247" y="1796648"/>
            <a:ext cx="2822700" cy="506638"/>
          </a:xfrm>
          <a:prstGeom prst="rect">
            <a:avLst/>
          </a:prstGeom>
          <a:noFill/>
          <a:ln>
            <a:noFill/>
          </a:ln>
        </p:spPr>
      </p:pic>
      <p:pic>
        <p:nvPicPr>
          <p:cNvPr id="122" name="Shape 122"/>
          <p:cNvPicPr preferRelativeResize="0"/>
          <p:nvPr/>
        </p:nvPicPr>
        <p:blipFill>
          <a:blip r:embed="rId6">
            <a:alphaModFix/>
          </a:blip>
          <a:stretch>
            <a:fillRect/>
          </a:stretch>
        </p:blipFill>
        <p:spPr>
          <a:xfrm>
            <a:off x="2613975" y="3627513"/>
            <a:ext cx="2530802" cy="534025"/>
          </a:xfrm>
          <a:prstGeom prst="rect">
            <a:avLst/>
          </a:prstGeom>
          <a:noFill/>
          <a:ln>
            <a:noFill/>
          </a:ln>
        </p:spPr>
      </p:pic>
      <p:sp>
        <p:nvSpPr>
          <p:cNvPr id="123" name="Shape 123"/>
          <p:cNvSpPr/>
          <p:nvPr/>
        </p:nvSpPr>
        <p:spPr>
          <a:xfrm>
            <a:off x="666149" y="776312"/>
            <a:ext cx="356700" cy="6680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accent2"/>
                </a:solidFill>
                <a:latin typeface="Arial"/>
              </a:rPr>
              <a:t>1</a:t>
            </a:r>
          </a:p>
        </p:txBody>
      </p:sp>
      <p:sp>
        <p:nvSpPr>
          <p:cNvPr id="124" name="Shape 124"/>
          <p:cNvSpPr/>
          <p:nvPr/>
        </p:nvSpPr>
        <p:spPr>
          <a:xfrm>
            <a:off x="914774" y="1662674"/>
            <a:ext cx="640439" cy="6680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accent2"/>
                </a:solidFill>
                <a:latin typeface="Arial"/>
              </a:rPr>
              <a:t>2</a:t>
            </a:r>
          </a:p>
        </p:txBody>
      </p:sp>
      <p:sp>
        <p:nvSpPr>
          <p:cNvPr id="125" name="Shape 125"/>
          <p:cNvSpPr/>
          <p:nvPr/>
        </p:nvSpPr>
        <p:spPr>
          <a:xfrm>
            <a:off x="1405749" y="2593024"/>
            <a:ext cx="633683" cy="679148"/>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accent2"/>
                </a:solidFill>
                <a:latin typeface="Arial"/>
              </a:rPr>
              <a:t>3</a:t>
            </a:r>
          </a:p>
        </p:txBody>
      </p:sp>
      <p:sp>
        <p:nvSpPr>
          <p:cNvPr id="126" name="Shape 126"/>
          <p:cNvSpPr/>
          <p:nvPr/>
        </p:nvSpPr>
        <p:spPr>
          <a:xfrm>
            <a:off x="1806149" y="3561924"/>
            <a:ext cx="668813" cy="665212"/>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accent2"/>
                </a:solidFill>
                <a:latin typeface="Arial"/>
              </a:rPr>
              <a:t>4</a:t>
            </a:r>
          </a:p>
        </p:txBody>
      </p:sp>
      <p:sp>
        <p:nvSpPr>
          <p:cNvPr id="127" name="Shape 127"/>
          <p:cNvSpPr/>
          <p:nvPr/>
        </p:nvSpPr>
        <p:spPr>
          <a:xfrm>
            <a:off x="2474949" y="4393599"/>
            <a:ext cx="641790" cy="66707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accent2"/>
                </a:solidFill>
                <a:latin typeface="Arial"/>
              </a:rPr>
              <a:t>5</a:t>
            </a:r>
          </a:p>
        </p:txBody>
      </p:sp>
      <p:pic>
        <p:nvPicPr>
          <p:cNvPr id="128" name="Shape 128"/>
          <p:cNvPicPr preferRelativeResize="0"/>
          <p:nvPr/>
        </p:nvPicPr>
        <p:blipFill rotWithShape="1">
          <a:blip r:embed="rId7">
            <a:alphaModFix/>
          </a:blip>
          <a:srcRect b="0" l="10002" r="12878" t="0"/>
          <a:stretch/>
        </p:blipFill>
        <p:spPr>
          <a:xfrm>
            <a:off x="5544450" y="776300"/>
            <a:ext cx="3434200" cy="3040350"/>
          </a:xfrm>
          <a:prstGeom prst="rect">
            <a:avLst/>
          </a:prstGeom>
          <a:noFill/>
          <a:ln>
            <a:noFill/>
          </a:ln>
        </p:spPr>
      </p:pic>
      <p:sp>
        <p:nvSpPr>
          <p:cNvPr id="129" name="Shape 129"/>
          <p:cNvSpPr txBox="1"/>
          <p:nvPr/>
        </p:nvSpPr>
        <p:spPr>
          <a:xfrm>
            <a:off x="3220750" y="1128675"/>
            <a:ext cx="356700" cy="357300"/>
          </a:xfrm>
          <a:prstGeom prst="rect">
            <a:avLst/>
          </a:prstGeom>
          <a:solidFill>
            <a:schemeClr val="lt1"/>
          </a:solidFill>
          <a:ln>
            <a:noFill/>
          </a:ln>
        </p:spPr>
        <p:txBody>
          <a:bodyPr anchorCtr="0" anchor="t" bIns="91425" lIns="91425" spcFirstLastPara="1" rIns="91425" wrap="square" tIns="91425">
            <a:noAutofit/>
          </a:bodyPr>
          <a:lstStyle/>
          <a:p>
            <a:pPr indent="0" lvl="0" marL="0" algn="ctr">
              <a:spcBef>
                <a:spcPts val="0"/>
              </a:spcBef>
              <a:spcAft>
                <a:spcPts val="0"/>
              </a:spcAft>
              <a:buNone/>
            </a:pPr>
            <a:r>
              <a:rPr b="1" lang="en-US" sz="1800">
                <a:solidFill>
                  <a:srgbClr val="FF0000"/>
                </a:solidFill>
              </a:rPr>
              <a:t>?</a:t>
            </a:r>
            <a:endParaRPr b="1" sz="1800">
              <a:solidFill>
                <a:srgbClr val="FF0000"/>
              </a:solidFill>
            </a:endParaRPr>
          </a:p>
        </p:txBody>
      </p:sp>
      <p:sp>
        <p:nvSpPr>
          <p:cNvPr id="130" name="Shape 130"/>
          <p:cNvSpPr txBox="1"/>
          <p:nvPr/>
        </p:nvSpPr>
        <p:spPr>
          <a:xfrm>
            <a:off x="2541300" y="1736825"/>
            <a:ext cx="356700" cy="357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rgbClr val="FF0000"/>
                </a:solidFill>
              </a:rPr>
              <a:t>?</a:t>
            </a:r>
            <a:endParaRPr b="1" sz="1800">
              <a:solidFill>
                <a:srgbClr val="FF0000"/>
              </a:solidFill>
            </a:endParaRPr>
          </a:p>
        </p:txBody>
      </p:sp>
      <p:pic>
        <p:nvPicPr>
          <p:cNvPr id="131" name="Shape 131"/>
          <p:cNvPicPr preferRelativeResize="0"/>
          <p:nvPr/>
        </p:nvPicPr>
        <p:blipFill>
          <a:blip r:embed="rId8">
            <a:alphaModFix/>
          </a:blip>
          <a:stretch>
            <a:fillRect/>
          </a:stretch>
        </p:blipFill>
        <p:spPr>
          <a:xfrm>
            <a:off x="2115619" y="2684267"/>
            <a:ext cx="2359129" cy="615425"/>
          </a:xfrm>
          <a:prstGeom prst="rect">
            <a:avLst/>
          </a:prstGeom>
          <a:noFill/>
          <a:ln>
            <a:noFill/>
          </a:ln>
        </p:spPr>
      </p:pic>
      <p:sp>
        <p:nvSpPr>
          <p:cNvPr id="132" name="Shape 132"/>
          <p:cNvSpPr txBox="1"/>
          <p:nvPr/>
        </p:nvSpPr>
        <p:spPr>
          <a:xfrm>
            <a:off x="3701025" y="2593025"/>
            <a:ext cx="356700" cy="357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rgbClr val="FF0000"/>
                </a:solidFill>
              </a:rPr>
              <a:t>?</a:t>
            </a:r>
            <a:endParaRPr b="1" sz="1800">
              <a:solidFill>
                <a:srgbClr val="FF0000"/>
              </a:solidFill>
            </a:endParaRPr>
          </a:p>
        </p:txBody>
      </p:sp>
      <p:sp>
        <p:nvSpPr>
          <p:cNvPr id="133" name="Shape 133"/>
          <p:cNvSpPr txBox="1"/>
          <p:nvPr/>
        </p:nvSpPr>
        <p:spPr>
          <a:xfrm>
            <a:off x="4455875" y="3954050"/>
            <a:ext cx="356700" cy="357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rgbClr val="FF0000"/>
                </a:solidFill>
              </a:rPr>
              <a:t>?</a:t>
            </a:r>
            <a:endParaRPr b="1" sz="1800">
              <a:solidFill>
                <a:srgbClr val="FF0000"/>
              </a:solidFill>
            </a:endParaRPr>
          </a:p>
        </p:txBody>
      </p:sp>
      <p:sp>
        <p:nvSpPr>
          <p:cNvPr id="134" name="Shape 134"/>
          <p:cNvSpPr txBox="1"/>
          <p:nvPr/>
        </p:nvSpPr>
        <p:spPr>
          <a:xfrm>
            <a:off x="3278825" y="4660800"/>
            <a:ext cx="356700" cy="357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rgbClr val="FF0000"/>
                </a:solidFill>
              </a:rPr>
              <a:t>?</a:t>
            </a:r>
            <a:endParaRPr b="1" sz="1800">
              <a:solidFill>
                <a:srgbClr val="FF0000"/>
              </a:solidFill>
            </a:endParaRPr>
          </a:p>
        </p:txBody>
      </p:sp>
      <p:sp>
        <p:nvSpPr>
          <p:cNvPr id="135" name="Shape 135"/>
          <p:cNvSpPr txBox="1"/>
          <p:nvPr/>
        </p:nvSpPr>
        <p:spPr>
          <a:xfrm>
            <a:off x="4941225" y="3561925"/>
            <a:ext cx="1130400" cy="615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1100"/>
              <a:t>-1</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29"/>
                                        </p:tgtEl>
                                      </p:cBhvr>
                                    </p:animEffect>
                                    <p:set>
                                      <p:cBhvr>
                                        <p:cTn dur="1" fill="hold">
                                          <p:stCondLst>
                                            <p:cond delay="1000"/>
                                          </p:stCondLst>
                                        </p:cTn>
                                        <p:tgtEl>
                                          <p:spTgt spid="12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30"/>
                                        </p:tgtEl>
                                      </p:cBhvr>
                                    </p:animEffect>
                                    <p:set>
                                      <p:cBhvr>
                                        <p:cTn dur="1" fill="hold">
                                          <p:stCondLst>
                                            <p:cond delay="1000"/>
                                          </p:stCondLst>
                                        </p:cTn>
                                        <p:tgtEl>
                                          <p:spTgt spid="13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32"/>
                                        </p:tgtEl>
                                      </p:cBhvr>
                                    </p:animEffect>
                                    <p:set>
                                      <p:cBhvr>
                                        <p:cTn dur="1" fill="hold">
                                          <p:stCondLst>
                                            <p:cond delay="1000"/>
                                          </p:stCondLst>
                                        </p:cTn>
                                        <p:tgtEl>
                                          <p:spTgt spid="13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33"/>
                                        </p:tgtEl>
                                      </p:cBhvr>
                                    </p:animEffect>
                                    <p:set>
                                      <p:cBhvr>
                                        <p:cTn dur="1" fill="hold">
                                          <p:stCondLst>
                                            <p:cond delay="1000"/>
                                          </p:stCondLst>
                                        </p:cTn>
                                        <p:tgtEl>
                                          <p:spTgt spid="13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34"/>
                                        </p:tgtEl>
                                      </p:cBhvr>
                                    </p:animEffect>
                                    <p:set>
                                      <p:cBhvr>
                                        <p:cTn dur="1" fill="hold">
                                          <p:stCondLst>
                                            <p:cond delay="1000"/>
                                          </p:stCondLst>
                                        </p:cTn>
                                        <p:tgtEl>
                                          <p:spTgt spid="13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352925" y="180634"/>
            <a:ext cx="8562600" cy="472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2" name="Shape 142"/>
          <p:cNvSpPr txBox="1"/>
          <p:nvPr>
            <p:ph idx="1" type="body"/>
          </p:nvPr>
        </p:nvSpPr>
        <p:spPr>
          <a:xfrm>
            <a:off x="615222" y="857466"/>
            <a:ext cx="8260500" cy="3657600"/>
          </a:xfrm>
          <a:prstGeom prst="rect">
            <a:avLst/>
          </a:prstGeom>
        </p:spPr>
        <p:txBody>
          <a:bodyPr anchorCtr="0" anchor="t" bIns="91425" lIns="91425" spcFirstLastPara="1" rIns="91425" wrap="square" tIns="91425">
            <a:noAutofit/>
          </a:bodyPr>
          <a:lstStyle/>
          <a:p>
            <a:pPr indent="0" lvl="0" marL="0">
              <a:spcBef>
                <a:spcPts val="450"/>
              </a:spcBef>
              <a:spcAft>
                <a:spcPts val="0"/>
              </a:spcAft>
              <a:buNone/>
            </a:pPr>
            <a:r>
              <a:t/>
            </a:r>
            <a:endParaRPr/>
          </a:p>
        </p:txBody>
      </p:sp>
      <p:sp>
        <p:nvSpPr>
          <p:cNvPr id="143" name="Shape 143"/>
          <p:cNvSpPr txBox="1"/>
          <p:nvPr>
            <p:ph idx="12" type="sldNum"/>
          </p:nvPr>
        </p:nvSpPr>
        <p:spPr>
          <a:xfrm>
            <a:off x="6845050" y="4857750"/>
            <a:ext cx="2133600" cy="3573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144" name="Shape 144"/>
          <p:cNvPicPr preferRelativeResize="0"/>
          <p:nvPr/>
        </p:nvPicPr>
        <p:blipFill>
          <a:blip r:embed="rId3">
            <a:alphaModFix/>
          </a:blip>
          <a:stretch>
            <a:fillRect/>
          </a:stretch>
        </p:blipFill>
        <p:spPr>
          <a:xfrm>
            <a:off x="0" y="0"/>
            <a:ext cx="4552950" cy="3400425"/>
          </a:xfrm>
          <a:prstGeom prst="rect">
            <a:avLst/>
          </a:prstGeom>
          <a:noFill/>
          <a:ln>
            <a:noFill/>
          </a:ln>
        </p:spPr>
      </p:pic>
      <p:pic>
        <p:nvPicPr>
          <p:cNvPr id="145" name="Shape 145"/>
          <p:cNvPicPr preferRelativeResize="0"/>
          <p:nvPr/>
        </p:nvPicPr>
        <p:blipFill>
          <a:blip r:embed="rId4">
            <a:alphaModFix/>
          </a:blip>
          <a:stretch>
            <a:fillRect/>
          </a:stretch>
        </p:blipFill>
        <p:spPr>
          <a:xfrm>
            <a:off x="4552938" y="-14287"/>
            <a:ext cx="4562475" cy="3429000"/>
          </a:xfrm>
          <a:prstGeom prst="rect">
            <a:avLst/>
          </a:prstGeom>
          <a:noFill/>
          <a:ln>
            <a:noFill/>
          </a:ln>
        </p:spPr>
      </p:pic>
      <p:pic>
        <p:nvPicPr>
          <p:cNvPr id="146" name="Shape 146"/>
          <p:cNvPicPr preferRelativeResize="0"/>
          <p:nvPr/>
        </p:nvPicPr>
        <p:blipFill>
          <a:blip r:embed="rId5">
            <a:alphaModFix/>
          </a:blip>
          <a:stretch>
            <a:fillRect/>
          </a:stretch>
        </p:blipFill>
        <p:spPr>
          <a:xfrm>
            <a:off x="4138997" y="2899572"/>
            <a:ext cx="3581250" cy="2620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NEW DUKE ENERGY 3">
      <a:dk1>
        <a:srgbClr val="005072"/>
      </a:dk1>
      <a:lt1>
        <a:srgbClr val="FFFFFF"/>
      </a:lt1>
      <a:dk2>
        <a:srgbClr val="256B94"/>
      </a:dk2>
      <a:lt2>
        <a:srgbClr val="CACAC8"/>
      </a:lt2>
      <a:accent1>
        <a:srgbClr val="FF5A00"/>
      </a:accent1>
      <a:accent2>
        <a:srgbClr val="2EB135"/>
      </a:accent2>
      <a:accent3>
        <a:srgbClr val="F4AA00"/>
      </a:accent3>
      <a:accent4>
        <a:srgbClr val="34B5D0"/>
      </a:accent4>
      <a:accent5>
        <a:srgbClr val="007836"/>
      </a:accent5>
      <a:accent6>
        <a:srgbClr val="FF5A00"/>
      </a:accent6>
      <a:hlink>
        <a:srgbClr val="007DA4"/>
      </a:hlink>
      <a:folHlink>
        <a:srgbClr val="D5C2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