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58" r:id="rId4"/>
    <p:sldId id="272" r:id="rId5"/>
    <p:sldId id="278" r:id="rId6"/>
    <p:sldId id="279" r:id="rId7"/>
    <p:sldId id="280" r:id="rId8"/>
    <p:sldId id="270" r:id="rId9"/>
    <p:sldId id="274" r:id="rId10"/>
    <p:sldId id="275" r:id="rId11"/>
    <p:sldId id="276" r:id="rId12"/>
    <p:sldId id="271" r:id="rId13"/>
    <p:sldId id="273" r:id="rId14"/>
    <p:sldId id="263" r:id="rId15"/>
    <p:sldId id="265" r:id="rId16"/>
    <p:sldId id="266" r:id="rId17"/>
    <p:sldId id="267" r:id="rId18"/>
    <p:sldId id="26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84" autoAdjust="0"/>
  </p:normalViewPr>
  <p:slideViewPr>
    <p:cSldViewPr snapToGrid="0" snapToObjects="1">
      <p:cViewPr varScale="1">
        <p:scale>
          <a:sx n="64" d="100"/>
          <a:sy n="64" d="100"/>
        </p:scale>
        <p:origin x="134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C19EE-4891-2048-B945-31A353614C52}" type="datetimeFigureOut">
              <a:rPr lang="en-US" smtClean="0"/>
              <a:t>7/16/2020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9EDA9-A97E-B140-B791-ABFAD2941DBE}" type="slidenum">
              <a:rPr lang="en-US" smtClean="0"/>
              <a:t>‹#›</a:t>
            </a:fld>
            <a:endParaRPr lang="en-US"/>
          </a:p>
        </p:txBody>
      </p:sp>
    </p:spTree>
    <p:extLst>
      <p:ext uri="{BB962C8B-B14F-4D97-AF65-F5344CB8AC3E}">
        <p14:creationId xmlns:p14="http://schemas.microsoft.com/office/powerpoint/2010/main" val="4271571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off with Safety.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stop and look around your areas for any potential hazards that would affect you leaving your area safely in case of an emergency. If there are any hazards, please take a moment to eliminate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to get off the call, I’ll be glad to catch you up at a later time.</a:t>
            </a:r>
          </a:p>
          <a:p>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1</a:t>
            </a:fld>
            <a:endParaRPr lang="en-US"/>
          </a:p>
        </p:txBody>
      </p:sp>
    </p:spTree>
    <p:extLst>
      <p:ext uri="{BB962C8B-B14F-4D97-AF65-F5344CB8AC3E}">
        <p14:creationId xmlns:p14="http://schemas.microsoft.com/office/powerpoint/2010/main" val="101676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great ideas to utilize social media to continue to advocate for nuclear</a:t>
            </a:r>
          </a:p>
        </p:txBody>
      </p:sp>
      <p:sp>
        <p:nvSpPr>
          <p:cNvPr id="4" name="Slide Number Placeholder 3"/>
          <p:cNvSpPr>
            <a:spLocks noGrp="1"/>
          </p:cNvSpPr>
          <p:nvPr>
            <p:ph type="sldNum" sz="quarter" idx="10"/>
          </p:nvPr>
        </p:nvSpPr>
        <p:spPr/>
        <p:txBody>
          <a:bodyPr/>
          <a:lstStyle/>
          <a:p>
            <a:fld id="{0C19EDA9-A97E-B140-B791-ABFAD2941DBE}" type="slidenum">
              <a:rPr lang="en-US" smtClean="0"/>
              <a:t>17</a:t>
            </a:fld>
            <a:endParaRPr lang="en-US"/>
          </a:p>
        </p:txBody>
      </p:sp>
    </p:spTree>
    <p:extLst>
      <p:ext uri="{BB962C8B-B14F-4D97-AF65-F5344CB8AC3E}">
        <p14:creationId xmlns:p14="http://schemas.microsoft.com/office/powerpoint/2010/main" val="378279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do have one question for the group. Did you all receive NAYGN newsletter that was sent yesterday or recently? If not, please respond in the chat box  let me know or our communications officer, Paul at communications@naygn.org.  We want to make sure that the NAYGN information is reaching all members!</a:t>
            </a:r>
          </a:p>
          <a:p>
            <a:pPr marL="171450" indent="-171450">
              <a:buFont typeface="Arial" panose="020B0604020202020204" pitchFamily="34" charset="0"/>
              <a:buChar char="•"/>
            </a:pPr>
            <a:r>
              <a:rPr lang="en-US" dirty="0"/>
              <a:t>Before we turn it over to our president, Amber, I want to open it up for any questions or comments that you may have.</a:t>
            </a:r>
          </a:p>
          <a:p>
            <a:pPr marL="171450" indent="-171450">
              <a:buFont typeface="Arial" panose="020B0604020202020204" pitchFamily="34" charset="0"/>
              <a:buChar char="•"/>
            </a:pPr>
            <a:r>
              <a:rPr lang="en-US" dirty="0"/>
              <a:t>Ok, over to you Amber.</a:t>
            </a:r>
          </a:p>
        </p:txBody>
      </p:sp>
      <p:sp>
        <p:nvSpPr>
          <p:cNvPr id="4" name="Slide Number Placeholder 3"/>
          <p:cNvSpPr>
            <a:spLocks noGrp="1"/>
          </p:cNvSpPr>
          <p:nvPr>
            <p:ph type="sldNum" sz="quarter" idx="10"/>
          </p:nvPr>
        </p:nvSpPr>
        <p:spPr/>
        <p:txBody>
          <a:bodyPr/>
          <a:lstStyle/>
          <a:p>
            <a:fld id="{0C19EDA9-A97E-B140-B791-ABFAD2941DBE}" type="slidenum">
              <a:rPr lang="en-US" smtClean="0"/>
              <a:t>18</a:t>
            </a:fld>
            <a:endParaRPr lang="en-US"/>
          </a:p>
        </p:txBody>
      </p:sp>
    </p:spTree>
    <p:extLst>
      <p:ext uri="{BB962C8B-B14F-4D97-AF65-F5344CB8AC3E}">
        <p14:creationId xmlns:p14="http://schemas.microsoft.com/office/powerpoint/2010/main" val="323914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2</a:t>
            </a:fld>
            <a:endParaRPr lang="en-US"/>
          </a:p>
        </p:txBody>
      </p:sp>
    </p:spTree>
    <p:extLst>
      <p:ext uri="{BB962C8B-B14F-4D97-AF65-F5344CB8AC3E}">
        <p14:creationId xmlns:p14="http://schemas.microsoft.com/office/powerpoint/2010/main" val="261721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current metrics for this year.</a:t>
            </a:r>
          </a:p>
          <a:p>
            <a:pPr marL="171450" indent="-171450">
              <a:buFont typeface="Arial" panose="020B0604020202020204" pitchFamily="34" charset="0"/>
              <a:buChar char="•"/>
            </a:pPr>
            <a:r>
              <a:rPr lang="en-US" dirty="0"/>
              <a:t>Please continue to add your metrics as you complete events throughout the year.</a:t>
            </a:r>
          </a:p>
          <a:p>
            <a:pPr marL="171450" indent="-171450">
              <a:buFont typeface="Arial" panose="020B0604020202020204" pitchFamily="34" charset="0"/>
              <a:buChar char="•"/>
            </a:pPr>
            <a:r>
              <a:rPr lang="en-US" dirty="0"/>
              <a:t>Any questions/concerns, please reach out!</a:t>
            </a:r>
          </a:p>
        </p:txBody>
      </p:sp>
      <p:sp>
        <p:nvSpPr>
          <p:cNvPr id="4" name="Slide Number Placeholder 3"/>
          <p:cNvSpPr>
            <a:spLocks noGrp="1"/>
          </p:cNvSpPr>
          <p:nvPr>
            <p:ph type="sldNum" sz="quarter" idx="10"/>
          </p:nvPr>
        </p:nvSpPr>
        <p:spPr/>
        <p:txBody>
          <a:bodyPr/>
          <a:lstStyle/>
          <a:p>
            <a:fld id="{0C19EDA9-A97E-B140-B791-ABFAD2941DBE}" type="slidenum">
              <a:rPr lang="en-US" smtClean="0"/>
              <a:t>3</a:t>
            </a:fld>
            <a:endParaRPr lang="en-US"/>
          </a:p>
        </p:txBody>
      </p:sp>
    </p:spTree>
    <p:extLst>
      <p:ext uri="{BB962C8B-B14F-4D97-AF65-F5344CB8AC3E}">
        <p14:creationId xmlns:p14="http://schemas.microsoft.com/office/powerpoint/2010/main" val="40216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Amanda/Chris</a:t>
            </a:r>
          </a:p>
        </p:txBody>
      </p:sp>
      <p:sp>
        <p:nvSpPr>
          <p:cNvPr id="4" name="Slide Number Placeholder 3"/>
          <p:cNvSpPr>
            <a:spLocks noGrp="1"/>
          </p:cNvSpPr>
          <p:nvPr>
            <p:ph type="sldNum" sz="quarter" idx="10"/>
          </p:nvPr>
        </p:nvSpPr>
        <p:spPr/>
        <p:txBody>
          <a:bodyPr/>
          <a:lstStyle/>
          <a:p>
            <a:fld id="{0C19EDA9-A97E-B140-B791-ABFAD2941DBE}" type="slidenum">
              <a:rPr lang="en-US" smtClean="0"/>
              <a:t>8</a:t>
            </a:fld>
            <a:endParaRPr lang="en-US"/>
          </a:p>
        </p:txBody>
      </p:sp>
    </p:spTree>
    <p:extLst>
      <p:ext uri="{BB962C8B-B14F-4D97-AF65-F5344CB8AC3E}">
        <p14:creationId xmlns:p14="http://schemas.microsoft.com/office/powerpoint/2010/main" val="68923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next Professional Development book club discussion will be July 21</a:t>
            </a:r>
            <a:r>
              <a:rPr lang="en-US" baseline="30000" dirty="0"/>
              <a:t>st</a:t>
            </a:r>
            <a:r>
              <a:rPr lang="en-US" dirty="0"/>
              <a:t> </a:t>
            </a:r>
          </a:p>
          <a:p>
            <a:pPr marL="171450" indent="-171450">
              <a:buFont typeface="Arial" panose="020B0604020202020204" pitchFamily="34" charset="0"/>
              <a:buChar char="•"/>
            </a:pPr>
            <a:r>
              <a:rPr lang="en-US" dirty="0"/>
              <a:t>The book for the discussion is “Mistakes were made (But Not By Me)” and we’ll discuss chapters 1-3 on the call. </a:t>
            </a:r>
          </a:p>
        </p:txBody>
      </p:sp>
      <p:sp>
        <p:nvSpPr>
          <p:cNvPr id="4" name="Slide Number Placeholder 3"/>
          <p:cNvSpPr>
            <a:spLocks noGrp="1"/>
          </p:cNvSpPr>
          <p:nvPr>
            <p:ph type="sldNum" sz="quarter" idx="10"/>
          </p:nvPr>
        </p:nvSpPr>
        <p:spPr/>
        <p:txBody>
          <a:bodyPr/>
          <a:lstStyle/>
          <a:p>
            <a:fld id="{0C19EDA9-A97E-B140-B791-ABFAD2941DBE}" type="slidenum">
              <a:rPr lang="en-US" smtClean="0"/>
              <a:t>12</a:t>
            </a:fld>
            <a:endParaRPr lang="en-US"/>
          </a:p>
        </p:txBody>
      </p:sp>
    </p:spTree>
    <p:extLst>
      <p:ext uri="{BB962C8B-B14F-4D97-AF65-F5344CB8AC3E}">
        <p14:creationId xmlns:p14="http://schemas.microsoft.com/office/powerpoint/2010/main" val="173504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next Professional Development book club discussion will be July 21</a:t>
            </a:r>
            <a:r>
              <a:rPr lang="en-US" baseline="30000" dirty="0"/>
              <a:t>st</a:t>
            </a:r>
            <a:r>
              <a:rPr lang="en-US" dirty="0"/>
              <a:t> </a:t>
            </a:r>
          </a:p>
          <a:p>
            <a:pPr marL="171450" indent="-171450">
              <a:buFont typeface="Arial" panose="020B0604020202020204" pitchFamily="34" charset="0"/>
              <a:buChar char="•"/>
            </a:pPr>
            <a:r>
              <a:rPr lang="en-US" dirty="0"/>
              <a:t>The book for the discussion is “Mistakes were made (But Not By Me)” and we’ll discuss chapters 1-3 on the call. </a:t>
            </a:r>
          </a:p>
        </p:txBody>
      </p:sp>
      <p:sp>
        <p:nvSpPr>
          <p:cNvPr id="4" name="Slide Number Placeholder 3"/>
          <p:cNvSpPr>
            <a:spLocks noGrp="1"/>
          </p:cNvSpPr>
          <p:nvPr>
            <p:ph type="sldNum" sz="quarter" idx="10"/>
          </p:nvPr>
        </p:nvSpPr>
        <p:spPr/>
        <p:txBody>
          <a:bodyPr/>
          <a:lstStyle/>
          <a:p>
            <a:fld id="{0C19EDA9-A97E-B140-B791-ABFAD2941DBE}" type="slidenum">
              <a:rPr lang="en-US" smtClean="0"/>
              <a:t>13</a:t>
            </a:fld>
            <a:endParaRPr lang="en-US"/>
          </a:p>
        </p:txBody>
      </p:sp>
    </p:spTree>
    <p:extLst>
      <p:ext uri="{BB962C8B-B14F-4D97-AF65-F5344CB8AC3E}">
        <p14:creationId xmlns:p14="http://schemas.microsoft.com/office/powerpoint/2010/main" val="352686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wanted to continue to keep these links available to you all as options to keep your organizations active during these times</a:t>
            </a:r>
          </a:p>
          <a:p>
            <a:pPr marL="171450" indent="-171450">
              <a:buFont typeface="Arial" panose="020B0604020202020204" pitchFamily="34" charset="0"/>
              <a:buChar char="•"/>
            </a:pPr>
            <a:r>
              <a:rPr lang="en-US" dirty="0"/>
              <a:t>These public outreach resources are great for those doing virtual summer camps and summer school</a:t>
            </a:r>
          </a:p>
        </p:txBody>
      </p:sp>
      <p:sp>
        <p:nvSpPr>
          <p:cNvPr id="4" name="Slide Number Placeholder 3"/>
          <p:cNvSpPr>
            <a:spLocks noGrp="1"/>
          </p:cNvSpPr>
          <p:nvPr>
            <p:ph type="sldNum" sz="quarter" idx="10"/>
          </p:nvPr>
        </p:nvSpPr>
        <p:spPr/>
        <p:txBody>
          <a:bodyPr/>
          <a:lstStyle/>
          <a:p>
            <a:fld id="{0C19EDA9-A97E-B140-B791-ABFAD2941DBE}" type="slidenum">
              <a:rPr lang="en-US" smtClean="0"/>
              <a:t>14</a:t>
            </a:fld>
            <a:endParaRPr lang="en-US"/>
          </a:p>
        </p:txBody>
      </p:sp>
    </p:spTree>
    <p:extLst>
      <p:ext uri="{BB962C8B-B14F-4D97-AF65-F5344CB8AC3E}">
        <p14:creationId xmlns:p14="http://schemas.microsoft.com/office/powerpoint/2010/main" val="324426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some way to stay connected with your members with virtual networking events</a:t>
            </a:r>
          </a:p>
        </p:txBody>
      </p:sp>
      <p:sp>
        <p:nvSpPr>
          <p:cNvPr id="4" name="Slide Number Placeholder 3"/>
          <p:cNvSpPr>
            <a:spLocks noGrp="1"/>
          </p:cNvSpPr>
          <p:nvPr>
            <p:ph type="sldNum" sz="quarter" idx="10"/>
          </p:nvPr>
        </p:nvSpPr>
        <p:spPr/>
        <p:txBody>
          <a:bodyPr/>
          <a:lstStyle/>
          <a:p>
            <a:fld id="{0C19EDA9-A97E-B140-B791-ABFAD2941DBE}" type="slidenum">
              <a:rPr lang="en-US" smtClean="0"/>
              <a:t>15</a:t>
            </a:fld>
            <a:endParaRPr lang="en-US"/>
          </a:p>
        </p:txBody>
      </p:sp>
    </p:spTree>
    <p:extLst>
      <p:ext uri="{BB962C8B-B14F-4D97-AF65-F5344CB8AC3E}">
        <p14:creationId xmlns:p14="http://schemas.microsoft.com/office/powerpoint/2010/main" val="348114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These are great ideas to utilize social media to continue to advocate for nuclear</a:t>
            </a:r>
          </a:p>
          <a:p>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16</a:t>
            </a:fld>
            <a:endParaRPr lang="en-US"/>
          </a:p>
        </p:txBody>
      </p:sp>
    </p:spTree>
    <p:extLst>
      <p:ext uri="{BB962C8B-B14F-4D97-AF65-F5344CB8AC3E}">
        <p14:creationId xmlns:p14="http://schemas.microsoft.com/office/powerpoint/2010/main" val="260020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249776-F5CE-BC48-B71F-5E476E8DCA81}"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49776-F5CE-BC48-B71F-5E476E8DCA81}"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249776-F5CE-BC48-B71F-5E476E8DCA81}"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249776-F5CE-BC48-B71F-5E476E8DCA81}"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249776-F5CE-BC48-B71F-5E476E8DCA81}"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49776-F5CE-BC48-B71F-5E476E8DCA81}"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49776-F5CE-BC48-B71F-5E476E8DCA81}"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6249776-F5CE-BC48-B71F-5E476E8DCA81}" type="datetimeFigureOut">
              <a:rPr lang="en-US" smtClean="0"/>
              <a:t>7/16/2020</a:t>
            </a:fld>
            <a:endParaRPr lang="en-US"/>
          </a:p>
        </p:txBody>
      </p:sp>
      <p:sp>
        <p:nvSpPr>
          <p:cNvPr id="9" name="Slide Number Placeholder 8"/>
          <p:cNvSpPr>
            <a:spLocks noGrp="1"/>
          </p:cNvSpPr>
          <p:nvPr>
            <p:ph type="sldNum" sz="quarter" idx="11"/>
          </p:nvPr>
        </p:nvSpPr>
        <p:spPr/>
        <p:txBody>
          <a:bodyPr/>
          <a:lstStyle/>
          <a:p>
            <a:fld id="{EDC5898A-F157-C247-B63C-DBC402064F3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C5898A-F157-C247-B63C-DBC402064F3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249776-F5CE-BC48-B71F-5E476E8DCA81}" type="datetimeFigureOut">
              <a:rPr lang="en-US" smtClean="0"/>
              <a:t>7/16/2020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nada@nayg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virtualpd@naygn.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aygn.webex.com/naygn/onstage/g.php?MTID=ef2dd088eb384a8de3ac6c6f0ee8930b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hyperlink" Target="https://naygn.webex.com/naygn/onstage/g.php?MTID=ef2dd088eb384a8de3ac6c6f0ee8930b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8" Type="http://schemas.openxmlformats.org/officeDocument/2006/relationships/hyperlink" Target="https://www.navigatingnuclear.com/palo-verde-generating-station-vft/" TargetMode="External"/><Relationship Id="rId3" Type="http://schemas.openxmlformats.org/officeDocument/2006/relationships/image" Target="../media/image2.jpg"/><Relationship Id="rId7" Type="http://schemas.openxmlformats.org/officeDocument/2006/relationships/hyperlink" Target="https://www.navigatingnuclear.com/classroom-resources/middle-schoo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navigatingnuclear.com/classroom-resources/high-school/" TargetMode="External"/><Relationship Id="rId11" Type="http://schemas.openxmlformats.org/officeDocument/2006/relationships/hyperlink" Target="https://naygn.org/georges-energy-adventure/" TargetMode="External"/><Relationship Id="rId5" Type="http://schemas.openxmlformats.org/officeDocument/2006/relationships/hyperlink" Target="https://naygn.org/committees/public-information/public-information-library/" TargetMode="External"/><Relationship Id="rId10" Type="http://schemas.openxmlformats.org/officeDocument/2006/relationships/hyperlink" Target="https://naygn.org/committees/public-information/maries-electric-adventure/" TargetMode="External"/><Relationship Id="rId4" Type="http://schemas.openxmlformats.org/officeDocument/2006/relationships/hyperlink" Target="https://naygn.org/naygn-advocacy-starter-kit/" TargetMode="External"/><Relationship Id="rId9" Type="http://schemas.openxmlformats.org/officeDocument/2006/relationships/hyperlink" Target="https://www.navigatingnuclear.com/nuclear-reimagined-vf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pd@naygn.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ommunications@naygn.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USA@naygn.org" TargetMode="External"/><Relationship Id="rId5" Type="http://schemas.openxmlformats.org/officeDocument/2006/relationships/hyperlink" Target="mailto:Canada@naygn.org" TargetMode="External"/><Relationship Id="rId4" Type="http://schemas.openxmlformats.org/officeDocument/2006/relationships/hyperlink" Target="https://naygn.org/local-chapters/metric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diversity@naygn.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n01.safelinks.protection.outlook.com/?url=http:%2F%2Fsend.ans.org%2Flink.cfm%3Fr%3Dv1zKPV2mpQW6uze3bqOzRg~~%26pe%3Dvft1M74aE4LcJ_xugYj1JQQIX7GX_MjSDV7EwEgElHDLGedaK0PYtVTZuW9LxjvxL0_OFtr5ehDiV8JdCl5YFg~~%26t%3DISZSnYUFfe3YuouMhn3pHw~~&amp;data=02%7C01%7Cmatthew.mairinger%40opg.com%7C7d880fa3471e4d108d9e08d82730897e%7C962f21cf93ea449f99bf402e2b2987b2%7C0%7C0%7C637302436706596111&amp;sdata=qKWHeEYczLGhj5mI9J630aCWYl0hynfiALB8rgkqTdg%3D&amp;reserved=0" TargetMode="External"/><Relationship Id="rId2" Type="http://schemas.openxmlformats.org/officeDocument/2006/relationships/hyperlink" Target="https://can01.safelinks.protection.outlook.com/?url=http:%2F%2Fsend.ans.org%2Flink.cfm%3Fr%3Dv1zKPV2mpQW6uze3bqOzRg~~%26pe%3DGyIhyUl-t5WoGb2kC8_bTTxi3oCnrJXgH4eYGwsiCAKSKTYfS__9JXyHQAmi0Oy9aLFoNcdu-7FJuiKE9zopxA~~%26t%3DISZSnYUFfe3YuouMhn3pHw~~&amp;data=02%7C01%7Cmatthew.mairinger%40opg.com%7C7d880fa3471e4d108d9e08d82730897e%7C962f21cf93ea449f99bf402e2b2987b2%7C0%7C0%7C637302436706596111&amp;sdata=d8sqOidqTg36x0baqVE4k55FeCR3ykmCXFCLsAnV8qs%3D&amp;reserved=0"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hyperlink" Target="https://can01.safelinks.protection.outlook.com/?url=https%3A%2F%2Fnuclear.duke-energy.com%2F2020%2F07%2F10%2Fvirtual-stem-summer-camp&amp;data=02%7C01%7Cmatthew.mairinger%40opg.com%7Ca90d5096469042c3997c08d8281f9522%7C962f21cf93ea449f99bf402e2b2987b2%7C0%7C0%7C637303463404526870&amp;sdata=uAjQC3gIlB53F8Q6wFpoAs59GKX2Hk2G26inY2jeW%2Bs%3D&amp;reserved=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naygn.webex.com/naygn/onstage/g.php?MTID=e3315b321252afd13e9beef251cb46c5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governmentoutreach@naygn.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virtualpd@naygn.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2020 </a:t>
            </a:r>
            <a:r>
              <a:rPr lang="en-US" dirty="0" smtClean="0"/>
              <a:t>July </a:t>
            </a:r>
            <a:r>
              <a:rPr lang="en-US" dirty="0"/>
              <a:t>Local Chapter Lead Meeting</a:t>
            </a:r>
          </a:p>
        </p:txBody>
      </p:sp>
      <p:sp>
        <p:nvSpPr>
          <p:cNvPr id="3" name="Subtitle 2"/>
          <p:cNvSpPr>
            <a:spLocks noGrp="1"/>
          </p:cNvSpPr>
          <p:nvPr>
            <p:ph type="subTitle" idx="1"/>
          </p:nvPr>
        </p:nvSpPr>
        <p:spPr>
          <a:xfrm>
            <a:off x="685799" y="4572000"/>
            <a:ext cx="7414592" cy="1066800"/>
          </a:xfrm>
        </p:spPr>
        <p:txBody>
          <a:bodyPr/>
          <a:lstStyle/>
          <a:p>
            <a:r>
              <a:rPr lang="en-US" dirty="0" smtClean="0"/>
              <a:t>Matthew Mairinger, Canadian </a:t>
            </a:r>
            <a:r>
              <a:rPr lang="en-US" dirty="0"/>
              <a:t>Operating Officer </a:t>
            </a:r>
            <a:r>
              <a:rPr lang="en-US" dirty="0" smtClean="0"/>
              <a:t>(</a:t>
            </a:r>
            <a:r>
              <a:rPr lang="en-US" dirty="0" smtClean="0">
                <a:hlinkClick r:id="rId3"/>
              </a:rPr>
              <a:t>Canada@naygn.org</a:t>
            </a:r>
            <a:r>
              <a:rPr lang="en-US" dirty="0" smtClean="0"/>
              <a:t>) July 16, </a:t>
            </a:r>
            <a:r>
              <a:rPr lang="en-US" dirty="0"/>
              <a:t>2020</a:t>
            </a:r>
            <a:endParaRPr lang="en-CA" dirty="0"/>
          </a:p>
          <a:p>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518423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Virtual PD Committee </a:t>
            </a:r>
            <a:endParaRPr lang="en-CA" dirty="0"/>
          </a:p>
        </p:txBody>
      </p:sp>
      <p:sp>
        <p:nvSpPr>
          <p:cNvPr id="3" name="Content Placeholder 2"/>
          <p:cNvSpPr>
            <a:spLocks noGrp="1"/>
          </p:cNvSpPr>
          <p:nvPr>
            <p:ph idx="1"/>
          </p:nvPr>
        </p:nvSpPr>
        <p:spPr>
          <a:xfrm>
            <a:off x="372979" y="1600200"/>
            <a:ext cx="7620000" cy="4800600"/>
          </a:xfrm>
        </p:spPr>
        <p:txBody>
          <a:bodyPr/>
          <a:lstStyle/>
          <a:p>
            <a:r>
              <a:rPr lang="en-CA" dirty="0" smtClean="0"/>
              <a:t>How you can help.</a:t>
            </a:r>
          </a:p>
          <a:p>
            <a:pPr lvl="1"/>
            <a:r>
              <a:rPr lang="en-CA" dirty="0" smtClean="0"/>
              <a:t>Spread the word or join yourself!</a:t>
            </a:r>
          </a:p>
          <a:p>
            <a:pPr lvl="1"/>
            <a:r>
              <a:rPr lang="en-CA" dirty="0" smtClean="0"/>
              <a:t>All </a:t>
            </a:r>
            <a:r>
              <a:rPr lang="en-CA" dirty="0"/>
              <a:t>chapters to consider what events they are conducting that could be more broadly shared for maximum participation. For example, if a chapter is putting on a virtual session - whether technical, soft skills, educational, etc. - could the chapter point of contact share the information with the Virtual PD Committee to more broadly share details (time/date/meeting link/etc.) with other chapters/members</a:t>
            </a:r>
            <a:r>
              <a:rPr lang="en-CA" dirty="0" smtClean="0"/>
              <a:t>?</a:t>
            </a:r>
          </a:p>
          <a:p>
            <a:pPr lvl="1"/>
            <a:r>
              <a:rPr lang="en-CA" dirty="0"/>
              <a:t>I</a:t>
            </a:r>
            <a:r>
              <a:rPr lang="en-CA" dirty="0" smtClean="0"/>
              <a:t>f </a:t>
            </a:r>
            <a:r>
              <a:rPr lang="en-CA" dirty="0"/>
              <a:t>the LCLs or regional leads have ideas, to please share with the </a:t>
            </a:r>
            <a:r>
              <a:rPr lang="en-CA" dirty="0" smtClean="0"/>
              <a:t>committee (</a:t>
            </a:r>
            <a:r>
              <a:rPr lang="en-CA" dirty="0" smtClean="0">
                <a:hlinkClick r:id="rId2"/>
              </a:rPr>
              <a:t>virtualpd@naygn.org</a:t>
            </a:r>
            <a:r>
              <a:rPr lang="en-CA" dirty="0" smtClean="0"/>
              <a:t>) </a:t>
            </a:r>
            <a:endParaRPr lang="en-CA" dirty="0"/>
          </a:p>
          <a:p>
            <a:pPr lvl="1"/>
            <a:endParaRPr lang="en-CA" dirty="0" smtClean="0"/>
          </a:p>
          <a:p>
            <a:endParaRPr lang="en-CA" dirty="0"/>
          </a:p>
        </p:txBody>
      </p:sp>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370578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Regional Conference Dates </a:t>
            </a:r>
            <a:endParaRPr lang="en-CA" dirty="0"/>
          </a:p>
        </p:txBody>
      </p:sp>
      <p:sp>
        <p:nvSpPr>
          <p:cNvPr id="3" name="Content Placeholder 2"/>
          <p:cNvSpPr>
            <a:spLocks noGrp="1"/>
          </p:cNvSpPr>
          <p:nvPr>
            <p:ph idx="1"/>
          </p:nvPr>
        </p:nvSpPr>
        <p:spPr>
          <a:xfrm>
            <a:off x="372979" y="1600200"/>
            <a:ext cx="7620000" cy="4800600"/>
          </a:xfrm>
        </p:spPr>
        <p:txBody>
          <a:bodyPr/>
          <a:lstStyle/>
          <a:p>
            <a:r>
              <a:rPr lang="en-US" dirty="0" smtClean="0"/>
              <a:t>Atlantic – September/November</a:t>
            </a:r>
          </a:p>
          <a:p>
            <a:pPr lvl="1"/>
            <a:r>
              <a:rPr lang="en-US" dirty="0" smtClean="0"/>
              <a:t>Seeking input from members on survey for topics</a:t>
            </a:r>
          </a:p>
          <a:p>
            <a:r>
              <a:rPr lang="en-US" dirty="0" smtClean="0"/>
              <a:t>Carolinas – October (virtual conference)</a:t>
            </a:r>
          </a:p>
          <a:p>
            <a:r>
              <a:rPr lang="en-US" dirty="0" smtClean="0"/>
              <a:t>Oh, Canada (my home and native land) – Nov 27</a:t>
            </a:r>
            <a:r>
              <a:rPr lang="en-US" baseline="30000" dirty="0" smtClean="0"/>
              <a:t>th</a:t>
            </a:r>
            <a:r>
              <a:rPr lang="en-US" dirty="0"/>
              <a:t> (in </a:t>
            </a:r>
            <a:r>
              <a:rPr lang="en-US" dirty="0" smtClean="0"/>
              <a:t>person</a:t>
            </a:r>
            <a:r>
              <a:rPr lang="en-US" dirty="0"/>
              <a:t>)</a:t>
            </a:r>
            <a:endParaRPr lang="en-US" dirty="0" smtClean="0"/>
          </a:p>
          <a:p>
            <a:r>
              <a:rPr lang="en-US" dirty="0" smtClean="0"/>
              <a:t>Midwest – TBD</a:t>
            </a:r>
          </a:p>
          <a:p>
            <a:r>
              <a:rPr lang="en-US" dirty="0" smtClean="0"/>
              <a:t>Northeast – October (virtual conference)</a:t>
            </a:r>
          </a:p>
          <a:p>
            <a:r>
              <a:rPr lang="en-US" dirty="0" smtClean="0"/>
              <a:t>Southeast – November/December (in person)</a:t>
            </a:r>
          </a:p>
          <a:p>
            <a:r>
              <a:rPr lang="en-US" dirty="0" smtClean="0"/>
              <a:t>West – TBD (virtual) </a:t>
            </a:r>
            <a:endParaRPr lang="en-CA" dirty="0"/>
          </a:p>
        </p:txBody>
      </p:sp>
      <p:pic>
        <p:nvPicPr>
          <p:cNvPr id="4" name="Picture 3" descr="NAYGN logo col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17630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Development Book Club</a:t>
            </a:r>
          </a:p>
        </p:txBody>
      </p:sp>
      <p:sp>
        <p:nvSpPr>
          <p:cNvPr id="3" name="Content Placeholder 2"/>
          <p:cNvSpPr>
            <a:spLocks noGrp="1"/>
          </p:cNvSpPr>
          <p:nvPr>
            <p:ph idx="1"/>
          </p:nvPr>
        </p:nvSpPr>
        <p:spPr>
          <a:xfrm>
            <a:off x="457200" y="1682496"/>
            <a:ext cx="7620000" cy="4800600"/>
          </a:xfrm>
        </p:spPr>
        <p:txBody>
          <a:bodyPr>
            <a:normAutofit/>
          </a:bodyPr>
          <a:lstStyle/>
          <a:p>
            <a:r>
              <a:rPr lang="en-US" dirty="0"/>
              <a:t>July PD Book Club – July 21</a:t>
            </a:r>
            <a:r>
              <a:rPr lang="en-US" baseline="30000" dirty="0"/>
              <a:t>st</a:t>
            </a:r>
            <a:r>
              <a:rPr lang="en-US" dirty="0"/>
              <a:t> at 11:00 EST </a:t>
            </a:r>
          </a:p>
          <a:p>
            <a:r>
              <a:rPr lang="en-US" dirty="0"/>
              <a:t>Book for discussion - “Mistakes Were Made (But Not by Me)”</a:t>
            </a:r>
          </a:p>
          <a:p>
            <a:pPr lvl="1"/>
            <a:r>
              <a:rPr lang="en-US" dirty="0"/>
              <a:t>Chapters 1-3</a:t>
            </a:r>
          </a:p>
          <a:p>
            <a:r>
              <a:rPr lang="en-US" dirty="0"/>
              <a:t>Register for the event </a:t>
            </a:r>
            <a:r>
              <a:rPr lang="en-US" dirty="0">
                <a:hlinkClick r:id="rId3"/>
              </a:rPr>
              <a:t>HERE</a:t>
            </a:r>
            <a:endParaRPr lang="en-US" dirty="0"/>
          </a:p>
          <a:p>
            <a:r>
              <a:rPr lang="en-US" dirty="0"/>
              <a:t>Call Information:</a:t>
            </a:r>
          </a:p>
          <a:p>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pic>
        <p:nvPicPr>
          <p:cNvPr id="7" name="Picture 6">
            <a:extLst>
              <a:ext uri="{FF2B5EF4-FFF2-40B4-BE49-F238E27FC236}">
                <a16:creationId xmlns:a16="http://schemas.microsoft.com/office/drawing/2014/main" id="{664C9A4A-F16F-4D59-9B68-7559095BCDE2}"/>
              </a:ext>
            </a:extLst>
          </p:cNvPr>
          <p:cNvPicPr>
            <a:picLocks noChangeAspect="1"/>
          </p:cNvPicPr>
          <p:nvPr/>
        </p:nvPicPr>
        <p:blipFill>
          <a:blip r:embed="rId5"/>
          <a:stretch>
            <a:fillRect/>
          </a:stretch>
        </p:blipFill>
        <p:spPr>
          <a:xfrm>
            <a:off x="1181382" y="3875958"/>
            <a:ext cx="5976563" cy="1291500"/>
          </a:xfrm>
          <a:prstGeom prst="rect">
            <a:avLst/>
          </a:prstGeom>
        </p:spPr>
      </p:pic>
    </p:spTree>
    <p:extLst>
      <p:ext uri="{BB962C8B-B14F-4D97-AF65-F5344CB8AC3E}">
        <p14:creationId xmlns:p14="http://schemas.microsoft.com/office/powerpoint/2010/main" val="972456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Development Book Club</a:t>
            </a:r>
          </a:p>
        </p:txBody>
      </p:sp>
      <p:sp>
        <p:nvSpPr>
          <p:cNvPr id="3" name="Content Placeholder 2"/>
          <p:cNvSpPr>
            <a:spLocks noGrp="1"/>
          </p:cNvSpPr>
          <p:nvPr>
            <p:ph idx="1"/>
          </p:nvPr>
        </p:nvSpPr>
        <p:spPr>
          <a:xfrm>
            <a:off x="457200" y="1682496"/>
            <a:ext cx="7620000" cy="4800600"/>
          </a:xfrm>
        </p:spPr>
        <p:txBody>
          <a:bodyPr>
            <a:normAutofit/>
          </a:bodyPr>
          <a:lstStyle/>
          <a:p>
            <a:r>
              <a:rPr lang="en-US" dirty="0" smtClean="0"/>
              <a:t>August </a:t>
            </a:r>
            <a:r>
              <a:rPr lang="en-US" dirty="0"/>
              <a:t>PD Book Club – </a:t>
            </a:r>
            <a:r>
              <a:rPr lang="en-US" dirty="0" smtClean="0"/>
              <a:t>August 18</a:t>
            </a:r>
            <a:r>
              <a:rPr lang="en-US" baseline="30000" dirty="0" smtClean="0"/>
              <a:t>th</a:t>
            </a:r>
            <a:r>
              <a:rPr lang="en-US" dirty="0" smtClean="0"/>
              <a:t> at </a:t>
            </a:r>
            <a:r>
              <a:rPr lang="en-US" dirty="0"/>
              <a:t>11:00 EST </a:t>
            </a:r>
          </a:p>
          <a:p>
            <a:r>
              <a:rPr lang="en-US" dirty="0"/>
              <a:t>Book for discussion - “Mistakes Were Made (But Not by Me)”</a:t>
            </a:r>
          </a:p>
          <a:p>
            <a:r>
              <a:rPr lang="en-US" dirty="0" smtClean="0"/>
              <a:t>Register </a:t>
            </a:r>
            <a:r>
              <a:rPr lang="en-US" dirty="0"/>
              <a:t>for the event </a:t>
            </a:r>
            <a:r>
              <a:rPr lang="en-US" dirty="0">
                <a:hlinkClick r:id="rId3"/>
              </a:rPr>
              <a:t>HERE</a:t>
            </a:r>
            <a:endParaRPr lang="en-US" dirty="0"/>
          </a:p>
          <a:p>
            <a:r>
              <a:rPr lang="en-US" dirty="0"/>
              <a:t>Call Information</a:t>
            </a:r>
            <a:r>
              <a:rPr lang="en-US" dirty="0" smtClean="0"/>
              <a:t>:</a:t>
            </a:r>
          </a:p>
          <a:p>
            <a:endParaRPr lang="en-US" dirty="0"/>
          </a:p>
          <a:p>
            <a:endParaRPr lang="en-US" dirty="0"/>
          </a:p>
          <a:p>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pic>
        <p:nvPicPr>
          <p:cNvPr id="6" name="Picture 5"/>
          <p:cNvPicPr>
            <a:picLocks noChangeAspect="1"/>
          </p:cNvPicPr>
          <p:nvPr/>
        </p:nvPicPr>
        <p:blipFill>
          <a:blip r:embed="rId5"/>
          <a:stretch>
            <a:fillRect/>
          </a:stretch>
        </p:blipFill>
        <p:spPr>
          <a:xfrm>
            <a:off x="1181382" y="3762441"/>
            <a:ext cx="5949950" cy="1219200"/>
          </a:xfrm>
          <a:prstGeom prst="rect">
            <a:avLst/>
          </a:prstGeom>
        </p:spPr>
      </p:pic>
    </p:spTree>
    <p:extLst>
      <p:ext uri="{BB962C8B-B14F-4D97-AF65-F5344CB8AC3E}">
        <p14:creationId xmlns:p14="http://schemas.microsoft.com/office/powerpoint/2010/main" val="2319300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
        <p:nvSpPr>
          <p:cNvPr id="2" name="Title 1"/>
          <p:cNvSpPr>
            <a:spLocks noGrp="1"/>
          </p:cNvSpPr>
          <p:nvPr>
            <p:ph type="title"/>
          </p:nvPr>
        </p:nvSpPr>
        <p:spPr/>
        <p:txBody>
          <a:bodyPr/>
          <a:lstStyle/>
          <a:p>
            <a:r>
              <a:rPr lang="en-US" dirty="0"/>
              <a:t>Keeping your chapters active during COVID-19</a:t>
            </a:r>
          </a:p>
        </p:txBody>
      </p:sp>
      <p:sp>
        <p:nvSpPr>
          <p:cNvPr id="3" name="Content Placeholder 2"/>
          <p:cNvSpPr>
            <a:spLocks noGrp="1"/>
          </p:cNvSpPr>
          <p:nvPr>
            <p:ph idx="1"/>
          </p:nvPr>
        </p:nvSpPr>
        <p:spPr>
          <a:xfrm>
            <a:off x="457200" y="1600200"/>
            <a:ext cx="7620000" cy="4624343"/>
          </a:xfrm>
        </p:spPr>
        <p:txBody>
          <a:bodyPr>
            <a:normAutofit fontScale="92500"/>
          </a:bodyPr>
          <a:lstStyle/>
          <a:p>
            <a:r>
              <a:rPr lang="en-US" dirty="0"/>
              <a:t>Browse the new </a:t>
            </a:r>
            <a:r>
              <a:rPr lang="en-US" dirty="0">
                <a:hlinkClick r:id="rId4"/>
              </a:rPr>
              <a:t>Advocacy Starter Kit</a:t>
            </a:r>
            <a:endParaRPr lang="en-US" dirty="0"/>
          </a:p>
          <a:p>
            <a:r>
              <a:rPr lang="en-US" b="1" dirty="0"/>
              <a:t>Share existing Resources</a:t>
            </a:r>
            <a:r>
              <a:rPr lang="en-US" dirty="0"/>
              <a:t>: Take a second to share some of the below: </a:t>
            </a:r>
          </a:p>
          <a:p>
            <a:pPr lvl="1"/>
            <a:r>
              <a:rPr lang="en-US" dirty="0">
                <a:hlinkClick r:id="rId5"/>
              </a:rPr>
              <a:t>Public information library</a:t>
            </a:r>
            <a:r>
              <a:rPr lang="en-US" dirty="0"/>
              <a:t>: includes teacher workshop presentations ready for teachers to incorporate into their lesson plans. </a:t>
            </a:r>
          </a:p>
          <a:p>
            <a:pPr lvl="1"/>
            <a:r>
              <a:rPr lang="en-US" dirty="0"/>
              <a:t>High school </a:t>
            </a:r>
            <a:r>
              <a:rPr lang="en-US" dirty="0">
                <a:hlinkClick r:id="rId6"/>
              </a:rPr>
              <a:t>curriculum </a:t>
            </a:r>
            <a:endParaRPr lang="en-US" dirty="0"/>
          </a:p>
          <a:p>
            <a:pPr lvl="1"/>
            <a:r>
              <a:rPr lang="en-US" dirty="0"/>
              <a:t>Middle school </a:t>
            </a:r>
            <a:r>
              <a:rPr lang="en-US" dirty="0">
                <a:hlinkClick r:id="rId7"/>
              </a:rPr>
              <a:t>curriculum</a:t>
            </a:r>
            <a:r>
              <a:rPr lang="en-US" dirty="0"/>
              <a:t> </a:t>
            </a:r>
          </a:p>
          <a:p>
            <a:pPr lvl="1"/>
            <a:r>
              <a:rPr lang="en-US" dirty="0"/>
              <a:t>Virtual field trip of a </a:t>
            </a:r>
            <a:r>
              <a:rPr lang="en-US" dirty="0">
                <a:hlinkClick r:id="rId8"/>
              </a:rPr>
              <a:t>nuclear power plant </a:t>
            </a:r>
            <a:endParaRPr lang="en-US" dirty="0"/>
          </a:p>
          <a:p>
            <a:pPr lvl="1"/>
            <a:r>
              <a:rPr lang="en-US" dirty="0"/>
              <a:t>Virtual field trip of a </a:t>
            </a:r>
            <a:r>
              <a:rPr lang="en-US" dirty="0">
                <a:hlinkClick r:id="rId9"/>
              </a:rPr>
              <a:t>national laboratory </a:t>
            </a:r>
            <a:endParaRPr lang="en-US" dirty="0"/>
          </a:p>
          <a:p>
            <a:r>
              <a:rPr lang="en-US" dirty="0">
                <a:hlinkClick r:id="rId10"/>
              </a:rPr>
              <a:t>Marie’s Electric Adventure</a:t>
            </a:r>
            <a:r>
              <a:rPr lang="en-US" dirty="0"/>
              <a:t>: activity guide with science experiments and a free e- book on </a:t>
            </a:r>
            <a:r>
              <a:rPr lang="en-US" dirty="0" err="1"/>
              <a:t>itunes</a:t>
            </a:r>
            <a:r>
              <a:rPr lang="en-US" dirty="0"/>
              <a:t> including audio </a:t>
            </a:r>
          </a:p>
          <a:p>
            <a:r>
              <a:rPr lang="en-US" dirty="0">
                <a:hlinkClick r:id="rId11"/>
              </a:rPr>
              <a:t>George’s Energy Adventure</a:t>
            </a:r>
            <a:r>
              <a:rPr lang="en-US" dirty="0"/>
              <a:t>: activity guide including coloring pages, a free e-book on </a:t>
            </a:r>
            <a:r>
              <a:rPr lang="en-US" dirty="0" err="1"/>
              <a:t>itunes</a:t>
            </a:r>
            <a:r>
              <a:rPr lang="en-US" dirty="0"/>
              <a:t>, and hard copies available via Amazon. </a:t>
            </a:r>
          </a:p>
          <a:p>
            <a:endParaRPr lang="en-US" dirty="0"/>
          </a:p>
        </p:txBody>
      </p:sp>
    </p:spTree>
    <p:extLst>
      <p:ext uri="{BB962C8B-B14F-4D97-AF65-F5344CB8AC3E}">
        <p14:creationId xmlns:p14="http://schemas.microsoft.com/office/powerpoint/2010/main" val="3830136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your chapters active during COVID-19</a:t>
            </a:r>
          </a:p>
        </p:txBody>
      </p:sp>
      <p:sp>
        <p:nvSpPr>
          <p:cNvPr id="3" name="Content Placeholder 2"/>
          <p:cNvSpPr>
            <a:spLocks noGrp="1"/>
          </p:cNvSpPr>
          <p:nvPr>
            <p:ph idx="1"/>
          </p:nvPr>
        </p:nvSpPr>
        <p:spPr/>
        <p:txBody>
          <a:bodyPr/>
          <a:lstStyle/>
          <a:p>
            <a:r>
              <a:rPr lang="en-US" dirty="0"/>
              <a:t>We are soliciting ideas for 5 minute ‘nuclear talk’ videos to distribute on our social media platforms. </a:t>
            </a:r>
          </a:p>
          <a:p>
            <a:pPr lvl="1"/>
            <a:r>
              <a:rPr lang="en-US" dirty="0"/>
              <a:t>If you have ideas or would be open to filming a video on a topic –nuclear, chapter or PD related email </a:t>
            </a:r>
            <a:r>
              <a:rPr lang="en-US" dirty="0">
                <a:hlinkClick r:id="rId3"/>
              </a:rPr>
              <a:t>pd@naygn.org</a:t>
            </a:r>
            <a:r>
              <a:rPr lang="en-US" dirty="0"/>
              <a:t>  </a:t>
            </a:r>
          </a:p>
          <a:p>
            <a:r>
              <a:rPr lang="en-US" b="1" dirty="0" err="1"/>
              <a:t>Houseparty</a:t>
            </a:r>
            <a:r>
              <a:rPr lang="en-US" b="1" dirty="0"/>
              <a:t>! </a:t>
            </a:r>
            <a:r>
              <a:rPr lang="en-US" dirty="0"/>
              <a:t>– host virtual “social events” with your members. </a:t>
            </a:r>
          </a:p>
          <a:p>
            <a:r>
              <a:rPr lang="en-US" b="1" dirty="0"/>
              <a:t>Virtual Lunch and Learns </a:t>
            </a:r>
            <a:r>
              <a:rPr lang="en-US" dirty="0"/>
              <a:t>– the majority of our members are working from home. Host a lunch and learn to learn more about the communication tools that are being used and how to effectively use them. </a:t>
            </a:r>
          </a:p>
          <a:p>
            <a:r>
              <a:rPr lang="en-US" b="1" dirty="0"/>
              <a:t>Host Virtual Trivia </a:t>
            </a:r>
            <a:r>
              <a:rPr lang="en-US" dirty="0"/>
              <a:t>Set up a virtual trivia night using </a:t>
            </a:r>
            <a:r>
              <a:rPr lang="en-US" dirty="0" err="1"/>
              <a:t>Kahoot</a:t>
            </a:r>
            <a:r>
              <a:rPr lang="en-US" dirty="0"/>
              <a:t>! (a game-based learning platform). </a:t>
            </a:r>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794600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
        <p:nvSpPr>
          <p:cNvPr id="2" name="Title 1"/>
          <p:cNvSpPr>
            <a:spLocks noGrp="1"/>
          </p:cNvSpPr>
          <p:nvPr>
            <p:ph type="title"/>
          </p:nvPr>
        </p:nvSpPr>
        <p:spPr/>
        <p:txBody>
          <a:bodyPr/>
          <a:lstStyle/>
          <a:p>
            <a:r>
              <a:rPr lang="en-US" dirty="0"/>
              <a:t>Keeping your chapters active during COVID-19</a:t>
            </a:r>
          </a:p>
        </p:txBody>
      </p:sp>
      <p:sp>
        <p:nvSpPr>
          <p:cNvPr id="3" name="Content Placeholder 2"/>
          <p:cNvSpPr>
            <a:spLocks noGrp="1"/>
          </p:cNvSpPr>
          <p:nvPr>
            <p:ph idx="1"/>
          </p:nvPr>
        </p:nvSpPr>
        <p:spPr/>
        <p:txBody>
          <a:bodyPr>
            <a:normAutofit fontScale="92500" lnSpcReduction="20000"/>
          </a:bodyPr>
          <a:lstStyle/>
          <a:p>
            <a:r>
              <a:rPr lang="en-US" b="1" dirty="0"/>
              <a:t>Classroom Visits</a:t>
            </a:r>
            <a:r>
              <a:rPr lang="en-US" dirty="0"/>
              <a:t>: These are still possible! Connect with a teacher for a VIRTUAL classroom visit (remember – teachers are being asked to very rapidly move their curriculum to a virtual environment and I’m sure most would </a:t>
            </a:r>
            <a:r>
              <a:rPr lang="en-US" i="1" dirty="0"/>
              <a:t>love </a:t>
            </a:r>
            <a:r>
              <a:rPr lang="en-US" dirty="0"/>
              <a:t>a guest lecture). Some schools are using Zoom, Google Classroom, or other platforms so be prepared to be flexible and learn something new! </a:t>
            </a:r>
          </a:p>
          <a:p>
            <a:r>
              <a:rPr lang="en-US" b="1" dirty="0"/>
              <a:t>Host a Virtual </a:t>
            </a:r>
            <a:r>
              <a:rPr lang="en-US" b="1" dirty="0" err="1"/>
              <a:t>Hackathon</a:t>
            </a:r>
            <a:r>
              <a:rPr lang="en-US" b="1" dirty="0"/>
              <a:t> </a:t>
            </a:r>
            <a:r>
              <a:rPr lang="en-US" dirty="0"/>
              <a:t>Present a dynamic problem during a virtual classroom visit. Encourage collaborative problem solving (“</a:t>
            </a:r>
            <a:r>
              <a:rPr lang="en-US" dirty="0" err="1"/>
              <a:t>hackathon</a:t>
            </a:r>
            <a:r>
              <a:rPr lang="en-US" dirty="0"/>
              <a:t>” or “design-sprint”) as the students research a solution! </a:t>
            </a:r>
          </a:p>
          <a:p>
            <a:r>
              <a:rPr lang="en-US" b="1" dirty="0"/>
              <a:t>Make a 2 Minute Informative Video </a:t>
            </a:r>
            <a:r>
              <a:rPr lang="en-US" dirty="0"/>
              <a:t>We are looking for more digital content to post on our social media platforms. Take a simple phone video of you explaining a nuclear topic in 2 minutes or less and we will post it! </a:t>
            </a:r>
          </a:p>
          <a:p>
            <a:r>
              <a:rPr lang="en-US" b="1" dirty="0"/>
              <a:t>Call Your Representatives</a:t>
            </a:r>
            <a:r>
              <a:rPr lang="en-US" dirty="0"/>
              <a:t>: In lieu of Hill Day, NAYGN members are encouraged to call their elected officials for a quick chat about the importance of clean, reliable nuclear energy. Especially at a time like this! Nuclear energy is bringing you 20% of all the Netflix you are watching! </a:t>
            </a:r>
          </a:p>
          <a:p>
            <a:endParaRPr lang="en-US" dirty="0"/>
          </a:p>
        </p:txBody>
      </p:sp>
    </p:spTree>
    <p:extLst>
      <p:ext uri="{BB962C8B-B14F-4D97-AF65-F5344CB8AC3E}">
        <p14:creationId xmlns:p14="http://schemas.microsoft.com/office/powerpoint/2010/main" val="1319625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your chapters active during COVID-19</a:t>
            </a:r>
          </a:p>
        </p:txBody>
      </p:sp>
      <p:sp>
        <p:nvSpPr>
          <p:cNvPr id="3" name="Content Placeholder 2"/>
          <p:cNvSpPr>
            <a:spLocks noGrp="1"/>
          </p:cNvSpPr>
          <p:nvPr>
            <p:ph idx="1"/>
          </p:nvPr>
        </p:nvSpPr>
        <p:spPr/>
        <p:txBody>
          <a:bodyPr/>
          <a:lstStyle/>
          <a:p>
            <a:r>
              <a:rPr lang="en-US" b="1" dirty="0"/>
              <a:t>Go Live! </a:t>
            </a:r>
            <a:r>
              <a:rPr lang="en-US" dirty="0"/>
              <a:t>Consider Live Streaming a science experiment or reading a STEM children’s book. If you are interested in reaching a wider audience, contact </a:t>
            </a:r>
            <a:r>
              <a:rPr lang="en-US" dirty="0">
                <a:hlinkClick r:id="rId3"/>
              </a:rPr>
              <a:t>communications@naygn.org</a:t>
            </a:r>
            <a:r>
              <a:rPr lang="en-US" dirty="0"/>
              <a:t> for an opportunity to get set up on the NAYGN Facebook, </a:t>
            </a:r>
            <a:r>
              <a:rPr lang="en-US" dirty="0" err="1"/>
              <a:t>Instagram</a:t>
            </a:r>
            <a:r>
              <a:rPr lang="en-US" dirty="0"/>
              <a:t>, Twitter, or LinkedIn accounts. </a:t>
            </a:r>
          </a:p>
          <a:p>
            <a:r>
              <a:rPr lang="en-US" b="1" dirty="0"/>
              <a:t>Tell Your Story</a:t>
            </a:r>
            <a:r>
              <a:rPr lang="en-US" dirty="0"/>
              <a:t>: Using the template, consider posting what makes you proud to work in nuclear, </a:t>
            </a:r>
            <a:r>
              <a:rPr lang="en-US" i="1" dirty="0"/>
              <a:t>especially now </a:t>
            </a:r>
            <a:r>
              <a:rPr lang="en-US" dirty="0"/>
              <a:t>with #Proud2BeNuclear </a:t>
            </a:r>
          </a:p>
          <a:p>
            <a:r>
              <a:rPr lang="en-US" b="1" dirty="0"/>
              <a:t>Take Advocacy Digital</a:t>
            </a:r>
            <a:r>
              <a:rPr lang="en-US" dirty="0"/>
              <a:t>: Take a few minutes to check out ongoing initiatives with our partner organizations and see if you can help! Generation Atomic &amp; Nuclear Matters are good places to start! </a:t>
            </a:r>
          </a:p>
          <a:p>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1392986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4396753"/>
          </a:xfrm>
        </p:spPr>
        <p:txBody>
          <a:bodyPr/>
          <a:lstStyle/>
          <a:p>
            <a:r>
              <a:rPr lang="en-US" dirty="0" smtClean="0"/>
              <a:t>Questions? </a:t>
            </a:r>
            <a:br>
              <a:rPr lang="en-US" dirty="0" smtClean="0"/>
            </a:br>
            <a:r>
              <a:rPr lang="en-US" dirty="0"/>
              <a:t/>
            </a:r>
            <a:br>
              <a:rPr lang="en-US" dirty="0"/>
            </a:br>
            <a:r>
              <a:rPr lang="en-US" dirty="0" smtClean="0"/>
              <a:t/>
            </a:r>
            <a:br>
              <a:rPr lang="en-US" dirty="0" smtClean="0"/>
            </a:br>
            <a:r>
              <a:rPr lang="en-US" dirty="0" smtClean="0"/>
              <a:t>What would you like to see discussed on future LCL calls?</a:t>
            </a:r>
            <a:endParaRPr lang="en-US" dirty="0"/>
          </a:p>
        </p:txBody>
      </p:sp>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776870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7" name="Content Placeholder 6"/>
          <p:cNvSpPr>
            <a:spLocks noGrp="1"/>
          </p:cNvSpPr>
          <p:nvPr>
            <p:ph idx="1"/>
          </p:nvPr>
        </p:nvSpPr>
        <p:spPr/>
        <p:txBody>
          <a:bodyPr/>
          <a:lstStyle/>
          <a:p>
            <a:pPr marL="285750" indent="-285750">
              <a:buFont typeface="Arial"/>
              <a:buChar char="•"/>
            </a:pPr>
            <a:r>
              <a:rPr lang="en-US" dirty="0" smtClean="0"/>
              <a:t>Metrics</a:t>
            </a:r>
          </a:p>
          <a:p>
            <a:pPr marL="285750" indent="-285750">
              <a:buFont typeface="Arial"/>
              <a:buChar char="•"/>
            </a:pPr>
            <a:r>
              <a:rPr lang="en-US" dirty="0" smtClean="0"/>
              <a:t>Diversity &amp; Inclusion </a:t>
            </a:r>
            <a:endParaRPr lang="en-US" dirty="0"/>
          </a:p>
          <a:p>
            <a:pPr marL="285750" indent="-285750">
              <a:buFont typeface="Arial"/>
              <a:buChar char="•"/>
            </a:pPr>
            <a:r>
              <a:rPr lang="en-US" dirty="0" smtClean="0"/>
              <a:t>Public </a:t>
            </a:r>
            <a:r>
              <a:rPr lang="en-US" dirty="0"/>
              <a:t>Information Opportunities</a:t>
            </a:r>
          </a:p>
          <a:p>
            <a:pPr marL="285750" indent="-285750">
              <a:buFont typeface="Arial"/>
              <a:buChar char="•"/>
            </a:pPr>
            <a:r>
              <a:rPr lang="en-US" dirty="0"/>
              <a:t>Professional Development Book Club</a:t>
            </a:r>
          </a:p>
          <a:p>
            <a:pPr marL="285750" indent="-285750">
              <a:buFont typeface="Arial"/>
              <a:buChar char="•"/>
            </a:pPr>
            <a:r>
              <a:rPr lang="en-US" dirty="0"/>
              <a:t>Staying Active during COVID-19</a:t>
            </a:r>
          </a:p>
          <a:p>
            <a:pPr marL="285750" indent="-285750">
              <a:buFont typeface="Arial"/>
              <a:buChar char="•"/>
            </a:pPr>
            <a:r>
              <a:rPr lang="en-US" dirty="0"/>
              <a:t>Open discussion</a:t>
            </a:r>
          </a:p>
          <a:p>
            <a:endParaRPr lang="en-US" dirty="0"/>
          </a:p>
        </p:txBody>
      </p:sp>
      <p:pic>
        <p:nvPicPr>
          <p:cNvPr id="8" name="Picture 7"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639709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
        <p:nvSpPr>
          <p:cNvPr id="4" name="Title 3"/>
          <p:cNvSpPr>
            <a:spLocks noGrp="1"/>
          </p:cNvSpPr>
          <p:nvPr>
            <p:ph type="title"/>
          </p:nvPr>
        </p:nvSpPr>
        <p:spPr/>
        <p:txBody>
          <a:bodyPr/>
          <a:lstStyle/>
          <a:p>
            <a:r>
              <a:rPr lang="en-US" dirty="0"/>
              <a:t>2020 Metrics</a:t>
            </a:r>
          </a:p>
        </p:txBody>
      </p:sp>
      <p:sp>
        <p:nvSpPr>
          <p:cNvPr id="5" name="Content Placeholder 4"/>
          <p:cNvSpPr>
            <a:spLocks noGrp="1"/>
          </p:cNvSpPr>
          <p:nvPr>
            <p:ph idx="1"/>
          </p:nvPr>
        </p:nvSpPr>
        <p:spPr/>
        <p:txBody>
          <a:bodyPr/>
          <a:lstStyle/>
          <a:p>
            <a:r>
              <a:rPr lang="en-US" dirty="0"/>
              <a:t> </a:t>
            </a:r>
            <a:r>
              <a:rPr lang="en-US" dirty="0">
                <a:hlinkClick r:id="rId4"/>
              </a:rPr>
              <a:t>https://naygn.org/local-chapters/metrics/</a:t>
            </a:r>
            <a:r>
              <a:rPr lang="en-US" dirty="0"/>
              <a:t> </a:t>
            </a:r>
          </a:p>
          <a:p>
            <a:r>
              <a:rPr lang="en-US" dirty="0"/>
              <a:t>Please submit 2020 metrics as they happen </a:t>
            </a:r>
          </a:p>
          <a:p>
            <a:r>
              <a:rPr lang="en-US" dirty="0"/>
              <a:t>Any questions/concerns (i.e. if you need to edit a submission, if your chapter doesn’t appear, etc.) email </a:t>
            </a:r>
            <a:r>
              <a:rPr lang="en-US" dirty="0">
                <a:hlinkClick r:id="rId5"/>
              </a:rPr>
              <a:t>Canada@naygn.org</a:t>
            </a:r>
            <a:r>
              <a:rPr lang="en-US" dirty="0"/>
              <a:t>  or </a:t>
            </a:r>
            <a:r>
              <a:rPr lang="en-US" dirty="0">
                <a:hlinkClick r:id="rId6"/>
              </a:rPr>
              <a:t>USA@naygn.org</a:t>
            </a:r>
            <a:r>
              <a:rPr lang="en-US" dirty="0"/>
              <a:t> and we will fix it! </a:t>
            </a:r>
          </a:p>
          <a:p>
            <a:endParaRPr lang="en-US" dirty="0"/>
          </a:p>
        </p:txBody>
      </p:sp>
      <p:pic>
        <p:nvPicPr>
          <p:cNvPr id="2" name="Picture 1"/>
          <p:cNvPicPr>
            <a:picLocks noChangeAspect="1"/>
          </p:cNvPicPr>
          <p:nvPr/>
        </p:nvPicPr>
        <p:blipFill>
          <a:blip r:embed="rId7"/>
          <a:stretch>
            <a:fillRect/>
          </a:stretch>
        </p:blipFill>
        <p:spPr>
          <a:xfrm>
            <a:off x="556884" y="3834413"/>
            <a:ext cx="5928651" cy="2566387"/>
          </a:xfrm>
          <a:prstGeom prst="rect">
            <a:avLst/>
          </a:prstGeom>
        </p:spPr>
      </p:pic>
    </p:spTree>
    <p:extLst>
      <p:ext uri="{BB962C8B-B14F-4D97-AF65-F5344CB8AC3E}">
        <p14:creationId xmlns:p14="http://schemas.microsoft.com/office/powerpoint/2010/main" val="1291431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Diversity &amp; Inclusion</a:t>
            </a:r>
            <a:endParaRPr lang="en-CA" dirty="0"/>
          </a:p>
        </p:txBody>
      </p:sp>
      <p:sp>
        <p:nvSpPr>
          <p:cNvPr id="3" name="Content Placeholder 2"/>
          <p:cNvSpPr>
            <a:spLocks noGrp="1"/>
          </p:cNvSpPr>
          <p:nvPr>
            <p:ph idx="1"/>
          </p:nvPr>
        </p:nvSpPr>
        <p:spPr>
          <a:xfrm>
            <a:off x="457200" y="1600199"/>
            <a:ext cx="7620000" cy="5068957"/>
          </a:xfrm>
        </p:spPr>
        <p:txBody>
          <a:bodyPr>
            <a:normAutofit fontScale="62500" lnSpcReduction="20000"/>
          </a:bodyPr>
          <a:lstStyle/>
          <a:p>
            <a:r>
              <a:rPr lang="en-US" dirty="0"/>
              <a:t>Over the past 30 days as an organization we have reflected and begun to take action on how we can do better.  We first started by establishing the Diversity and Inclusion Committee. This committee was chartered to review the current state of diversity and inclusion in the NAYGN organization and form actions and initiatives to make NAYGN a more diverse and inclusive environment. Additionally, these initiatives should ultimately help NAYGN to be better in addressing systemic racism in our organization, in the nuclear industry, and in the communities we live.</a:t>
            </a:r>
          </a:p>
          <a:p>
            <a:endParaRPr lang="en-US" dirty="0"/>
          </a:p>
          <a:p>
            <a:r>
              <a:rPr lang="en-US" dirty="0"/>
              <a:t>The committee is currently charting six directions for actions: </a:t>
            </a:r>
            <a:endParaRPr lang="en-US" dirty="0" smtClean="0"/>
          </a:p>
          <a:p>
            <a:pPr marL="571500" indent="-457200">
              <a:buFont typeface="+mj-lt"/>
              <a:buAutoNum type="arabicPeriod"/>
            </a:pPr>
            <a:r>
              <a:rPr lang="en-US" dirty="0" smtClean="0"/>
              <a:t>Member </a:t>
            </a:r>
            <a:r>
              <a:rPr lang="en-US" dirty="0"/>
              <a:t>content to better understand unconscious bias.</a:t>
            </a:r>
          </a:p>
          <a:p>
            <a:pPr marL="571500" indent="-457200">
              <a:buFont typeface="+mj-lt"/>
              <a:buAutoNum type="arabicPeriod"/>
            </a:pPr>
            <a:r>
              <a:rPr lang="en-US" dirty="0" smtClean="0"/>
              <a:t>Developing/Expanding </a:t>
            </a:r>
            <a:r>
              <a:rPr lang="en-US" dirty="0"/>
              <a:t>our partnerships with Women In Nuclear and the National Society of Black Engineers.</a:t>
            </a:r>
          </a:p>
          <a:p>
            <a:pPr marL="571500" indent="-457200">
              <a:buFont typeface="+mj-lt"/>
              <a:buAutoNum type="arabicPeriod"/>
            </a:pPr>
            <a:r>
              <a:rPr lang="en-US" dirty="0" smtClean="0"/>
              <a:t>Developing </a:t>
            </a:r>
            <a:r>
              <a:rPr lang="en-US" dirty="0"/>
              <a:t>strategy and guidance for chapter discussions on social issues.</a:t>
            </a:r>
          </a:p>
          <a:p>
            <a:pPr marL="571500" indent="-457200">
              <a:buFont typeface="+mj-lt"/>
              <a:buAutoNum type="arabicPeriod"/>
            </a:pPr>
            <a:r>
              <a:rPr lang="en-US" dirty="0" smtClean="0"/>
              <a:t>Understanding </a:t>
            </a:r>
            <a:r>
              <a:rPr lang="en-US" dirty="0"/>
              <a:t>the value of diversity in companies/teams.</a:t>
            </a:r>
          </a:p>
          <a:p>
            <a:pPr marL="571500" indent="-457200">
              <a:buFont typeface="+mj-lt"/>
              <a:buAutoNum type="arabicPeriod"/>
            </a:pPr>
            <a:r>
              <a:rPr lang="en-US" dirty="0" smtClean="0"/>
              <a:t>Strategically </a:t>
            </a:r>
            <a:r>
              <a:rPr lang="en-US" dirty="0"/>
              <a:t>using NAYGN’s voice within the industry to advocate for and stress the need of a diverse and inclusive environment.</a:t>
            </a:r>
          </a:p>
          <a:p>
            <a:pPr marL="571500" indent="-457200">
              <a:buFont typeface="+mj-lt"/>
              <a:buAutoNum type="arabicPeriod"/>
            </a:pPr>
            <a:r>
              <a:rPr lang="en-US" dirty="0" smtClean="0"/>
              <a:t>Developing </a:t>
            </a:r>
            <a:r>
              <a:rPr lang="en-US" dirty="0"/>
              <a:t>an outreach program targeting underrepresented groups, educating them about clean nuclear energy and careers.</a:t>
            </a:r>
          </a:p>
          <a:p>
            <a:r>
              <a:rPr lang="en-US" dirty="0" smtClean="0"/>
              <a:t>As </a:t>
            </a:r>
            <a:r>
              <a:rPr lang="en-US" dirty="0"/>
              <a:t>we continue to shape actions into NAYGN’s Strategic Plan, we welcome additional members to engage with this committee and help be the example of how we can institute change.  We also encourage you to engage in discussions with your chapter and determine how it can become more diverse and inclusive.</a:t>
            </a:r>
          </a:p>
          <a:p>
            <a:endParaRPr lang="en-US" dirty="0"/>
          </a:p>
          <a:p>
            <a:r>
              <a:rPr lang="en-US" dirty="0"/>
              <a:t>Please contact </a:t>
            </a:r>
            <a:r>
              <a:rPr lang="en-US" dirty="0" smtClean="0">
                <a:hlinkClick r:id="rId2"/>
              </a:rPr>
              <a:t>diversity@naygn.org</a:t>
            </a:r>
            <a:r>
              <a:rPr lang="en-US" dirty="0" smtClean="0"/>
              <a:t> to </a:t>
            </a:r>
            <a:r>
              <a:rPr lang="en-US" dirty="0"/>
              <a:t>engage with the D&amp;I Council – we’d be happy to work with you. </a:t>
            </a:r>
          </a:p>
        </p:txBody>
      </p:sp>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0"/>
            <a:ext cx="2558781" cy="1035852"/>
          </a:xfrm>
          <a:prstGeom prst="rect">
            <a:avLst/>
          </a:prstGeom>
        </p:spPr>
      </p:pic>
    </p:spTree>
    <p:extLst>
      <p:ext uri="{BB962C8B-B14F-4D97-AF65-F5344CB8AC3E}">
        <p14:creationId xmlns:p14="http://schemas.microsoft.com/office/powerpoint/2010/main" val="813937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PI Webinar</a:t>
            </a:r>
            <a:endParaRPr lang="en-CA" dirty="0"/>
          </a:p>
        </p:txBody>
      </p:sp>
      <p:sp>
        <p:nvSpPr>
          <p:cNvPr id="3" name="Content Placeholder 2"/>
          <p:cNvSpPr>
            <a:spLocks noGrp="1"/>
          </p:cNvSpPr>
          <p:nvPr>
            <p:ph idx="1"/>
          </p:nvPr>
        </p:nvSpPr>
        <p:spPr/>
        <p:txBody>
          <a:bodyPr>
            <a:normAutofit fontScale="92500" lnSpcReduction="10000"/>
          </a:bodyPr>
          <a:lstStyle/>
          <a:p>
            <a:pPr fontAlgn="t"/>
            <a:r>
              <a:rPr lang="en-CA" b="1" dirty="0"/>
              <a:t>Webinar highlights K-12 outreach</a:t>
            </a:r>
            <a:endParaRPr lang="en-CA" dirty="0"/>
          </a:p>
          <a:p>
            <a:pPr fontAlgn="t"/>
            <a:r>
              <a:rPr lang="en-CA" b="1" dirty="0"/>
              <a:t>Tuesday, July 21 | 10:00 - 11:30 am EDT</a:t>
            </a:r>
            <a:endParaRPr lang="en-CA" dirty="0"/>
          </a:p>
          <a:p>
            <a:pPr fontAlgn="t"/>
            <a:r>
              <a:rPr lang="en-CA" dirty="0"/>
              <a:t>"Inform and Inspire the Next Generation—Part I" spotlights successful K-12 nuclear science initiatives targeting students in the U. S. The first in a series, the webinar explores the development of ANS’s Navigating Nuclear: Energizing Our World™ project. </a:t>
            </a:r>
          </a:p>
          <a:p>
            <a:pPr fontAlgn="t"/>
            <a:endParaRPr lang="en-CA" dirty="0"/>
          </a:p>
          <a:p>
            <a:pPr fontAlgn="t"/>
            <a:r>
              <a:rPr lang="en-CA" dirty="0"/>
              <a:t>The webinar is free and open to all. </a:t>
            </a:r>
            <a:r>
              <a:rPr lang="en-CA" u="sng" dirty="0">
                <a:hlinkClick r:id="rId2"/>
              </a:rPr>
              <a:t>Register now</a:t>
            </a:r>
            <a:r>
              <a:rPr lang="en-CA" dirty="0"/>
              <a:t>.</a:t>
            </a:r>
          </a:p>
          <a:p>
            <a:pPr marL="114300" indent="0" fontAlgn="t">
              <a:buNone/>
            </a:pPr>
            <a:endParaRPr lang="en-CA" dirty="0" smtClean="0"/>
          </a:p>
          <a:p>
            <a:pPr fontAlgn="t"/>
            <a:r>
              <a:rPr lang="en-CA" dirty="0"/>
              <a:t/>
            </a:r>
            <a:br>
              <a:rPr lang="en-CA" dirty="0"/>
            </a:br>
            <a:r>
              <a:rPr lang="en-CA" dirty="0"/>
              <a:t>The webinar is sponsored by ANS, the Clean Energy Ministerial (CEM) Nuclear Innovation: Clean Energy Future (NICE Future) initiative, the CEM Clean Energy Education and Empowerment (C3E) initiative, and the International Youth Nuclear Congress (IYNC). </a:t>
            </a:r>
            <a:r>
              <a:rPr lang="en-CA" u="sng" dirty="0">
                <a:hlinkClick r:id="rId3"/>
              </a:rPr>
              <a:t>Learn more</a:t>
            </a:r>
            <a:r>
              <a:rPr lang="en-CA" dirty="0"/>
              <a:t>.</a:t>
            </a:r>
          </a:p>
          <a:p>
            <a:endParaRPr lang="en-CA" dirty="0"/>
          </a:p>
        </p:txBody>
      </p:sp>
      <p:pic>
        <p:nvPicPr>
          <p:cNvPr id="4" name="Picture 2" descr="Navigating Nu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0" y="3478696"/>
            <a:ext cx="1809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AYGN logo col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219" y="0"/>
            <a:ext cx="2558781" cy="1035852"/>
          </a:xfrm>
          <a:prstGeom prst="rect">
            <a:avLst/>
          </a:prstGeom>
        </p:spPr>
      </p:pic>
    </p:spTree>
    <p:extLst>
      <p:ext uri="{BB962C8B-B14F-4D97-AF65-F5344CB8AC3E}">
        <p14:creationId xmlns:p14="http://schemas.microsoft.com/office/powerpoint/2010/main" val="276305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PI - </a:t>
            </a:r>
            <a:r>
              <a:rPr lang="en-CA" dirty="0"/>
              <a:t>Virtual STEM Summer Camp</a:t>
            </a:r>
          </a:p>
        </p:txBody>
      </p:sp>
      <p:sp>
        <p:nvSpPr>
          <p:cNvPr id="3" name="Content Placeholder 2"/>
          <p:cNvSpPr>
            <a:spLocks noGrp="1"/>
          </p:cNvSpPr>
          <p:nvPr>
            <p:ph idx="1"/>
          </p:nvPr>
        </p:nvSpPr>
        <p:spPr/>
        <p:txBody>
          <a:bodyPr/>
          <a:lstStyle/>
          <a:p>
            <a:r>
              <a:rPr lang="en-US" u="sng" dirty="0">
                <a:hlinkClick r:id="rId2"/>
              </a:rPr>
              <a:t>https://nuclear.duke-energy.com/2020/07/10/virtual-stem-summer-camp</a:t>
            </a:r>
            <a:endParaRPr lang="en-CA" dirty="0"/>
          </a:p>
          <a:p>
            <a:r>
              <a:rPr lang="en-US" dirty="0"/>
              <a:t>There are 5 sessions; 1 each day of the week at 10 am.  Sessions last for 45 minutes and include an experiment/activity.</a:t>
            </a:r>
            <a:endParaRPr lang="en-CA" dirty="0"/>
          </a:p>
          <a:p>
            <a:r>
              <a:rPr lang="en-US" dirty="0"/>
              <a:t>Topics are:  nuclear science, environmental science, engineering, electricity, and ice cream (lol</a:t>
            </a:r>
            <a:r>
              <a:rPr lang="en-US" dirty="0" smtClean="0"/>
              <a:t>)</a:t>
            </a:r>
          </a:p>
          <a:p>
            <a:r>
              <a:rPr lang="en-US" dirty="0" smtClean="0"/>
              <a:t>First webinar is in the next slide</a:t>
            </a:r>
            <a:endParaRPr lang="en-CA" dirty="0"/>
          </a:p>
          <a:p>
            <a:endParaRPr lang="en-CA" dirty="0"/>
          </a:p>
        </p:txBody>
      </p:sp>
    </p:spTree>
    <p:extLst>
      <p:ext uri="{BB962C8B-B14F-4D97-AF65-F5344CB8AC3E}">
        <p14:creationId xmlns:p14="http://schemas.microsoft.com/office/powerpoint/2010/main" val="255557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PI - </a:t>
            </a:r>
            <a:r>
              <a:rPr lang="en-CA" dirty="0"/>
              <a:t>Virtual STEM Summer </a:t>
            </a:r>
            <a:r>
              <a:rPr lang="en-CA" dirty="0" smtClean="0"/>
              <a:t>Camp – first webinar </a:t>
            </a:r>
            <a:endParaRPr lang="en-CA" dirty="0"/>
          </a:p>
        </p:txBody>
      </p:sp>
      <p:sp>
        <p:nvSpPr>
          <p:cNvPr id="3" name="Content Placeholder 2"/>
          <p:cNvSpPr>
            <a:spLocks noGrp="1"/>
          </p:cNvSpPr>
          <p:nvPr>
            <p:ph idx="1"/>
          </p:nvPr>
        </p:nvSpPr>
        <p:spPr/>
        <p:txBody>
          <a:bodyPr>
            <a:normAutofit fontScale="62500" lnSpcReduction="20000"/>
          </a:bodyPr>
          <a:lstStyle/>
          <a:p>
            <a:pPr marL="114300" indent="0">
              <a:buNone/>
            </a:pPr>
            <a:r>
              <a:rPr lang="en-US" b="1" dirty="0"/>
              <a:t>Celebrate Diversity Within Nuclear!</a:t>
            </a:r>
          </a:p>
          <a:p>
            <a:r>
              <a:rPr lang="en-US" dirty="0"/>
              <a:t>Event address for </a:t>
            </a:r>
            <a:r>
              <a:rPr lang="en-US" dirty="0" smtClean="0"/>
              <a:t>attendees: </a:t>
            </a:r>
            <a:r>
              <a:rPr lang="en-US" dirty="0" smtClean="0">
                <a:hlinkClick r:id="rId2"/>
              </a:rPr>
              <a:t>https</a:t>
            </a:r>
            <a:r>
              <a:rPr lang="en-US" dirty="0">
                <a:hlinkClick r:id="rId2"/>
              </a:rPr>
              <a:t>://</a:t>
            </a:r>
            <a:r>
              <a:rPr lang="en-US" dirty="0" smtClean="0">
                <a:hlinkClick r:id="rId2"/>
              </a:rPr>
              <a:t>naygn.webex.com/naygn/onstage/g.php?MTID=e3315b321252afd13e9beef251cb46c5b</a:t>
            </a:r>
            <a:r>
              <a:rPr lang="en-US" dirty="0" smtClean="0"/>
              <a:t> </a:t>
            </a:r>
            <a:endParaRPr lang="en-US" dirty="0"/>
          </a:p>
          <a:p>
            <a:endParaRPr lang="en-US" dirty="0"/>
          </a:p>
          <a:p>
            <a:r>
              <a:rPr lang="en-US" dirty="0"/>
              <a:t>Date and </a:t>
            </a:r>
            <a:r>
              <a:rPr lang="en-US" dirty="0" smtClean="0"/>
              <a:t>time: Tuesday</a:t>
            </a:r>
            <a:r>
              <a:rPr lang="en-US" dirty="0"/>
              <a:t>, August 11, 2020 1:30 </a:t>
            </a:r>
            <a:r>
              <a:rPr lang="en-US" dirty="0" smtClean="0"/>
              <a:t>pm EST </a:t>
            </a:r>
            <a:endParaRPr lang="en-US" dirty="0"/>
          </a:p>
          <a:p>
            <a:r>
              <a:rPr lang="en-US" dirty="0" smtClean="0"/>
              <a:t>Duration: 1 </a:t>
            </a:r>
            <a:r>
              <a:rPr lang="en-US" dirty="0"/>
              <a:t>hour</a:t>
            </a:r>
          </a:p>
          <a:p>
            <a:r>
              <a:rPr lang="en-US" dirty="0" smtClean="0"/>
              <a:t>Description: Have </a:t>
            </a:r>
            <a:r>
              <a:rPr lang="en-US" dirty="0"/>
              <a:t>you ever wondered what it’s like to be a nuclear operator? What about being a transgender nuclear operator</a:t>
            </a:r>
            <a:r>
              <a:rPr lang="en-US" dirty="0" smtClean="0"/>
              <a:t>?</a:t>
            </a:r>
          </a:p>
          <a:p>
            <a:endParaRPr lang="en-US" dirty="0"/>
          </a:p>
          <a:p>
            <a:r>
              <a:rPr lang="en-US" dirty="0"/>
              <a:t>Join us for a candid discussion with Adrian Chavez about his transition journey while in the nuclear industry workplace.</a:t>
            </a:r>
          </a:p>
          <a:p>
            <a:endParaRPr lang="en-US" dirty="0"/>
          </a:p>
          <a:p>
            <a:r>
              <a:rPr lang="en-US" dirty="0"/>
              <a:t>The first step toward diversity and inclusion is learning about perspectives and experiences different from your own. Learn how you can be more inclusive and a better ally to your coworkers!</a:t>
            </a:r>
          </a:p>
          <a:p>
            <a:endParaRPr lang="en-US" dirty="0"/>
          </a:p>
          <a:p>
            <a:r>
              <a:rPr lang="en-US" dirty="0"/>
              <a:t>Adrian served in the US Navy aboard the USS Theodore Roosevelt as a Nuclear Machinist Mate. In December 2008, he was hired as a Radiation Protection contractor at McGuire Nuclear Station in Charlotte, NC. Adrian was hired as a Duke Energy employee in 2011, and began working in the Operations department at McGuire. Adrian helped to develop Duke Energy's corporate gender transition policy, and was the first person to use it in January of 2014. He and his wife, Silvia, enjoy traveling and spending time with their four-legged baby, a black </a:t>
            </a:r>
            <a:r>
              <a:rPr lang="en-US" dirty="0" err="1"/>
              <a:t>labmix</a:t>
            </a:r>
            <a:r>
              <a:rPr lang="en-US" dirty="0"/>
              <a:t> named Hunter.</a:t>
            </a:r>
          </a:p>
          <a:p>
            <a:endParaRPr lang="en-US" dirty="0"/>
          </a:p>
          <a:p>
            <a:endParaRPr lang="en-CA" dirty="0"/>
          </a:p>
        </p:txBody>
      </p:sp>
    </p:spTree>
    <p:extLst>
      <p:ext uri="{BB962C8B-B14F-4D97-AF65-F5344CB8AC3E}">
        <p14:creationId xmlns:p14="http://schemas.microsoft.com/office/powerpoint/2010/main" val="346025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Postcard Push Event</a:t>
            </a:r>
          </a:p>
        </p:txBody>
      </p:sp>
      <p:sp>
        <p:nvSpPr>
          <p:cNvPr id="3" name="Content Placeholder 2"/>
          <p:cNvSpPr>
            <a:spLocks noGrp="1"/>
          </p:cNvSpPr>
          <p:nvPr>
            <p:ph idx="1"/>
          </p:nvPr>
        </p:nvSpPr>
        <p:spPr>
          <a:xfrm>
            <a:off x="457200" y="1682496"/>
            <a:ext cx="7620000" cy="4800600"/>
          </a:xfrm>
        </p:spPr>
        <p:txBody>
          <a:bodyPr>
            <a:normAutofit/>
          </a:bodyPr>
          <a:lstStyle/>
          <a:p>
            <a:r>
              <a:rPr lang="en-US" dirty="0"/>
              <a:t>Postcard Push planning is starting this month.</a:t>
            </a:r>
          </a:p>
          <a:p>
            <a:r>
              <a:rPr lang="en-US" dirty="0"/>
              <a:t>This event will take place in October.</a:t>
            </a:r>
          </a:p>
          <a:p>
            <a:r>
              <a:rPr lang="en-US" dirty="0"/>
              <a:t>Contact </a:t>
            </a:r>
            <a:r>
              <a:rPr lang="en-US" dirty="0">
                <a:hlinkClick r:id="rId3"/>
              </a:rPr>
              <a:t>governmentoutreach@naygn.org</a:t>
            </a:r>
            <a:r>
              <a:rPr lang="en-US" dirty="0"/>
              <a:t> for questions, suggestions, or feedback.</a:t>
            </a:r>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3192224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Virtual PD Committee </a:t>
            </a:r>
            <a:endParaRPr lang="en-CA" dirty="0"/>
          </a:p>
        </p:txBody>
      </p:sp>
      <p:sp>
        <p:nvSpPr>
          <p:cNvPr id="3" name="Content Placeholder 2"/>
          <p:cNvSpPr>
            <a:spLocks noGrp="1"/>
          </p:cNvSpPr>
          <p:nvPr>
            <p:ph idx="1"/>
          </p:nvPr>
        </p:nvSpPr>
        <p:spPr>
          <a:xfrm>
            <a:off x="372979" y="1600200"/>
            <a:ext cx="7620000" cy="4800600"/>
          </a:xfrm>
        </p:spPr>
        <p:txBody>
          <a:bodyPr/>
          <a:lstStyle/>
          <a:p>
            <a:r>
              <a:rPr lang="en-CA" dirty="0" smtClean="0"/>
              <a:t>Newest NAYGN committee with the goal of </a:t>
            </a:r>
          </a:p>
          <a:p>
            <a:pPr lvl="1"/>
            <a:r>
              <a:rPr lang="en-US" dirty="0" smtClean="0"/>
              <a:t>To </a:t>
            </a:r>
            <a:r>
              <a:rPr lang="en-US" dirty="0"/>
              <a:t>share existing content, develop and/or deliver quality content virtually to our members during the time of COVID-19 where members are not able to gather together for our usual means of professional development. In addition, this committee will serve as a support structure for the committees planning regional conferences – whether in-person or virtual – ready to provide ideas, content, and other support as necessary to deliver quality opportunities for our members. </a:t>
            </a:r>
            <a:endParaRPr lang="en-US" dirty="0" smtClean="0"/>
          </a:p>
          <a:p>
            <a:r>
              <a:rPr lang="en-CA" dirty="0"/>
              <a:t>Committee lead is Joshua Bell and core sponsor is Jenny Gourley</a:t>
            </a:r>
            <a:r>
              <a:rPr lang="en-CA" dirty="0" smtClean="0"/>
              <a:t>.</a:t>
            </a:r>
          </a:p>
          <a:p>
            <a:r>
              <a:rPr lang="en-CA" dirty="0" smtClean="0"/>
              <a:t>Email </a:t>
            </a:r>
            <a:r>
              <a:rPr lang="en-CA" dirty="0" smtClean="0">
                <a:hlinkClick r:id="rId2"/>
              </a:rPr>
              <a:t>virtualpd@naygn.org</a:t>
            </a:r>
            <a:r>
              <a:rPr lang="en-CA" dirty="0" smtClean="0"/>
              <a:t> </a:t>
            </a:r>
          </a:p>
          <a:p>
            <a:endParaRPr lang="en-CA" dirty="0"/>
          </a:p>
        </p:txBody>
      </p:sp>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122235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8876</TotalTime>
  <Words>2033</Words>
  <Application>Microsoft Office PowerPoint</Application>
  <PresentationFormat>On-screen Show (4:3)</PresentationFormat>
  <Paragraphs>145</Paragraphs>
  <Slides>18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vt:lpstr>
      <vt:lpstr>Adjacency</vt:lpstr>
      <vt:lpstr>2020 July Local Chapter Lead Meeting</vt:lpstr>
      <vt:lpstr>Agenda</vt:lpstr>
      <vt:lpstr>2020 Metrics</vt:lpstr>
      <vt:lpstr>Diversity &amp; Inclusion</vt:lpstr>
      <vt:lpstr>PI Webinar</vt:lpstr>
      <vt:lpstr>PI - Virtual STEM Summer Camp</vt:lpstr>
      <vt:lpstr>PI - Virtual STEM Summer Camp – first webinar </vt:lpstr>
      <vt:lpstr>Postcard Push Event</vt:lpstr>
      <vt:lpstr>Virtual PD Committee </vt:lpstr>
      <vt:lpstr>Virtual PD Committee </vt:lpstr>
      <vt:lpstr>Regional Conference Dates </vt:lpstr>
      <vt:lpstr>Professional Development Book Club</vt:lpstr>
      <vt:lpstr>Professional Development Book Club</vt:lpstr>
      <vt:lpstr>Keeping your chapters active during COVID-19</vt:lpstr>
      <vt:lpstr>Keeping your chapters active during COVID-19</vt:lpstr>
      <vt:lpstr>Keeping your chapters active during COVID-19</vt:lpstr>
      <vt:lpstr>Keeping your chapters active during COVID-19</vt:lpstr>
      <vt:lpstr>Questions?    What would you like to see discussed on future LCL calls?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June Local Chapter Lead Meeting</dc:title>
  <dc:creator>Ashley Lawrence</dc:creator>
  <cp:lastModifiedBy>MAIRINGER Matthew -NUCLEAR</cp:lastModifiedBy>
  <cp:revision>42</cp:revision>
  <dcterms:created xsi:type="dcterms:W3CDTF">2020-06-13T18:16:18Z</dcterms:created>
  <dcterms:modified xsi:type="dcterms:W3CDTF">2020-07-20T10:03:09Z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c8383d6-8835-4200-a4fc-1770f5e9c0ac_Enabled">
    <vt:lpwstr>True</vt:lpwstr>
  </property>
  <property fmtid="{D5CDD505-2E9C-101B-9397-08002B2CF9AE}" pid="3" name="MSIP_Label_fc8383d6-8835-4200-a4fc-1770f5e9c0ac_SiteId">
    <vt:lpwstr>962f21cf-93ea-449f-99bf-402e2b2987b2</vt:lpwstr>
  </property>
  <property fmtid="{D5CDD505-2E9C-101B-9397-08002B2CF9AE}" pid="4" name="MSIP_Label_fc8383d6-8835-4200-a4fc-1770f5e9c0ac_Owner">
    <vt:lpwstr>matthew.mairinger@opg.com</vt:lpwstr>
  </property>
  <property fmtid="{D5CDD505-2E9C-101B-9397-08002B2CF9AE}" pid="5" name="MSIP_Label_fc8383d6-8835-4200-a4fc-1770f5e9c0ac_SetDate">
    <vt:lpwstr>2020-07-10T13:06:56.2494686Z</vt:lpwstr>
  </property>
  <property fmtid="{D5CDD505-2E9C-101B-9397-08002B2CF9AE}" pid="6" name="MSIP_Label_fc8383d6-8835-4200-a4fc-1770f5e9c0ac_Name">
    <vt:lpwstr>General</vt:lpwstr>
  </property>
  <property fmtid="{D5CDD505-2E9C-101B-9397-08002B2CF9AE}" pid="7" name="MSIP_Label_fc8383d6-8835-4200-a4fc-1770f5e9c0ac_Application">
    <vt:lpwstr>Microsoft Azure Information Protection</vt:lpwstr>
  </property>
  <property fmtid="{D5CDD505-2E9C-101B-9397-08002B2CF9AE}" pid="8" name="MSIP_Label_fc8383d6-8835-4200-a4fc-1770f5e9c0ac_ActionId">
    <vt:lpwstr>0d0d0443-06f4-4abe-96a2-b6e9afca09f0</vt:lpwstr>
  </property>
  <property fmtid="{D5CDD505-2E9C-101B-9397-08002B2CF9AE}" pid="9" name="MSIP_Label_fc8383d6-8835-4200-a4fc-1770f5e9c0ac_Extended_MSFT_Method">
    <vt:lpwstr>Automatic</vt:lpwstr>
  </property>
  <property fmtid="{D5CDD505-2E9C-101B-9397-08002B2CF9AE}" pid="10" name="Sensitivity">
    <vt:lpwstr>General</vt:lpwstr>
  </property>
</Properties>
</file>