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9.jpeg" ContentType="image/jpeg"/>
  <Override PartName="/ppt/media/image1.jpeg" ContentType="image/jpeg"/>
  <Override PartName="/ppt/media/image2.png" ContentType="image/png"/>
  <Override PartName="/ppt/media/image4.jpeg" ContentType="image/jpeg"/>
  <Override PartName="/ppt/media/image3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2505075" cy="34194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208728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25280" y="2013120"/>
            <a:ext cx="208728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195200" y="20131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125280" y="20131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830880" y="8737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1536840" y="8737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536840" y="20131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830880" y="20131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125280" y="20131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125280" y="873720"/>
            <a:ext cx="2087280" cy="2180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2087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25280" y="76320"/>
            <a:ext cx="1586160" cy="3170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125280" y="20131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25280" y="873720"/>
            <a:ext cx="2087280" cy="2180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1195200" y="20131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125280" y="2013120"/>
            <a:ext cx="208728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208728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125280" y="2013120"/>
            <a:ext cx="208728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1195200" y="20131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125280" y="20131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830880" y="8737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1536840" y="8737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1536840" y="20131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830880" y="20131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125280" y="2013120"/>
            <a:ext cx="67176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208728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25280" y="76320"/>
            <a:ext cx="1586160" cy="3170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25280" y="20131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2180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195200" y="20131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528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195200" y="873720"/>
            <a:ext cx="101844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25280" y="2013120"/>
            <a:ext cx="2087280" cy="104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US" sz="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2466000" y="0"/>
            <a:ext cx="38880" cy="683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2466000" y="684000"/>
            <a:ext cx="38880" cy="2735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125280" y="114120"/>
            <a:ext cx="2129040" cy="2279160"/>
          </a:xfrm>
          <a:prstGeom prst="rect">
            <a:avLst/>
          </a:prstGeom>
        </p:spPr>
        <p:txBody>
          <a:bodyPr lIns="33840" rIns="33840" tIns="16920" bIns="16920" anchor="ctr"/>
          <a:p>
            <a:pPr>
              <a:lnSpc>
                <a:spcPct val="100000"/>
              </a:lnSpc>
            </a:pPr>
            <a:r>
              <a:rPr b="0" lang="en-US" sz="3300" spc="-29" strike="noStrike" cap="all">
                <a:solidFill>
                  <a:srgbClr val="000000"/>
                </a:solidFill>
                <a:latin typeface="Arial Black"/>
              </a:rPr>
              <a:t>Click to edit Master title style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125280" y="3077640"/>
            <a:ext cx="938880" cy="151560"/>
          </a:xfrm>
          <a:prstGeom prst="rect">
            <a:avLst/>
          </a:prstGeom>
        </p:spPr>
        <p:txBody>
          <a:bodyPr lIns="33840" rIns="33840" tIns="16920" bIns="0" anchor="b"/>
          <a:p>
            <a:pPr>
              <a:lnSpc>
                <a:spcPct val="100000"/>
              </a:lnSpc>
            </a:pPr>
            <a:fld id="{B2CF2CE7-17E0-4F11-BD9F-FC82CFFB610C}" type="datetime">
              <a:rPr b="0" lang="en-US" sz="400" spc="-1" strike="noStrike">
                <a:solidFill>
                  <a:srgbClr val="000000"/>
                </a:solidFill>
                <a:latin typeface="Arial"/>
              </a:rPr>
              <a:t>5/4/18</a:t>
            </a:fld>
            <a:endParaRPr b="0" lang="en-US" sz="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125280" y="3237480"/>
            <a:ext cx="938880" cy="141120"/>
          </a:xfrm>
          <a:prstGeom prst="rect">
            <a:avLst/>
          </a:prstGeom>
        </p:spPr>
        <p:txBody>
          <a:bodyPr lIns="33840" rIns="33840" tIns="16920" bIns="16920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" name="CustomShape 6"/>
          <p:cNvSpPr/>
          <p:nvPr/>
        </p:nvSpPr>
        <p:spPr>
          <a:xfrm>
            <a:off x="2466000" y="2416320"/>
            <a:ext cx="38880" cy="100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2466000" y="0"/>
            <a:ext cx="38880" cy="24159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 rot="16200000">
            <a:off x="2106360" y="2976120"/>
            <a:ext cx="655560" cy="99720"/>
          </a:xfrm>
          <a:prstGeom prst="rect">
            <a:avLst/>
          </a:prstGeom>
        </p:spPr>
        <p:txBody>
          <a:bodyPr lIns="33840" rIns="33840" tIns="16920" bIns="16920" anchor="ctr"/>
          <a:p>
            <a:pPr>
              <a:lnSpc>
                <a:spcPct val="100000"/>
              </a:lnSpc>
            </a:pPr>
            <a:fld id="{972EBBB2-D7F6-4C49-BF74-37FAA3753E2D}" type="slidenum">
              <a:rPr b="1" lang="en-US" sz="9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124920" y="799920"/>
            <a:ext cx="2254320" cy="198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7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1" lang="en-US" sz="7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7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7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7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466000" y="0"/>
            <a:ext cx="38880" cy="683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2466000" y="684000"/>
            <a:ext cx="38880" cy="2735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125280" y="76320"/>
            <a:ext cx="1586160" cy="683640"/>
          </a:xfrm>
          <a:prstGeom prst="rect">
            <a:avLst/>
          </a:prstGeom>
        </p:spPr>
        <p:txBody>
          <a:bodyPr lIns="33840" rIns="33840" tIns="16920" bIns="16920" anchor="b"/>
          <a:p>
            <a:pPr>
              <a:lnSpc>
                <a:spcPct val="100000"/>
              </a:lnSpc>
            </a:pPr>
            <a:r>
              <a:rPr b="0" lang="en-US" sz="1300" spc="-21" strike="noStrike" cap="all">
                <a:solidFill>
                  <a:srgbClr val="303030"/>
                </a:solidFill>
                <a:latin typeface="Arial Black"/>
              </a:rPr>
              <a:t>Click to edit Master title style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125280" y="873720"/>
            <a:ext cx="2087280" cy="2180520"/>
          </a:xfrm>
          <a:prstGeom prst="rect">
            <a:avLst/>
          </a:prstGeom>
        </p:spPr>
        <p:txBody>
          <a:bodyPr lIns="33840" rIns="33840" tIns="16920" bIns="16920"/>
          <a:p>
            <a:pPr>
              <a:lnSpc>
                <a:spcPct val="100000"/>
              </a:lnSpc>
              <a:spcBef>
                <a:spcPts val="139"/>
              </a:spcBef>
              <a:spcAft>
                <a:spcPts val="221"/>
              </a:spcAft>
            </a:pPr>
            <a:r>
              <a:rPr b="1" lang="en-US" sz="700" spc="-1" strike="noStrike">
                <a:solidFill>
                  <a:srgbClr val="000000"/>
                </a:solidFill>
                <a:latin typeface="Arial"/>
              </a:rPr>
              <a:t>Click to edit Master text styles</a:t>
            </a:r>
            <a:endParaRPr b="1" lang="en-US" sz="700" spc="-1" strike="noStrike">
              <a:solidFill>
                <a:srgbClr val="000000"/>
              </a:solidFill>
              <a:latin typeface="Arial"/>
            </a:endParaRPr>
          </a:p>
          <a:p>
            <a:pPr lvl="1" marL="169200" indent="-67320">
              <a:lnSpc>
                <a:spcPct val="100000"/>
              </a:lnSpc>
              <a:spcBef>
                <a:spcPts val="139"/>
              </a:spcBef>
              <a:buClr>
                <a:srgbClr val="303030"/>
              </a:buClr>
              <a:buFont typeface="Arial"/>
              <a:buChar char="•"/>
            </a:pPr>
            <a:r>
              <a:rPr b="0" lang="en-US" sz="700" spc="-1" strike="noStrike">
                <a:solidFill>
                  <a:srgbClr val="000000"/>
                </a:solidFill>
                <a:latin typeface="Arial"/>
              </a:rPr>
              <a:t>Second level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lvl="2" marL="423000" indent="-84240">
              <a:lnSpc>
                <a:spcPct val="100000"/>
              </a:lnSpc>
              <a:spcBef>
                <a:spcPts val="139"/>
              </a:spcBef>
              <a:buClr>
                <a:srgbClr val="303030"/>
              </a:buClr>
              <a:buFont typeface="Arial"/>
              <a:buChar char="•"/>
            </a:pPr>
            <a:r>
              <a:rPr b="0" lang="en-US" sz="700" spc="-1" strike="noStrike">
                <a:solidFill>
                  <a:srgbClr val="000000"/>
                </a:solidFill>
                <a:latin typeface="Arial"/>
              </a:rPr>
              <a:t>Third level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lvl="3" marL="592560" indent="-84240">
              <a:lnSpc>
                <a:spcPct val="100000"/>
              </a:lnSpc>
              <a:spcBef>
                <a:spcPts val="139"/>
              </a:spcBef>
              <a:buClr>
                <a:srgbClr val="303030"/>
              </a:buClr>
              <a:buFont typeface="Arial"/>
              <a:buChar char="•"/>
            </a:pPr>
            <a:r>
              <a:rPr b="0" lang="en-US" sz="700" spc="-1" strike="noStrike">
                <a:solidFill>
                  <a:srgbClr val="000000"/>
                </a:solidFill>
                <a:latin typeface="Arial"/>
              </a:rPr>
              <a:t>Fourth level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lvl="4" marL="761760" indent="-84240">
              <a:lnSpc>
                <a:spcPct val="100000"/>
              </a:lnSpc>
              <a:spcBef>
                <a:spcPts val="139"/>
              </a:spcBef>
              <a:buClr>
                <a:srgbClr val="303030"/>
              </a:buClr>
              <a:buFont typeface="Arial"/>
              <a:buChar char="•"/>
            </a:pPr>
            <a:r>
              <a:rPr b="0" lang="en-US" sz="700" spc="-1" strike="noStrike">
                <a:solidFill>
                  <a:srgbClr val="000000"/>
                </a:solidFill>
                <a:latin typeface="Arial"/>
              </a:rPr>
              <a:t>Fifth level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dt"/>
          </p:nvPr>
        </p:nvSpPr>
        <p:spPr>
          <a:xfrm>
            <a:off x="125280" y="3077640"/>
            <a:ext cx="938880" cy="151560"/>
          </a:xfrm>
          <a:prstGeom prst="rect">
            <a:avLst/>
          </a:prstGeom>
        </p:spPr>
        <p:txBody>
          <a:bodyPr lIns="33840" rIns="33840" tIns="16920" bIns="0" anchor="b"/>
          <a:p>
            <a:pPr>
              <a:lnSpc>
                <a:spcPct val="100000"/>
              </a:lnSpc>
            </a:pPr>
            <a:fld id="{71009216-4A92-4157-BDC9-DDC1186878CB}" type="datetime">
              <a:rPr b="0" lang="en-US" sz="400" spc="-1" strike="noStrike">
                <a:solidFill>
                  <a:srgbClr val="000000"/>
                </a:solidFill>
                <a:latin typeface="Arial"/>
              </a:rPr>
              <a:t>5/4/18</a:t>
            </a:fld>
            <a:endParaRPr b="0" lang="en-US" sz="4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ftr"/>
          </p:nvPr>
        </p:nvSpPr>
        <p:spPr>
          <a:xfrm>
            <a:off x="125280" y="3237480"/>
            <a:ext cx="938880" cy="141120"/>
          </a:xfrm>
          <a:prstGeom prst="rect">
            <a:avLst/>
          </a:prstGeom>
        </p:spPr>
        <p:txBody>
          <a:bodyPr lIns="33840" rIns="33840" tIns="16920" bIns="16920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 rot="16200000">
            <a:off x="2106360" y="2976120"/>
            <a:ext cx="655560" cy="99720"/>
          </a:xfrm>
          <a:prstGeom prst="rect">
            <a:avLst/>
          </a:prstGeom>
        </p:spPr>
        <p:txBody>
          <a:bodyPr lIns="33840" rIns="33840" tIns="16920" bIns="16920" anchor="ctr"/>
          <a:p>
            <a:pPr>
              <a:lnSpc>
                <a:spcPct val="100000"/>
              </a:lnSpc>
            </a:pPr>
            <a:fld id="{1B5276EE-F947-4F4C-A5AF-770CC53BC313}" type="slidenum">
              <a:rPr b="1" lang="en-US" sz="900" spc="-1" strike="noStrike">
                <a:solidFill>
                  <a:srgbClr val="303030"/>
                </a:solidFill>
                <a:latin typeface="Arial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3" descr=""/>
          <p:cNvPicPr/>
          <p:nvPr/>
        </p:nvPicPr>
        <p:blipFill>
          <a:blip r:embed="rId1"/>
          <a:srcRect l="0" t="0" r="0" b="3359"/>
          <a:stretch/>
        </p:blipFill>
        <p:spPr>
          <a:xfrm>
            <a:off x="1080" y="-2160"/>
            <a:ext cx="2503440" cy="3421080"/>
          </a:xfrm>
          <a:prstGeom prst="rect">
            <a:avLst/>
          </a:prstGeom>
          <a:ln>
            <a:noFill/>
          </a:ln>
        </p:spPr>
      </p:pic>
      <p:sp>
        <p:nvSpPr>
          <p:cNvPr id="89" name="CustomShape 1"/>
          <p:cNvSpPr/>
          <p:nvPr/>
        </p:nvSpPr>
        <p:spPr>
          <a:xfrm>
            <a:off x="226080" y="1016280"/>
            <a:ext cx="2057040" cy="137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latin typeface="Arial Black"/>
              </a:rPr>
              <a:t>FORCES OF NATURE</a:t>
            </a:r>
            <a:endParaRPr b="0" lang="en-US" sz="28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185760" y="220320"/>
            <a:ext cx="2097360" cy="879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 anchor="ctr"/>
          <a:p>
            <a:pPr algn="ctr">
              <a:lnSpc>
                <a:spcPct val="100000"/>
              </a:lnSpc>
            </a:pPr>
            <a:r>
              <a:rPr b="0" lang="en-US" sz="1800" spc="-21" strike="noStrike" cap="all">
                <a:solidFill>
                  <a:srgbClr val="d1282e"/>
                </a:solidFill>
                <a:latin typeface="Arial Black"/>
              </a:rPr>
              <a:t>Nuclear Accident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216720" y="2014560"/>
            <a:ext cx="2066040" cy="1185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>
            <a:normAutofit/>
          </a:bodyPr>
          <a:p>
            <a:pPr lvl="1" marL="169200" indent="-67320">
              <a:lnSpc>
                <a:spcPct val="100000"/>
              </a:lnSpc>
              <a:spcBef>
                <a:spcPts val="159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800" spc="-1" strike="noStrike">
                <a:solidFill>
                  <a:srgbClr val="000000"/>
                </a:solidFill>
                <a:latin typeface="Arial"/>
              </a:rPr>
              <a:t>One reactor is destroyed</a:t>
            </a:r>
            <a:endParaRPr b="0" lang="en-US" sz="800" spc="-1" strike="noStrike">
              <a:solidFill>
                <a:srgbClr val="000000"/>
              </a:solidFill>
              <a:latin typeface="Arial"/>
            </a:endParaRPr>
          </a:p>
          <a:p>
            <a:pPr lvl="2" marL="423000" indent="-84240">
              <a:lnSpc>
                <a:spcPct val="100000"/>
              </a:lnSpc>
              <a:spcBef>
                <a:spcPts val="159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800" spc="-1" strike="noStrike">
                <a:solidFill>
                  <a:srgbClr val="000000"/>
                </a:solidFill>
                <a:latin typeface="Arial"/>
              </a:rPr>
              <a:t>Banker rolls a single die to decide which unit is affected</a:t>
            </a:r>
            <a:endParaRPr b="0" lang="en-US" sz="800" spc="-1" strike="noStrike">
              <a:solidFill>
                <a:srgbClr val="000000"/>
              </a:solidFill>
              <a:latin typeface="Arial"/>
            </a:endParaRPr>
          </a:p>
          <a:p>
            <a:pPr lvl="1" marL="169200" indent="-67320">
              <a:lnSpc>
                <a:spcPct val="100000"/>
              </a:lnSpc>
              <a:spcBef>
                <a:spcPts val="159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800" spc="-1" strike="noStrike">
                <a:solidFill>
                  <a:srgbClr val="000000"/>
                </a:solidFill>
                <a:latin typeface="Arial"/>
              </a:rPr>
              <a:t>Every nuclear owner must pay $4 per unit to the bank to comply with new safety regulations, and new nuclear costs $4 more to build</a:t>
            </a:r>
            <a:endParaRPr b="0" lang="en-US" sz="800" spc="-1" strike="noStrike">
              <a:solidFill>
                <a:srgbClr val="000000"/>
              </a:solidFill>
              <a:latin typeface="Arial"/>
            </a:endParaRPr>
          </a:p>
          <a:p>
            <a:endParaRPr b="1" lang="en-US" sz="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2" name="Picture 4" descr=""/>
          <p:cNvPicPr/>
          <p:nvPr/>
        </p:nvPicPr>
        <p:blipFill>
          <a:blip r:embed="rId1"/>
          <a:stretch/>
        </p:blipFill>
        <p:spPr>
          <a:xfrm>
            <a:off x="717840" y="947880"/>
            <a:ext cx="1064160" cy="936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185760" y="220320"/>
            <a:ext cx="2097360" cy="879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 anchor="ctr"/>
          <a:p>
            <a:pPr algn="ctr">
              <a:lnSpc>
                <a:spcPct val="100000"/>
              </a:lnSpc>
            </a:pPr>
            <a:r>
              <a:rPr b="0" lang="en-US" sz="1800" spc="-21" strike="noStrike" cap="all">
                <a:solidFill>
                  <a:srgbClr val="d1282e"/>
                </a:solidFill>
                <a:latin typeface="Arial Black"/>
              </a:rPr>
              <a:t>Dam Break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216720" y="2090880"/>
            <a:ext cx="2066040" cy="110916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>
            <a:normAutofit/>
          </a:bodyPr>
          <a:p>
            <a:pPr lvl="1" marL="169200" indent="-6732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One hydro plant is destroyed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423000" indent="-8424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Banker rolls a single die to decide which occupied site is affected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5" name="Picture 2" descr=""/>
          <p:cNvPicPr/>
          <p:nvPr/>
        </p:nvPicPr>
        <p:blipFill>
          <a:blip r:embed="rId1"/>
          <a:srcRect l="0" t="13805" r="0" b="37083"/>
          <a:stretch/>
        </p:blipFill>
        <p:spPr>
          <a:xfrm>
            <a:off x="408960" y="871560"/>
            <a:ext cx="1682280" cy="1109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85760" y="220320"/>
            <a:ext cx="2097360" cy="879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 anchor="ctr"/>
          <a:p>
            <a:pPr algn="ctr">
              <a:lnSpc>
                <a:spcPct val="100000"/>
              </a:lnSpc>
            </a:pPr>
            <a:r>
              <a:rPr b="0" lang="en-US" sz="1800" spc="-21" strike="noStrike" cap="all">
                <a:solidFill>
                  <a:srgbClr val="d1282e"/>
                </a:solidFill>
                <a:latin typeface="Arial Black"/>
              </a:rPr>
              <a:t>Earthquake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216720" y="2014560"/>
            <a:ext cx="2066040" cy="1185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>
            <a:normAutofit/>
          </a:bodyPr>
          <a:p>
            <a:pPr lvl="1" marL="169200" indent="-6732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Nuclear plants trip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423000" indent="-8424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Do not pay nuclear next turn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1" marL="169200" indent="-6732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Gas pipeline breaks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423000" indent="-8424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Do not pay gas next turn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2" marL="423000" indent="-8424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Every gas owner pays $4 per unit to the bank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8" name="Picture 2" descr=""/>
          <p:cNvPicPr/>
          <p:nvPr/>
        </p:nvPicPr>
        <p:blipFill>
          <a:blip r:embed="rId1"/>
          <a:stretch/>
        </p:blipFill>
        <p:spPr>
          <a:xfrm>
            <a:off x="526320" y="871560"/>
            <a:ext cx="1447560" cy="1085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185760" y="220320"/>
            <a:ext cx="2097360" cy="879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 anchor="ctr"/>
          <a:p>
            <a:pPr algn="ctr">
              <a:lnSpc>
                <a:spcPct val="100000"/>
              </a:lnSpc>
            </a:pPr>
            <a:r>
              <a:rPr b="0" lang="en-US" sz="1800" spc="-21" strike="noStrike" cap="all">
                <a:solidFill>
                  <a:srgbClr val="d1282e"/>
                </a:solidFill>
                <a:latin typeface="Arial Black"/>
              </a:rPr>
              <a:t>Coal Mine Collapse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216720" y="2014560"/>
            <a:ext cx="2066040" cy="1185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>
            <a:normAutofit/>
          </a:bodyPr>
          <a:p>
            <a:pPr lvl="1" marL="169200" indent="-6732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Every coal owner pays $6 per unit to the bank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1" marL="169200" indent="-6732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Do not pay coal next turn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1" name="Picture 2" descr=""/>
          <p:cNvPicPr/>
          <p:nvPr/>
        </p:nvPicPr>
        <p:blipFill>
          <a:blip r:embed="rId1"/>
          <a:stretch/>
        </p:blipFill>
        <p:spPr>
          <a:xfrm>
            <a:off x="537480" y="1021680"/>
            <a:ext cx="1424880" cy="949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85760" y="220320"/>
            <a:ext cx="2097360" cy="879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 anchor="ctr"/>
          <a:p>
            <a:pPr algn="ctr">
              <a:lnSpc>
                <a:spcPct val="100000"/>
              </a:lnSpc>
            </a:pPr>
            <a:r>
              <a:rPr b="0" lang="en-US" sz="1800" spc="-21" strike="noStrike" cap="all">
                <a:solidFill>
                  <a:srgbClr val="d1282e"/>
                </a:solidFill>
                <a:latin typeface="Arial Black"/>
              </a:rPr>
              <a:t>Gas Shortage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216720" y="2014560"/>
            <a:ext cx="2066040" cy="1185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>
            <a:normAutofit/>
          </a:bodyPr>
          <a:p>
            <a:pPr marL="101520" algn="ctr">
              <a:spcBef>
                <a:spcPts val="181"/>
              </a:spcBef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Do not pay gas for 3 turns</a:t>
            </a:r>
            <a:endParaRPr b="1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4" name="Picture 2" descr=""/>
          <p:cNvPicPr/>
          <p:nvPr/>
        </p:nvPicPr>
        <p:blipFill>
          <a:blip r:embed="rId1"/>
          <a:srcRect l="0" t="12596" r="0" b="9945"/>
          <a:stretch/>
        </p:blipFill>
        <p:spPr>
          <a:xfrm>
            <a:off x="590400" y="871560"/>
            <a:ext cx="1318680" cy="1021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85760" y="220320"/>
            <a:ext cx="2097360" cy="879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 anchor="ctr"/>
          <a:p>
            <a:pPr algn="ctr">
              <a:lnSpc>
                <a:spcPct val="100000"/>
              </a:lnSpc>
            </a:pPr>
            <a:r>
              <a:rPr b="0" lang="en-US" sz="1800" spc="-21" strike="noStrike" cap="all">
                <a:solidFill>
                  <a:srgbClr val="d1282e"/>
                </a:solidFill>
                <a:latin typeface="Arial Black"/>
              </a:rPr>
              <a:t>Volcanic Eruption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216720" y="2319480"/>
            <a:ext cx="2066040" cy="9568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>
            <a:normAutofit/>
          </a:bodyPr>
          <a:p>
            <a:pPr marL="101520" algn="ctr">
              <a:spcBef>
                <a:spcPts val="181"/>
              </a:spcBef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Do not pay solar for 3 turns</a:t>
            </a:r>
            <a:endParaRPr b="1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7" name="Picture 6" descr=""/>
          <p:cNvPicPr/>
          <p:nvPr/>
        </p:nvPicPr>
        <p:blipFill>
          <a:blip r:embed="rId1"/>
          <a:stretch/>
        </p:blipFill>
        <p:spPr>
          <a:xfrm>
            <a:off x="417960" y="1100160"/>
            <a:ext cx="1664280" cy="1109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85760" y="220320"/>
            <a:ext cx="2097360" cy="879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 anchor="ctr"/>
          <a:p>
            <a:pPr algn="ctr">
              <a:lnSpc>
                <a:spcPct val="100000"/>
              </a:lnSpc>
            </a:pPr>
            <a:r>
              <a:rPr b="0" lang="en-US" sz="1800" spc="-21" strike="noStrike" cap="all">
                <a:solidFill>
                  <a:srgbClr val="d1282e"/>
                </a:solidFill>
                <a:latin typeface="Arial Black"/>
              </a:rPr>
              <a:t>Drought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216720" y="2090880"/>
            <a:ext cx="2066040" cy="1185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>
            <a:normAutofit/>
          </a:bodyPr>
          <a:p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For the next 3 turns, or until a Rainy Day is rolled, each hydro plant earns half, and each solar installation earns double.</a:t>
            </a:r>
            <a:endParaRPr b="1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0" name="Picture 2" descr=""/>
          <p:cNvPicPr/>
          <p:nvPr/>
        </p:nvPicPr>
        <p:blipFill>
          <a:blip r:embed="rId1"/>
          <a:stretch/>
        </p:blipFill>
        <p:spPr>
          <a:xfrm>
            <a:off x="407880" y="871560"/>
            <a:ext cx="1684440" cy="1049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85760" y="220320"/>
            <a:ext cx="2097360" cy="879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 anchor="ctr"/>
          <a:p>
            <a:pPr algn="ctr">
              <a:lnSpc>
                <a:spcPct val="100000"/>
              </a:lnSpc>
            </a:pPr>
            <a:r>
              <a:rPr b="0" lang="en-US" sz="1800" spc="-21" strike="noStrike" cap="all">
                <a:solidFill>
                  <a:srgbClr val="d1282e"/>
                </a:solidFill>
                <a:latin typeface="Arial Black"/>
              </a:rPr>
              <a:t>tornado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216720" y="2015280"/>
            <a:ext cx="2066040" cy="1185480"/>
          </a:xfrm>
          <a:prstGeom prst="rect">
            <a:avLst/>
          </a:prstGeom>
          <a:noFill/>
          <a:ln>
            <a:noFill/>
          </a:ln>
        </p:spPr>
        <p:txBody>
          <a:bodyPr lIns="33840" rIns="33840" tIns="16920" bIns="16920">
            <a:normAutofit/>
          </a:bodyPr>
          <a:p>
            <a:pPr lvl="1" marL="169200" indent="-6732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Banker rolls a single die to decide which occupied wind farm is affected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lvl="1" marL="169200" indent="-67320">
              <a:lnSpc>
                <a:spcPct val="100000"/>
              </a:lnSpc>
              <a:spcBef>
                <a:spcPts val="181"/>
              </a:spcBef>
              <a:buClr>
                <a:srgbClr val="303030"/>
              </a:buClr>
              <a:buFont typeface="Wingdings" charset="2"/>
              <a:buChar char=""/>
            </a:pPr>
            <a:r>
              <a:rPr b="1" lang="en-US" sz="900" spc="-1" strike="noStrike">
                <a:solidFill>
                  <a:srgbClr val="000000"/>
                </a:solidFill>
                <a:latin typeface="Arial"/>
              </a:rPr>
              <a:t>That wind farm earns $6 per unit, but then has all units destroyed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3" name="Picture 4" descr=""/>
          <p:cNvPicPr/>
          <p:nvPr/>
        </p:nvPicPr>
        <p:blipFill>
          <a:blip r:embed="rId1"/>
          <a:srcRect l="0" t="0" r="0" b="6653"/>
          <a:stretch/>
        </p:blipFill>
        <p:spPr>
          <a:xfrm>
            <a:off x="520200" y="871560"/>
            <a:ext cx="1459080" cy="1022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Application>LibreOffice/5.4.2.2$Windows_X86_64 LibreOffice_project/22b09f6418e8c2d508a9eaf86b2399209b0990f4</Application>
  <Company>Duke Energy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2014-06-25T20:24:52Z</dcterms:created>
  <dc:creator>Black, Brad</dc:creator>
  <dc:description/>
  <dc:language>en-US</dc:language>
  <cp:lastModifiedBy/>
  <dcterms:modified xsi:type="dcterms:W3CDTF">2018-05-04T15:55:22Z</dcterms:modified>
  <cp:revision>26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Duke Energy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Custom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