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9.jpeg" ContentType="image/jpeg"/>
  <Override PartName="/ppt/media/image1.jpeg" ContentType="image/jpeg"/>
  <Override PartName="/ppt/media/image8.png" ContentType="image/png"/>
  <Override PartName="/ppt/media/image2.jpeg" ContentType="image/jpeg"/>
  <Override PartName="/ppt/media/image3.jpeg" ContentType="image/jpeg"/>
  <Override PartName="/ppt/media/image4.jpeg" ContentType="image/jpeg"/>
  <Override PartName="/ppt/media/image7.png" ContentType="image/png"/>
  <Override PartName="/ppt/media/image6.wmf" ContentType="image/x-wmf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2505075" cy="34194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225432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24920" y="1836000"/>
            <a:ext cx="225432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28016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280160" y="183600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24920" y="183600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887400" y="79992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649880" y="79992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1649880" y="183600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887400" y="183600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124920" y="183600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124920" y="799920"/>
            <a:ext cx="2254320" cy="198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225432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109980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1280160" y="799920"/>
            <a:ext cx="109980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124920" y="136440"/>
            <a:ext cx="2254320" cy="2646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124920" y="183600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1280160" y="799920"/>
            <a:ext cx="109980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24920" y="799920"/>
            <a:ext cx="2254320" cy="198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109980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128016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1280160" y="183600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128016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124920" y="1836000"/>
            <a:ext cx="225432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225432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124920" y="1836000"/>
            <a:ext cx="225432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128016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1280160" y="183600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124920" y="183600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87400" y="79992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1649880" y="79992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1649880" y="183600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887400" y="183600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124920" y="1836000"/>
            <a:ext cx="72576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225432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109980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280160" y="799920"/>
            <a:ext cx="109980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24920" y="136440"/>
            <a:ext cx="2254320" cy="2646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24920" y="183600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280160" y="799920"/>
            <a:ext cx="109980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109980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28016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280160" y="183600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24920" y="-203400"/>
            <a:ext cx="225432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2492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280160" y="799920"/>
            <a:ext cx="109980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24920" y="1836000"/>
            <a:ext cx="2254320" cy="945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2316960" y="3240720"/>
            <a:ext cx="22680" cy="41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155880" y="3240720"/>
            <a:ext cx="22680" cy="41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125280" y="0"/>
            <a:ext cx="2253960" cy="7970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124920" y="799920"/>
            <a:ext cx="225432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2316960" y="3240720"/>
            <a:ext cx="22680" cy="41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2"/>
          <p:cNvSpPr/>
          <p:nvPr/>
        </p:nvSpPr>
        <p:spPr>
          <a:xfrm>
            <a:off x="155880" y="3240720"/>
            <a:ext cx="22680" cy="41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124920" y="136440"/>
            <a:ext cx="2254320" cy="570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124920" y="799920"/>
            <a:ext cx="225432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2" descr=""/>
          <p:cNvPicPr/>
          <p:nvPr/>
        </p:nvPicPr>
        <p:blipFill>
          <a:blip r:embed="rId1"/>
          <a:srcRect l="0" t="8601" r="55888" b="9043"/>
          <a:stretch/>
        </p:blipFill>
        <p:spPr>
          <a:xfrm>
            <a:off x="0" y="0"/>
            <a:ext cx="2504520" cy="3418920"/>
          </a:xfrm>
          <a:prstGeom prst="rect">
            <a:avLst/>
          </a:prstGeom>
          <a:ln>
            <a:noFill/>
          </a:ln>
        </p:spPr>
      </p:pic>
      <p:sp>
        <p:nvSpPr>
          <p:cNvPr id="81" name="CustomShape 1"/>
          <p:cNvSpPr/>
          <p:nvPr/>
        </p:nvSpPr>
        <p:spPr>
          <a:xfrm>
            <a:off x="221400" y="604800"/>
            <a:ext cx="2056680" cy="791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ffffff"/>
                </a:solidFill>
                <a:latin typeface="Arial Black"/>
                <a:ea typeface="DejaVu Sans"/>
              </a:rPr>
              <a:t>Power Up </a:t>
            </a:r>
            <a:endParaRPr b="0" lang="en-U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16720" y="797760"/>
            <a:ext cx="2065680" cy="240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>
            <a:normAutofit/>
          </a:bodyPr>
          <a:p>
            <a:pPr marL="127080" indent="-126360">
              <a:lnSpc>
                <a:spcPct val="100000"/>
              </a:lnSpc>
              <a:spcBef>
                <a:spcPts val="159"/>
              </a:spcBef>
              <a:buClr>
                <a:srgbClr val="808080"/>
              </a:buClr>
              <a:buFont typeface="Wingdings" charset="2"/>
              <a:buChar char=""/>
            </a:pPr>
            <a:r>
              <a:rPr b="0" lang="en-US" sz="800" spc="-1" strike="noStrike">
                <a:solidFill>
                  <a:srgbClr val="808080"/>
                </a:solidFill>
                <a:latin typeface="Century Gothic"/>
              </a:rPr>
              <a:t>Can split the cost and profits of a new plant with one other ‘Good Networker’</a:t>
            </a:r>
            <a:endParaRPr b="0" lang="en-US" sz="800" spc="-1" strike="noStrike">
              <a:latin typeface="Arial"/>
            </a:endParaRPr>
          </a:p>
          <a:p>
            <a:pPr marL="127080" indent="-126360">
              <a:lnSpc>
                <a:spcPct val="100000"/>
              </a:lnSpc>
              <a:spcBef>
                <a:spcPts val="159"/>
              </a:spcBef>
              <a:buClr>
                <a:srgbClr val="808080"/>
              </a:buClr>
              <a:buFont typeface="Wingdings" charset="2"/>
              <a:buChar char=""/>
            </a:pPr>
            <a:r>
              <a:rPr b="0" lang="en-US" sz="800" spc="-1" strike="noStrike">
                <a:solidFill>
                  <a:srgbClr val="808080"/>
                </a:solidFill>
                <a:latin typeface="Century Gothic"/>
              </a:rPr>
              <a:t>Can buy plants from or sell plants to other ‘Good Networkers’</a:t>
            </a:r>
            <a:endParaRPr b="0" lang="en-US" sz="800" spc="-1" strike="noStrike">
              <a:latin typeface="Arial"/>
            </a:endParaRPr>
          </a:p>
          <a:p>
            <a:pPr marL="127080" indent="-126360">
              <a:lnSpc>
                <a:spcPct val="100000"/>
              </a:lnSpc>
              <a:spcBef>
                <a:spcPts val="159"/>
              </a:spcBef>
              <a:buClr>
                <a:srgbClr val="808080"/>
              </a:buClr>
              <a:buFont typeface="Wingdings" charset="2"/>
              <a:buChar char=""/>
            </a:pPr>
            <a:r>
              <a:rPr b="0" lang="en-US" sz="800" spc="-1" strike="noStrike">
                <a:solidFill>
                  <a:srgbClr val="808080"/>
                </a:solidFill>
                <a:latin typeface="Century Gothic"/>
              </a:rPr>
              <a:t>After Good Networking card is lost, agreements made on profit-sharing and ownership remain, but no new arrangements can be made without the Good Networking Card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122760" y="-119160"/>
            <a:ext cx="2253960" cy="79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/>
          <a:p>
            <a:pPr algn="ctr">
              <a:lnSpc>
                <a:spcPts val="267"/>
              </a:lnSpc>
            </a:pPr>
            <a:r>
              <a:rPr b="0" lang="en-US" sz="1800" spc="-1" strike="noStrike">
                <a:solidFill>
                  <a:srgbClr val="2f5897"/>
                </a:solidFill>
                <a:latin typeface="Palatino Linotype"/>
              </a:rPr>
              <a:t>Good Networking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84" name="Picture 2" descr=""/>
          <p:cNvPicPr/>
          <p:nvPr/>
        </p:nvPicPr>
        <p:blipFill>
          <a:blip r:embed="rId1"/>
          <a:stretch/>
        </p:blipFill>
        <p:spPr>
          <a:xfrm>
            <a:off x="788400" y="858960"/>
            <a:ext cx="761040" cy="1127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216720" y="797760"/>
            <a:ext cx="2065680" cy="240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>
            <a:normAutofit/>
          </a:bodyPr>
          <a:p>
            <a:pPr marL="127080" indent="-126360">
              <a:lnSpc>
                <a:spcPct val="100000"/>
              </a:lnSpc>
              <a:spcBef>
                <a:spcPts val="159"/>
              </a:spcBef>
              <a:buClr>
                <a:srgbClr val="808080"/>
              </a:buClr>
              <a:buFont typeface="Wingdings" charset="2"/>
              <a:buChar char=""/>
            </a:pPr>
            <a:r>
              <a:rPr b="0" lang="en-US" sz="800" spc="-1" strike="noStrike">
                <a:solidFill>
                  <a:srgbClr val="808080"/>
                </a:solidFill>
                <a:latin typeface="Century Gothic"/>
              </a:rPr>
              <a:t>Can split the cost and profits of a new plant with one other ‘Good Networker’</a:t>
            </a:r>
            <a:endParaRPr b="0" lang="en-US" sz="800" spc="-1" strike="noStrike">
              <a:latin typeface="Arial"/>
            </a:endParaRPr>
          </a:p>
          <a:p>
            <a:pPr marL="127080" indent="-126360">
              <a:lnSpc>
                <a:spcPct val="100000"/>
              </a:lnSpc>
              <a:spcBef>
                <a:spcPts val="159"/>
              </a:spcBef>
              <a:buClr>
                <a:srgbClr val="808080"/>
              </a:buClr>
              <a:buFont typeface="Wingdings" charset="2"/>
              <a:buChar char=""/>
            </a:pPr>
            <a:r>
              <a:rPr b="0" lang="en-US" sz="800" spc="-1" strike="noStrike">
                <a:solidFill>
                  <a:srgbClr val="808080"/>
                </a:solidFill>
                <a:latin typeface="Century Gothic"/>
              </a:rPr>
              <a:t>Can buy plants from or sell plants to other ‘Good Networkers’</a:t>
            </a:r>
            <a:endParaRPr b="0" lang="en-US" sz="800" spc="-1" strike="noStrike">
              <a:latin typeface="Arial"/>
            </a:endParaRPr>
          </a:p>
          <a:p>
            <a:pPr marL="127080" indent="-126360">
              <a:lnSpc>
                <a:spcPct val="100000"/>
              </a:lnSpc>
              <a:spcBef>
                <a:spcPts val="159"/>
              </a:spcBef>
              <a:buClr>
                <a:srgbClr val="808080"/>
              </a:buClr>
              <a:buFont typeface="Wingdings" charset="2"/>
              <a:buChar char=""/>
            </a:pPr>
            <a:r>
              <a:rPr b="0" lang="en-US" sz="800" spc="-1" strike="noStrike">
                <a:solidFill>
                  <a:srgbClr val="808080"/>
                </a:solidFill>
                <a:latin typeface="Century Gothic"/>
              </a:rPr>
              <a:t>After Good Networking card is lost, agreements made on profit-sharing and ownership remain, but no new arrangements can be made without the Good Networking Card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22760" y="-119160"/>
            <a:ext cx="2253960" cy="79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/>
          <a:p>
            <a:pPr algn="ctr">
              <a:lnSpc>
                <a:spcPts val="267"/>
              </a:lnSpc>
            </a:pPr>
            <a:r>
              <a:rPr b="0" lang="en-US" sz="1800" spc="-1" strike="noStrike">
                <a:solidFill>
                  <a:srgbClr val="2f5897"/>
                </a:solidFill>
                <a:latin typeface="Palatino Linotype"/>
              </a:rPr>
              <a:t>Good Networking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87" name="Picture 2" descr=""/>
          <p:cNvPicPr/>
          <p:nvPr/>
        </p:nvPicPr>
        <p:blipFill>
          <a:blip r:embed="rId1"/>
          <a:stretch/>
        </p:blipFill>
        <p:spPr>
          <a:xfrm>
            <a:off x="766800" y="809640"/>
            <a:ext cx="807120" cy="12110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338040" y="797760"/>
            <a:ext cx="1944720" cy="240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>
            <a:normAutofit/>
          </a:bodyPr>
          <a:p>
            <a:pPr>
              <a:lnSpc>
                <a:spcPct val="100000"/>
              </a:lnSpc>
              <a:spcBef>
                <a:spcPts val="159"/>
              </a:spcBef>
            </a:pPr>
            <a:r>
              <a:rPr b="0" lang="en-US" sz="800" spc="-1" strike="noStrike">
                <a:solidFill>
                  <a:srgbClr val="808080"/>
                </a:solidFill>
                <a:latin typeface="Century Gothic"/>
              </a:rPr>
              <a:t>Push your plants to the limit to earn double on odd rolls, but pay the consequences by earning nothing on even rolls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22760" y="-119160"/>
            <a:ext cx="2253960" cy="79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/>
          <a:p>
            <a:pPr algn="ctr">
              <a:lnSpc>
                <a:spcPts val="267"/>
              </a:lnSpc>
            </a:pPr>
            <a:r>
              <a:rPr b="0" i="1" lang="en-US" sz="1800" spc="-1" strike="noStrike">
                <a:solidFill>
                  <a:srgbClr val="2f5897"/>
                </a:solidFill>
                <a:latin typeface="Palatino Linotype"/>
              </a:rPr>
              <a:t>MW FEVER!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90" name="Picture 8" descr=""/>
          <p:cNvPicPr/>
          <p:nvPr/>
        </p:nvPicPr>
        <p:blipFill>
          <a:blip r:embed="rId1"/>
          <a:stretch/>
        </p:blipFill>
        <p:spPr>
          <a:xfrm>
            <a:off x="474840" y="795240"/>
            <a:ext cx="1550160" cy="11210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338040" y="797760"/>
            <a:ext cx="1944720" cy="240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>
            <a:normAutofit/>
          </a:bodyPr>
          <a:p>
            <a:pPr>
              <a:lnSpc>
                <a:spcPct val="100000"/>
              </a:lnSpc>
              <a:spcBef>
                <a:spcPts val="159"/>
              </a:spcBef>
            </a:pPr>
            <a:r>
              <a:rPr b="0" lang="en-US" sz="800" spc="-1" strike="noStrike">
                <a:solidFill>
                  <a:srgbClr val="808080"/>
                </a:solidFill>
                <a:latin typeface="Century Gothic"/>
              </a:rPr>
              <a:t>Becoming a Professional Engineer earns you $1 extra for each plant you own, each turn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122760" y="-119160"/>
            <a:ext cx="2253960" cy="79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/>
          <a:p>
            <a:pPr algn="ctr">
              <a:lnSpc>
                <a:spcPts val="267"/>
              </a:lnSpc>
            </a:pPr>
            <a:r>
              <a:rPr b="0" lang="en-US" sz="1800" spc="-1" strike="noStrike">
                <a:solidFill>
                  <a:srgbClr val="2f5897"/>
                </a:solidFill>
                <a:latin typeface="Palatino Linotype"/>
              </a:rPr>
              <a:t>Earn a PE License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93" name="Picture 2" descr=""/>
          <p:cNvPicPr/>
          <p:nvPr/>
        </p:nvPicPr>
        <p:blipFill>
          <a:blip r:embed="rId1"/>
          <a:stretch/>
        </p:blipFill>
        <p:spPr>
          <a:xfrm>
            <a:off x="450000" y="795240"/>
            <a:ext cx="1599480" cy="1065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216720" y="797760"/>
            <a:ext cx="2065680" cy="240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>
            <a:normAutofit/>
          </a:bodyPr>
          <a:p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99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99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99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lvl="1" marL="171360" indent="-170640" algn="just">
              <a:lnSpc>
                <a:spcPct val="100000"/>
              </a:lnSpc>
              <a:spcBef>
                <a:spcPts val="119"/>
              </a:spcBef>
              <a:buClr>
                <a:srgbClr val="808080"/>
              </a:buClr>
              <a:buFont typeface="Wingdings" charset="2"/>
              <a:buChar char=""/>
            </a:pPr>
            <a:r>
              <a:rPr b="1" lang="en-US" sz="600" spc="-1" strike="noStrike">
                <a:solidFill>
                  <a:srgbClr val="808080"/>
                </a:solidFill>
                <a:latin typeface="Century Gothic"/>
              </a:rPr>
              <a:t>Carbon Tax</a:t>
            </a:r>
            <a:endParaRPr b="0" lang="en-US" sz="600" spc="-1" strike="noStrike">
              <a:latin typeface="Arial"/>
            </a:endParaRPr>
          </a:p>
          <a:p>
            <a:pPr marL="147960" algn="just">
              <a:lnSpc>
                <a:spcPct val="100000"/>
              </a:lnSpc>
              <a:spcBef>
                <a:spcPts val="99"/>
              </a:spcBef>
            </a:pPr>
            <a:r>
              <a:rPr b="1" lang="en-US" sz="500" spc="-1" strike="noStrike">
                <a:solidFill>
                  <a:srgbClr val="808080"/>
                </a:solidFill>
                <a:latin typeface="Century Gothic"/>
              </a:rPr>
              <a:t>	</a:t>
            </a:r>
            <a:r>
              <a:rPr b="0" lang="en-US" sz="500" spc="-1" strike="noStrike">
                <a:solidFill>
                  <a:srgbClr val="808080"/>
                </a:solidFill>
                <a:latin typeface="Century Gothic"/>
              </a:rPr>
              <a:t>Coal earns $2 less and Gas earns $1 less</a:t>
            </a:r>
            <a:endParaRPr b="0" lang="en-US" sz="500" spc="-1" strike="noStrike">
              <a:latin typeface="Arial"/>
            </a:endParaRPr>
          </a:p>
          <a:p>
            <a:pPr lvl="1" marL="171360" indent="-170640" algn="just">
              <a:lnSpc>
                <a:spcPct val="100000"/>
              </a:lnSpc>
              <a:spcBef>
                <a:spcPts val="119"/>
              </a:spcBef>
              <a:buClr>
                <a:srgbClr val="808080"/>
              </a:buClr>
              <a:buFont typeface="Wingdings" charset="2"/>
              <a:buChar char=""/>
            </a:pPr>
            <a:r>
              <a:rPr b="1" lang="en-US" sz="600" spc="-1" strike="noStrike">
                <a:solidFill>
                  <a:srgbClr val="808080"/>
                </a:solidFill>
                <a:latin typeface="Century Gothic"/>
              </a:rPr>
              <a:t>Nuclear Waste Repository</a:t>
            </a:r>
            <a:endParaRPr b="0" lang="en-US" sz="600" spc="-1" strike="noStrike">
              <a:latin typeface="Arial"/>
            </a:endParaRPr>
          </a:p>
          <a:p>
            <a:pPr marL="147960" algn="just">
              <a:lnSpc>
                <a:spcPct val="100000"/>
              </a:lnSpc>
              <a:spcBef>
                <a:spcPts val="99"/>
              </a:spcBef>
            </a:pPr>
            <a:r>
              <a:rPr b="0" lang="en-US" sz="500" spc="-1" strike="noStrike">
                <a:solidFill>
                  <a:srgbClr val="808080"/>
                </a:solidFill>
                <a:latin typeface="Century Gothic"/>
              </a:rPr>
              <a:t>	</a:t>
            </a:r>
            <a:r>
              <a:rPr b="0" lang="en-US" sz="500" spc="-1" strike="noStrike">
                <a:solidFill>
                  <a:srgbClr val="808080"/>
                </a:solidFill>
                <a:latin typeface="Century Gothic"/>
              </a:rPr>
              <a:t>Nuclear must pay $2 to the Nuclear Waste Repository </a:t>
            </a:r>
            <a:r>
              <a:rPr b="0" lang="en-US" sz="500" spc="-1" strike="noStrike">
                <a:solidFill>
                  <a:srgbClr val="808080"/>
                </a:solidFill>
                <a:latin typeface="Century Gothic"/>
              </a:rPr>
              <a:t>	</a:t>
            </a:r>
            <a:r>
              <a:rPr b="0" lang="en-US" sz="500" spc="-1" strike="noStrike">
                <a:solidFill>
                  <a:srgbClr val="808080"/>
                </a:solidFill>
                <a:latin typeface="Century Gothic"/>
              </a:rPr>
              <a:t>Fund for each plant, each turn</a:t>
            </a:r>
            <a:endParaRPr b="0" lang="en-US" sz="500" spc="-1" strike="noStrike">
              <a:latin typeface="Arial"/>
            </a:endParaRPr>
          </a:p>
          <a:p>
            <a:pPr lvl="1" marL="171360" indent="-170640" algn="just">
              <a:lnSpc>
                <a:spcPct val="100000"/>
              </a:lnSpc>
              <a:spcBef>
                <a:spcPts val="119"/>
              </a:spcBef>
              <a:buClr>
                <a:srgbClr val="808080"/>
              </a:buClr>
              <a:buFont typeface="Wingdings" charset="2"/>
              <a:buChar char=""/>
            </a:pPr>
            <a:r>
              <a:rPr b="1" lang="en-US" sz="600" spc="-1" strike="noStrike">
                <a:solidFill>
                  <a:srgbClr val="808080"/>
                </a:solidFill>
                <a:latin typeface="Century Gothic"/>
              </a:rPr>
              <a:t>End Government Subsidies</a:t>
            </a:r>
            <a:endParaRPr b="0" lang="en-US" sz="600" spc="-1" strike="noStrike">
              <a:latin typeface="Arial"/>
            </a:endParaRPr>
          </a:p>
          <a:p>
            <a:pPr marL="147960" algn="just">
              <a:lnSpc>
                <a:spcPct val="100000"/>
              </a:lnSpc>
              <a:spcBef>
                <a:spcPts val="99"/>
              </a:spcBef>
            </a:pPr>
            <a:r>
              <a:rPr b="0" lang="en-US" sz="500" spc="-1" strike="noStrike">
                <a:solidFill>
                  <a:srgbClr val="808080"/>
                </a:solidFill>
                <a:latin typeface="Century Gothic"/>
              </a:rPr>
              <a:t>	</a:t>
            </a:r>
            <a:r>
              <a:rPr b="0" lang="en-US" sz="500" spc="-1" strike="noStrike">
                <a:solidFill>
                  <a:srgbClr val="808080"/>
                </a:solidFill>
                <a:latin typeface="Century Gothic"/>
              </a:rPr>
              <a:t>Solar and Wind construction costs double</a:t>
            </a:r>
            <a:endParaRPr b="0" lang="en-US" sz="500" spc="-1" strike="noStrike">
              <a:latin typeface="Arial"/>
            </a:endParaRPr>
          </a:p>
          <a:p>
            <a:pPr lvl="1" marL="171360" indent="-170640" algn="just">
              <a:lnSpc>
                <a:spcPct val="100000"/>
              </a:lnSpc>
              <a:spcBef>
                <a:spcPts val="119"/>
              </a:spcBef>
              <a:buClr>
                <a:srgbClr val="808080"/>
              </a:buClr>
              <a:buFont typeface="Wingdings" charset="2"/>
              <a:buChar char=""/>
            </a:pPr>
            <a:r>
              <a:rPr b="1" lang="en-US" sz="600" spc="-1" strike="noStrike">
                <a:solidFill>
                  <a:srgbClr val="808080"/>
                </a:solidFill>
                <a:latin typeface="Century Gothic"/>
              </a:rPr>
              <a:t>Ban Fracking</a:t>
            </a:r>
            <a:endParaRPr b="0" lang="en-US" sz="600" spc="-1" strike="noStrike">
              <a:latin typeface="Arial"/>
            </a:endParaRPr>
          </a:p>
          <a:p>
            <a:pPr marL="147960" algn="just">
              <a:lnSpc>
                <a:spcPct val="100000"/>
              </a:lnSpc>
              <a:spcBef>
                <a:spcPts val="99"/>
              </a:spcBef>
            </a:pPr>
            <a:r>
              <a:rPr b="0" lang="en-US" sz="500" spc="-1" strike="noStrike">
                <a:solidFill>
                  <a:srgbClr val="808080"/>
                </a:solidFill>
                <a:latin typeface="Century Gothic"/>
              </a:rPr>
              <a:t>	</a:t>
            </a:r>
            <a:r>
              <a:rPr b="0" lang="en-US" sz="500" spc="-1" strike="noStrike">
                <a:solidFill>
                  <a:srgbClr val="808080"/>
                </a:solidFill>
                <a:latin typeface="Century Gothic"/>
              </a:rPr>
              <a:t>Gas earns $2 less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122760" y="-119160"/>
            <a:ext cx="2253960" cy="79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/>
          <a:p>
            <a:pPr algn="ctr">
              <a:lnSpc>
                <a:spcPts val="267"/>
              </a:lnSpc>
            </a:pPr>
            <a:r>
              <a:rPr b="0" lang="en-US" sz="1800" spc="-1" strike="noStrike">
                <a:solidFill>
                  <a:srgbClr val="2f5897"/>
                </a:solidFill>
                <a:latin typeface="Palatino Linotype"/>
              </a:rPr>
              <a:t>Industry Leader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-1999440" y="640800"/>
            <a:ext cx="2971080" cy="1751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7" name="Picture 4" descr=""/>
          <p:cNvPicPr/>
          <p:nvPr/>
        </p:nvPicPr>
        <p:blipFill>
          <a:blip r:embed="rId1"/>
          <a:stretch/>
        </p:blipFill>
        <p:spPr>
          <a:xfrm>
            <a:off x="460440" y="718920"/>
            <a:ext cx="1578960" cy="990000"/>
          </a:xfrm>
          <a:prstGeom prst="rect">
            <a:avLst/>
          </a:prstGeom>
          <a:ln>
            <a:noFill/>
          </a:ln>
        </p:spPr>
      </p:pic>
      <p:sp>
        <p:nvSpPr>
          <p:cNvPr id="98" name="CustomShape 4"/>
          <p:cNvSpPr/>
          <p:nvPr/>
        </p:nvSpPr>
        <p:spPr>
          <a:xfrm>
            <a:off x="216720" y="1785960"/>
            <a:ext cx="2065680" cy="38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>
            <a:normAutofit/>
          </a:bodyPr>
          <a:p>
            <a:pPr>
              <a:lnSpc>
                <a:spcPct val="100000"/>
              </a:lnSpc>
              <a:spcBef>
                <a:spcPts val="119"/>
              </a:spcBef>
            </a:pPr>
            <a:r>
              <a:rPr b="0" lang="en-US" sz="600" spc="-1" strike="noStrike">
                <a:solidFill>
                  <a:srgbClr val="808080"/>
                </a:solidFill>
                <a:latin typeface="Century Gothic"/>
                <a:ea typeface="DejaVu Sans"/>
              </a:rPr>
              <a:t>Use your influence to bring about one of the following industry-wide changes (affects everyone).  Chosen effect lasts until this card is returned to the deck.</a:t>
            </a:r>
            <a:endParaRPr b="0" lang="en-US" sz="6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216720" y="797760"/>
            <a:ext cx="2065680" cy="240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>
            <a:normAutofit/>
          </a:bodyPr>
          <a:p>
            <a:pPr algn="ctr">
              <a:lnSpc>
                <a:spcPct val="100000"/>
              </a:lnSpc>
              <a:spcBef>
                <a:spcPts val="159"/>
              </a:spcBef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"/>
              </a:spcBef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"/>
              </a:spcBef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"/>
              </a:spcBef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"/>
              </a:spcBef>
            </a:pPr>
            <a:r>
              <a:rPr b="0" lang="en-US" sz="800" spc="-1" strike="noStrike">
                <a:solidFill>
                  <a:srgbClr val="808080"/>
                </a:solidFill>
                <a:latin typeface="Century Gothic"/>
              </a:rPr>
              <a:t>Congrats.</a:t>
            </a:r>
            <a:endParaRPr b="0" lang="en-US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122760" y="-119160"/>
            <a:ext cx="2253960" cy="1102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/>
          <a:p>
            <a:pPr algn="ctr">
              <a:lnSpc>
                <a:spcPts val="267"/>
              </a:lnSpc>
            </a:pPr>
            <a:br/>
            <a:br/>
            <a:r>
              <a:rPr b="0" lang="en-US" sz="1800" spc="-1" strike="noStrike">
                <a:solidFill>
                  <a:srgbClr val="2f5897"/>
                </a:solidFill>
                <a:latin typeface="Palatino Linotype"/>
              </a:rPr>
              <a:t>You’re </a:t>
            </a:r>
            <a:br/>
            <a:r>
              <a:rPr b="0" lang="en-US" sz="1800" spc="-1" strike="noStrike">
                <a:solidFill>
                  <a:srgbClr val="2f5897"/>
                </a:solidFill>
                <a:latin typeface="Palatino Linotype"/>
              </a:rPr>
              <a:t>Really Bright!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01" name="" descr=""/>
          <p:cNvPicPr/>
          <p:nvPr/>
        </p:nvPicPr>
        <p:blipFill>
          <a:blip r:embed="rId1"/>
          <a:stretch/>
        </p:blipFill>
        <p:spPr>
          <a:xfrm>
            <a:off x="572760" y="1013760"/>
            <a:ext cx="1330920" cy="1487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216720" y="797760"/>
            <a:ext cx="2065680" cy="240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>
            <a:normAutofit/>
          </a:bodyPr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"/>
              </a:spcBef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"/>
              </a:spcBef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"/>
              </a:spcBef>
            </a:pPr>
            <a:r>
              <a:rPr b="0" lang="en-US" sz="800" spc="-1" strike="noStrike">
                <a:solidFill>
                  <a:srgbClr val="808080"/>
                </a:solidFill>
                <a:latin typeface="Century Gothic"/>
              </a:rPr>
              <a:t>The public appreciates it.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122760" y="-119160"/>
            <a:ext cx="2253960" cy="79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/>
          <a:p>
            <a:pPr algn="ctr">
              <a:lnSpc>
                <a:spcPts val="267"/>
              </a:lnSpc>
            </a:pPr>
            <a:r>
              <a:rPr b="0" lang="en-US" sz="1800" spc="-1" strike="noStrike">
                <a:solidFill>
                  <a:srgbClr val="2f5897"/>
                </a:solidFill>
                <a:latin typeface="Palatino Linotype"/>
              </a:rPr>
              <a:t>Keep the Lights On!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04" name="" descr=""/>
          <p:cNvPicPr/>
          <p:nvPr/>
        </p:nvPicPr>
        <p:blipFill>
          <a:blip r:embed="rId1"/>
          <a:stretch/>
        </p:blipFill>
        <p:spPr>
          <a:xfrm>
            <a:off x="461520" y="856800"/>
            <a:ext cx="1513800" cy="1692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277560" y="871560"/>
            <a:ext cx="1944720" cy="240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>
            <a:normAutofit/>
          </a:bodyPr>
          <a:p>
            <a:pPr>
              <a:lnSpc>
                <a:spcPct val="100000"/>
              </a:lnSpc>
              <a:spcBef>
                <a:spcPts val="159"/>
              </a:spcBef>
            </a:pPr>
            <a:r>
              <a:rPr b="0" lang="en-US" sz="800" spc="-1" strike="noStrike">
                <a:solidFill>
                  <a:srgbClr val="808080"/>
                </a:solidFill>
                <a:latin typeface="Century Gothic"/>
              </a:rPr>
              <a:t>Becoming an SRO allows you to earn $2 more from each nuclear plant you own each turn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59"/>
              </a:spcBef>
            </a:pPr>
            <a:endParaRPr b="0" lang="en-US" sz="800" spc="-1" strike="noStrike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22760" y="192600"/>
            <a:ext cx="2253960" cy="79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3840" rIns="33840" tIns="16920" bIns="16920" anchor="b"/>
          <a:p>
            <a:pPr algn="ctr">
              <a:lnSpc>
                <a:spcPts val="267"/>
              </a:lnSpc>
            </a:pPr>
            <a:r>
              <a:rPr b="0" lang="en-US" sz="1800" spc="-1" strike="noStrike">
                <a:solidFill>
                  <a:srgbClr val="2f5897"/>
                </a:solidFill>
                <a:latin typeface="Palatino Linotype"/>
              </a:rPr>
              <a:t>Senior Reactor Operator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07" name="Picture 6" descr=""/>
          <p:cNvPicPr/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">
                    <a14:imgEffect>
                      <a14:artisticCutout/>
                    </a14:imgEffect>
                  </a14:imgLayer>
                </a14:imgProps>
              </a:ext>
            </a:extLst>
          </a:blip>
          <a:srcRect l="0" t="0" r="0" b="3419"/>
          <a:stretch/>
        </p:blipFill>
        <p:spPr>
          <a:xfrm>
            <a:off x="536040" y="1100160"/>
            <a:ext cx="1427760" cy="914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232</TotalTime>
  <Application>LibreOffice/5.4.2.2$Windows_X86_64 LibreOffice_project/22b09f6418e8c2d508a9eaf86b2399209b0990f4</Application>
  <Company>Duke Energy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2014-06-25T20:24:52Z</dcterms:created>
  <dc:creator>Black, Brad</dc:creator>
  <dc:description/>
  <dc:language>en-US</dc:language>
  <cp:lastModifiedBy/>
  <dcterms:modified xsi:type="dcterms:W3CDTF">2018-05-04T16:09:40Z</dcterms:modified>
  <cp:revision>16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Duke Energy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Custom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