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6"/>
  </p:notesMasterIdLst>
  <p:sldIdLst>
    <p:sldId id="283" r:id="rId2"/>
    <p:sldId id="284" r:id="rId3"/>
    <p:sldId id="285" r:id="rId4"/>
    <p:sldId id="258" r:id="rId5"/>
    <p:sldId id="272" r:id="rId6"/>
    <p:sldId id="273" r:id="rId7"/>
    <p:sldId id="274" r:id="rId8"/>
    <p:sldId id="300" r:id="rId9"/>
    <p:sldId id="320" r:id="rId10"/>
    <p:sldId id="319" r:id="rId11"/>
    <p:sldId id="321" r:id="rId12"/>
    <p:sldId id="322" r:id="rId13"/>
    <p:sldId id="301" r:id="rId14"/>
    <p:sldId id="290" r:id="rId15"/>
    <p:sldId id="329" r:id="rId16"/>
    <p:sldId id="292" r:id="rId17"/>
    <p:sldId id="293" r:id="rId18"/>
    <p:sldId id="291" r:id="rId19"/>
    <p:sldId id="312" r:id="rId20"/>
    <p:sldId id="313" r:id="rId21"/>
    <p:sldId id="311" r:id="rId22"/>
    <p:sldId id="303" r:id="rId23"/>
    <p:sldId id="304" r:id="rId24"/>
    <p:sldId id="305" r:id="rId25"/>
    <p:sldId id="306" r:id="rId26"/>
    <p:sldId id="307" r:id="rId27"/>
    <p:sldId id="308" r:id="rId28"/>
    <p:sldId id="309" r:id="rId29"/>
    <p:sldId id="310" r:id="rId30"/>
    <p:sldId id="327" r:id="rId31"/>
    <p:sldId id="328" r:id="rId32"/>
    <p:sldId id="326" r:id="rId33"/>
    <p:sldId id="296" r:id="rId34"/>
    <p:sldId id="330" r:id="rId35"/>
    <p:sldId id="297" r:id="rId36"/>
    <p:sldId id="315" r:id="rId37"/>
    <p:sldId id="314" r:id="rId38"/>
    <p:sldId id="316" r:id="rId39"/>
    <p:sldId id="317" r:id="rId40"/>
    <p:sldId id="279" r:id="rId41"/>
    <p:sldId id="318" r:id="rId42"/>
    <p:sldId id="323" r:id="rId43"/>
    <p:sldId id="325"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RINGER Matthew -NUCLEAR" initials="MM-" lastIdx="1" clrIdx="0">
    <p:extLst>
      <p:ext uri="{19B8F6BF-5375-455C-9EA6-DF929625EA0E}">
        <p15:presenceInfo xmlns:p15="http://schemas.microsoft.com/office/powerpoint/2012/main" userId="S-1-5-21-4051172019-4201845401-128855694-2336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84" autoAdjust="0"/>
  </p:normalViewPr>
  <p:slideViewPr>
    <p:cSldViewPr snapToGrid="0">
      <p:cViewPr varScale="1">
        <p:scale>
          <a:sx n="104" d="100"/>
          <a:sy n="104"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C6FDC-83D9-47D1-BA93-6923F1B0E744}" type="datetimeFigureOut">
              <a:rPr lang="en-CA" smtClean="0"/>
              <a:t>2020-05-29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5C9E-2D48-4F9C-A459-03843334ECEF}" type="slidenum">
              <a:rPr lang="en-CA" smtClean="0"/>
              <a:t>‹#›</a:t>
            </a:fld>
            <a:endParaRPr lang="en-CA"/>
          </a:p>
        </p:txBody>
      </p:sp>
    </p:spTree>
    <p:extLst>
      <p:ext uri="{BB962C8B-B14F-4D97-AF65-F5344CB8AC3E}">
        <p14:creationId xmlns:p14="http://schemas.microsoft.com/office/powerpoint/2010/main" val="155295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matt</a:t>
            </a:r>
          </a:p>
        </p:txBody>
      </p:sp>
      <p:sp>
        <p:nvSpPr>
          <p:cNvPr id="4" name="Slide Number Placeholder 3"/>
          <p:cNvSpPr>
            <a:spLocks noGrp="1"/>
          </p:cNvSpPr>
          <p:nvPr>
            <p:ph type="sldNum" sz="quarter" idx="10"/>
          </p:nvPr>
        </p:nvSpPr>
        <p:spPr/>
        <p:txBody>
          <a:bodyPr/>
          <a:lstStyle/>
          <a:p>
            <a:fld id="{0F505C9E-2D48-4F9C-A459-03843334ECEF}" type="slidenum">
              <a:rPr lang="en-CA" smtClean="0"/>
              <a:t>1</a:t>
            </a:fld>
            <a:endParaRPr lang="en-CA"/>
          </a:p>
        </p:txBody>
      </p:sp>
    </p:spTree>
    <p:extLst>
      <p:ext uri="{BB962C8B-B14F-4D97-AF65-F5344CB8AC3E}">
        <p14:creationId xmlns:p14="http://schemas.microsoft.com/office/powerpoint/2010/main" val="248675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matt</a:t>
            </a:r>
          </a:p>
        </p:txBody>
      </p:sp>
      <p:sp>
        <p:nvSpPr>
          <p:cNvPr id="4" name="Slide Number Placeholder 3"/>
          <p:cNvSpPr>
            <a:spLocks noGrp="1"/>
          </p:cNvSpPr>
          <p:nvPr>
            <p:ph type="sldNum" sz="quarter" idx="10"/>
          </p:nvPr>
        </p:nvSpPr>
        <p:spPr/>
        <p:txBody>
          <a:bodyPr/>
          <a:lstStyle/>
          <a:p>
            <a:fld id="{0F505C9E-2D48-4F9C-A459-03843334ECEF}" type="slidenum">
              <a:rPr lang="en-CA" smtClean="0"/>
              <a:t>10</a:t>
            </a:fld>
            <a:endParaRPr lang="en-CA"/>
          </a:p>
        </p:txBody>
      </p:sp>
    </p:spTree>
    <p:extLst>
      <p:ext uri="{BB962C8B-B14F-4D97-AF65-F5344CB8AC3E}">
        <p14:creationId xmlns:p14="http://schemas.microsoft.com/office/powerpoint/2010/main" val="1048509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matt</a:t>
            </a:r>
          </a:p>
        </p:txBody>
      </p:sp>
      <p:sp>
        <p:nvSpPr>
          <p:cNvPr id="4" name="Slide Number Placeholder 3"/>
          <p:cNvSpPr>
            <a:spLocks noGrp="1"/>
          </p:cNvSpPr>
          <p:nvPr>
            <p:ph type="sldNum" sz="quarter" idx="10"/>
          </p:nvPr>
        </p:nvSpPr>
        <p:spPr/>
        <p:txBody>
          <a:bodyPr/>
          <a:lstStyle/>
          <a:p>
            <a:fld id="{0F505C9E-2D48-4F9C-A459-03843334ECEF}" type="slidenum">
              <a:rPr lang="en-CA" smtClean="0"/>
              <a:t>11</a:t>
            </a:fld>
            <a:endParaRPr lang="en-CA"/>
          </a:p>
        </p:txBody>
      </p:sp>
    </p:spTree>
    <p:extLst>
      <p:ext uri="{BB962C8B-B14F-4D97-AF65-F5344CB8AC3E}">
        <p14:creationId xmlns:p14="http://schemas.microsoft.com/office/powerpoint/2010/main" val="1931584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matt</a:t>
            </a:r>
          </a:p>
        </p:txBody>
      </p:sp>
      <p:sp>
        <p:nvSpPr>
          <p:cNvPr id="4" name="Slide Number Placeholder 3"/>
          <p:cNvSpPr>
            <a:spLocks noGrp="1"/>
          </p:cNvSpPr>
          <p:nvPr>
            <p:ph type="sldNum" sz="quarter" idx="10"/>
          </p:nvPr>
        </p:nvSpPr>
        <p:spPr/>
        <p:txBody>
          <a:bodyPr/>
          <a:lstStyle/>
          <a:p>
            <a:fld id="{0F505C9E-2D48-4F9C-A459-03843334ECEF}" type="slidenum">
              <a:rPr lang="en-CA" smtClean="0"/>
              <a:t>12</a:t>
            </a:fld>
            <a:endParaRPr lang="en-CA"/>
          </a:p>
        </p:txBody>
      </p:sp>
    </p:spTree>
    <p:extLst>
      <p:ext uri="{BB962C8B-B14F-4D97-AF65-F5344CB8AC3E}">
        <p14:creationId xmlns:p14="http://schemas.microsoft.com/office/powerpoint/2010/main" val="399586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nick</a:t>
            </a:r>
          </a:p>
        </p:txBody>
      </p:sp>
      <p:sp>
        <p:nvSpPr>
          <p:cNvPr id="4" name="Slide Number Placeholder 3"/>
          <p:cNvSpPr>
            <a:spLocks noGrp="1"/>
          </p:cNvSpPr>
          <p:nvPr>
            <p:ph type="sldNum" sz="quarter" idx="10"/>
          </p:nvPr>
        </p:nvSpPr>
        <p:spPr/>
        <p:txBody>
          <a:bodyPr/>
          <a:lstStyle/>
          <a:p>
            <a:fld id="{0F505C9E-2D48-4F9C-A459-03843334ECEF}" type="slidenum">
              <a:rPr lang="en-CA" smtClean="0"/>
              <a:t>13</a:t>
            </a:fld>
            <a:endParaRPr lang="en-CA"/>
          </a:p>
        </p:txBody>
      </p:sp>
    </p:spTree>
    <p:extLst>
      <p:ext uri="{BB962C8B-B14F-4D97-AF65-F5344CB8AC3E}">
        <p14:creationId xmlns:p14="http://schemas.microsoft.com/office/powerpoint/2010/main" val="331710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nick</a:t>
            </a:r>
          </a:p>
        </p:txBody>
      </p:sp>
      <p:sp>
        <p:nvSpPr>
          <p:cNvPr id="4" name="Slide Number Placeholder 3"/>
          <p:cNvSpPr>
            <a:spLocks noGrp="1"/>
          </p:cNvSpPr>
          <p:nvPr>
            <p:ph type="sldNum" sz="quarter" idx="10"/>
          </p:nvPr>
        </p:nvSpPr>
        <p:spPr/>
        <p:txBody>
          <a:bodyPr/>
          <a:lstStyle/>
          <a:p>
            <a:fld id="{0F505C9E-2D48-4F9C-A459-03843334ECEF}" type="slidenum">
              <a:rPr lang="en-CA" smtClean="0"/>
              <a:t>14</a:t>
            </a:fld>
            <a:endParaRPr lang="en-CA"/>
          </a:p>
        </p:txBody>
      </p:sp>
    </p:spTree>
    <p:extLst>
      <p:ext uri="{BB962C8B-B14F-4D97-AF65-F5344CB8AC3E}">
        <p14:creationId xmlns:p14="http://schemas.microsoft.com/office/powerpoint/2010/main" val="655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nick</a:t>
            </a:r>
          </a:p>
        </p:txBody>
      </p:sp>
      <p:sp>
        <p:nvSpPr>
          <p:cNvPr id="4" name="Slide Number Placeholder 3"/>
          <p:cNvSpPr>
            <a:spLocks noGrp="1"/>
          </p:cNvSpPr>
          <p:nvPr>
            <p:ph type="sldNum" sz="quarter" idx="10"/>
          </p:nvPr>
        </p:nvSpPr>
        <p:spPr/>
        <p:txBody>
          <a:bodyPr/>
          <a:lstStyle/>
          <a:p>
            <a:fld id="{0F505C9E-2D48-4F9C-A459-03843334ECEF}" type="slidenum">
              <a:rPr lang="en-CA" smtClean="0"/>
              <a:t>15</a:t>
            </a:fld>
            <a:endParaRPr lang="en-CA"/>
          </a:p>
        </p:txBody>
      </p:sp>
    </p:spTree>
    <p:extLst>
      <p:ext uri="{BB962C8B-B14F-4D97-AF65-F5344CB8AC3E}">
        <p14:creationId xmlns:p14="http://schemas.microsoft.com/office/powerpoint/2010/main" val="227485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nick</a:t>
            </a:r>
          </a:p>
        </p:txBody>
      </p:sp>
      <p:sp>
        <p:nvSpPr>
          <p:cNvPr id="4" name="Slide Number Placeholder 3"/>
          <p:cNvSpPr>
            <a:spLocks noGrp="1"/>
          </p:cNvSpPr>
          <p:nvPr>
            <p:ph type="sldNum" sz="quarter" idx="10"/>
          </p:nvPr>
        </p:nvSpPr>
        <p:spPr/>
        <p:txBody>
          <a:bodyPr/>
          <a:lstStyle/>
          <a:p>
            <a:fld id="{0F505C9E-2D48-4F9C-A459-03843334ECEF}" type="slidenum">
              <a:rPr lang="en-CA" smtClean="0"/>
              <a:t>16</a:t>
            </a:fld>
            <a:endParaRPr lang="en-CA"/>
          </a:p>
        </p:txBody>
      </p:sp>
    </p:spTree>
    <p:extLst>
      <p:ext uri="{BB962C8B-B14F-4D97-AF65-F5344CB8AC3E}">
        <p14:creationId xmlns:p14="http://schemas.microsoft.com/office/powerpoint/2010/main" val="3693690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ashley</a:t>
            </a:r>
            <a:endParaRPr lang="en-CA" dirty="0"/>
          </a:p>
        </p:txBody>
      </p:sp>
      <p:sp>
        <p:nvSpPr>
          <p:cNvPr id="4" name="Slide Number Placeholder 3"/>
          <p:cNvSpPr>
            <a:spLocks noGrp="1"/>
          </p:cNvSpPr>
          <p:nvPr>
            <p:ph type="sldNum" sz="quarter" idx="10"/>
          </p:nvPr>
        </p:nvSpPr>
        <p:spPr/>
        <p:txBody>
          <a:bodyPr/>
          <a:lstStyle/>
          <a:p>
            <a:fld id="{0F505C9E-2D48-4F9C-A459-03843334ECEF}" type="slidenum">
              <a:rPr lang="en-CA" smtClean="0"/>
              <a:t>17</a:t>
            </a:fld>
            <a:endParaRPr lang="en-CA"/>
          </a:p>
        </p:txBody>
      </p:sp>
    </p:spTree>
    <p:extLst>
      <p:ext uri="{BB962C8B-B14F-4D97-AF65-F5344CB8AC3E}">
        <p14:creationId xmlns:p14="http://schemas.microsoft.com/office/powerpoint/2010/main" val="4053376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ashley</a:t>
            </a:r>
            <a:endParaRPr lang="en-CA" dirty="0"/>
          </a:p>
        </p:txBody>
      </p:sp>
      <p:sp>
        <p:nvSpPr>
          <p:cNvPr id="4" name="Slide Number Placeholder 3"/>
          <p:cNvSpPr>
            <a:spLocks noGrp="1"/>
          </p:cNvSpPr>
          <p:nvPr>
            <p:ph type="sldNum" sz="quarter" idx="10"/>
          </p:nvPr>
        </p:nvSpPr>
        <p:spPr/>
        <p:txBody>
          <a:bodyPr/>
          <a:lstStyle/>
          <a:p>
            <a:fld id="{0F505C9E-2D48-4F9C-A459-03843334ECEF}" type="slidenum">
              <a:rPr lang="en-CA" smtClean="0"/>
              <a:t>18</a:t>
            </a:fld>
            <a:endParaRPr lang="en-CA"/>
          </a:p>
        </p:txBody>
      </p:sp>
    </p:spTree>
    <p:extLst>
      <p:ext uri="{BB962C8B-B14F-4D97-AF65-F5344CB8AC3E}">
        <p14:creationId xmlns:p14="http://schemas.microsoft.com/office/powerpoint/2010/main" val="3718709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 a committee chair and team</a:t>
            </a:r>
            <a:r>
              <a:rPr lang="en-US" baseline="0" dirty="0"/>
              <a:t> members.</a:t>
            </a:r>
            <a:endParaRPr lang="en-US" dirty="0"/>
          </a:p>
        </p:txBody>
      </p:sp>
      <p:sp>
        <p:nvSpPr>
          <p:cNvPr id="4" name="Slide Number Placeholder 3"/>
          <p:cNvSpPr>
            <a:spLocks noGrp="1"/>
          </p:cNvSpPr>
          <p:nvPr>
            <p:ph type="sldNum" sz="quarter" idx="10"/>
          </p:nvPr>
        </p:nvSpPr>
        <p:spPr/>
        <p:txBody>
          <a:bodyPr/>
          <a:lstStyle/>
          <a:p>
            <a:fld id="{172D0C13-53DB-4285-B32F-FB66A25CBDBE}" type="slidenum">
              <a:rPr lang="en-US" smtClean="0"/>
              <a:t>21</a:t>
            </a:fld>
            <a:endParaRPr lang="en-US"/>
          </a:p>
        </p:txBody>
      </p:sp>
    </p:spTree>
    <p:extLst>
      <p:ext uri="{BB962C8B-B14F-4D97-AF65-F5344CB8AC3E}">
        <p14:creationId xmlns:p14="http://schemas.microsoft.com/office/powerpoint/2010/main" val="53195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matt</a:t>
            </a:r>
          </a:p>
        </p:txBody>
      </p:sp>
      <p:sp>
        <p:nvSpPr>
          <p:cNvPr id="4" name="Slide Number Placeholder 3"/>
          <p:cNvSpPr>
            <a:spLocks noGrp="1"/>
          </p:cNvSpPr>
          <p:nvPr>
            <p:ph type="sldNum" sz="quarter" idx="10"/>
          </p:nvPr>
        </p:nvSpPr>
        <p:spPr/>
        <p:txBody>
          <a:bodyPr/>
          <a:lstStyle/>
          <a:p>
            <a:fld id="{0F505C9E-2D48-4F9C-A459-03843334ECEF}" type="slidenum">
              <a:rPr lang="en-CA" smtClean="0"/>
              <a:t>2</a:t>
            </a:fld>
            <a:endParaRPr lang="en-CA"/>
          </a:p>
        </p:txBody>
      </p:sp>
    </p:spTree>
    <p:extLst>
      <p:ext uri="{BB962C8B-B14F-4D97-AF65-F5344CB8AC3E}">
        <p14:creationId xmlns:p14="http://schemas.microsoft.com/office/powerpoint/2010/main" val="122287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ashley</a:t>
            </a:r>
            <a:endParaRPr lang="en-CA" dirty="0"/>
          </a:p>
        </p:txBody>
      </p:sp>
      <p:sp>
        <p:nvSpPr>
          <p:cNvPr id="4" name="Slide Number Placeholder 3"/>
          <p:cNvSpPr>
            <a:spLocks noGrp="1"/>
          </p:cNvSpPr>
          <p:nvPr>
            <p:ph type="sldNum" sz="quarter" idx="10"/>
          </p:nvPr>
        </p:nvSpPr>
        <p:spPr/>
        <p:txBody>
          <a:bodyPr/>
          <a:lstStyle/>
          <a:p>
            <a:fld id="{0F505C9E-2D48-4F9C-A459-03843334ECEF}" type="slidenum">
              <a:rPr lang="en-CA" smtClean="0"/>
              <a:t>3</a:t>
            </a:fld>
            <a:endParaRPr lang="en-CA"/>
          </a:p>
        </p:txBody>
      </p:sp>
    </p:spTree>
    <p:extLst>
      <p:ext uri="{BB962C8B-B14F-4D97-AF65-F5344CB8AC3E}">
        <p14:creationId xmlns:p14="http://schemas.microsoft.com/office/powerpoint/2010/main" val="62527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nick</a:t>
            </a:r>
          </a:p>
        </p:txBody>
      </p:sp>
      <p:sp>
        <p:nvSpPr>
          <p:cNvPr id="4" name="Slide Number Placeholder 3"/>
          <p:cNvSpPr>
            <a:spLocks noGrp="1"/>
          </p:cNvSpPr>
          <p:nvPr>
            <p:ph type="sldNum" sz="quarter" idx="10"/>
          </p:nvPr>
        </p:nvSpPr>
        <p:spPr/>
        <p:txBody>
          <a:bodyPr/>
          <a:lstStyle/>
          <a:p>
            <a:fld id="{0F505C9E-2D48-4F9C-A459-03843334ECEF}" type="slidenum">
              <a:rPr lang="en-CA" smtClean="0"/>
              <a:t>4</a:t>
            </a:fld>
            <a:endParaRPr lang="en-CA"/>
          </a:p>
        </p:txBody>
      </p:sp>
    </p:spTree>
    <p:extLst>
      <p:ext uri="{BB962C8B-B14F-4D97-AF65-F5344CB8AC3E}">
        <p14:creationId xmlns:p14="http://schemas.microsoft.com/office/powerpoint/2010/main" val="356486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nick</a:t>
            </a:r>
          </a:p>
        </p:txBody>
      </p:sp>
      <p:sp>
        <p:nvSpPr>
          <p:cNvPr id="4" name="Slide Number Placeholder 3"/>
          <p:cNvSpPr>
            <a:spLocks noGrp="1"/>
          </p:cNvSpPr>
          <p:nvPr>
            <p:ph type="sldNum" sz="quarter" idx="10"/>
          </p:nvPr>
        </p:nvSpPr>
        <p:spPr/>
        <p:txBody>
          <a:bodyPr/>
          <a:lstStyle/>
          <a:p>
            <a:fld id="{0F505C9E-2D48-4F9C-A459-03843334ECEF}" type="slidenum">
              <a:rPr lang="en-CA" smtClean="0"/>
              <a:t>5</a:t>
            </a:fld>
            <a:endParaRPr lang="en-CA"/>
          </a:p>
        </p:txBody>
      </p:sp>
    </p:spTree>
    <p:extLst>
      <p:ext uri="{BB962C8B-B14F-4D97-AF65-F5344CB8AC3E}">
        <p14:creationId xmlns:p14="http://schemas.microsoft.com/office/powerpoint/2010/main" val="176665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nick</a:t>
            </a:r>
          </a:p>
        </p:txBody>
      </p:sp>
      <p:sp>
        <p:nvSpPr>
          <p:cNvPr id="4" name="Slide Number Placeholder 3"/>
          <p:cNvSpPr>
            <a:spLocks noGrp="1"/>
          </p:cNvSpPr>
          <p:nvPr>
            <p:ph type="sldNum" sz="quarter" idx="10"/>
          </p:nvPr>
        </p:nvSpPr>
        <p:spPr/>
        <p:txBody>
          <a:bodyPr/>
          <a:lstStyle/>
          <a:p>
            <a:fld id="{0F505C9E-2D48-4F9C-A459-03843334ECEF}" type="slidenum">
              <a:rPr lang="en-CA" smtClean="0"/>
              <a:t>6</a:t>
            </a:fld>
            <a:endParaRPr lang="en-CA"/>
          </a:p>
        </p:txBody>
      </p:sp>
    </p:spTree>
    <p:extLst>
      <p:ext uri="{BB962C8B-B14F-4D97-AF65-F5344CB8AC3E}">
        <p14:creationId xmlns:p14="http://schemas.microsoft.com/office/powerpoint/2010/main" val="333852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nick</a:t>
            </a:r>
          </a:p>
        </p:txBody>
      </p:sp>
      <p:sp>
        <p:nvSpPr>
          <p:cNvPr id="4" name="Slide Number Placeholder 3"/>
          <p:cNvSpPr>
            <a:spLocks noGrp="1"/>
          </p:cNvSpPr>
          <p:nvPr>
            <p:ph type="sldNum" sz="quarter" idx="10"/>
          </p:nvPr>
        </p:nvSpPr>
        <p:spPr/>
        <p:txBody>
          <a:bodyPr/>
          <a:lstStyle/>
          <a:p>
            <a:fld id="{0F505C9E-2D48-4F9C-A459-03843334ECEF}" type="slidenum">
              <a:rPr lang="en-CA" smtClean="0"/>
              <a:t>7</a:t>
            </a:fld>
            <a:endParaRPr lang="en-CA"/>
          </a:p>
        </p:txBody>
      </p:sp>
    </p:spTree>
    <p:extLst>
      <p:ext uri="{BB962C8B-B14F-4D97-AF65-F5344CB8AC3E}">
        <p14:creationId xmlns:p14="http://schemas.microsoft.com/office/powerpoint/2010/main" val="237017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ashley</a:t>
            </a:r>
            <a:endParaRPr lang="en-CA" dirty="0"/>
          </a:p>
        </p:txBody>
      </p:sp>
      <p:sp>
        <p:nvSpPr>
          <p:cNvPr id="4" name="Slide Number Placeholder 3"/>
          <p:cNvSpPr>
            <a:spLocks noGrp="1"/>
          </p:cNvSpPr>
          <p:nvPr>
            <p:ph type="sldNum" sz="quarter" idx="10"/>
          </p:nvPr>
        </p:nvSpPr>
        <p:spPr/>
        <p:txBody>
          <a:bodyPr/>
          <a:lstStyle/>
          <a:p>
            <a:fld id="{0F505C9E-2D48-4F9C-A459-03843334ECEF}" type="slidenum">
              <a:rPr lang="en-CA" smtClean="0"/>
              <a:t>8</a:t>
            </a:fld>
            <a:endParaRPr lang="en-CA"/>
          </a:p>
        </p:txBody>
      </p:sp>
    </p:spTree>
    <p:extLst>
      <p:ext uri="{BB962C8B-B14F-4D97-AF65-F5344CB8AC3E}">
        <p14:creationId xmlns:p14="http://schemas.microsoft.com/office/powerpoint/2010/main" val="405976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ashley</a:t>
            </a:r>
            <a:endParaRPr lang="en-CA" dirty="0"/>
          </a:p>
        </p:txBody>
      </p:sp>
      <p:sp>
        <p:nvSpPr>
          <p:cNvPr id="4" name="Slide Number Placeholder 3"/>
          <p:cNvSpPr>
            <a:spLocks noGrp="1"/>
          </p:cNvSpPr>
          <p:nvPr>
            <p:ph type="sldNum" sz="quarter" idx="10"/>
          </p:nvPr>
        </p:nvSpPr>
        <p:spPr/>
        <p:txBody>
          <a:bodyPr/>
          <a:lstStyle/>
          <a:p>
            <a:fld id="{0F505C9E-2D48-4F9C-A459-03843334ECEF}" type="slidenum">
              <a:rPr lang="en-CA" smtClean="0"/>
              <a:t>9</a:t>
            </a:fld>
            <a:endParaRPr lang="en-CA"/>
          </a:p>
        </p:txBody>
      </p:sp>
    </p:spTree>
    <p:extLst>
      <p:ext uri="{BB962C8B-B14F-4D97-AF65-F5344CB8AC3E}">
        <p14:creationId xmlns:p14="http://schemas.microsoft.com/office/powerpoint/2010/main" val="113719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479E86-984E-43CB-8C26-B50A69E449AA}" type="datetimeFigureOut">
              <a:rPr lang="en-US" smtClean="0"/>
              <a:t>5/29/2020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88DEF349-BFD7-4F47-B292-17CE97CB633F}"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97226" y="6090953"/>
            <a:ext cx="1894774" cy="767047"/>
          </a:xfrm>
          <a:prstGeom prst="rect">
            <a:avLst/>
          </a:prstGeom>
        </p:spPr>
      </p:pic>
    </p:spTree>
    <p:extLst>
      <p:ext uri="{BB962C8B-B14F-4D97-AF65-F5344CB8AC3E}">
        <p14:creationId xmlns:p14="http://schemas.microsoft.com/office/powerpoint/2010/main" val="21695712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79E86-984E-43CB-8C26-B50A69E449AA}"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EF349-BFD7-4F47-B292-17CE97CB633F}"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651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79E86-984E-43CB-8C26-B50A69E449AA}"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EF349-BFD7-4F47-B292-17CE97CB633F}"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120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79E86-984E-43CB-8C26-B50A69E449AA}"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EF349-BFD7-4F47-B292-17CE97CB633F}"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97226" y="6090953"/>
            <a:ext cx="1894774" cy="767047"/>
          </a:xfrm>
          <a:prstGeom prst="rect">
            <a:avLst/>
          </a:prstGeom>
        </p:spPr>
      </p:pic>
    </p:spTree>
    <p:extLst>
      <p:ext uri="{BB962C8B-B14F-4D97-AF65-F5344CB8AC3E}">
        <p14:creationId xmlns:p14="http://schemas.microsoft.com/office/powerpoint/2010/main" val="305370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479E86-984E-43CB-8C26-B50A69E449AA}"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EF349-BFD7-4F47-B292-17CE97CB633F}"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97226" y="6090953"/>
            <a:ext cx="1894774" cy="767047"/>
          </a:xfrm>
          <a:prstGeom prst="rect">
            <a:avLst/>
          </a:prstGeom>
        </p:spPr>
      </p:pic>
    </p:spTree>
    <p:extLst>
      <p:ext uri="{BB962C8B-B14F-4D97-AF65-F5344CB8AC3E}">
        <p14:creationId xmlns:p14="http://schemas.microsoft.com/office/powerpoint/2010/main" val="198763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479E86-984E-43CB-8C26-B50A69E449AA}"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EF349-BFD7-4F47-B292-17CE97CB633F}"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97226" y="6090953"/>
            <a:ext cx="1894774" cy="767047"/>
          </a:xfrm>
          <a:prstGeom prst="rect">
            <a:avLst/>
          </a:prstGeom>
        </p:spPr>
      </p:pic>
    </p:spTree>
    <p:extLst>
      <p:ext uri="{BB962C8B-B14F-4D97-AF65-F5344CB8AC3E}">
        <p14:creationId xmlns:p14="http://schemas.microsoft.com/office/powerpoint/2010/main" val="270922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79E86-984E-43CB-8C26-B50A69E449AA}"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EF349-BFD7-4F47-B292-17CE97CB633F}"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442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479E86-984E-43CB-8C26-B50A69E449AA}"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EF349-BFD7-4F47-B292-17CE97CB633F}"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731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79E86-984E-43CB-8C26-B50A69E449AA}"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EF349-BFD7-4F47-B292-17CE97CB633F}" type="slidenum">
              <a:rPr lang="en-US" smtClean="0"/>
              <a:t>‹#›</a:t>
            </a:fld>
            <a:endParaRPr lang="en-US"/>
          </a:p>
        </p:txBody>
      </p:sp>
    </p:spTree>
    <p:extLst>
      <p:ext uri="{BB962C8B-B14F-4D97-AF65-F5344CB8AC3E}">
        <p14:creationId xmlns:p14="http://schemas.microsoft.com/office/powerpoint/2010/main" val="296837345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479E86-984E-43CB-8C26-B50A69E449AA}"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EF349-BFD7-4F47-B292-17CE97CB633F}"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54905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C479E86-984E-43CB-8C26-B50A69E449AA}" type="datetimeFigureOut">
              <a:rPr lang="en-US" smtClean="0"/>
              <a:t>5/29/2020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88DEF349-BFD7-4F47-B292-17CE97CB633F}"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659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479E86-984E-43CB-8C26-B50A69E449AA}" type="datetimeFigureOut">
              <a:rPr lang="en-US" smtClean="0"/>
              <a:t>5/29/2020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8DEF349-BFD7-4F47-B292-17CE97CB633F}"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93094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aygn.org/wp-content/uploads/2015/05/NAYGN-Branding-Manual.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communications@naygn.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president@naygn.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ngagement@naygn.org" TargetMode="External"/><Relationship Id="rId2" Type="http://schemas.openxmlformats.org/officeDocument/2006/relationships/hyperlink" Target="mailto:vp@nayg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enchmarking@naygn.org" TargetMode="External"/><Relationship Id="rId2" Type="http://schemas.openxmlformats.org/officeDocument/2006/relationships/hyperlink" Target="mailto:vp@nayg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treasurer@NAYGN.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aygn.org/annual-awards/" TargetMode="External"/><Relationship Id="rId2" Type="http://schemas.openxmlformats.org/officeDocument/2006/relationships/hyperlink" Target="mailto:awards@naygn.org" TargetMode="External"/><Relationship Id="rId1" Type="http://schemas.openxmlformats.org/officeDocument/2006/relationships/slideLayout" Target="../slideLayouts/slideLayout2.xml"/><Relationship Id="rId4" Type="http://schemas.openxmlformats.org/officeDocument/2006/relationships/hyperlink" Target="https://naygn.org/past-award-winner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naygn.org/u235challenge" TargetMode="External"/><Relationship Id="rId2" Type="http://schemas.openxmlformats.org/officeDocument/2006/relationships/hyperlink" Target="mailto:socialmedia@naygn.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publications@nayng.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digital@naygn.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hyperlink" Target="mailto:governmentoutreach@naygn.org" TargetMode="Externa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hyperlink" Target="mailto:schooloutreach@naygn.org"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naygn.us4.list-manage.com/track/click?u=f23840f61e6814002019b7fa4&amp;id=cb75736de0&amp;e=14a1b8720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package" Target="../embeddings/Microsoft_PowerPoint_Presentation.ppt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tel:+1%20704-659-4701,,672531580# " TargetMode="External"/><Relationship Id="rId13" Type="http://schemas.openxmlformats.org/officeDocument/2006/relationships/hyperlink" Target="https://can01.safelinks.protection.outlook.com/ap/t-59584e83/?url=https://teams.microsoft.com/l/meetup-join/19%3ameeting_M2EyOWY3ZTUtY2Y5Zi00Njg5LThhOWItMDkxNGVmMjZmZGQ4%40thread.v2/0?context%3D%7b%22Tid%22%3a%222ede383a-7e1f-4357-a846-85886b2c0c4d%22%2c%22Oid%22%3a%2236a0ec95-c4dd-402b-bf0c-14ef2f27e196%22%7d&amp;data=02|01|matthew.mairinger@opg.com|3b424da20ce14cace9e108d7f5f04756|962f21cf93ea449f99bf402e2b2987b2|0|0|637248284653713956&amp;sdata=pMyqSB%2BFz5yzztgQfDfN6MzVbl4aoGsUgVMBSROQTxI%3D&amp;reserved=0" TargetMode="External"/><Relationship Id="rId3" Type="http://schemas.openxmlformats.org/officeDocument/2006/relationships/hyperlink" Target="https://teams.microsoft.com/l/meetup-join/19%3ameeting_YjA4ZGY2ODUtMTM3MC00OTk0LTlmMGMtMWQyNzUxNmUyZjAw%40thread.v2/0?context=%7b%22Tid%22%3a%222ede383a-7e1f-4357-a846-85886b2c0c4d%22%2c%22Oid%22%3a%2236a0ec95-c4dd-402b-bf0c-14ef2f27e196%22%7d" TargetMode="External"/><Relationship Id="rId7" Type="http://schemas.openxmlformats.org/officeDocument/2006/relationships/hyperlink" Target="https://teams.microsoft.com/l/meetup-join/19%3ameeting_OGVmYzFmYjEtYWVmOC00M2VlLWEyMTktOGVmYzA2ZTE2ODJk%40thread.v2/0?context=%7b%22Tid%22%3a%222ede383a-7e1f-4357-a846-85886b2c0c4d%22%2c%22Oid%22%3a%2236a0ec95-c4dd-402b-bf0c-14ef2f27e196%22%7d" TargetMode="External"/><Relationship Id="rId12" Type="http://schemas.openxmlformats.org/officeDocument/2006/relationships/hyperlink" Target="tel:+1%20704-659-4701,,338157857# " TargetMode="External"/><Relationship Id="rId17" Type="http://schemas.openxmlformats.org/officeDocument/2006/relationships/hyperlink" Target="tel:+1%20704-659-4701,,794324777# " TargetMode="External"/><Relationship Id="rId2" Type="http://schemas.openxmlformats.org/officeDocument/2006/relationships/hyperlink" Target="https://can01.safelinks.protection.outlook.com/ap/t-59584e83/?url=https://teams.microsoft.com/l/meetup-join/19%3ameeting_YjA4ZGY2ODUtMTM3MC00OTk0LTlmMGMtMWQyNzUxNmUyZjAw%40thread.v2/0?context%3D%7b%22Tid%22%3a%222ede383a-7e1f-4357-a846-85886b2c0c4d%22%2c%22Oid%22%3a%2236a0ec95-c4dd-402b-bf0c-14ef2f27e196%22%7d&amp;data=02|01|matthew.mairinger@opg.com|3b424da20ce14cace9e108d7f5f04756|962f21cf93ea449f99bf402e2b2987b2|0|0|637248284653624009&amp;sdata=/i9u7vGE3Px1pe1L0RgKYCjbN2j6j4ePo622sObmTCY%3D&amp;reserved=0" TargetMode="External"/><Relationship Id="rId16" Type="http://schemas.openxmlformats.org/officeDocument/2006/relationships/hyperlink" Target="https://teams.microsoft.com/l/meetup-join/19%3ameeting_N2E2NWQ2YmUtY2M5OC00MTA3LWJkYTEtZDJiM2IzMzMyMmQy%40thread.v2/0?context=%7b%22Tid%22%3a%222ede383a-7e1f-4357-a846-85886b2c0c4d%22%2c%22Oid%22%3a%2236a0ec95-c4dd-402b-bf0c-14ef2f27e196%22%7d" TargetMode="External"/><Relationship Id="rId1" Type="http://schemas.openxmlformats.org/officeDocument/2006/relationships/slideLayout" Target="../slideLayouts/slideLayout2.xml"/><Relationship Id="rId6" Type="http://schemas.openxmlformats.org/officeDocument/2006/relationships/hyperlink" Target="tel:+1%20647-794-5572,,683191537# " TargetMode="External"/><Relationship Id="rId11" Type="http://schemas.openxmlformats.org/officeDocument/2006/relationships/hyperlink" Target="https://teams.microsoft.com/l/meetup-join/19%3ameeting_NTcyZWVjMzgtOGEwMS00MGE0LTg3NGEtY2MwMTlhNjI3Yzlh%40thread.v2/0?context=%7b%22Tid%22%3a%222ede383a-7e1f-4357-a846-85886b2c0c4d%22%2c%22Oid%22%3a%2236a0ec95-c4dd-402b-bf0c-14ef2f27e196%22%7d" TargetMode="External"/><Relationship Id="rId5" Type="http://schemas.openxmlformats.org/officeDocument/2006/relationships/hyperlink" Target="https://teams.microsoft.com/l/meetup-join/19:meeting_ZjMwZDYxMTUtMjVjNi00ZWE2LWJjN2MtODcwYzU3ZThmZmRl@thread.v2/0?context=%7b%22Tid%22:%22962f21cf-93ea-449f-99bf-402e2b2987b2%22,%22Oid%22:%22f6141fe1-b580-4b91-949e-9e2c9a12b641%22%7d" TargetMode="External"/><Relationship Id="rId15" Type="http://schemas.openxmlformats.org/officeDocument/2006/relationships/hyperlink" Target="tel:+1%20704-659-4701,,872271494# " TargetMode="External"/><Relationship Id="rId10" Type="http://schemas.openxmlformats.org/officeDocument/2006/relationships/hyperlink" Target="tel:+1%20704-659-4701,,899289361# " TargetMode="External"/><Relationship Id="rId4" Type="http://schemas.openxmlformats.org/officeDocument/2006/relationships/hyperlink" Target="tel:+1%20704-659-4701,,126931957# " TargetMode="External"/><Relationship Id="rId9" Type="http://schemas.openxmlformats.org/officeDocument/2006/relationships/hyperlink" Target="https://teams.microsoft.com/l/meetup-join/19%3ameeting_MDViZGU1OTUtY2Y4OS00NjgyLWFhMjAtYjM4NjMwMjFmZDcy%40thread.v2/0?context=%7b%22Tid%22%3a%222ede383a-7e1f-4357-a846-85886b2c0c4d%22%2c%22Oid%22%3a%2236a0ec95-c4dd-402b-bf0c-14ef2f27e196%22%7d" TargetMode="External"/><Relationship Id="rId14" Type="http://schemas.openxmlformats.org/officeDocument/2006/relationships/hyperlink" Target="https://teams.microsoft.com/l/meetup-join/19%3ameeting_M2EyOWY3ZTUtY2Y5Zi00Njg5LThhOWItMDkxNGVmMjZmZGQ4%40thread.v2/0?context=%7b%22Tid%22%3a%222ede383a-7e1f-4357-a846-85886b2c0c4d%22%2c%22Oid%22%3a%2236a0ec95-c4dd-402b-bf0c-14ef2f27e196%22%7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7D06-F963-4D6C-8A5A-78EB7E96050E}"/>
              </a:ext>
            </a:extLst>
          </p:cNvPr>
          <p:cNvSpPr>
            <a:spLocks noGrp="1"/>
          </p:cNvSpPr>
          <p:nvPr>
            <p:ph type="ctrTitle"/>
          </p:nvPr>
        </p:nvSpPr>
        <p:spPr/>
        <p:txBody>
          <a:bodyPr/>
          <a:lstStyle/>
          <a:p>
            <a:r>
              <a:rPr lang="en-US" dirty="0"/>
              <a:t>NAYGN 2020 LCL Symposium</a:t>
            </a:r>
          </a:p>
        </p:txBody>
      </p:sp>
      <p:sp>
        <p:nvSpPr>
          <p:cNvPr id="3" name="Subtitle 2">
            <a:extLst>
              <a:ext uri="{FF2B5EF4-FFF2-40B4-BE49-F238E27FC236}">
                <a16:creationId xmlns:a16="http://schemas.microsoft.com/office/drawing/2014/main" id="{750AC29C-C146-4418-8B67-E332634A77A9}"/>
              </a:ext>
            </a:extLst>
          </p:cNvPr>
          <p:cNvSpPr>
            <a:spLocks noGrp="1"/>
          </p:cNvSpPr>
          <p:nvPr>
            <p:ph type="subTitle" idx="1"/>
          </p:nvPr>
        </p:nvSpPr>
        <p:spPr>
          <a:xfrm>
            <a:off x="2417780" y="3531204"/>
            <a:ext cx="8637072" cy="1267039"/>
          </a:xfrm>
        </p:spPr>
        <p:txBody>
          <a:bodyPr>
            <a:normAutofit fontScale="40000" lnSpcReduction="20000"/>
          </a:bodyPr>
          <a:lstStyle/>
          <a:p>
            <a:r>
              <a:rPr lang="en-US" sz="4000" dirty="0"/>
              <a:t>May 19</a:t>
            </a:r>
            <a:r>
              <a:rPr lang="en-US" sz="4000" baseline="30000" dirty="0"/>
              <a:t>th</a:t>
            </a:r>
            <a:r>
              <a:rPr lang="en-US" sz="4000" dirty="0"/>
              <a:t> 12:00 PM – 2:30PM EST</a:t>
            </a:r>
          </a:p>
          <a:p>
            <a:r>
              <a:rPr lang="en-US" sz="4000" dirty="0"/>
              <a:t>Microsoft Teams Conference Call</a:t>
            </a:r>
          </a:p>
          <a:p>
            <a:r>
              <a:rPr lang="en-US" sz="4000" dirty="0"/>
              <a:t>Matthew Mairinger,  Nick WILSON ,  and Ashley Lawrence</a:t>
            </a:r>
          </a:p>
          <a:p>
            <a:endParaRPr lang="en-US" dirty="0"/>
          </a:p>
        </p:txBody>
      </p:sp>
      <p:pic>
        <p:nvPicPr>
          <p:cNvPr id="4" name="Picture 3">
            <a:extLst>
              <a:ext uri="{FF2B5EF4-FFF2-40B4-BE49-F238E27FC236}">
                <a16:creationId xmlns:a16="http://schemas.microsoft.com/office/drawing/2014/main" id="{E97B4AAF-19F0-47A6-AF55-3C5014E17005}"/>
              </a:ext>
            </a:extLst>
          </p:cNvPr>
          <p:cNvPicPr>
            <a:picLocks noChangeAspect="1"/>
          </p:cNvPicPr>
          <p:nvPr/>
        </p:nvPicPr>
        <p:blipFill>
          <a:blip r:embed="rId3"/>
          <a:stretch>
            <a:fillRect/>
          </a:stretch>
        </p:blipFill>
        <p:spPr>
          <a:xfrm>
            <a:off x="2805892" y="5141961"/>
            <a:ext cx="1107281" cy="582216"/>
          </a:xfrm>
          <a:prstGeom prst="rect">
            <a:avLst/>
          </a:prstGeom>
        </p:spPr>
      </p:pic>
      <p:pic>
        <p:nvPicPr>
          <p:cNvPr id="5" name="Picture 4">
            <a:extLst>
              <a:ext uri="{FF2B5EF4-FFF2-40B4-BE49-F238E27FC236}">
                <a16:creationId xmlns:a16="http://schemas.microsoft.com/office/drawing/2014/main" id="{6F12B407-0104-4ED7-A5D4-24A40D90C122}"/>
              </a:ext>
            </a:extLst>
          </p:cNvPr>
          <p:cNvPicPr>
            <a:picLocks noChangeAspect="1"/>
          </p:cNvPicPr>
          <p:nvPr/>
        </p:nvPicPr>
        <p:blipFill rotWithShape="1">
          <a:blip r:embed="rId4"/>
          <a:srcRect l="3574" t="18577" r="-2057" b="20864"/>
          <a:stretch/>
        </p:blipFill>
        <p:spPr>
          <a:xfrm>
            <a:off x="4924974" y="4971076"/>
            <a:ext cx="1480704" cy="910514"/>
          </a:xfrm>
          <a:prstGeom prst="rect">
            <a:avLst/>
          </a:prstGeom>
        </p:spPr>
      </p:pic>
      <p:pic>
        <p:nvPicPr>
          <p:cNvPr id="6" name="Picture 5">
            <a:extLst>
              <a:ext uri="{FF2B5EF4-FFF2-40B4-BE49-F238E27FC236}">
                <a16:creationId xmlns:a16="http://schemas.microsoft.com/office/drawing/2014/main" id="{2707D052-C18D-4E7D-B9A6-A583C5811F30}"/>
              </a:ext>
            </a:extLst>
          </p:cNvPr>
          <p:cNvPicPr>
            <a:picLocks noChangeAspect="1"/>
          </p:cNvPicPr>
          <p:nvPr/>
        </p:nvPicPr>
        <p:blipFill>
          <a:blip r:embed="rId5"/>
          <a:stretch>
            <a:fillRect/>
          </a:stretch>
        </p:blipFill>
        <p:spPr>
          <a:xfrm>
            <a:off x="7417479" y="5166428"/>
            <a:ext cx="1135856" cy="567928"/>
          </a:xfrm>
          <a:prstGeom prst="rect">
            <a:avLst/>
          </a:prstGeom>
        </p:spPr>
      </p:pic>
    </p:spTree>
    <p:extLst>
      <p:ext uri="{BB962C8B-B14F-4D97-AF65-F5344CB8AC3E}">
        <p14:creationId xmlns:p14="http://schemas.microsoft.com/office/powerpoint/2010/main" val="352783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Common questions from </a:t>
            </a:r>
            <a:r>
              <a:rPr lang="en-CA" dirty="0" err="1"/>
              <a:t>lcls</a:t>
            </a:r>
            <a:endParaRPr lang="en-CA" dirty="0"/>
          </a:p>
        </p:txBody>
      </p:sp>
      <p:sp>
        <p:nvSpPr>
          <p:cNvPr id="3" name="Content Placeholder 2"/>
          <p:cNvSpPr>
            <a:spLocks noGrp="1"/>
          </p:cNvSpPr>
          <p:nvPr>
            <p:ph idx="1"/>
          </p:nvPr>
        </p:nvSpPr>
        <p:spPr/>
        <p:txBody>
          <a:bodyPr/>
          <a:lstStyle/>
          <a:p>
            <a:r>
              <a:rPr lang="en-CA" dirty="0"/>
              <a:t>What are the NAYGN pillars?</a:t>
            </a:r>
          </a:p>
          <a:p>
            <a:pPr lvl="1"/>
            <a:r>
              <a:rPr lang="en-CA" dirty="0"/>
              <a:t>Professional Development, Public Information, Recruitment &amp; Retention, Knowledge Transfer </a:t>
            </a:r>
          </a:p>
          <a:p>
            <a:r>
              <a:rPr lang="en-CA" dirty="0"/>
              <a:t>Do you have to be young to be a member</a:t>
            </a:r>
          </a:p>
          <a:p>
            <a:pPr lvl="1"/>
            <a:r>
              <a:rPr lang="en-CA" dirty="0"/>
              <a:t>No age restrictions for member/committee/chapter lead. Only age is &lt;36 years of age at the time of nomination to run for the NAYGN board of directors. </a:t>
            </a:r>
          </a:p>
          <a:p>
            <a:r>
              <a:rPr lang="en-CA" dirty="0"/>
              <a:t>Is NAYGN a non-profit? The organization or the chapter? What type of non-profit?</a:t>
            </a:r>
          </a:p>
          <a:p>
            <a:pPr lvl="1"/>
            <a:r>
              <a:rPr lang="en-CA" dirty="0"/>
              <a:t>The NAYGN organization (not the chapters) is a 501c(6) non-profit. </a:t>
            </a:r>
          </a:p>
        </p:txBody>
      </p:sp>
    </p:spTree>
    <p:extLst>
      <p:ext uri="{BB962C8B-B14F-4D97-AF65-F5344CB8AC3E}">
        <p14:creationId xmlns:p14="http://schemas.microsoft.com/office/powerpoint/2010/main" val="59996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Common questions from LCLs</a:t>
            </a:r>
          </a:p>
        </p:txBody>
      </p:sp>
      <p:sp>
        <p:nvSpPr>
          <p:cNvPr id="3" name="Content Placeholder 2"/>
          <p:cNvSpPr>
            <a:spLocks noGrp="1"/>
          </p:cNvSpPr>
          <p:nvPr>
            <p:ph idx="1"/>
          </p:nvPr>
        </p:nvSpPr>
        <p:spPr/>
        <p:txBody>
          <a:bodyPr>
            <a:normAutofit/>
          </a:bodyPr>
          <a:lstStyle/>
          <a:p>
            <a:r>
              <a:rPr lang="en-CA" dirty="0"/>
              <a:t>What about branding?</a:t>
            </a:r>
          </a:p>
          <a:p>
            <a:pPr lvl="1"/>
            <a:r>
              <a:rPr lang="en-US" dirty="0"/>
              <a:t>NAYGN Branding Manual: </a:t>
            </a:r>
          </a:p>
          <a:p>
            <a:pPr lvl="2"/>
            <a:r>
              <a:rPr lang="en-US" sz="1800" dirty="0">
                <a:hlinkClick r:id="rId3"/>
              </a:rPr>
              <a:t>http://naygn.org/wp-content/uploads/2015/05/NAYGN-Branding-Manual.pdf</a:t>
            </a:r>
            <a:r>
              <a:rPr lang="en-US" sz="1800" dirty="0"/>
              <a:t> </a:t>
            </a:r>
          </a:p>
          <a:p>
            <a:pPr lvl="1"/>
            <a:r>
              <a:rPr lang="en-US" dirty="0"/>
              <a:t>The branding manual includes the colors, etc. if you want to print the logo yourself</a:t>
            </a:r>
          </a:p>
          <a:p>
            <a:pPr lvl="1"/>
            <a:r>
              <a:rPr lang="en-US" dirty="0"/>
              <a:t>To obtain the logo, contact your Affairs Operating Officer or </a:t>
            </a:r>
            <a:r>
              <a:rPr lang="en-US" dirty="0">
                <a:hlinkClick r:id="rId4"/>
              </a:rPr>
              <a:t>communications@naygn.org</a:t>
            </a:r>
            <a:r>
              <a:rPr lang="en-US" dirty="0"/>
              <a:t>  </a:t>
            </a:r>
          </a:p>
          <a:p>
            <a:pPr lvl="1"/>
            <a:r>
              <a:rPr lang="en-US" dirty="0"/>
              <a:t>You can also make your own chapter logo! – just check the information in the branding manual</a:t>
            </a:r>
          </a:p>
          <a:p>
            <a:endParaRPr lang="en-CA" dirty="0"/>
          </a:p>
        </p:txBody>
      </p:sp>
    </p:spTree>
    <p:extLst>
      <p:ext uri="{BB962C8B-B14F-4D97-AF65-F5344CB8AC3E}">
        <p14:creationId xmlns:p14="http://schemas.microsoft.com/office/powerpoint/2010/main" val="14710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Common questions from LCLs</a:t>
            </a:r>
          </a:p>
        </p:txBody>
      </p:sp>
      <p:sp>
        <p:nvSpPr>
          <p:cNvPr id="3" name="Content Placeholder 2"/>
          <p:cNvSpPr>
            <a:spLocks noGrp="1"/>
          </p:cNvSpPr>
          <p:nvPr>
            <p:ph idx="1"/>
          </p:nvPr>
        </p:nvSpPr>
        <p:spPr/>
        <p:txBody>
          <a:bodyPr>
            <a:normAutofit/>
          </a:bodyPr>
          <a:lstStyle/>
          <a:p>
            <a:r>
              <a:rPr lang="en-CA" dirty="0"/>
              <a:t>What about speaking on behalf of NAYGN?</a:t>
            </a:r>
          </a:p>
          <a:p>
            <a:pPr lvl="1"/>
            <a:r>
              <a:rPr lang="en-US" sz="1900" dirty="0"/>
              <a:t>If you’re asked to formally speak or comment (newspaper, speaking on a panel, etc.)…</a:t>
            </a:r>
          </a:p>
          <a:p>
            <a:pPr lvl="2"/>
            <a:r>
              <a:rPr lang="en-US" sz="1900" dirty="0"/>
              <a:t>on behalf of your company, contact your communications department</a:t>
            </a:r>
          </a:p>
          <a:p>
            <a:pPr lvl="2"/>
            <a:r>
              <a:rPr lang="en-US" sz="1900" dirty="0"/>
              <a:t>on behalf of NAYGN, contact NAYGN at </a:t>
            </a:r>
            <a:r>
              <a:rPr lang="en-US" sz="1900" dirty="0">
                <a:hlinkClick r:id="rId3"/>
              </a:rPr>
              <a:t>president@naygn.org</a:t>
            </a:r>
            <a:r>
              <a:rPr lang="en-US" sz="1900" dirty="0"/>
              <a:t>   </a:t>
            </a:r>
          </a:p>
          <a:p>
            <a:pPr lvl="1"/>
            <a:r>
              <a:rPr lang="en-US" sz="1900" dirty="0"/>
              <a:t>Day-to-day chapter activities like community events, classroom visits, sitting on local panels representing your own chapter, don’t require any special permission </a:t>
            </a:r>
          </a:p>
          <a:p>
            <a:endParaRPr lang="en-CA" dirty="0"/>
          </a:p>
        </p:txBody>
      </p:sp>
    </p:spTree>
    <p:extLst>
      <p:ext uri="{BB962C8B-B14F-4D97-AF65-F5344CB8AC3E}">
        <p14:creationId xmlns:p14="http://schemas.microsoft.com/office/powerpoint/2010/main" val="133354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Historic Metrics by region</a:t>
            </a:r>
          </a:p>
        </p:txBody>
      </p:sp>
      <p:pic>
        <p:nvPicPr>
          <p:cNvPr id="4" name="Picture 3"/>
          <p:cNvPicPr>
            <a:picLocks noChangeAspect="1"/>
          </p:cNvPicPr>
          <p:nvPr/>
        </p:nvPicPr>
        <p:blipFill>
          <a:blip r:embed="rId3"/>
          <a:stretch>
            <a:fillRect/>
          </a:stretch>
        </p:blipFill>
        <p:spPr>
          <a:xfrm>
            <a:off x="2460085" y="1681226"/>
            <a:ext cx="6390617" cy="4343042"/>
          </a:xfrm>
          <a:prstGeom prst="rect">
            <a:avLst/>
          </a:prstGeom>
        </p:spPr>
      </p:pic>
    </p:spTree>
    <p:extLst>
      <p:ext uri="{BB962C8B-B14F-4D97-AF65-F5344CB8AC3E}">
        <p14:creationId xmlns:p14="http://schemas.microsoft.com/office/powerpoint/2010/main" val="368627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dirty="0"/>
              <a:t>Metrics - 2019</a:t>
            </a:r>
          </a:p>
        </p:txBody>
      </p:sp>
      <p:sp>
        <p:nvSpPr>
          <p:cNvPr id="5" name="Rectangle 4">
            <a:extLst>
              <a:ext uri="{FF2B5EF4-FFF2-40B4-BE49-F238E27FC236}">
                <a16:creationId xmlns:a16="http://schemas.microsoft.com/office/drawing/2014/main" id="{CA776914-8406-4759-8D96-2D7F967C89E6}"/>
              </a:ext>
            </a:extLst>
          </p:cNvPr>
          <p:cNvSpPr/>
          <p:nvPr/>
        </p:nvSpPr>
        <p:spPr>
          <a:xfrm>
            <a:off x="1339274" y="2015732"/>
            <a:ext cx="4986116" cy="3450613"/>
          </a:xfrm>
          <a:prstGeom prst="rect">
            <a:avLst/>
          </a:prstGeom>
        </p:spPr>
        <p:txBody>
          <a:bodyPr vert="horz" lIns="91440" tIns="45720" rIns="91440" bIns="45720" rtlCol="0" anchor="t">
            <a:normAutofit/>
          </a:bodyPr>
          <a:lstStyle/>
          <a:p>
            <a:pPr indent="-228600" defTabSz="914400">
              <a:lnSpc>
                <a:spcPct val="110000"/>
              </a:lnSpc>
              <a:spcAft>
                <a:spcPts val="600"/>
              </a:spcAft>
              <a:buClr>
                <a:schemeClr val="accent1"/>
              </a:buClr>
              <a:buSzPct val="100000"/>
              <a:buFont typeface="Arial" panose="020B0604020202020204" pitchFamily="34" charset="0"/>
              <a:buChar char="•"/>
              <a:defRPr/>
            </a:pPr>
            <a:r>
              <a:rPr lang="en-US" dirty="0"/>
              <a:t>91,121 Total Metric Hours </a:t>
            </a:r>
          </a:p>
          <a:p>
            <a:pPr lvl="1" indent="-228600" defTabSz="914400">
              <a:lnSpc>
                <a:spcPct val="110000"/>
              </a:lnSpc>
              <a:spcAft>
                <a:spcPts val="600"/>
              </a:spcAft>
              <a:buClr>
                <a:schemeClr val="accent1"/>
              </a:buClr>
              <a:buSzPct val="100000"/>
              <a:buFont typeface="Arial" panose="020B0604020202020204" pitchFamily="34" charset="0"/>
              <a:buChar char="•"/>
              <a:defRPr/>
            </a:pPr>
            <a:r>
              <a:rPr lang="en-US" dirty="0"/>
              <a:t>77 reporting chapters</a:t>
            </a:r>
          </a:p>
          <a:p>
            <a:pPr lvl="1" indent="-228600" defTabSz="914400">
              <a:lnSpc>
                <a:spcPct val="110000"/>
              </a:lnSpc>
              <a:spcAft>
                <a:spcPts val="600"/>
              </a:spcAft>
              <a:buClr>
                <a:schemeClr val="accent1"/>
              </a:buClr>
              <a:buSzPct val="100000"/>
              <a:buFont typeface="Arial" panose="020B0604020202020204" pitchFamily="34" charset="0"/>
              <a:buChar char="•"/>
              <a:defRPr/>
            </a:pPr>
            <a:r>
              <a:rPr lang="en-US" u="sng" dirty="0"/>
              <a:t>Professional Development</a:t>
            </a:r>
            <a:r>
              <a:rPr lang="en-US" dirty="0"/>
              <a:t>: 29,075 hours</a:t>
            </a:r>
          </a:p>
          <a:p>
            <a:pPr lvl="1" indent="-228600" defTabSz="914400">
              <a:lnSpc>
                <a:spcPct val="110000"/>
              </a:lnSpc>
              <a:spcAft>
                <a:spcPts val="600"/>
              </a:spcAft>
              <a:buClr>
                <a:schemeClr val="accent1"/>
              </a:buClr>
              <a:buSzPct val="100000"/>
              <a:buFont typeface="Arial" panose="020B0604020202020204" pitchFamily="34" charset="0"/>
              <a:buChar char="•"/>
              <a:defRPr/>
            </a:pPr>
            <a:r>
              <a:rPr lang="en-US" u="sng" dirty="0"/>
              <a:t>Networking</a:t>
            </a:r>
            <a:r>
              <a:rPr lang="en-US" dirty="0"/>
              <a:t>: 33,364 hours</a:t>
            </a:r>
          </a:p>
          <a:p>
            <a:pPr lvl="1" indent="-228600" defTabSz="914400">
              <a:lnSpc>
                <a:spcPct val="110000"/>
              </a:lnSpc>
              <a:spcAft>
                <a:spcPts val="600"/>
              </a:spcAft>
              <a:buClr>
                <a:schemeClr val="accent1"/>
              </a:buClr>
              <a:buSzPct val="100000"/>
              <a:buFont typeface="Arial" panose="020B0604020202020204" pitchFamily="34" charset="0"/>
              <a:buChar char="•"/>
              <a:defRPr/>
            </a:pPr>
            <a:r>
              <a:rPr lang="en-US" u="sng" dirty="0"/>
              <a:t>Public Information</a:t>
            </a:r>
            <a:r>
              <a:rPr lang="en-US" dirty="0"/>
              <a:t>: 12,740 hours</a:t>
            </a:r>
          </a:p>
          <a:p>
            <a:pPr lvl="2" indent="-228600" defTabSz="914400">
              <a:lnSpc>
                <a:spcPct val="110000"/>
              </a:lnSpc>
              <a:spcAft>
                <a:spcPts val="600"/>
              </a:spcAft>
              <a:buClr>
                <a:schemeClr val="accent1"/>
              </a:buClr>
              <a:buSzPct val="100000"/>
              <a:buFont typeface="Arial" panose="020B0604020202020204" pitchFamily="34" charset="0"/>
              <a:buChar char="•"/>
              <a:defRPr/>
            </a:pPr>
            <a:r>
              <a:rPr lang="en-US" dirty="0"/>
              <a:t>PI Reach: 73,859 people </a:t>
            </a:r>
            <a:r>
              <a:rPr lang="en-US" dirty="0">
                <a:solidFill>
                  <a:srgbClr val="FF0000"/>
                </a:solidFill>
              </a:rPr>
              <a:t>NEW RECORD</a:t>
            </a:r>
            <a:endParaRPr lang="en-US" b="1" dirty="0">
              <a:solidFill>
                <a:srgbClr val="FF0000"/>
              </a:solidFill>
            </a:endParaRPr>
          </a:p>
          <a:p>
            <a:pPr lvl="1" indent="-228600" defTabSz="914400">
              <a:lnSpc>
                <a:spcPct val="110000"/>
              </a:lnSpc>
              <a:spcAft>
                <a:spcPts val="600"/>
              </a:spcAft>
              <a:buClr>
                <a:schemeClr val="accent1"/>
              </a:buClr>
              <a:buSzPct val="100000"/>
              <a:buFont typeface="Arial" panose="020B0604020202020204" pitchFamily="34" charset="0"/>
              <a:buChar char="•"/>
              <a:defRPr/>
            </a:pPr>
            <a:r>
              <a:rPr lang="en-US" u="sng" dirty="0"/>
              <a:t>Community Service</a:t>
            </a:r>
            <a:r>
              <a:rPr lang="en-US" dirty="0"/>
              <a:t>: 9,582 hours</a:t>
            </a:r>
          </a:p>
          <a:p>
            <a:pPr lvl="2" indent="-228600" defTabSz="914400">
              <a:lnSpc>
                <a:spcPct val="110000"/>
              </a:lnSpc>
              <a:spcAft>
                <a:spcPts val="600"/>
              </a:spcAft>
              <a:buClr>
                <a:schemeClr val="accent1"/>
              </a:buClr>
              <a:buSzPct val="100000"/>
              <a:buFont typeface="Arial" panose="020B0604020202020204" pitchFamily="34" charset="0"/>
              <a:buChar char="•"/>
              <a:defRPr/>
            </a:pPr>
            <a:r>
              <a:rPr lang="en-US" dirty="0"/>
              <a:t>CS Reach: 68,818 people </a:t>
            </a:r>
            <a:r>
              <a:rPr lang="en-US" dirty="0">
                <a:solidFill>
                  <a:srgbClr val="FF0000"/>
                </a:solidFill>
              </a:rPr>
              <a:t>NEW RECORD</a:t>
            </a:r>
          </a:p>
        </p:txBody>
      </p:sp>
      <p:pic>
        <p:nvPicPr>
          <p:cNvPr id="3074" name="Chart 1"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390" y="804520"/>
            <a:ext cx="49657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31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5277" y="199211"/>
            <a:ext cx="9460903" cy="6658789"/>
          </a:xfrm>
        </p:spPr>
      </p:pic>
    </p:spTree>
    <p:extLst>
      <p:ext uri="{BB962C8B-B14F-4D97-AF65-F5344CB8AC3E}">
        <p14:creationId xmlns:p14="http://schemas.microsoft.com/office/powerpoint/2010/main" val="242248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B830-699C-4DCD-A938-CE8159514B37}"/>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2020 Metrics</a:t>
            </a:r>
          </a:p>
        </p:txBody>
      </p:sp>
      <p:sp>
        <p:nvSpPr>
          <p:cNvPr id="6" name="TextBox 5">
            <a:extLst>
              <a:ext uri="{FF2B5EF4-FFF2-40B4-BE49-F238E27FC236}">
                <a16:creationId xmlns:a16="http://schemas.microsoft.com/office/drawing/2014/main" id="{E595BC67-D19C-4EC1-9003-9B595CBA56FD}"/>
              </a:ext>
            </a:extLst>
          </p:cNvPr>
          <p:cNvSpPr txBox="1"/>
          <p:nvPr/>
        </p:nvSpPr>
        <p:spPr>
          <a:xfrm>
            <a:off x="1451581" y="2015732"/>
            <a:ext cx="3526523" cy="3450613"/>
          </a:xfrm>
          <a:prstGeom prst="rect">
            <a:avLst/>
          </a:prstGeom>
        </p:spPr>
        <p:txBody>
          <a:bodyPr vert="horz" lIns="91440" tIns="45720" rIns="91440" bIns="45720" rtlCol="0" anchor="t">
            <a:normAutofit/>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dirty="0"/>
              <a:t>Hours: 3,165</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dirty="0"/>
              <a:t>Reach: 2,739</a:t>
            </a:r>
          </a:p>
        </p:txBody>
      </p:sp>
      <p:pic>
        <p:nvPicPr>
          <p:cNvPr id="5" name="Content Placeholder 4">
            <a:extLst>
              <a:ext uri="{FF2B5EF4-FFF2-40B4-BE49-F238E27FC236}">
                <a16:creationId xmlns:a16="http://schemas.microsoft.com/office/drawing/2014/main" id="{6BAA2AE5-F00F-47C4-9B07-59731B6E7F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3926" y="1440238"/>
            <a:ext cx="4821551" cy="3218385"/>
          </a:xfrm>
          <a:prstGeom prst="rect">
            <a:avLst/>
          </a:prstGeom>
        </p:spPr>
      </p:pic>
    </p:spTree>
    <p:extLst>
      <p:ext uri="{BB962C8B-B14F-4D97-AF65-F5344CB8AC3E}">
        <p14:creationId xmlns:p14="http://schemas.microsoft.com/office/powerpoint/2010/main" val="186027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092D-69C0-4416-BEF1-C5DF7AC5B08C}"/>
              </a:ext>
            </a:extLst>
          </p:cNvPr>
          <p:cNvSpPr>
            <a:spLocks noGrp="1"/>
          </p:cNvSpPr>
          <p:nvPr>
            <p:ph type="title"/>
          </p:nvPr>
        </p:nvSpPr>
        <p:spPr/>
        <p:txBody>
          <a:bodyPr/>
          <a:lstStyle/>
          <a:p>
            <a:r>
              <a:rPr lang="en-US" dirty="0"/>
              <a:t>What to do with your metrics?</a:t>
            </a:r>
          </a:p>
        </p:txBody>
      </p:sp>
      <p:sp>
        <p:nvSpPr>
          <p:cNvPr id="3" name="Content Placeholder 2">
            <a:extLst>
              <a:ext uri="{FF2B5EF4-FFF2-40B4-BE49-F238E27FC236}">
                <a16:creationId xmlns:a16="http://schemas.microsoft.com/office/drawing/2014/main" id="{973F4954-8708-40BE-9A56-CF39F5622ACC}"/>
              </a:ext>
            </a:extLst>
          </p:cNvPr>
          <p:cNvSpPr>
            <a:spLocks noGrp="1"/>
          </p:cNvSpPr>
          <p:nvPr>
            <p:ph idx="1"/>
          </p:nvPr>
        </p:nvSpPr>
        <p:spPr/>
        <p:txBody>
          <a:bodyPr/>
          <a:lstStyle/>
          <a:p>
            <a:r>
              <a:rPr lang="en-US" dirty="0"/>
              <a:t>Share them!</a:t>
            </a:r>
          </a:p>
          <a:p>
            <a:r>
              <a:rPr lang="en-US" dirty="0"/>
              <a:t>Objective evidence and data to show Executive Sponsor ROI!</a:t>
            </a:r>
          </a:p>
          <a:p>
            <a:r>
              <a:rPr lang="en-US" dirty="0"/>
              <a:t>Bring your metrics to show your impact when meeting with Executive Sponsors!</a:t>
            </a:r>
          </a:p>
          <a:p>
            <a:endParaRPr lang="en-US" dirty="0"/>
          </a:p>
          <a:p>
            <a:endParaRPr lang="en-US" dirty="0"/>
          </a:p>
        </p:txBody>
      </p:sp>
      <p:sp>
        <p:nvSpPr>
          <p:cNvPr id="4" name="Speech Bubble: Oval 3">
            <a:extLst>
              <a:ext uri="{FF2B5EF4-FFF2-40B4-BE49-F238E27FC236}">
                <a16:creationId xmlns:a16="http://schemas.microsoft.com/office/drawing/2014/main" id="{5CD9E0B8-6DD0-46A9-9B01-829D63BB4C76}"/>
              </a:ext>
            </a:extLst>
          </p:cNvPr>
          <p:cNvSpPr/>
          <p:nvPr/>
        </p:nvSpPr>
        <p:spPr>
          <a:xfrm>
            <a:off x="9394509" y="567155"/>
            <a:ext cx="2106386" cy="1448577"/>
          </a:xfrm>
          <a:prstGeom prst="wedgeEllipseCallou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rPr>
              <a:t>Look what we’ve done! Imagine what we can do next year with 20% more budget!</a:t>
            </a:r>
          </a:p>
        </p:txBody>
      </p:sp>
      <p:sp>
        <p:nvSpPr>
          <p:cNvPr id="6" name="Speech Bubble: Rectangle with Corners Rounded 5">
            <a:extLst>
              <a:ext uri="{FF2B5EF4-FFF2-40B4-BE49-F238E27FC236}">
                <a16:creationId xmlns:a16="http://schemas.microsoft.com/office/drawing/2014/main" id="{B9A13260-7992-4B65-8723-F7D1A8FB1E49}"/>
              </a:ext>
            </a:extLst>
          </p:cNvPr>
          <p:cNvSpPr/>
          <p:nvPr/>
        </p:nvSpPr>
        <p:spPr>
          <a:xfrm>
            <a:off x="10285078" y="2917958"/>
            <a:ext cx="1539551" cy="1091682"/>
          </a:xfrm>
          <a:prstGeom prst="wedgeRoundRectCallout">
            <a:avLst>
              <a:gd name="adj1" fmla="val 31895"/>
              <a:gd name="adj2" fmla="val 6506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rPr>
              <a:t>Based on this data, you can have a 50% increase!</a:t>
            </a:r>
            <a:endParaRPr lang="en-US" sz="1200" dirty="0"/>
          </a:p>
        </p:txBody>
      </p:sp>
      <p:pic>
        <p:nvPicPr>
          <p:cNvPr id="7" name="Picture 6">
            <a:extLst>
              <a:ext uri="{FF2B5EF4-FFF2-40B4-BE49-F238E27FC236}">
                <a16:creationId xmlns:a16="http://schemas.microsoft.com/office/drawing/2014/main" id="{FAF9AB6E-FAD3-4730-82AC-0C2F12B4B258}"/>
              </a:ext>
            </a:extLst>
          </p:cNvPr>
          <p:cNvPicPr>
            <a:picLocks noChangeAspect="1"/>
          </p:cNvPicPr>
          <p:nvPr/>
        </p:nvPicPr>
        <p:blipFill>
          <a:blip r:embed="rId3"/>
          <a:stretch>
            <a:fillRect/>
          </a:stretch>
        </p:blipFill>
        <p:spPr>
          <a:xfrm>
            <a:off x="4153441" y="3463799"/>
            <a:ext cx="4199550" cy="2624719"/>
          </a:xfrm>
          <a:prstGeom prst="rect">
            <a:avLst/>
          </a:prstGeom>
        </p:spPr>
      </p:pic>
      <p:sp>
        <p:nvSpPr>
          <p:cNvPr id="8" name="TextBox 7">
            <a:extLst>
              <a:ext uri="{FF2B5EF4-FFF2-40B4-BE49-F238E27FC236}">
                <a16:creationId xmlns:a16="http://schemas.microsoft.com/office/drawing/2014/main" id="{951A55C2-0D67-4B92-8CA7-CF1B4488495A}"/>
              </a:ext>
            </a:extLst>
          </p:cNvPr>
          <p:cNvSpPr txBox="1"/>
          <p:nvPr/>
        </p:nvSpPr>
        <p:spPr>
          <a:xfrm>
            <a:off x="8455176" y="5100438"/>
            <a:ext cx="2984565" cy="253916"/>
          </a:xfrm>
          <a:prstGeom prst="rect">
            <a:avLst/>
          </a:prstGeom>
          <a:noFill/>
        </p:spPr>
        <p:txBody>
          <a:bodyPr wrap="square" rtlCol="0">
            <a:spAutoFit/>
          </a:bodyPr>
          <a:lstStyle/>
          <a:p>
            <a:r>
              <a:rPr lang="en-US" sz="1050" dirty="0"/>
              <a:t>*Results may vary. </a:t>
            </a:r>
          </a:p>
        </p:txBody>
      </p:sp>
    </p:spTree>
    <p:extLst>
      <p:ext uri="{BB962C8B-B14F-4D97-AF65-F5344CB8AC3E}">
        <p14:creationId xmlns:p14="http://schemas.microsoft.com/office/powerpoint/2010/main" val="2050202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4CFFD4-F73B-463E-BD02-C8AEECE5174D}"/>
              </a:ext>
            </a:extLst>
          </p:cNvPr>
          <p:cNvSpPr>
            <a:spLocks noGrp="1"/>
          </p:cNvSpPr>
          <p:nvPr>
            <p:ph type="title"/>
          </p:nvPr>
        </p:nvSpPr>
        <p:spPr>
          <a:xfrm>
            <a:off x="5188043" y="804520"/>
            <a:ext cx="5550355" cy="1049235"/>
          </a:xfrm>
        </p:spPr>
        <p:txBody>
          <a:bodyPr>
            <a:normAutofit/>
          </a:bodyPr>
          <a:lstStyle/>
          <a:p>
            <a:r>
              <a:rPr lang="en-US" dirty="0"/>
              <a:t>2019 End of year report</a:t>
            </a:r>
          </a:p>
        </p:txBody>
      </p:sp>
      <p:pic>
        <p:nvPicPr>
          <p:cNvPr id="8" name="Picture 7">
            <a:extLst>
              <a:ext uri="{FF2B5EF4-FFF2-40B4-BE49-F238E27FC236}">
                <a16:creationId xmlns:a16="http://schemas.microsoft.com/office/drawing/2014/main" id="{1CB6DE73-7F77-4A4B-85D2-C83EDC7E5364}"/>
              </a:ext>
            </a:extLst>
          </p:cNvPr>
          <p:cNvPicPr>
            <a:picLocks noChangeAspect="1"/>
          </p:cNvPicPr>
          <p:nvPr/>
        </p:nvPicPr>
        <p:blipFill rotWithShape="1">
          <a:blip r:embed="rId3"/>
          <a:srcRect t="3315" r="2" b="2"/>
          <a:stretch/>
        </p:blipFill>
        <p:spPr>
          <a:xfrm>
            <a:off x="0" y="0"/>
            <a:ext cx="4965183" cy="6858000"/>
          </a:xfrm>
          <a:prstGeom prst="rect">
            <a:avLst/>
          </a:prstGeom>
        </p:spPr>
      </p:pic>
      <p:sp>
        <p:nvSpPr>
          <p:cNvPr id="9" name="Content Placeholder 2">
            <a:extLst>
              <a:ext uri="{FF2B5EF4-FFF2-40B4-BE49-F238E27FC236}">
                <a16:creationId xmlns:a16="http://schemas.microsoft.com/office/drawing/2014/main" id="{3FCF0544-FEC7-46A7-89F5-4C89DC94F4F8}"/>
              </a:ext>
            </a:extLst>
          </p:cNvPr>
          <p:cNvSpPr>
            <a:spLocks noGrp="1"/>
          </p:cNvSpPr>
          <p:nvPr>
            <p:ph idx="1"/>
          </p:nvPr>
        </p:nvSpPr>
        <p:spPr>
          <a:xfrm>
            <a:off x="5188043" y="2015732"/>
            <a:ext cx="5550355" cy="3450613"/>
          </a:xfrm>
        </p:spPr>
        <p:txBody>
          <a:bodyPr>
            <a:normAutofit/>
          </a:bodyPr>
          <a:lstStyle/>
          <a:p>
            <a:r>
              <a:rPr lang="en-US" dirty="0"/>
              <a:t>Summarizing 2019 in one page!</a:t>
            </a:r>
          </a:p>
          <a:p>
            <a:r>
              <a:rPr lang="en-US" dirty="0"/>
              <a:t>Show it to all your friends, your manager, your cube-neighbor, your actual neighbor!</a:t>
            </a:r>
          </a:p>
          <a:p>
            <a:r>
              <a:rPr lang="en-US" dirty="0"/>
              <a:t>Take this to your Executive Champion!</a:t>
            </a:r>
          </a:p>
          <a:p>
            <a:r>
              <a:rPr lang="en-US" dirty="0"/>
              <a:t>Reference it when requesting 2021 budget!</a:t>
            </a:r>
          </a:p>
        </p:txBody>
      </p:sp>
    </p:spTree>
    <p:extLst>
      <p:ext uri="{BB962C8B-B14F-4D97-AF65-F5344CB8AC3E}">
        <p14:creationId xmlns:p14="http://schemas.microsoft.com/office/powerpoint/2010/main" val="194559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p:txBody>
          <a:bodyPr/>
          <a:lstStyle/>
          <a:p>
            <a:r>
              <a:rPr lang="en-US" dirty="0"/>
              <a:t>Committee slides – Engagement</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a:xfrm>
            <a:off x="1451579" y="1962615"/>
            <a:ext cx="10301806" cy="4259765"/>
          </a:xfrm>
        </p:spPr>
        <p:txBody>
          <a:bodyPr>
            <a:normAutofit fontScale="92500" lnSpcReduction="20000"/>
          </a:bodyPr>
          <a:lstStyle/>
          <a:p>
            <a:pPr marL="0" indent="0">
              <a:buNone/>
            </a:pPr>
            <a:r>
              <a:rPr lang="en-US" b="1" dirty="0"/>
              <a:t>Engagement Committee</a:t>
            </a:r>
          </a:p>
          <a:p>
            <a:r>
              <a:rPr lang="en-US" b="1" dirty="0"/>
              <a:t>Goal: </a:t>
            </a:r>
            <a:r>
              <a:rPr lang="en-US" dirty="0"/>
              <a:t>To develop, implement, and create initiatives and changes to increase membership numbers and overall member experience. Core sponsor is the Vice President (contact at </a:t>
            </a:r>
            <a:r>
              <a:rPr lang="en-US" dirty="0">
                <a:hlinkClick r:id="rId2"/>
              </a:rPr>
              <a:t>vp@naygn.org</a:t>
            </a:r>
            <a:r>
              <a:rPr lang="en-US" dirty="0"/>
              <a:t> or </a:t>
            </a:r>
            <a:r>
              <a:rPr lang="en-US" dirty="0">
                <a:hlinkClick r:id="rId3"/>
              </a:rPr>
              <a:t>engagement@naygn.org</a:t>
            </a:r>
            <a:r>
              <a:rPr lang="en-US" dirty="0"/>
              <a:t>)</a:t>
            </a:r>
          </a:p>
          <a:p>
            <a:r>
              <a:rPr lang="en-US" b="1" dirty="0"/>
              <a:t>2019 Accomplishments:</a:t>
            </a:r>
          </a:p>
          <a:p>
            <a:pPr lvl="1"/>
            <a:r>
              <a:rPr lang="en-US" dirty="0"/>
              <a:t>Improved registration by decreasing sign up fields on NAYGN website and other changes   </a:t>
            </a:r>
          </a:p>
          <a:p>
            <a:pPr lvl="1"/>
            <a:r>
              <a:rPr lang="en-US" dirty="0"/>
              <a:t>Made progress in membership database cleanups through LCL list review and removal of old members</a:t>
            </a:r>
          </a:p>
          <a:p>
            <a:pPr lvl="1"/>
            <a:r>
              <a:rPr lang="en-US" dirty="0"/>
              <a:t>Designed standard brochures for “Who is NAYGN,” “How to start a new local chapter,” and “Sponsorship.” </a:t>
            </a:r>
          </a:p>
          <a:p>
            <a:r>
              <a:rPr lang="en-US" b="1" dirty="0"/>
              <a:t>2020 Major Initiatives:</a:t>
            </a:r>
          </a:p>
          <a:p>
            <a:pPr lvl="1"/>
            <a:r>
              <a:rPr lang="en-US" dirty="0"/>
              <a:t>Increase individual member leadership within chapters and international organization </a:t>
            </a:r>
          </a:p>
          <a:p>
            <a:pPr lvl="1"/>
            <a:r>
              <a:rPr lang="en-US" dirty="0"/>
              <a:t>Increase information sharing between chapters</a:t>
            </a:r>
          </a:p>
          <a:p>
            <a:pPr lvl="1"/>
            <a:r>
              <a:rPr lang="en-US" dirty="0"/>
              <a:t>Build a reputation for appreciation </a:t>
            </a:r>
          </a:p>
          <a:p>
            <a:pPr lvl="1"/>
            <a:endParaRPr lang="en-US" dirty="0"/>
          </a:p>
        </p:txBody>
      </p:sp>
    </p:spTree>
    <p:extLst>
      <p:ext uri="{BB962C8B-B14F-4D97-AF65-F5344CB8AC3E}">
        <p14:creationId xmlns:p14="http://schemas.microsoft.com/office/powerpoint/2010/main" val="2788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DC0F-A61E-48DD-B920-57E2DEB5843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A2CC552-CD84-45DC-9487-7BF375AE1F42}"/>
              </a:ext>
            </a:extLst>
          </p:cNvPr>
          <p:cNvSpPr>
            <a:spLocks noGrp="1"/>
          </p:cNvSpPr>
          <p:nvPr>
            <p:ph idx="1"/>
          </p:nvPr>
        </p:nvSpPr>
        <p:spPr>
          <a:xfrm>
            <a:off x="1451579" y="2015732"/>
            <a:ext cx="9603275" cy="3744045"/>
          </a:xfrm>
        </p:spPr>
        <p:txBody>
          <a:bodyPr>
            <a:normAutofit fontScale="92500" lnSpcReduction="10000"/>
          </a:bodyPr>
          <a:lstStyle/>
          <a:p>
            <a:r>
              <a:rPr lang="en-US" dirty="0"/>
              <a:t>12:00 - 12:45: LCL Meeting: general meeting</a:t>
            </a:r>
          </a:p>
          <a:p>
            <a:pPr lvl="1"/>
            <a:r>
              <a:rPr lang="en-US" dirty="0"/>
              <a:t>Core/RL Introductions</a:t>
            </a:r>
          </a:p>
          <a:p>
            <a:pPr lvl="1"/>
            <a:r>
              <a:rPr lang="en-US" dirty="0"/>
              <a:t>NAYGN information</a:t>
            </a:r>
          </a:p>
          <a:p>
            <a:pPr lvl="1"/>
            <a:r>
              <a:rPr lang="en-US" dirty="0"/>
              <a:t>NAYGN Committees</a:t>
            </a:r>
          </a:p>
          <a:p>
            <a:r>
              <a:rPr lang="en-US" dirty="0">
                <a:solidFill>
                  <a:srgbClr val="FF0000"/>
                </a:solidFill>
              </a:rPr>
              <a:t>12:45 – 13:00 Break</a:t>
            </a:r>
          </a:p>
          <a:p>
            <a:r>
              <a:rPr lang="en-US" dirty="0"/>
              <a:t>1300 - 1330: Region Specific Breakout</a:t>
            </a:r>
          </a:p>
          <a:p>
            <a:r>
              <a:rPr lang="en-US" dirty="0"/>
              <a:t>13:30 – 14:00 Region Roundtable </a:t>
            </a:r>
          </a:p>
          <a:p>
            <a:pPr lvl="1"/>
            <a:r>
              <a:rPr lang="en-US" dirty="0"/>
              <a:t>Present best practices and areas for development</a:t>
            </a:r>
          </a:p>
          <a:p>
            <a:r>
              <a:rPr lang="en-US" dirty="0"/>
              <a:t>14:00 – 14:30 Workshop on Communicating the Value of NAYGN</a:t>
            </a:r>
          </a:p>
        </p:txBody>
      </p:sp>
    </p:spTree>
    <p:extLst>
      <p:ext uri="{BB962C8B-B14F-4D97-AF65-F5344CB8AC3E}">
        <p14:creationId xmlns:p14="http://schemas.microsoft.com/office/powerpoint/2010/main" val="295252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p:txBody>
          <a:bodyPr/>
          <a:lstStyle/>
          <a:p>
            <a:r>
              <a:rPr lang="en-US" dirty="0"/>
              <a:t>Committee slides - benchmarking</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a:xfrm>
            <a:off x="1451579" y="1853754"/>
            <a:ext cx="10469075" cy="4312870"/>
          </a:xfrm>
        </p:spPr>
        <p:txBody>
          <a:bodyPr>
            <a:normAutofit fontScale="85000" lnSpcReduction="10000"/>
          </a:bodyPr>
          <a:lstStyle/>
          <a:p>
            <a:pPr marL="0" indent="0">
              <a:buNone/>
            </a:pPr>
            <a:r>
              <a:rPr lang="en-US" b="1" dirty="0"/>
              <a:t>Benchmarking Committee</a:t>
            </a:r>
          </a:p>
          <a:p>
            <a:r>
              <a:rPr lang="en-US" b="1" dirty="0"/>
              <a:t>Goal: </a:t>
            </a:r>
            <a:r>
              <a:rPr lang="en-US" dirty="0"/>
              <a:t>To develop, facilitate, and analyze surveys, and report survey results. This committee is formed as needed during odd numbered years for even numbered year Career report distribution. Core sponsor is the Vice President (contact at </a:t>
            </a:r>
            <a:r>
              <a:rPr lang="en-US" dirty="0">
                <a:hlinkClick r:id="rId2"/>
              </a:rPr>
              <a:t>vp@naygn.org</a:t>
            </a:r>
            <a:r>
              <a:rPr lang="en-US" dirty="0"/>
              <a:t> or </a:t>
            </a:r>
            <a:r>
              <a:rPr lang="en-US" dirty="0">
                <a:hlinkClick r:id="rId3"/>
              </a:rPr>
              <a:t>benchmarking@naygn.org</a:t>
            </a:r>
            <a:r>
              <a:rPr lang="en-US" dirty="0"/>
              <a:t>). </a:t>
            </a:r>
          </a:p>
          <a:p>
            <a:r>
              <a:rPr lang="en-US" b="1" dirty="0"/>
              <a:t>2020 Career Report Findings (full report coming soon!)</a:t>
            </a:r>
          </a:p>
          <a:p>
            <a:pPr lvl="1"/>
            <a:r>
              <a:rPr lang="en-US" dirty="0"/>
              <a:t>NAYGN needs more diversity in our membership</a:t>
            </a:r>
          </a:p>
          <a:p>
            <a:pPr lvl="1"/>
            <a:r>
              <a:rPr lang="en-US" dirty="0"/>
              <a:t>The industry still has starting salary and job role gender disparity</a:t>
            </a:r>
          </a:p>
          <a:p>
            <a:pPr lvl="1"/>
            <a:r>
              <a:rPr lang="en-US" dirty="0"/>
              <a:t>Higher salary does not necessarily equal greater job satisfaction even though it’s ranked as most important for satisfaction</a:t>
            </a:r>
          </a:p>
          <a:p>
            <a:pPr lvl="1"/>
            <a:r>
              <a:rPr lang="en-US" dirty="0"/>
              <a:t>The current workforce believes in subsequent license renewal as the most impactful to the future of nuclear</a:t>
            </a:r>
          </a:p>
          <a:p>
            <a:pPr lvl="1"/>
            <a:r>
              <a:rPr lang="en-US" dirty="0"/>
              <a:t>Some regional areas have changed their outlook on the future of nuclear (some more optimistic, some less)</a:t>
            </a:r>
          </a:p>
          <a:p>
            <a:pPr lvl="1"/>
            <a:r>
              <a:rPr lang="en-US" dirty="0"/>
              <a:t>The workforce is most interested in in Leadership and Management Training </a:t>
            </a:r>
          </a:p>
          <a:p>
            <a:pPr lvl="1"/>
            <a:r>
              <a:rPr lang="en-US" dirty="0"/>
              <a:t>Rotational programs are valuable and desired and a potential solution to some dissatisfactions with career development</a:t>
            </a:r>
          </a:p>
          <a:p>
            <a:pPr lvl="1"/>
            <a:r>
              <a:rPr lang="en-US" dirty="0"/>
              <a:t>Satisfaction with NAYGN and chapter engagement remains strong! </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6459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p:txBody>
          <a:bodyPr/>
          <a:lstStyle/>
          <a:p>
            <a:r>
              <a:rPr lang="en-US" dirty="0"/>
              <a:t>Committee slides – sponsorship </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a:xfrm>
            <a:off x="1451579" y="1962615"/>
            <a:ext cx="10301806" cy="4259765"/>
          </a:xfrm>
        </p:spPr>
        <p:txBody>
          <a:bodyPr>
            <a:normAutofit fontScale="92500" lnSpcReduction="10000"/>
          </a:bodyPr>
          <a:lstStyle/>
          <a:p>
            <a:pPr marL="0" indent="0">
              <a:buNone/>
            </a:pPr>
            <a:r>
              <a:rPr lang="en-US" b="1" dirty="0"/>
              <a:t>Sponsorship Committee</a:t>
            </a:r>
          </a:p>
          <a:p>
            <a:r>
              <a:rPr lang="en-US" b="1" dirty="0"/>
              <a:t>Goal: </a:t>
            </a:r>
            <a:r>
              <a:rPr lang="en-US" dirty="0"/>
              <a:t>To engage, manage, and track sponsorship commitments from NAYGN chapters. Core sponsor is the Treasurer (contact at </a:t>
            </a:r>
            <a:r>
              <a:rPr lang="en-US" dirty="0">
                <a:hlinkClick r:id="rId3"/>
              </a:rPr>
              <a:t>treasurer@NAYGN.org</a:t>
            </a:r>
            <a:r>
              <a:rPr lang="en-US" dirty="0"/>
              <a:t>).</a:t>
            </a:r>
          </a:p>
          <a:p>
            <a:r>
              <a:rPr lang="en-US" b="1" dirty="0"/>
              <a:t>2019 Accomplishments:</a:t>
            </a:r>
          </a:p>
          <a:p>
            <a:pPr lvl="1"/>
            <a:r>
              <a:rPr lang="en-US" dirty="0"/>
              <a:t>Acquired 4 new sponsors, 2 of them Canadian </a:t>
            </a:r>
          </a:p>
          <a:p>
            <a:pPr lvl="1"/>
            <a:r>
              <a:rPr lang="en-US" dirty="0"/>
              <a:t>Increased sponsorship commitments by 38% from 2019</a:t>
            </a:r>
            <a:endParaRPr lang="en-US" b="1" dirty="0"/>
          </a:p>
          <a:p>
            <a:r>
              <a:rPr lang="en-US" b="1" dirty="0"/>
              <a:t>2020 Major Initiatives:</a:t>
            </a:r>
          </a:p>
          <a:p>
            <a:pPr lvl="1"/>
            <a:r>
              <a:rPr lang="en-US" dirty="0"/>
              <a:t>Acquire 2 additional sponsorships</a:t>
            </a:r>
          </a:p>
          <a:p>
            <a:pPr lvl="1"/>
            <a:r>
              <a:rPr lang="en-US" dirty="0"/>
              <a:t>Strategize methods to incentivize sponsors without the 2020 National Conference</a:t>
            </a:r>
          </a:p>
          <a:p>
            <a:pPr lvl="1"/>
            <a:r>
              <a:rPr lang="en-US" dirty="0"/>
              <a:t>Further develop materials for local chapter leads to keep executive sponsors aligned with NAYGN and promote sponsorship</a:t>
            </a:r>
          </a:p>
          <a:p>
            <a:pPr lvl="1"/>
            <a:endParaRPr lang="en-US" dirty="0"/>
          </a:p>
        </p:txBody>
      </p:sp>
    </p:spTree>
    <p:extLst>
      <p:ext uri="{BB962C8B-B14F-4D97-AF65-F5344CB8AC3E}">
        <p14:creationId xmlns:p14="http://schemas.microsoft.com/office/powerpoint/2010/main" val="3114981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p:txBody>
          <a:bodyPr/>
          <a:lstStyle/>
          <a:p>
            <a:r>
              <a:rPr lang="en-US" dirty="0"/>
              <a:t>Committee slides - Awards</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a:xfrm>
            <a:off x="1451579" y="1962615"/>
            <a:ext cx="10301806" cy="4259765"/>
          </a:xfrm>
        </p:spPr>
        <p:txBody>
          <a:bodyPr>
            <a:normAutofit fontScale="92500" lnSpcReduction="10000"/>
          </a:bodyPr>
          <a:lstStyle/>
          <a:p>
            <a:pPr marL="0" indent="0">
              <a:buNone/>
            </a:pPr>
            <a:r>
              <a:rPr lang="en-US" b="1" dirty="0"/>
              <a:t>Awards Committee</a:t>
            </a:r>
          </a:p>
          <a:p>
            <a:r>
              <a:rPr lang="en-US" b="1" dirty="0"/>
              <a:t>Goal:  </a:t>
            </a:r>
            <a:r>
              <a:rPr lang="en-US" dirty="0"/>
              <a:t>To develop and maintain all submissions and approvals for awards and honors granted by NAYGN.  Core sponsor is the Communication Officer (contact at </a:t>
            </a:r>
            <a:r>
              <a:rPr lang="en-US" dirty="0">
                <a:hlinkClick r:id="rId2"/>
              </a:rPr>
              <a:t>awards@naygn.org</a:t>
            </a:r>
            <a:r>
              <a:rPr lang="en-US" dirty="0"/>
              <a:t>).</a:t>
            </a:r>
          </a:p>
          <a:p>
            <a:r>
              <a:rPr lang="en-US" b="1" dirty="0"/>
              <a:t>2019 Accomplishments:</a:t>
            </a:r>
          </a:p>
          <a:p>
            <a:pPr lvl="1"/>
            <a:r>
              <a:rPr lang="en-US" dirty="0"/>
              <a:t>Delivery of all quarterly excellence and annual awards.</a:t>
            </a:r>
          </a:p>
          <a:p>
            <a:pPr lvl="1"/>
            <a:r>
              <a:rPr lang="en-US" dirty="0"/>
              <a:t>Addition of award winners on the NAYGN website (</a:t>
            </a:r>
            <a:r>
              <a:rPr lang="en-US" dirty="0">
                <a:hlinkClick r:id="rId3"/>
              </a:rPr>
              <a:t>https://naygn.org/annual-awards/</a:t>
            </a:r>
            <a:r>
              <a:rPr lang="en-US" dirty="0"/>
              <a:t> and </a:t>
            </a:r>
            <a:r>
              <a:rPr lang="en-US" dirty="0">
                <a:hlinkClick r:id="rId4"/>
              </a:rPr>
              <a:t>https://naygn.org/past-award-winners/</a:t>
            </a:r>
            <a:r>
              <a:rPr lang="en-US" dirty="0"/>
              <a:t>).</a:t>
            </a:r>
          </a:p>
          <a:p>
            <a:r>
              <a:rPr lang="en-US" b="1" dirty="0"/>
              <a:t>2020 Major Initiatives:</a:t>
            </a:r>
          </a:p>
          <a:p>
            <a:pPr lvl="1"/>
            <a:r>
              <a:rPr lang="en-US" dirty="0"/>
              <a:t>Continue to highlight activities performed by members and chapters. </a:t>
            </a:r>
          </a:p>
          <a:p>
            <a:pPr lvl="1"/>
            <a:r>
              <a:rPr lang="en-US" dirty="0"/>
              <a:t>Announce Annual Awards on social media.</a:t>
            </a:r>
          </a:p>
          <a:p>
            <a:pPr lvl="1"/>
            <a:r>
              <a:rPr lang="en-US" dirty="0"/>
              <a:t>Create new awards to continue to recognize the diversity of chapter activities.</a:t>
            </a:r>
          </a:p>
          <a:p>
            <a:pPr lvl="1"/>
            <a:endParaRPr lang="en-US" dirty="0"/>
          </a:p>
        </p:txBody>
      </p:sp>
    </p:spTree>
    <p:extLst>
      <p:ext uri="{BB962C8B-B14F-4D97-AF65-F5344CB8AC3E}">
        <p14:creationId xmlns:p14="http://schemas.microsoft.com/office/powerpoint/2010/main" val="1507708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p:txBody>
          <a:bodyPr/>
          <a:lstStyle/>
          <a:p>
            <a:r>
              <a:rPr lang="en-US" dirty="0"/>
              <a:t>Committee slides – Social Media</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a:xfrm>
            <a:off x="1451579" y="1962615"/>
            <a:ext cx="10301806" cy="4259765"/>
          </a:xfrm>
        </p:spPr>
        <p:txBody>
          <a:bodyPr>
            <a:normAutofit fontScale="62500" lnSpcReduction="20000"/>
          </a:bodyPr>
          <a:lstStyle/>
          <a:p>
            <a:pPr marL="0" indent="0">
              <a:buNone/>
            </a:pPr>
            <a:r>
              <a:rPr lang="en-US" b="1" dirty="0"/>
              <a:t>Social Media</a:t>
            </a:r>
          </a:p>
          <a:p>
            <a:r>
              <a:rPr lang="en-US" b="1" dirty="0"/>
              <a:t>Goal: </a:t>
            </a:r>
            <a:r>
              <a:rPr lang="en-US" dirty="0"/>
              <a:t>To provide information to our membership and general public based on the daily initiatives of the organization. Core sponsor is the Communication Officer (contact at </a:t>
            </a:r>
            <a:r>
              <a:rPr lang="en-US" dirty="0">
                <a:hlinkClick r:id="rId2"/>
              </a:rPr>
              <a:t>socialmedia@naygn.org</a:t>
            </a:r>
            <a:r>
              <a:rPr lang="en-US" dirty="0"/>
              <a:t>)</a:t>
            </a:r>
          </a:p>
          <a:p>
            <a:r>
              <a:rPr lang="en-US" b="1" dirty="0"/>
              <a:t>Channels</a:t>
            </a:r>
          </a:p>
          <a:p>
            <a:pPr lvl="1"/>
            <a:r>
              <a:rPr lang="en-US" dirty="0"/>
              <a:t>Facebook (</a:t>
            </a:r>
            <a:r>
              <a:rPr lang="en-US" dirty="0" err="1"/>
              <a:t>TheNAYGN</a:t>
            </a:r>
            <a:r>
              <a:rPr lang="en-US" dirty="0"/>
              <a:t>)</a:t>
            </a:r>
          </a:p>
          <a:p>
            <a:pPr lvl="1"/>
            <a:r>
              <a:rPr lang="en-US" dirty="0"/>
              <a:t>Twitter (NA_YGN)</a:t>
            </a:r>
          </a:p>
          <a:p>
            <a:pPr lvl="1"/>
            <a:r>
              <a:rPr lang="en-US" dirty="0"/>
              <a:t>Instagram (</a:t>
            </a:r>
            <a:r>
              <a:rPr lang="en-US" dirty="0" err="1"/>
              <a:t>na_ygn</a:t>
            </a:r>
            <a:r>
              <a:rPr lang="en-US" dirty="0"/>
              <a:t>)</a:t>
            </a:r>
          </a:p>
          <a:p>
            <a:pPr lvl="1"/>
            <a:r>
              <a:rPr lang="en-US" dirty="0"/>
              <a:t>LinkedIn (</a:t>
            </a:r>
            <a:r>
              <a:rPr lang="en-US" dirty="0" err="1"/>
              <a:t>naygn</a:t>
            </a:r>
            <a:r>
              <a:rPr lang="en-US" dirty="0"/>
              <a:t>)</a:t>
            </a:r>
          </a:p>
          <a:p>
            <a:pPr lvl="1"/>
            <a:r>
              <a:rPr lang="en-US" dirty="0"/>
              <a:t>YouTube (NAYGN)</a:t>
            </a:r>
          </a:p>
          <a:p>
            <a:r>
              <a:rPr lang="en-US" b="1" dirty="0"/>
              <a:t>2019 Accomplishments:</a:t>
            </a:r>
          </a:p>
          <a:p>
            <a:pPr lvl="1"/>
            <a:r>
              <a:rPr lang="en-US" dirty="0"/>
              <a:t>20 for 20 Chapter Takeover. Each week for 20 weeks in a row we had a different chapter takeover our social media channels to share content!</a:t>
            </a:r>
          </a:p>
          <a:p>
            <a:pPr lvl="1"/>
            <a:r>
              <a:rPr lang="en-US" dirty="0"/>
              <a:t>Began using </a:t>
            </a:r>
            <a:r>
              <a:rPr lang="en-US" dirty="0" err="1"/>
              <a:t>HootSuite</a:t>
            </a:r>
            <a:r>
              <a:rPr lang="en-US" dirty="0"/>
              <a:t> to schedule content on Twitter, Instagram, and LinkedIn.</a:t>
            </a:r>
          </a:p>
          <a:p>
            <a:r>
              <a:rPr lang="en-US" b="1" dirty="0"/>
              <a:t>2020 Major Initiatives:</a:t>
            </a:r>
          </a:p>
          <a:p>
            <a:pPr lvl="1"/>
            <a:r>
              <a:rPr lang="en-US" dirty="0"/>
              <a:t>To continue to reach new audiences to share the mission of NAYGN.</a:t>
            </a:r>
          </a:p>
          <a:p>
            <a:pPr lvl="1"/>
            <a:r>
              <a:rPr lang="en-US" dirty="0"/>
              <a:t>#U235Challenge! </a:t>
            </a:r>
            <a:r>
              <a:rPr lang="en-US" dirty="0">
                <a:hlinkClick r:id="rId3"/>
              </a:rPr>
              <a:t>http://naygn.org/u235challenge</a:t>
            </a:r>
            <a:r>
              <a:rPr lang="en-US" dirty="0"/>
              <a:t> </a:t>
            </a:r>
          </a:p>
          <a:p>
            <a:pPr lvl="1"/>
            <a:r>
              <a:rPr lang="en-US" dirty="0"/>
              <a:t>Increase video content using online web videos tools.</a:t>
            </a:r>
          </a:p>
          <a:p>
            <a:pPr lvl="1"/>
            <a:endParaRPr lang="en-US" dirty="0"/>
          </a:p>
        </p:txBody>
      </p:sp>
    </p:spTree>
    <p:extLst>
      <p:ext uri="{BB962C8B-B14F-4D97-AF65-F5344CB8AC3E}">
        <p14:creationId xmlns:p14="http://schemas.microsoft.com/office/powerpoint/2010/main" val="3385389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p:txBody>
          <a:bodyPr/>
          <a:lstStyle/>
          <a:p>
            <a:r>
              <a:rPr lang="en-US" dirty="0"/>
              <a:t>Committee slides – Publications </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a:xfrm>
            <a:off x="1451579" y="1962615"/>
            <a:ext cx="10301806" cy="4259765"/>
          </a:xfrm>
        </p:spPr>
        <p:txBody>
          <a:bodyPr>
            <a:normAutofit/>
          </a:bodyPr>
          <a:lstStyle/>
          <a:p>
            <a:pPr marL="0" indent="0">
              <a:buNone/>
            </a:pPr>
            <a:r>
              <a:rPr lang="en-US" b="1" dirty="0"/>
              <a:t>Publications Committee</a:t>
            </a:r>
          </a:p>
          <a:p>
            <a:r>
              <a:rPr lang="en-US" b="1" dirty="0"/>
              <a:t>Goal: </a:t>
            </a:r>
            <a:r>
              <a:rPr lang="en-US" dirty="0"/>
              <a:t>To develop bi-weekly membership newsletters and curate content for Go Nuke articles published to the NAYGN website. Core sponsor is the Communications Officer (contact at </a:t>
            </a:r>
            <a:r>
              <a:rPr lang="en-US" dirty="0">
                <a:hlinkClick r:id="rId2"/>
              </a:rPr>
              <a:t>publications@nayng.org</a:t>
            </a:r>
            <a:r>
              <a:rPr lang="en-US" dirty="0"/>
              <a:t>).</a:t>
            </a:r>
          </a:p>
          <a:p>
            <a:r>
              <a:rPr lang="en-US" b="1" dirty="0"/>
              <a:t>2019 Accomplishments:</a:t>
            </a:r>
          </a:p>
          <a:p>
            <a:pPr lvl="1"/>
            <a:r>
              <a:rPr lang="en-US" dirty="0"/>
              <a:t>Updated the layout of our newsletters using </a:t>
            </a:r>
            <a:r>
              <a:rPr lang="en-US" dirty="0" err="1"/>
              <a:t>MailChimp</a:t>
            </a:r>
            <a:r>
              <a:rPr lang="en-US" dirty="0"/>
              <a:t>.</a:t>
            </a:r>
          </a:p>
          <a:p>
            <a:r>
              <a:rPr lang="en-US" b="1" dirty="0"/>
              <a:t>2020 Major Initiatives:</a:t>
            </a:r>
          </a:p>
          <a:p>
            <a:pPr lvl="1"/>
            <a:r>
              <a:rPr lang="en-US" dirty="0"/>
              <a:t>Procure unique content to be displayed in more routine Go Nuke articles.</a:t>
            </a:r>
          </a:p>
          <a:p>
            <a:pPr lvl="1"/>
            <a:r>
              <a:rPr lang="en-US" dirty="0"/>
              <a:t>Increase newsletters engagement within membership.</a:t>
            </a:r>
          </a:p>
        </p:txBody>
      </p:sp>
    </p:spTree>
    <p:extLst>
      <p:ext uri="{BB962C8B-B14F-4D97-AF65-F5344CB8AC3E}">
        <p14:creationId xmlns:p14="http://schemas.microsoft.com/office/powerpoint/2010/main" val="1398455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p:txBody>
          <a:bodyPr/>
          <a:lstStyle/>
          <a:p>
            <a:r>
              <a:rPr lang="en-US" dirty="0"/>
              <a:t>Committee slides – Digital </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a:xfrm>
            <a:off x="1451579" y="1962615"/>
            <a:ext cx="10301806" cy="4259765"/>
          </a:xfrm>
        </p:spPr>
        <p:txBody>
          <a:bodyPr>
            <a:normAutofit lnSpcReduction="10000"/>
          </a:bodyPr>
          <a:lstStyle/>
          <a:p>
            <a:pPr marL="0" indent="0">
              <a:buNone/>
            </a:pPr>
            <a:r>
              <a:rPr lang="en-US" b="1" dirty="0"/>
              <a:t>Digital Committee</a:t>
            </a:r>
          </a:p>
          <a:p>
            <a:r>
              <a:rPr lang="en-US" b="1" dirty="0"/>
              <a:t>Goal: </a:t>
            </a:r>
            <a:r>
              <a:rPr lang="en-US" dirty="0"/>
              <a:t>To administer technologies used by the organization and maintain the NAYGN website. Core sponsor is the Communications Officer (contact at </a:t>
            </a:r>
            <a:r>
              <a:rPr lang="en-US" dirty="0">
                <a:hlinkClick r:id="rId2"/>
              </a:rPr>
              <a:t>digital@naygn.org</a:t>
            </a:r>
            <a:r>
              <a:rPr lang="en-US" dirty="0"/>
              <a:t>).</a:t>
            </a:r>
          </a:p>
          <a:p>
            <a:r>
              <a:rPr lang="en-US" b="1" dirty="0"/>
              <a:t>2019 Accomplishments:</a:t>
            </a:r>
          </a:p>
          <a:p>
            <a:pPr lvl="1"/>
            <a:r>
              <a:rPr lang="en-US" dirty="0"/>
              <a:t>Migrated organizational platform from </a:t>
            </a:r>
            <a:r>
              <a:rPr lang="en-US" dirty="0" err="1"/>
              <a:t>BlueHost</a:t>
            </a:r>
            <a:r>
              <a:rPr lang="en-US" dirty="0"/>
              <a:t> to G Suite.</a:t>
            </a:r>
          </a:p>
          <a:p>
            <a:pPr lvl="1"/>
            <a:r>
              <a:rPr lang="en-US" dirty="0"/>
              <a:t>Began usage of web-based task tracking tool called </a:t>
            </a:r>
            <a:r>
              <a:rPr lang="en-US" dirty="0" err="1"/>
              <a:t>ClickUp</a:t>
            </a:r>
            <a:r>
              <a:rPr lang="en-US" dirty="0"/>
              <a:t>.</a:t>
            </a:r>
          </a:p>
          <a:p>
            <a:pPr lvl="1"/>
            <a:r>
              <a:rPr lang="en-US" dirty="0"/>
              <a:t>Stabilized NAYGN website and cleared inactive / SPAM accounts</a:t>
            </a:r>
          </a:p>
          <a:p>
            <a:r>
              <a:rPr lang="en-US" b="1" dirty="0"/>
              <a:t>2020 Major Initiatives:</a:t>
            </a:r>
          </a:p>
          <a:p>
            <a:pPr lvl="1"/>
            <a:r>
              <a:rPr lang="en-US" dirty="0"/>
              <a:t>Redesign the </a:t>
            </a:r>
            <a:r>
              <a:rPr lang="en-US"/>
              <a:t>NAYGN WordPress website</a:t>
            </a:r>
            <a:r>
              <a:rPr lang="en-US" dirty="0"/>
              <a:t>.  </a:t>
            </a:r>
          </a:p>
          <a:p>
            <a:pPr lvl="1"/>
            <a:r>
              <a:rPr lang="en-US" dirty="0"/>
              <a:t>Continue to search for tools to improve efficiency of organization.</a:t>
            </a:r>
          </a:p>
          <a:p>
            <a:pPr lvl="1"/>
            <a:endParaRPr lang="en-US" dirty="0"/>
          </a:p>
        </p:txBody>
      </p:sp>
    </p:spTree>
    <p:extLst>
      <p:ext uri="{BB962C8B-B14F-4D97-AF65-F5344CB8AC3E}">
        <p14:creationId xmlns:p14="http://schemas.microsoft.com/office/powerpoint/2010/main" val="1419454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p:txBody>
          <a:bodyPr/>
          <a:lstStyle/>
          <a:p>
            <a:r>
              <a:rPr lang="en-US" dirty="0"/>
              <a:t>Public information</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p:txBody>
          <a:bodyPr>
            <a:normAutofit lnSpcReduction="10000"/>
          </a:bodyPr>
          <a:lstStyle/>
          <a:p>
            <a:pPr marL="0" indent="0">
              <a:buNone/>
            </a:pPr>
            <a:r>
              <a:rPr lang="en-US" b="1" dirty="0"/>
              <a:t>Do you (or your members) want to learn more about what the government &amp; student outreach leads do?</a:t>
            </a:r>
          </a:p>
          <a:p>
            <a:r>
              <a:rPr lang="en-US" dirty="0"/>
              <a:t>Join us for a </a:t>
            </a:r>
            <a:r>
              <a:rPr lang="en-US" b="1" dirty="0"/>
              <a:t>meet &amp; greet</a:t>
            </a:r>
            <a:r>
              <a:rPr lang="en-US" dirty="0"/>
              <a:t>!  Add the calendar invite to your schedule!</a:t>
            </a:r>
          </a:p>
          <a:p>
            <a:r>
              <a:rPr lang="en-US" dirty="0">
                <a:hlinkClick r:id="rId3"/>
              </a:rPr>
              <a:t>governmentoutreach@naygn.org</a:t>
            </a:r>
            <a:r>
              <a:rPr lang="en-US" dirty="0"/>
              <a:t>:  Thurs. May 28 1-1:30pm</a:t>
            </a:r>
          </a:p>
          <a:p>
            <a:r>
              <a:rPr lang="en-US" dirty="0">
                <a:hlinkClick r:id="rId4"/>
              </a:rPr>
              <a:t>schooloutreach@naygn.org</a:t>
            </a:r>
            <a:r>
              <a:rPr lang="en-US" dirty="0"/>
              <a:t>:  Wed. June 3 3-3:30pm</a:t>
            </a:r>
          </a:p>
          <a:p>
            <a:pPr marL="0" indent="0">
              <a:buNone/>
            </a:pPr>
            <a:endParaRPr lang="en-US" dirty="0"/>
          </a:p>
          <a:p>
            <a:pPr marL="0" indent="0">
              <a:buNone/>
            </a:pPr>
            <a:r>
              <a:rPr lang="en-US" dirty="0"/>
              <a:t>We will get to know each other with an icebreaker &amp; then brainstorm ideas for public outreach with a focus on virtual formats. </a:t>
            </a:r>
          </a:p>
        </p:txBody>
      </p:sp>
      <p:graphicFrame>
        <p:nvGraphicFramePr>
          <p:cNvPr id="4" name="Object 3">
            <a:extLst>
              <a:ext uri="{FF2B5EF4-FFF2-40B4-BE49-F238E27FC236}">
                <a16:creationId xmlns:a16="http://schemas.microsoft.com/office/drawing/2014/main" id="{BF480EAF-969E-4FEC-A33F-B6BF52FDF32F}"/>
              </a:ext>
            </a:extLst>
          </p:cNvPr>
          <p:cNvGraphicFramePr>
            <a:graphicFrameLocks noChangeAspect="1"/>
          </p:cNvGraphicFramePr>
          <p:nvPr/>
        </p:nvGraphicFramePr>
        <p:xfrm>
          <a:off x="7728722" y="3209131"/>
          <a:ext cx="715962" cy="439738"/>
        </p:xfrm>
        <a:graphic>
          <a:graphicData uri="http://schemas.openxmlformats.org/presentationml/2006/ole">
            <mc:AlternateContent xmlns:mc="http://schemas.openxmlformats.org/markup-compatibility/2006">
              <mc:Choice xmlns:v="urn:schemas-microsoft-com:vml" Requires="v">
                <p:oleObj spid="_x0000_s1068" name="Packager Shell Object" showAsIcon="1" r:id="rId5" imgW="716040" imgH="439560" progId="Package">
                  <p:embed/>
                </p:oleObj>
              </mc:Choice>
              <mc:Fallback>
                <p:oleObj name="Packager Shell Object" showAsIcon="1" r:id="rId5" imgW="716040" imgH="439560" progId="Package">
                  <p:embed/>
                  <p:pic>
                    <p:nvPicPr>
                      <p:cNvPr id="4" name="Object 3">
                        <a:extLst>
                          <a:ext uri="{FF2B5EF4-FFF2-40B4-BE49-F238E27FC236}">
                            <a16:creationId xmlns:a16="http://schemas.microsoft.com/office/drawing/2014/main" id="{BF480EAF-969E-4FEC-A33F-B6BF52FDF32F}"/>
                          </a:ext>
                        </a:extLst>
                      </p:cNvPr>
                      <p:cNvPicPr/>
                      <p:nvPr/>
                    </p:nvPicPr>
                    <p:blipFill>
                      <a:blip r:embed="rId6"/>
                      <a:stretch>
                        <a:fillRect/>
                      </a:stretch>
                    </p:blipFill>
                    <p:spPr>
                      <a:xfrm>
                        <a:off x="7728722" y="3209131"/>
                        <a:ext cx="715962" cy="43973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A30939C-C79D-465E-B4CB-E19EF847B231}"/>
              </a:ext>
            </a:extLst>
          </p:cNvPr>
          <p:cNvGraphicFramePr>
            <a:graphicFrameLocks noChangeAspect="1"/>
          </p:cNvGraphicFramePr>
          <p:nvPr/>
        </p:nvGraphicFramePr>
        <p:xfrm>
          <a:off x="7044509" y="3718116"/>
          <a:ext cx="684213" cy="439738"/>
        </p:xfrm>
        <a:graphic>
          <a:graphicData uri="http://schemas.openxmlformats.org/presentationml/2006/ole">
            <mc:AlternateContent xmlns:mc="http://schemas.openxmlformats.org/markup-compatibility/2006">
              <mc:Choice xmlns:v="urn:schemas-microsoft-com:vml" Requires="v">
                <p:oleObj spid="_x0000_s1069" name="Packager Shell Object" showAsIcon="1" r:id="rId7" imgW="683640" imgH="439560" progId="Package">
                  <p:embed/>
                </p:oleObj>
              </mc:Choice>
              <mc:Fallback>
                <p:oleObj name="Packager Shell Object" showAsIcon="1" r:id="rId7" imgW="683640" imgH="439560" progId="Package">
                  <p:embed/>
                  <p:pic>
                    <p:nvPicPr>
                      <p:cNvPr id="5" name="Object 4">
                        <a:extLst>
                          <a:ext uri="{FF2B5EF4-FFF2-40B4-BE49-F238E27FC236}">
                            <a16:creationId xmlns:a16="http://schemas.microsoft.com/office/drawing/2014/main" id="{9A30939C-C79D-465E-B4CB-E19EF847B231}"/>
                          </a:ext>
                        </a:extLst>
                      </p:cNvPr>
                      <p:cNvPicPr/>
                      <p:nvPr/>
                    </p:nvPicPr>
                    <p:blipFill>
                      <a:blip r:embed="rId8"/>
                      <a:stretch>
                        <a:fillRect/>
                      </a:stretch>
                    </p:blipFill>
                    <p:spPr>
                      <a:xfrm>
                        <a:off x="7044509" y="3718116"/>
                        <a:ext cx="684213" cy="439738"/>
                      </a:xfrm>
                      <a:prstGeom prst="rect">
                        <a:avLst/>
                      </a:prstGeom>
                    </p:spPr>
                  </p:pic>
                </p:oleObj>
              </mc:Fallback>
            </mc:AlternateContent>
          </a:graphicData>
        </a:graphic>
      </p:graphicFrame>
    </p:spTree>
    <p:extLst>
      <p:ext uri="{BB962C8B-B14F-4D97-AF65-F5344CB8AC3E}">
        <p14:creationId xmlns:p14="http://schemas.microsoft.com/office/powerpoint/2010/main" val="2317045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3E43-AD00-4163-B512-1A2D16D0A40B}"/>
              </a:ext>
            </a:extLst>
          </p:cNvPr>
          <p:cNvSpPr>
            <a:spLocks noGrp="1"/>
          </p:cNvSpPr>
          <p:nvPr>
            <p:ph type="title"/>
          </p:nvPr>
        </p:nvSpPr>
        <p:spPr/>
        <p:txBody>
          <a:bodyPr/>
          <a:lstStyle/>
          <a:p>
            <a:r>
              <a:rPr lang="en-US" dirty="0"/>
              <a:t>Public information</a:t>
            </a:r>
          </a:p>
        </p:txBody>
      </p:sp>
      <p:sp>
        <p:nvSpPr>
          <p:cNvPr id="3" name="Content Placeholder 2">
            <a:extLst>
              <a:ext uri="{FF2B5EF4-FFF2-40B4-BE49-F238E27FC236}">
                <a16:creationId xmlns:a16="http://schemas.microsoft.com/office/drawing/2014/main" id="{BF1D476B-7373-4B42-AC31-879AB6571579}"/>
              </a:ext>
            </a:extLst>
          </p:cNvPr>
          <p:cNvSpPr>
            <a:spLocks noGrp="1"/>
          </p:cNvSpPr>
          <p:nvPr>
            <p:ph idx="1"/>
          </p:nvPr>
        </p:nvSpPr>
        <p:spPr/>
        <p:txBody>
          <a:bodyPr/>
          <a:lstStyle/>
          <a:p>
            <a:pPr marL="0" indent="0">
              <a:buNone/>
            </a:pPr>
            <a:r>
              <a:rPr lang="en-US" dirty="0"/>
              <a:t>Informing the public is </a:t>
            </a:r>
            <a:r>
              <a:rPr lang="en-US" b="1" dirty="0"/>
              <a:t>STILL POSSIBLE </a:t>
            </a:r>
            <a:r>
              <a:rPr lang="en-US" dirty="0"/>
              <a:t>during the pandemic – we just need to </a:t>
            </a:r>
            <a:r>
              <a:rPr lang="en-US" b="1" dirty="0">
                <a:solidFill>
                  <a:schemeClr val="accent6">
                    <a:lumMod val="75000"/>
                  </a:schemeClr>
                </a:solidFill>
              </a:rPr>
              <a:t>get creative</a:t>
            </a:r>
            <a:r>
              <a:rPr lang="en-US" dirty="0"/>
              <a:t>!</a:t>
            </a:r>
          </a:p>
          <a:p>
            <a:r>
              <a:rPr lang="en-US" dirty="0"/>
              <a:t>Check out this toolkit for details:  </a:t>
            </a:r>
            <a:r>
              <a:rPr lang="en-US" b="1" dirty="0">
                <a:hlinkClick r:id="rId2" tooltip="Toolkit Here"/>
              </a:rPr>
              <a:t>Toolkit Here</a:t>
            </a:r>
            <a:endParaRPr lang="en-US" b="1" dirty="0"/>
          </a:p>
          <a:p>
            <a:r>
              <a:rPr lang="en-US" dirty="0"/>
              <a:t>Drawing Contest:  submissions due Sept. 20, 2020</a:t>
            </a:r>
          </a:p>
          <a:p>
            <a:r>
              <a:rPr lang="en-US" dirty="0"/>
              <a:t>Postcard Push Day:  October 14, 2020</a:t>
            </a:r>
          </a:p>
          <a:p>
            <a:r>
              <a:rPr lang="en-US" dirty="0"/>
              <a:t>Nuclear Science Week:  October 19-23, 2020 (Big Event in Atlanta, GA this year)</a:t>
            </a:r>
          </a:p>
          <a:p>
            <a:r>
              <a:rPr lang="en-US" dirty="0"/>
              <a:t>Letters to newly elected legislators:  November 2020</a:t>
            </a:r>
          </a:p>
        </p:txBody>
      </p:sp>
      <p:sp>
        <p:nvSpPr>
          <p:cNvPr id="4" name="Rectangle 3">
            <a:extLst>
              <a:ext uri="{FF2B5EF4-FFF2-40B4-BE49-F238E27FC236}">
                <a16:creationId xmlns:a16="http://schemas.microsoft.com/office/drawing/2014/main" id="{903CCCA4-6ECF-4F11-AA16-7914C71586A3}"/>
              </a:ext>
            </a:extLst>
          </p:cNvPr>
          <p:cNvSpPr/>
          <p:nvPr/>
        </p:nvSpPr>
        <p:spPr>
          <a:xfrm rot="20498151">
            <a:off x="8990951" y="2457137"/>
            <a:ext cx="3085653"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STAY</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22499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5C411E-61F6-4D74-BD83-3CABC4203B1A}"/>
              </a:ext>
            </a:extLst>
          </p:cNvPr>
          <p:cNvPicPr>
            <a:picLocks noChangeAspect="1"/>
          </p:cNvPicPr>
          <p:nvPr/>
        </p:nvPicPr>
        <p:blipFill>
          <a:blip r:embed="rId3"/>
          <a:stretch>
            <a:fillRect/>
          </a:stretch>
        </p:blipFill>
        <p:spPr>
          <a:xfrm>
            <a:off x="453005" y="2776748"/>
            <a:ext cx="7297060" cy="4081252"/>
          </a:xfrm>
          <a:prstGeom prst="rect">
            <a:avLst/>
          </a:prstGeom>
        </p:spPr>
      </p:pic>
      <p:sp>
        <p:nvSpPr>
          <p:cNvPr id="2" name="Title 1">
            <a:extLst>
              <a:ext uri="{FF2B5EF4-FFF2-40B4-BE49-F238E27FC236}">
                <a16:creationId xmlns:a16="http://schemas.microsoft.com/office/drawing/2014/main" id="{9AF59D05-C864-421B-BF8F-A04EC4D24A73}"/>
              </a:ext>
            </a:extLst>
          </p:cNvPr>
          <p:cNvSpPr>
            <a:spLocks noGrp="1"/>
          </p:cNvSpPr>
          <p:nvPr>
            <p:ph type="title"/>
          </p:nvPr>
        </p:nvSpPr>
        <p:spPr/>
        <p:txBody>
          <a:bodyPr/>
          <a:lstStyle/>
          <a:p>
            <a:r>
              <a:rPr lang="en-US" dirty="0"/>
              <a:t>Public information</a:t>
            </a:r>
          </a:p>
        </p:txBody>
      </p:sp>
      <p:sp>
        <p:nvSpPr>
          <p:cNvPr id="3" name="Content Placeholder 2">
            <a:extLst>
              <a:ext uri="{FF2B5EF4-FFF2-40B4-BE49-F238E27FC236}">
                <a16:creationId xmlns:a16="http://schemas.microsoft.com/office/drawing/2014/main" id="{94785E13-A5CC-4970-8837-1BF6944E0493}"/>
              </a:ext>
            </a:extLst>
          </p:cNvPr>
          <p:cNvSpPr>
            <a:spLocks noGrp="1"/>
          </p:cNvSpPr>
          <p:nvPr>
            <p:ph idx="1"/>
          </p:nvPr>
        </p:nvSpPr>
        <p:spPr>
          <a:xfrm>
            <a:off x="1451579" y="2015732"/>
            <a:ext cx="4857781" cy="3450613"/>
          </a:xfrm>
        </p:spPr>
        <p:txBody>
          <a:bodyPr/>
          <a:lstStyle/>
          <a:p>
            <a:r>
              <a:rPr lang="en-US" dirty="0"/>
              <a:t>Post why you are #Proud2BeNuclear with this template</a:t>
            </a:r>
          </a:p>
        </p:txBody>
      </p:sp>
      <p:graphicFrame>
        <p:nvGraphicFramePr>
          <p:cNvPr id="7" name="Object 6">
            <a:hlinkClick r:id="" action="ppaction://ole?verb=0"/>
            <a:extLst>
              <a:ext uri="{FF2B5EF4-FFF2-40B4-BE49-F238E27FC236}">
                <a16:creationId xmlns:a16="http://schemas.microsoft.com/office/drawing/2014/main" id="{B60DFEC8-CF38-40CD-9669-560D5B2D5DF1}"/>
              </a:ext>
            </a:extLst>
          </p:cNvPr>
          <p:cNvGraphicFramePr>
            <a:graphicFrameLocks noChangeAspect="1"/>
          </p:cNvGraphicFramePr>
          <p:nvPr/>
        </p:nvGraphicFramePr>
        <p:xfrm>
          <a:off x="6434356" y="0"/>
          <a:ext cx="5757643" cy="3238674"/>
        </p:xfrm>
        <a:graphic>
          <a:graphicData uri="http://schemas.openxmlformats.org/presentationml/2006/ole">
            <mc:AlternateContent xmlns:mc="http://schemas.openxmlformats.org/markup-compatibility/2006">
              <mc:Choice xmlns:v="urn:schemas-microsoft-com:vml" Requires="v">
                <p:oleObj spid="_x0000_s2071" name="Presentation" r:id="rId4" imgW="12700080" imgH="7143840" progId="PowerPoint.Show.12">
                  <p:embed/>
                </p:oleObj>
              </mc:Choice>
              <mc:Fallback>
                <p:oleObj name="Presentation" r:id="rId4" imgW="12700080" imgH="7143840" progId="PowerPoint.Show.12">
                  <p:embed/>
                  <p:pic>
                    <p:nvPicPr>
                      <p:cNvPr id="7" name="Object 6">
                        <a:hlinkClick r:id="" action="ppaction://ole?verb=0"/>
                        <a:extLst>
                          <a:ext uri="{FF2B5EF4-FFF2-40B4-BE49-F238E27FC236}">
                            <a16:creationId xmlns:a16="http://schemas.microsoft.com/office/drawing/2014/main" id="{B60DFEC8-CF38-40CD-9669-560D5B2D5DF1}"/>
                          </a:ext>
                        </a:extLst>
                      </p:cNvPr>
                      <p:cNvPicPr/>
                      <p:nvPr/>
                    </p:nvPicPr>
                    <p:blipFill>
                      <a:blip r:embed="rId5"/>
                      <a:stretch>
                        <a:fillRect/>
                      </a:stretch>
                    </p:blipFill>
                    <p:spPr>
                      <a:xfrm>
                        <a:off x="6434356" y="0"/>
                        <a:ext cx="5757643" cy="3238674"/>
                      </a:xfrm>
                      <a:prstGeom prst="rect">
                        <a:avLst/>
                      </a:prstGeom>
                    </p:spPr>
                  </p:pic>
                </p:oleObj>
              </mc:Fallback>
            </mc:AlternateContent>
          </a:graphicData>
        </a:graphic>
      </p:graphicFrame>
    </p:spTree>
    <p:extLst>
      <p:ext uri="{BB962C8B-B14F-4D97-AF65-F5344CB8AC3E}">
        <p14:creationId xmlns:p14="http://schemas.microsoft.com/office/powerpoint/2010/main" val="2005913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a:xfrm>
            <a:off x="1451579" y="804519"/>
            <a:ext cx="9829039" cy="1049235"/>
          </a:xfrm>
        </p:spPr>
        <p:txBody>
          <a:bodyPr/>
          <a:lstStyle/>
          <a:p>
            <a:r>
              <a:rPr lang="en-US" dirty="0"/>
              <a:t>Committee slides – Professional Development </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a:xfrm>
            <a:off x="1451579" y="2043441"/>
            <a:ext cx="9603275" cy="3450613"/>
          </a:xfrm>
        </p:spPr>
        <p:txBody>
          <a:bodyPr>
            <a:normAutofit fontScale="92500" lnSpcReduction="10000"/>
          </a:bodyPr>
          <a:lstStyle/>
          <a:p>
            <a:r>
              <a:rPr lang="en-US" dirty="0"/>
              <a:t>Professional Development Committee </a:t>
            </a:r>
          </a:p>
          <a:p>
            <a:pPr lvl="1"/>
            <a:r>
              <a:rPr lang="en-US" dirty="0"/>
              <a:t>Outgoing Officer, Cayla Thompson and Incoming Officer, Jenny Gourley</a:t>
            </a:r>
          </a:p>
          <a:p>
            <a:pPr lvl="1"/>
            <a:r>
              <a:rPr lang="en-US" dirty="0"/>
              <a:t>Responsibilities include managing workshops, seminars, sessions, conferences and other events – both in-person and virtually. This includes professional development, knowledge transfer, career development and more!</a:t>
            </a:r>
          </a:p>
          <a:p>
            <a:pPr lvl="1"/>
            <a:r>
              <a:rPr lang="en-US" dirty="0"/>
              <a:t>Areas where you can be involved:</a:t>
            </a:r>
          </a:p>
          <a:p>
            <a:pPr lvl="2"/>
            <a:r>
              <a:rPr lang="en-US" dirty="0"/>
              <a:t>Conference Planning Committee</a:t>
            </a:r>
          </a:p>
          <a:p>
            <a:pPr lvl="2"/>
            <a:r>
              <a:rPr lang="en-US" dirty="0"/>
              <a:t>Book Club Committee</a:t>
            </a:r>
          </a:p>
          <a:p>
            <a:pPr lvl="2"/>
            <a:r>
              <a:rPr lang="en-US" dirty="0"/>
              <a:t>Webinar Committee</a:t>
            </a:r>
          </a:p>
          <a:p>
            <a:pPr lvl="1"/>
            <a:r>
              <a:rPr lang="en-US" dirty="0"/>
              <a:t>Open for ideas, discussions, and questions!</a:t>
            </a:r>
          </a:p>
        </p:txBody>
      </p:sp>
    </p:spTree>
    <p:extLst>
      <p:ext uri="{BB962C8B-B14F-4D97-AF65-F5344CB8AC3E}">
        <p14:creationId xmlns:p14="http://schemas.microsoft.com/office/powerpoint/2010/main" val="380576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5C39-6220-48B4-A953-87B31437D965}"/>
              </a:ext>
            </a:extLst>
          </p:cNvPr>
          <p:cNvSpPr>
            <a:spLocks noGrp="1"/>
          </p:cNvSpPr>
          <p:nvPr>
            <p:ph type="title"/>
          </p:nvPr>
        </p:nvSpPr>
        <p:spPr/>
        <p:txBody>
          <a:bodyPr/>
          <a:lstStyle/>
          <a:p>
            <a:r>
              <a:rPr lang="en-US" dirty="0"/>
              <a:t>Meet your NAYGN Region Leads!</a:t>
            </a:r>
          </a:p>
        </p:txBody>
      </p:sp>
      <p:sp>
        <p:nvSpPr>
          <p:cNvPr id="3" name="Content Placeholder 2">
            <a:extLst>
              <a:ext uri="{FF2B5EF4-FFF2-40B4-BE49-F238E27FC236}">
                <a16:creationId xmlns:a16="http://schemas.microsoft.com/office/drawing/2014/main" id="{E8C37310-C7E8-40CE-8F27-1DA901668156}"/>
              </a:ext>
            </a:extLst>
          </p:cNvPr>
          <p:cNvSpPr>
            <a:spLocks noGrp="1"/>
          </p:cNvSpPr>
          <p:nvPr>
            <p:ph idx="1"/>
          </p:nvPr>
        </p:nvSpPr>
        <p:spPr/>
        <p:txBody>
          <a:bodyPr>
            <a:normAutofit fontScale="92500" lnSpcReduction="10000"/>
          </a:bodyPr>
          <a:lstStyle/>
          <a:p>
            <a:r>
              <a:rPr lang="en-US" dirty="0"/>
              <a:t>Atlantic – Courtney Tampas</a:t>
            </a:r>
          </a:p>
          <a:p>
            <a:r>
              <a:rPr lang="en-US" dirty="0"/>
              <a:t>Canada – Owen Marshall-</a:t>
            </a:r>
            <a:r>
              <a:rPr lang="en-US" dirty="0" err="1"/>
              <a:t>Glew</a:t>
            </a:r>
            <a:endParaRPr lang="en-US" dirty="0"/>
          </a:p>
          <a:p>
            <a:r>
              <a:rPr lang="en-US" dirty="0"/>
              <a:t>Carolinas – Glen Lawson (outgoing) Tyler Andrews (Incoming</a:t>
            </a:r>
            <a:r>
              <a:rPr lang="en-US"/>
              <a:t>) assisted </a:t>
            </a:r>
            <a:r>
              <a:rPr lang="en-US" dirty="0"/>
              <a:t>by Christopher Chance</a:t>
            </a:r>
          </a:p>
          <a:p>
            <a:r>
              <a:rPr lang="en-US" dirty="0"/>
              <a:t>Midwest – Vincent Roddy transitioning to Karthik </a:t>
            </a:r>
            <a:r>
              <a:rPr lang="en-US" dirty="0" err="1"/>
              <a:t>Makayee</a:t>
            </a:r>
            <a:endParaRPr lang="en-US" dirty="0"/>
          </a:p>
          <a:p>
            <a:r>
              <a:rPr lang="en-US" dirty="0"/>
              <a:t>Northeast – Matthew Block assisted by Michele </a:t>
            </a:r>
            <a:r>
              <a:rPr lang="en-US" dirty="0" err="1"/>
              <a:t>Marandola</a:t>
            </a:r>
            <a:endParaRPr lang="en-US" dirty="0"/>
          </a:p>
          <a:p>
            <a:r>
              <a:rPr lang="en-US" dirty="0"/>
              <a:t>Southeast – Mike Hayes</a:t>
            </a:r>
          </a:p>
          <a:p>
            <a:r>
              <a:rPr lang="en-US" dirty="0"/>
              <a:t>West – Sandra Stewart assisted by </a:t>
            </a:r>
            <a:r>
              <a:rPr lang="en-US" dirty="0" err="1"/>
              <a:t>Hamzeh</a:t>
            </a:r>
            <a:r>
              <a:rPr lang="en-US" dirty="0"/>
              <a:t> </a:t>
            </a:r>
            <a:r>
              <a:rPr lang="en-US" dirty="0" err="1"/>
              <a:t>Zbib</a:t>
            </a:r>
            <a:endParaRPr lang="en-US" dirty="0"/>
          </a:p>
        </p:txBody>
      </p:sp>
    </p:spTree>
    <p:extLst>
      <p:ext uri="{BB962C8B-B14F-4D97-AF65-F5344CB8AC3E}">
        <p14:creationId xmlns:p14="http://schemas.microsoft.com/office/powerpoint/2010/main" val="1751927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p:txBody>
          <a:bodyPr/>
          <a:lstStyle/>
          <a:p>
            <a:r>
              <a:rPr lang="en-US" dirty="0"/>
              <a:t>Committee – Bylaws &amp; Rules</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p:txBody>
          <a:bodyPr/>
          <a:lstStyle/>
          <a:p>
            <a:r>
              <a:rPr lang="en-US" dirty="0"/>
              <a:t>Performs an annual review of the NAYGN Bylaws and Rules, and provides recommendations to the Board of Directors.</a:t>
            </a:r>
          </a:p>
          <a:p>
            <a:r>
              <a:rPr lang="en-US" dirty="0"/>
              <a:t>Typically the Past President serves as Chair.</a:t>
            </a:r>
          </a:p>
        </p:txBody>
      </p:sp>
    </p:spTree>
    <p:extLst>
      <p:ext uri="{BB962C8B-B14F-4D97-AF65-F5344CB8AC3E}">
        <p14:creationId xmlns:p14="http://schemas.microsoft.com/office/powerpoint/2010/main" val="1475586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4F60-45E9-4050-8C71-EBBBC2640AB5}"/>
              </a:ext>
            </a:extLst>
          </p:cNvPr>
          <p:cNvSpPr>
            <a:spLocks noGrp="1"/>
          </p:cNvSpPr>
          <p:nvPr>
            <p:ph type="title"/>
          </p:nvPr>
        </p:nvSpPr>
        <p:spPr/>
        <p:txBody>
          <a:bodyPr/>
          <a:lstStyle/>
          <a:p>
            <a:r>
              <a:rPr lang="en-US" dirty="0"/>
              <a:t>Committee Slides – Sustainability</a:t>
            </a:r>
          </a:p>
        </p:txBody>
      </p:sp>
      <p:sp>
        <p:nvSpPr>
          <p:cNvPr id="3" name="Content Placeholder 2">
            <a:extLst>
              <a:ext uri="{FF2B5EF4-FFF2-40B4-BE49-F238E27FC236}">
                <a16:creationId xmlns:a16="http://schemas.microsoft.com/office/drawing/2014/main" id="{B36EFBAD-32F6-45CA-AC02-A1C1CB6AF125}"/>
              </a:ext>
            </a:extLst>
          </p:cNvPr>
          <p:cNvSpPr>
            <a:spLocks noGrp="1"/>
          </p:cNvSpPr>
          <p:nvPr>
            <p:ph idx="1"/>
          </p:nvPr>
        </p:nvSpPr>
        <p:spPr/>
        <p:txBody>
          <a:bodyPr/>
          <a:lstStyle/>
          <a:p>
            <a:r>
              <a:rPr lang="en-US" dirty="0"/>
              <a:t>Consists of all previous NAYGN Past Presidents (Christine Johnsen will be joining on May 21</a:t>
            </a:r>
            <a:r>
              <a:rPr lang="en-US" baseline="30000" dirty="0"/>
              <a:t>st</a:t>
            </a:r>
            <a:r>
              <a:rPr lang="en-US" dirty="0"/>
              <a:t>).</a:t>
            </a:r>
          </a:p>
          <a:p>
            <a:r>
              <a:rPr lang="en-US" dirty="0"/>
              <a:t>This is chaired by Duncan Robinson, previous NAYGN President and currently a Nuclear Fuels Engineering Manager at Duke Energy.</a:t>
            </a:r>
          </a:p>
        </p:txBody>
      </p:sp>
    </p:spTree>
    <p:extLst>
      <p:ext uri="{BB962C8B-B14F-4D97-AF65-F5344CB8AC3E}">
        <p14:creationId xmlns:p14="http://schemas.microsoft.com/office/powerpoint/2010/main" val="1556757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Regional breakout </a:t>
            </a:r>
          </a:p>
        </p:txBody>
      </p:sp>
      <p:sp>
        <p:nvSpPr>
          <p:cNvPr id="6" name="Rectangle 3"/>
          <p:cNvSpPr>
            <a:spLocks noGrp="1" noChangeArrowheads="1"/>
          </p:cNvSpPr>
          <p:nvPr>
            <p:ph idx="1"/>
          </p:nvPr>
        </p:nvSpPr>
        <p:spPr bwMode="auto">
          <a:xfrm>
            <a:off x="1537240" y="2932397"/>
            <a:ext cx="4190700" cy="310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Tx/>
              <a:buSzTx/>
              <a:buNone/>
            </a:pPr>
            <a:r>
              <a:rPr lang="en-US" altLang="en-US" sz="1400" dirty="0">
                <a:latin typeface="Arial" panose="020B0604020202020204" pitchFamily="34" charset="0"/>
                <a:ea typeface="Calibri" panose="020F0502020204030204" pitchFamily="34" charset="0"/>
              </a:rPr>
              <a:t>________________________________________</a:t>
            </a:r>
            <a:r>
              <a:rPr lang="en-US" altLang="en-US" sz="1400" b="1" dirty="0">
                <a:latin typeface="Arial" panose="020B0604020202020204" pitchFamily="34" charset="0"/>
                <a:ea typeface="Calibri" panose="020F0502020204030204" pitchFamily="34" charset="0"/>
              </a:rPr>
              <a:t>ATLANTIC REGION</a:t>
            </a:r>
            <a:endParaRPr kumimoji="0" lang="en-US" altLang="en-US" sz="1300" b="1" i="0" u="none" strike="noStrike" cap="none" normalizeH="0" baseline="0" dirty="0">
              <a:ln>
                <a:noFill/>
              </a:ln>
              <a:effectLst/>
              <a:latin typeface="Segoe UI Semibold" panose="020B0702040204020203" pitchFamily="34" charset="0"/>
              <a:ea typeface="Calibri" panose="020F0502020204030204" pitchFamily="34" charset="0"/>
              <a:cs typeface="Segoe UI Semibold" panose="020B0702040204020203" pitchFamily="34" charset="0"/>
              <a:hlinkClick r:id="rId2"/>
            </a:endParaRPr>
          </a:p>
          <a:p>
            <a:pPr marL="0" lvl="0" indent="0" eaLnBrk="0" fontAlgn="base" hangingPunct="0">
              <a:lnSpc>
                <a:spcPct val="100000"/>
              </a:lnSpc>
              <a:spcBef>
                <a:spcPct val="0"/>
              </a:spcBef>
              <a:spcAft>
                <a:spcPct val="0"/>
              </a:spcAft>
              <a:buClrTx/>
              <a:buSzTx/>
              <a:buNone/>
            </a:pPr>
            <a:r>
              <a:rPr lang="en-US" sz="1200" u="sng" dirty="0">
                <a:solidFill>
                  <a:srgbClr val="6264A7"/>
                </a:solidFill>
                <a:latin typeface="Segoe UI Semibold" panose="020B0702040204020203" pitchFamily="34" charset="0"/>
                <a:ea typeface="Calibri" panose="020F0502020204030204" pitchFamily="34" charset="0"/>
                <a:hlinkClick r:id="rId3"/>
              </a:rPr>
              <a:t>Join Microsoft Teams Meeting</a:t>
            </a:r>
            <a:endParaRPr lang="en-US" sz="1200" u="sng" dirty="0">
              <a:solidFill>
                <a:srgbClr val="6264A7"/>
              </a:solidFill>
              <a:latin typeface="Segoe UI Semibold" panose="020B0702040204020203" pitchFamily="34" charset="0"/>
              <a:ea typeface="Calibri" panose="020F0502020204030204" pitchFamily="34" charset="0"/>
            </a:endParaRPr>
          </a:p>
          <a:p>
            <a:pPr marL="0" lvl="0" indent="0" eaLnBrk="0" fontAlgn="base" hangingPunct="0">
              <a:lnSpc>
                <a:spcPct val="100000"/>
              </a:lnSpc>
              <a:spcBef>
                <a:spcPct val="0"/>
              </a:spcBef>
              <a:spcAft>
                <a:spcPct val="0"/>
              </a:spcAft>
              <a:buClrTx/>
              <a:buSzTx/>
              <a:buNone/>
            </a:pPr>
            <a:r>
              <a:rPr kumimoji="0" lang="en-US" altLang="en-US" sz="1000" b="0" i="0" u="none" strike="noStrike" cap="none" normalizeH="0" baseline="0" dirty="0">
                <a:ln>
                  <a:noFill/>
                </a:ln>
                <a:solidFill>
                  <a:srgbClr val="6264A7"/>
                </a:solidFill>
                <a:effectLst/>
                <a:latin typeface="Segoe UI" panose="020B0502040204020203" pitchFamily="34" charset="0"/>
                <a:ea typeface="Calibri" panose="020F0502020204030204" pitchFamily="34" charset="0"/>
                <a:cs typeface="Segoe UI" panose="020B0502040204020203" pitchFamily="34" charset="0"/>
                <a:hlinkClick r:id="rId4"/>
              </a:rPr>
              <a:t>+1 704-659-4701</a:t>
            </a:r>
            <a:r>
              <a:rPr kumimoji="0" lang="en-US" altLang="en-US" sz="1100" b="0" i="0" u="none" strike="noStrike" cap="none" normalizeH="0" baseline="0" dirty="0">
                <a:ln>
                  <a:noFill/>
                </a:ln>
                <a:solidFill>
                  <a:srgbClr val="252424"/>
                </a:solidFill>
                <a:effectLst/>
                <a:latin typeface="Segoe UI" panose="020B0502040204020203" pitchFamily="34" charset="0"/>
                <a:ea typeface="Calibri" panose="020F0502020204030204" pitchFamily="34" charset="0"/>
                <a:cs typeface="Segoe UI" panose="020B0502040204020203" pitchFamily="34" charset="0"/>
              </a:rPr>
              <a:t> </a:t>
            </a:r>
            <a:r>
              <a:rPr kumimoji="0" lang="en-US" altLang="en-US" sz="900" b="0" i="0" u="none" strike="noStrike" cap="none" normalizeH="0" baseline="0" dirty="0">
                <a:ln>
                  <a:noFill/>
                </a:ln>
                <a:solidFill>
                  <a:srgbClr val="252424"/>
                </a:solidFill>
                <a:effectLst/>
                <a:latin typeface="Segoe UI" panose="020B0502040204020203" pitchFamily="34" charset="0"/>
                <a:ea typeface="Calibri" panose="020F0502020204030204" pitchFamily="34" charset="0"/>
                <a:cs typeface="Segoe UI" panose="020B0502040204020203" pitchFamily="34" charset="0"/>
              </a:rPr>
              <a:t>  Conference ID: </a:t>
            </a:r>
            <a:r>
              <a:rPr kumimoji="0" lang="en-US" altLang="en-US" sz="1000" b="0" i="0" u="none" strike="noStrike" cap="none" normalizeH="0" baseline="0" dirty="0">
                <a:ln>
                  <a:noFill/>
                </a:ln>
                <a:solidFill>
                  <a:srgbClr val="252424"/>
                </a:solidFill>
                <a:effectLst/>
                <a:latin typeface="Segoe UI" panose="020B0502040204020203" pitchFamily="34" charset="0"/>
                <a:ea typeface="Calibri" panose="020F0502020204030204" pitchFamily="34" charset="0"/>
                <a:cs typeface="Segoe UI" panose="020B0502040204020203" pitchFamily="34" charset="0"/>
              </a:rPr>
              <a:t>126 931 957#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800" b="0" i="0" u="none" strike="noStrike" cap="none" normalizeH="0" baseline="0" dirty="0">
              <a:ln>
                <a:noFill/>
              </a:ln>
              <a:solidFill>
                <a:schemeClr val="tx1"/>
              </a:solidFill>
              <a:effectLst/>
            </a:endParaRPr>
          </a:p>
          <a:p>
            <a:pPr marL="0" lvl="0" indent="0" eaLnBrk="0" fontAlgn="base" hangingPunct="0">
              <a:lnSpc>
                <a:spcPct val="100000"/>
              </a:lnSpc>
              <a:spcBef>
                <a:spcPct val="0"/>
              </a:spcBef>
              <a:spcAft>
                <a:spcPct val="0"/>
              </a:spcAft>
              <a:buClrTx/>
              <a:buSzTx/>
              <a:buNone/>
            </a:pPr>
            <a:r>
              <a:rPr lang="en-US" altLang="en-US" sz="1400" b="1" dirty="0">
                <a:solidFill>
                  <a:prstClr val="black"/>
                </a:solidFill>
                <a:latin typeface="Arial" panose="020B0604020202020204" pitchFamily="34" charset="0"/>
                <a:ea typeface="Calibri" panose="020F0502020204030204" pitchFamily="34" charset="0"/>
              </a:rPr>
              <a:t>CANADA REGION</a:t>
            </a:r>
            <a:endParaRPr lang="en-US" altLang="en-US" sz="1300" b="1" dirty="0">
              <a:solidFill>
                <a:prstClr val="black"/>
              </a:solidFill>
              <a:latin typeface="Segoe UI Semibold" panose="020B0702040204020203" pitchFamily="34" charset="0"/>
              <a:ea typeface="Calibri" panose="020F0502020204030204" pitchFamily="34" charset="0"/>
              <a:cs typeface="Segoe UI Semibold" panose="020B0702040204020203" pitchFamily="34" charset="0"/>
              <a:hlinkClick r:id="rId2"/>
            </a:endParaRPr>
          </a:p>
          <a:p>
            <a:pPr marL="0" marR="0" indent="0">
              <a:spcBef>
                <a:spcPts val="0"/>
              </a:spcBef>
              <a:spcAft>
                <a:spcPts val="0"/>
              </a:spcAft>
              <a:buNone/>
            </a:pPr>
            <a:r>
              <a:rPr lang="en-CA" sz="1200" u="sng" dirty="0">
                <a:solidFill>
                  <a:srgbClr val="FF0000"/>
                </a:solidFill>
                <a:latin typeface="Segoe UI Semibold" panose="020B0702040204020203" pitchFamily="34" charset="0"/>
                <a:ea typeface="Calibri" panose="020F0502020204030204" pitchFamily="34" charset="0"/>
                <a:hlinkClick r:id="rId5"/>
              </a:rPr>
              <a:t>Join Microsoft Teams Meeting</a:t>
            </a:r>
            <a:r>
              <a:rPr lang="en-CA" sz="1050" dirty="0">
                <a:solidFill>
                  <a:srgbClr val="FF0000"/>
                </a:solidFill>
                <a:latin typeface="Segoe UI" panose="020B0502040204020203" pitchFamily="34" charset="0"/>
                <a:ea typeface="Calibri" panose="020F0502020204030204" pitchFamily="34" charset="0"/>
              </a:rPr>
              <a:t> </a:t>
            </a:r>
            <a:endParaRPr lang="en-CA" sz="1050" dirty="0">
              <a:solidFill>
                <a:srgbClr val="FF0000"/>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CA" sz="1000" dirty="0">
                <a:solidFill>
                  <a:srgbClr val="6264A7"/>
                </a:solidFill>
                <a:latin typeface="Segoe UI" panose="020B0502040204020203" pitchFamily="34" charset="0"/>
                <a:ea typeface="Calibri" panose="020F0502020204030204" pitchFamily="34" charset="0"/>
                <a:hlinkClick r:id="rId6"/>
              </a:rPr>
              <a:t>+1 647-794-5572</a:t>
            </a:r>
            <a:r>
              <a:rPr lang="en-CA" sz="1050" dirty="0">
                <a:solidFill>
                  <a:srgbClr val="252424"/>
                </a:solidFill>
                <a:latin typeface="Segoe UI" panose="020B0502040204020203" pitchFamily="34" charset="0"/>
                <a:ea typeface="Calibri" panose="020F0502020204030204" pitchFamily="34" charset="0"/>
              </a:rPr>
              <a:t> </a:t>
            </a:r>
            <a:r>
              <a:rPr lang="en-CA" sz="800" dirty="0">
                <a:solidFill>
                  <a:srgbClr val="252424"/>
                </a:solidFill>
                <a:latin typeface="Segoe UI" panose="020B0502040204020203" pitchFamily="34" charset="0"/>
                <a:ea typeface="Calibri" panose="020F0502020204030204" pitchFamily="34" charset="0"/>
              </a:rPr>
              <a:t>  Conference ID: </a:t>
            </a:r>
            <a:r>
              <a:rPr lang="en-CA" sz="1000" dirty="0">
                <a:solidFill>
                  <a:srgbClr val="252424"/>
                </a:solidFill>
                <a:latin typeface="Segoe UI" panose="020B0502040204020203" pitchFamily="34" charset="0"/>
                <a:ea typeface="Calibri" panose="020F0502020204030204" pitchFamily="34" charset="0"/>
              </a:rPr>
              <a:t>683 191 537#</a:t>
            </a:r>
          </a:p>
          <a:p>
            <a:pPr marL="0" marR="0" indent="0">
              <a:spcBef>
                <a:spcPts val="0"/>
              </a:spcBef>
              <a:spcAft>
                <a:spcPts val="0"/>
              </a:spcAft>
              <a:buNone/>
            </a:pPr>
            <a:endParaRPr lang="en-CA" sz="1000" dirty="0">
              <a:solidFill>
                <a:srgbClr val="252424"/>
              </a:solidFill>
              <a:latin typeface="Segoe UI" panose="020B0502040204020203" pitchFamily="34" charset="0"/>
              <a:ea typeface="Calibri" panose="020F0502020204030204" pitchFamily="34" charset="0"/>
            </a:endParaRPr>
          </a:p>
          <a:p>
            <a:pPr marL="0" lvl="0" indent="0" eaLnBrk="0" fontAlgn="base" hangingPunct="0">
              <a:lnSpc>
                <a:spcPct val="100000"/>
              </a:lnSpc>
              <a:spcBef>
                <a:spcPct val="0"/>
              </a:spcBef>
              <a:spcAft>
                <a:spcPct val="0"/>
              </a:spcAft>
              <a:buClrTx/>
              <a:buSzTx/>
              <a:buNone/>
            </a:pPr>
            <a:r>
              <a:rPr lang="en-US" altLang="en-US" sz="1400" b="1" dirty="0">
                <a:solidFill>
                  <a:prstClr val="black"/>
                </a:solidFill>
                <a:latin typeface="Arial" panose="020B0604020202020204" pitchFamily="34" charset="0"/>
                <a:ea typeface="Calibri" panose="020F0502020204030204" pitchFamily="34" charset="0"/>
              </a:rPr>
              <a:t>CAROLINAS REGION</a:t>
            </a:r>
            <a:endParaRPr kumimoji="0" lang="en-CA" altLang="en-US" sz="1000" b="1" i="0" u="none" strike="noStrike" cap="none" normalizeH="0" baseline="0" dirty="0">
              <a:ln>
                <a:noFill/>
              </a:ln>
              <a:solidFill>
                <a:srgbClr val="252424"/>
              </a:solidFill>
              <a:effectLst/>
              <a:latin typeface="Segoe UI" panose="020B0502040204020203" pitchFamily="34" charset="0"/>
            </a:endParaRPr>
          </a:p>
          <a:p>
            <a:pPr marL="0" lvl="0" indent="0" eaLnBrk="0" fontAlgn="base" hangingPunct="0">
              <a:lnSpc>
                <a:spcPct val="100000"/>
              </a:lnSpc>
              <a:spcBef>
                <a:spcPct val="0"/>
              </a:spcBef>
              <a:spcAft>
                <a:spcPct val="0"/>
              </a:spcAft>
              <a:buClrTx/>
              <a:buSzTx/>
              <a:buNone/>
            </a:pPr>
            <a:r>
              <a:rPr lang="en-US" sz="1200" u="sng" dirty="0">
                <a:solidFill>
                  <a:srgbClr val="6264A7"/>
                </a:solidFill>
                <a:latin typeface="Segoe UI Semibold" panose="020B0702040204020203" pitchFamily="34" charset="0"/>
                <a:ea typeface="Calibri" panose="020F0502020204030204" pitchFamily="34" charset="0"/>
                <a:hlinkClick r:id="rId7"/>
              </a:rPr>
              <a:t>Join Microsoft Teams Meeting</a:t>
            </a:r>
            <a:endParaRPr lang="en-US" sz="1200" u="sng" dirty="0">
              <a:solidFill>
                <a:srgbClr val="6264A7"/>
              </a:solidFill>
              <a:latin typeface="Segoe UI Semibold" panose="020B0702040204020203" pitchFamily="34" charset="0"/>
              <a:ea typeface="Calibri" panose="020F0502020204030204" pitchFamily="34" charset="0"/>
            </a:endParaRPr>
          </a:p>
          <a:p>
            <a:pPr marL="0" lvl="0" indent="0" eaLnBrk="0" fontAlgn="base" hangingPunct="0">
              <a:lnSpc>
                <a:spcPct val="100000"/>
              </a:lnSpc>
              <a:spcBef>
                <a:spcPct val="0"/>
              </a:spcBef>
              <a:spcAft>
                <a:spcPct val="0"/>
              </a:spcAft>
              <a:buClrTx/>
              <a:buSzTx/>
              <a:buNone/>
            </a:pPr>
            <a:r>
              <a:rPr lang="en-US" altLang="en-US" sz="900" dirty="0">
                <a:solidFill>
                  <a:srgbClr val="6264A7"/>
                </a:solidFill>
                <a:latin typeface="Segoe UI" panose="020B0502040204020203" pitchFamily="34" charset="0"/>
                <a:ea typeface="Calibri" panose="020F0502020204030204" pitchFamily="34" charset="0"/>
                <a:cs typeface="Segoe UI" panose="020B0502040204020203" pitchFamily="34" charset="0"/>
                <a:hlinkClick r:id="rId8"/>
              </a:rPr>
              <a:t>+1 704-659-4701</a:t>
            </a:r>
            <a:r>
              <a:rPr lang="en-US" altLang="en-US" sz="1050" dirty="0">
                <a:solidFill>
                  <a:srgbClr val="252424"/>
                </a:solidFill>
                <a:latin typeface="Segoe UI" panose="020B0502040204020203" pitchFamily="34" charset="0"/>
                <a:ea typeface="Calibri" panose="020F0502020204030204" pitchFamily="34" charset="0"/>
                <a:cs typeface="Segoe UI" panose="020B0502040204020203" pitchFamily="34" charset="0"/>
              </a:rPr>
              <a:t> </a:t>
            </a:r>
            <a:r>
              <a:rPr lang="en-US" altLang="en-US" sz="800" dirty="0">
                <a:solidFill>
                  <a:srgbClr val="252424"/>
                </a:solidFill>
                <a:latin typeface="Segoe UI" panose="020B0502040204020203" pitchFamily="34" charset="0"/>
                <a:ea typeface="Calibri" panose="020F0502020204030204" pitchFamily="34" charset="0"/>
                <a:cs typeface="Segoe UI" panose="020B0502040204020203" pitchFamily="34" charset="0"/>
              </a:rPr>
              <a:t>  Conference ID: </a:t>
            </a:r>
            <a:r>
              <a:rPr lang="en-US" altLang="en-US" sz="900" dirty="0">
                <a:solidFill>
                  <a:srgbClr val="252424"/>
                </a:solidFill>
                <a:latin typeface="Segoe UI" panose="020B0502040204020203" pitchFamily="34" charset="0"/>
                <a:ea typeface="Calibri" panose="020F0502020204030204" pitchFamily="34" charset="0"/>
                <a:cs typeface="Segoe UI" panose="020B0502040204020203" pitchFamily="34" charset="0"/>
              </a:rPr>
              <a:t>672 531 580#</a:t>
            </a:r>
            <a:endParaRPr kumimoji="0" lang="en-CA" altLang="en-US" sz="800" b="0" i="0" u="none" strike="noStrike" cap="none" normalizeH="0" baseline="0" dirty="0">
              <a:ln>
                <a:noFill/>
              </a:ln>
              <a:solidFill>
                <a:schemeClr val="tx1"/>
              </a:solidFill>
              <a:effectLst/>
            </a:endParaRPr>
          </a:p>
          <a:p>
            <a:pPr marL="0" lvl="0" indent="0" eaLnBrk="0" fontAlgn="base" hangingPunct="0">
              <a:lnSpc>
                <a:spcPct val="100000"/>
              </a:lnSpc>
              <a:spcBef>
                <a:spcPct val="0"/>
              </a:spcBef>
              <a:spcAft>
                <a:spcPct val="0"/>
              </a:spcAft>
              <a:buClrTx/>
              <a:buSzTx/>
              <a:buNone/>
            </a:pPr>
            <a:r>
              <a:rPr lang="en-US" altLang="en-US" sz="1400" b="1" dirty="0">
                <a:solidFill>
                  <a:prstClr val="black"/>
                </a:solidFill>
                <a:latin typeface="Arial" panose="020B0604020202020204" pitchFamily="34" charset="0"/>
                <a:ea typeface="Calibri" panose="020F0502020204030204" pitchFamily="34" charset="0"/>
              </a:rPr>
              <a:t>MIDWEST REGION</a:t>
            </a:r>
            <a:endParaRPr lang="en-CA" altLang="en-US" sz="1000" b="1" dirty="0">
              <a:solidFill>
                <a:srgbClr val="252424"/>
              </a:solidFill>
              <a:latin typeface="Segoe UI" panose="020B0502040204020203" pitchFamily="34" charset="0"/>
            </a:endParaRPr>
          </a:p>
          <a:p>
            <a:pPr marL="0" lvl="0" indent="0" eaLnBrk="0" fontAlgn="base" hangingPunct="0">
              <a:lnSpc>
                <a:spcPct val="100000"/>
              </a:lnSpc>
              <a:spcBef>
                <a:spcPct val="0"/>
              </a:spcBef>
              <a:spcAft>
                <a:spcPct val="0"/>
              </a:spcAft>
              <a:buClrTx/>
              <a:buSzTx/>
              <a:buNone/>
            </a:pPr>
            <a:r>
              <a:rPr lang="en-US" sz="1200" u="sng" dirty="0">
                <a:solidFill>
                  <a:srgbClr val="6264A7"/>
                </a:solidFill>
                <a:latin typeface="Segoe UI Semibold" panose="020B0702040204020203" pitchFamily="34" charset="0"/>
                <a:ea typeface="Calibri" panose="020F0502020204030204" pitchFamily="34" charset="0"/>
                <a:hlinkClick r:id="rId9"/>
              </a:rPr>
              <a:t>Join Microsoft Teams Meeting</a:t>
            </a:r>
            <a:endParaRPr lang="en-US" sz="1200" u="sng" dirty="0">
              <a:solidFill>
                <a:srgbClr val="6264A7"/>
              </a:solidFill>
              <a:latin typeface="Segoe UI Semibold" panose="020B0702040204020203" pitchFamily="34" charset="0"/>
              <a:ea typeface="Calibri" panose="020F0502020204030204" pitchFamily="34" charset="0"/>
            </a:endParaRPr>
          </a:p>
          <a:p>
            <a:pPr marL="0" lvl="0" indent="0" eaLnBrk="0" fontAlgn="base" hangingPunct="0">
              <a:lnSpc>
                <a:spcPct val="100000"/>
              </a:lnSpc>
              <a:spcBef>
                <a:spcPct val="0"/>
              </a:spcBef>
              <a:spcAft>
                <a:spcPct val="0"/>
              </a:spcAft>
              <a:buClrTx/>
              <a:buSzTx/>
              <a:buNone/>
            </a:pPr>
            <a:r>
              <a:rPr kumimoji="0" lang="en-US" altLang="en-US" sz="1000" b="0" i="0" u="none" strike="noStrike" cap="none" normalizeH="0" baseline="0" dirty="0">
                <a:ln>
                  <a:noFill/>
                </a:ln>
                <a:solidFill>
                  <a:srgbClr val="6264A7"/>
                </a:solidFill>
                <a:effectLst/>
                <a:latin typeface="Segoe UI" panose="020B0502040204020203" pitchFamily="34" charset="0"/>
                <a:ea typeface="Calibri" panose="020F0502020204030204" pitchFamily="34" charset="0"/>
                <a:cs typeface="Segoe UI" panose="020B0502040204020203" pitchFamily="34" charset="0"/>
                <a:hlinkClick r:id="rId10"/>
              </a:rPr>
              <a:t>+1 704-659-4701</a:t>
            </a:r>
            <a:r>
              <a:rPr kumimoji="0" lang="en-US" altLang="en-US" sz="1100" b="0" i="0" u="none" strike="noStrike" cap="none" normalizeH="0" baseline="0" dirty="0">
                <a:ln>
                  <a:noFill/>
                </a:ln>
                <a:solidFill>
                  <a:srgbClr val="252424"/>
                </a:solidFill>
                <a:effectLst/>
                <a:latin typeface="Segoe UI" panose="020B0502040204020203" pitchFamily="34" charset="0"/>
                <a:ea typeface="Calibri" panose="020F0502020204030204" pitchFamily="34" charset="0"/>
                <a:cs typeface="Segoe UI" panose="020B0502040204020203" pitchFamily="34" charset="0"/>
              </a:rPr>
              <a:t> </a:t>
            </a:r>
            <a:r>
              <a:rPr kumimoji="0" lang="en-US" altLang="en-US" sz="900" b="0" i="0" u="none" strike="noStrike" cap="none" normalizeH="0" baseline="0" dirty="0">
                <a:ln>
                  <a:noFill/>
                </a:ln>
                <a:solidFill>
                  <a:srgbClr val="252424"/>
                </a:solidFill>
                <a:effectLst/>
                <a:latin typeface="Segoe UI" panose="020B0502040204020203" pitchFamily="34" charset="0"/>
                <a:ea typeface="Calibri" panose="020F0502020204030204" pitchFamily="34" charset="0"/>
                <a:cs typeface="Segoe UI" panose="020B0502040204020203" pitchFamily="34" charset="0"/>
              </a:rPr>
              <a:t>  Conference ID: </a:t>
            </a:r>
            <a:r>
              <a:rPr kumimoji="0" lang="en-US" altLang="en-US" sz="1000" b="0" i="0" u="none" strike="noStrike" cap="none" normalizeH="0" baseline="0" dirty="0">
                <a:ln>
                  <a:noFill/>
                </a:ln>
                <a:solidFill>
                  <a:srgbClr val="252424"/>
                </a:solidFill>
                <a:effectLst/>
                <a:latin typeface="Segoe UI" panose="020B0502040204020203" pitchFamily="34" charset="0"/>
                <a:ea typeface="Calibri" panose="020F0502020204030204" pitchFamily="34" charset="0"/>
                <a:cs typeface="Segoe UI" panose="020B0502040204020203" pitchFamily="34" charset="0"/>
              </a:rPr>
              <a:t>899 289 361# </a:t>
            </a:r>
            <a:endParaRPr kumimoji="0" lang="en-C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ea typeface="Calibri" panose="020F0502020204030204" pitchFamily="34" charset="0"/>
              </a:rPr>
              <a:t>___________________________________________________</a:t>
            </a:r>
            <a:endParaRPr kumimoji="0" lang="en-US" altLang="en-US" sz="1000" b="0" i="0" u="none" strike="noStrike" cap="none" normalizeH="0" baseline="0" dirty="0">
              <a:ln>
                <a:noFill/>
              </a:ln>
              <a:effectLst/>
              <a:latin typeface="Segoe UI" panose="020B0502040204020203" pitchFamily="34" charset="0"/>
              <a:ea typeface="Calibri" panose="020F0502020204030204" pitchFamily="34" charset="0"/>
              <a:cs typeface="Segoe UI" panose="020B0502040204020203" pitchFamily="34" charset="0"/>
            </a:endParaRPr>
          </a:p>
        </p:txBody>
      </p:sp>
      <p:sp>
        <p:nvSpPr>
          <p:cNvPr id="7" name="Rectangle 3"/>
          <p:cNvSpPr txBox="1">
            <a:spLocks noChangeArrowheads="1"/>
          </p:cNvSpPr>
          <p:nvPr/>
        </p:nvSpPr>
        <p:spPr bwMode="auto">
          <a:xfrm>
            <a:off x="6253216" y="3167074"/>
            <a:ext cx="41907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eaLnBrk="0" fontAlgn="base" hangingPunct="0">
              <a:lnSpc>
                <a:spcPct val="100000"/>
              </a:lnSpc>
              <a:spcBef>
                <a:spcPct val="0"/>
              </a:spcBef>
              <a:spcAft>
                <a:spcPct val="0"/>
              </a:spcAft>
              <a:buClrTx/>
              <a:buSzTx/>
              <a:buNone/>
            </a:pPr>
            <a:r>
              <a:rPr lang="en-US" altLang="en-US" sz="1400" dirty="0">
                <a:solidFill>
                  <a:prstClr val="black"/>
                </a:solidFill>
                <a:latin typeface="Arial" panose="020B0604020202020204" pitchFamily="34" charset="0"/>
                <a:ea typeface="Calibri" panose="020F0502020204030204" pitchFamily="34" charset="0"/>
              </a:rPr>
              <a:t>________________________________________</a:t>
            </a:r>
            <a:r>
              <a:rPr lang="en-US" altLang="en-US" sz="1400" b="1" dirty="0">
                <a:solidFill>
                  <a:prstClr val="black"/>
                </a:solidFill>
                <a:latin typeface="Arial" panose="020B0604020202020204" pitchFamily="34" charset="0"/>
                <a:ea typeface="Calibri" panose="020F0502020204030204" pitchFamily="34" charset="0"/>
              </a:rPr>
              <a:t>NORTHEAST REGION</a:t>
            </a:r>
            <a:endParaRPr lang="en-US" altLang="en-US" sz="1300" b="1" dirty="0">
              <a:solidFill>
                <a:prstClr val="black"/>
              </a:solidFill>
              <a:latin typeface="Segoe UI Semibold" panose="020B0702040204020203" pitchFamily="34" charset="0"/>
              <a:ea typeface="Calibri" panose="020F0502020204030204" pitchFamily="34" charset="0"/>
              <a:cs typeface="Segoe UI Semibold" panose="020B0702040204020203" pitchFamily="34" charset="0"/>
            </a:endParaRPr>
          </a:p>
          <a:p>
            <a:pPr marL="0" indent="0" eaLnBrk="0" fontAlgn="base" hangingPunct="0">
              <a:lnSpc>
                <a:spcPct val="100000"/>
              </a:lnSpc>
              <a:spcBef>
                <a:spcPct val="0"/>
              </a:spcBef>
              <a:spcAft>
                <a:spcPct val="0"/>
              </a:spcAft>
              <a:buClrTx/>
              <a:buSzTx/>
              <a:buFontTx/>
              <a:buNone/>
            </a:pPr>
            <a:r>
              <a:rPr lang="en-US" sz="1200" u="sng" dirty="0">
                <a:solidFill>
                  <a:srgbClr val="6264A7"/>
                </a:solidFill>
                <a:latin typeface="Segoe UI Semibold" panose="020B0702040204020203" pitchFamily="34" charset="0"/>
                <a:ea typeface="Calibri" panose="020F0502020204030204" pitchFamily="34" charset="0"/>
                <a:hlinkClick r:id="rId11"/>
              </a:rPr>
              <a:t>Join Microsoft Teams Meeting</a:t>
            </a:r>
            <a:endParaRPr lang="en-US" sz="1200" u="sng" dirty="0">
              <a:solidFill>
                <a:srgbClr val="6264A7"/>
              </a:solidFill>
              <a:latin typeface="Segoe UI Semibold" panose="020B0702040204020203" pitchFamily="34" charset="0"/>
              <a:ea typeface="Calibri" panose="020F0502020204030204" pitchFamily="34" charset="0"/>
            </a:endParaRPr>
          </a:p>
          <a:p>
            <a:pPr marL="0" indent="0" eaLnBrk="0" fontAlgn="base" hangingPunct="0">
              <a:lnSpc>
                <a:spcPct val="100000"/>
              </a:lnSpc>
              <a:spcBef>
                <a:spcPct val="0"/>
              </a:spcBef>
              <a:spcAft>
                <a:spcPct val="0"/>
              </a:spcAft>
              <a:buClrTx/>
              <a:buSzTx/>
              <a:buFontTx/>
              <a:buNone/>
            </a:pPr>
            <a:r>
              <a:rPr lang="en-US" altLang="en-US" sz="1000" dirty="0">
                <a:solidFill>
                  <a:srgbClr val="6264A7"/>
                </a:solidFill>
                <a:latin typeface="Segoe UI" panose="020B0502040204020203" pitchFamily="34" charset="0"/>
                <a:ea typeface="Calibri" panose="020F0502020204030204" pitchFamily="34" charset="0"/>
                <a:cs typeface="Segoe UI" panose="020B0502040204020203" pitchFamily="34" charset="0"/>
                <a:hlinkClick r:id="rId12"/>
              </a:rPr>
              <a:t>+1 704-659-4701</a:t>
            </a:r>
            <a:r>
              <a:rPr lang="en-US" altLang="en-US" sz="1100" dirty="0">
                <a:solidFill>
                  <a:srgbClr val="252424"/>
                </a:solidFill>
                <a:latin typeface="Segoe UI" panose="020B0502040204020203" pitchFamily="34" charset="0"/>
                <a:ea typeface="Calibri" panose="020F0502020204030204" pitchFamily="34" charset="0"/>
                <a:cs typeface="Segoe UI" panose="020B0502040204020203" pitchFamily="34" charset="0"/>
              </a:rPr>
              <a:t> </a:t>
            </a:r>
            <a:r>
              <a:rPr lang="en-US" altLang="en-US" sz="900" dirty="0">
                <a:solidFill>
                  <a:srgbClr val="252424"/>
                </a:solidFill>
                <a:latin typeface="Segoe UI" panose="020B0502040204020203" pitchFamily="34" charset="0"/>
                <a:ea typeface="Calibri" panose="020F0502020204030204" pitchFamily="34" charset="0"/>
                <a:cs typeface="Segoe UI" panose="020B0502040204020203" pitchFamily="34" charset="0"/>
              </a:rPr>
              <a:t>  Conference ID: </a:t>
            </a:r>
            <a:r>
              <a:rPr lang="en-US" altLang="en-US" sz="1000" dirty="0">
                <a:solidFill>
                  <a:srgbClr val="252424"/>
                </a:solidFill>
                <a:latin typeface="Segoe UI" panose="020B0502040204020203" pitchFamily="34" charset="0"/>
                <a:ea typeface="Calibri" panose="020F0502020204030204" pitchFamily="34" charset="0"/>
                <a:cs typeface="Segoe UI" panose="020B0502040204020203" pitchFamily="34" charset="0"/>
              </a:rPr>
              <a:t>338 157 857# </a:t>
            </a:r>
            <a:endParaRPr lang="en-CA" altLang="en-US" sz="800" dirty="0"/>
          </a:p>
          <a:p>
            <a:pPr marL="0" indent="0" eaLnBrk="0" fontAlgn="base" hangingPunct="0">
              <a:lnSpc>
                <a:spcPct val="100000"/>
              </a:lnSpc>
              <a:spcBef>
                <a:spcPct val="0"/>
              </a:spcBef>
              <a:spcAft>
                <a:spcPct val="0"/>
              </a:spcAft>
              <a:buClrTx/>
              <a:buSzTx/>
              <a:buFontTx/>
              <a:buNone/>
            </a:pPr>
            <a:endParaRPr lang="en-US" altLang="en-US" sz="1300" dirty="0">
              <a:solidFill>
                <a:srgbClr val="6264A7"/>
              </a:solidFill>
              <a:latin typeface="Segoe UI Semibold" panose="020B0702040204020203" pitchFamily="34" charset="0"/>
              <a:ea typeface="Calibri" panose="020F0502020204030204" pitchFamily="34" charset="0"/>
              <a:cs typeface="Segoe UI Semibold" panose="020B0702040204020203" pitchFamily="34" charset="0"/>
              <a:hlinkClick r:id="rId13"/>
            </a:endParaRPr>
          </a:p>
          <a:p>
            <a:pPr marL="0" indent="0" eaLnBrk="0" fontAlgn="base" hangingPunct="0">
              <a:lnSpc>
                <a:spcPct val="100000"/>
              </a:lnSpc>
              <a:spcBef>
                <a:spcPct val="0"/>
              </a:spcBef>
              <a:spcAft>
                <a:spcPct val="0"/>
              </a:spcAft>
              <a:buClrTx/>
              <a:buSzTx/>
              <a:buNone/>
            </a:pPr>
            <a:r>
              <a:rPr lang="en-US" altLang="en-US" sz="1400" b="1" dirty="0">
                <a:solidFill>
                  <a:prstClr val="black"/>
                </a:solidFill>
                <a:latin typeface="Arial" panose="020B0604020202020204" pitchFamily="34" charset="0"/>
                <a:ea typeface="Calibri" panose="020F0502020204030204" pitchFamily="34" charset="0"/>
              </a:rPr>
              <a:t>SOUTHEAST REGION</a:t>
            </a:r>
            <a:endParaRPr lang="en-US" altLang="en-US" sz="1300" dirty="0">
              <a:solidFill>
                <a:srgbClr val="6264A7"/>
              </a:solidFill>
              <a:latin typeface="Segoe UI Semibold" panose="020B0702040204020203" pitchFamily="34" charset="0"/>
              <a:ea typeface="Calibri" panose="020F0502020204030204" pitchFamily="34" charset="0"/>
              <a:cs typeface="Segoe UI Semibold" panose="020B0702040204020203" pitchFamily="34" charset="0"/>
              <a:hlinkClick r:id="rId13"/>
            </a:endParaRPr>
          </a:p>
          <a:p>
            <a:pPr marL="0" indent="0" eaLnBrk="0" fontAlgn="base" hangingPunct="0">
              <a:lnSpc>
                <a:spcPct val="100000"/>
              </a:lnSpc>
              <a:spcBef>
                <a:spcPct val="0"/>
              </a:spcBef>
              <a:spcAft>
                <a:spcPct val="0"/>
              </a:spcAft>
              <a:buClrTx/>
              <a:buSzTx/>
              <a:buFontTx/>
              <a:buNone/>
            </a:pPr>
            <a:r>
              <a:rPr lang="en-US" sz="1200" u="sng" dirty="0">
                <a:solidFill>
                  <a:srgbClr val="6264A7"/>
                </a:solidFill>
                <a:latin typeface="Segoe UI Semibold" panose="020B0702040204020203" pitchFamily="34" charset="0"/>
                <a:ea typeface="Calibri" panose="020F0502020204030204" pitchFamily="34" charset="0"/>
                <a:hlinkClick r:id="rId14"/>
              </a:rPr>
              <a:t>Join Microsoft Teams Meeting</a:t>
            </a:r>
            <a:endParaRPr lang="en-US" sz="1200" u="sng" dirty="0">
              <a:solidFill>
                <a:srgbClr val="6264A7"/>
              </a:solidFill>
              <a:latin typeface="Segoe UI Semibold" panose="020B0702040204020203" pitchFamily="34" charset="0"/>
              <a:ea typeface="Calibri" panose="020F0502020204030204" pitchFamily="34" charset="0"/>
            </a:endParaRPr>
          </a:p>
          <a:p>
            <a:pPr marL="0" indent="0" eaLnBrk="0" fontAlgn="base" hangingPunct="0">
              <a:lnSpc>
                <a:spcPct val="100000"/>
              </a:lnSpc>
              <a:spcBef>
                <a:spcPct val="0"/>
              </a:spcBef>
              <a:spcAft>
                <a:spcPct val="0"/>
              </a:spcAft>
              <a:buClrTx/>
              <a:buSzTx/>
              <a:buFontTx/>
              <a:buNone/>
            </a:pPr>
            <a:r>
              <a:rPr lang="en-US" altLang="en-US" sz="1000" dirty="0">
                <a:solidFill>
                  <a:srgbClr val="6264A7"/>
                </a:solidFill>
                <a:latin typeface="Segoe UI" panose="020B0502040204020203" pitchFamily="34" charset="0"/>
                <a:ea typeface="Calibri" panose="020F0502020204030204" pitchFamily="34" charset="0"/>
                <a:cs typeface="Segoe UI" panose="020B0502040204020203" pitchFamily="34" charset="0"/>
                <a:hlinkClick r:id="rId15"/>
              </a:rPr>
              <a:t>+1 704-659-4701</a:t>
            </a:r>
            <a:r>
              <a:rPr lang="en-US" altLang="en-US" sz="1100" dirty="0">
                <a:solidFill>
                  <a:srgbClr val="252424"/>
                </a:solidFill>
                <a:latin typeface="Segoe UI" panose="020B0502040204020203" pitchFamily="34" charset="0"/>
                <a:ea typeface="Calibri" panose="020F0502020204030204" pitchFamily="34" charset="0"/>
                <a:cs typeface="Segoe UI" panose="020B0502040204020203" pitchFamily="34" charset="0"/>
              </a:rPr>
              <a:t> </a:t>
            </a:r>
            <a:r>
              <a:rPr lang="en-US" altLang="en-US" sz="900" dirty="0">
                <a:solidFill>
                  <a:srgbClr val="252424"/>
                </a:solidFill>
                <a:latin typeface="Segoe UI" panose="020B0502040204020203" pitchFamily="34" charset="0"/>
                <a:ea typeface="Calibri" panose="020F0502020204030204" pitchFamily="34" charset="0"/>
                <a:cs typeface="Segoe UI" panose="020B0502040204020203" pitchFamily="34" charset="0"/>
              </a:rPr>
              <a:t>  Conference ID: </a:t>
            </a:r>
            <a:r>
              <a:rPr lang="en-US" altLang="en-US" sz="1000" dirty="0">
                <a:solidFill>
                  <a:srgbClr val="252424"/>
                </a:solidFill>
                <a:latin typeface="Segoe UI" panose="020B0502040204020203" pitchFamily="34" charset="0"/>
                <a:ea typeface="Calibri" panose="020F0502020204030204" pitchFamily="34" charset="0"/>
                <a:cs typeface="Segoe UI" panose="020B0502040204020203" pitchFamily="34" charset="0"/>
              </a:rPr>
              <a:t>872 271 494# </a:t>
            </a:r>
            <a:r>
              <a:rPr lang="en-US" altLang="en-US" sz="1100" dirty="0">
                <a:latin typeface="Arial" panose="020B0604020202020204" pitchFamily="34" charset="0"/>
                <a:ea typeface="Calibri" panose="020F0502020204030204" pitchFamily="34" charset="0"/>
              </a:rPr>
              <a:t> </a:t>
            </a:r>
          </a:p>
          <a:p>
            <a:pPr marL="0" indent="0" eaLnBrk="0" fontAlgn="base" hangingPunct="0">
              <a:lnSpc>
                <a:spcPct val="100000"/>
              </a:lnSpc>
              <a:spcBef>
                <a:spcPct val="0"/>
              </a:spcBef>
              <a:spcAft>
                <a:spcPct val="0"/>
              </a:spcAft>
              <a:buClrTx/>
              <a:buSzTx/>
              <a:buFontTx/>
              <a:buNone/>
            </a:pPr>
            <a:endParaRPr lang="en-CA" altLang="en-US" sz="800" dirty="0">
              <a:latin typeface="Arial" panose="020B0604020202020204" pitchFamily="34" charset="0"/>
            </a:endParaRPr>
          </a:p>
          <a:p>
            <a:pPr marL="0" lvl="0" indent="0" defTabSz="457200" eaLnBrk="0" fontAlgn="base" hangingPunct="0">
              <a:lnSpc>
                <a:spcPct val="100000"/>
              </a:lnSpc>
              <a:spcBef>
                <a:spcPct val="0"/>
              </a:spcBef>
              <a:spcAft>
                <a:spcPct val="0"/>
              </a:spcAft>
              <a:buClrTx/>
              <a:buSzTx/>
              <a:buNone/>
            </a:pPr>
            <a:r>
              <a:rPr lang="en-US" altLang="en-US" sz="1400" b="1" dirty="0">
                <a:solidFill>
                  <a:prstClr val="black"/>
                </a:solidFill>
                <a:latin typeface="Arial" panose="020B0604020202020204" pitchFamily="34" charset="0"/>
                <a:ea typeface="Calibri" panose="020F0502020204030204" pitchFamily="34" charset="0"/>
              </a:rPr>
              <a:t>WEST REGION</a:t>
            </a:r>
            <a:endParaRPr lang="en-US" altLang="en-US" sz="1400" b="1" dirty="0">
              <a:solidFill>
                <a:prstClr val="black"/>
              </a:solidFill>
              <a:latin typeface="Segoe UI Semibold" panose="020B0702040204020203" pitchFamily="34" charset="0"/>
              <a:ea typeface="Calibri" panose="020F0502020204030204" pitchFamily="34" charset="0"/>
              <a:cs typeface="Segoe UI Semibold" panose="020B0702040204020203" pitchFamily="34" charset="0"/>
              <a:hlinkClick r:id="rId2"/>
            </a:endParaRPr>
          </a:p>
          <a:p>
            <a:pPr marL="0" indent="0" eaLnBrk="0" fontAlgn="base" hangingPunct="0">
              <a:lnSpc>
                <a:spcPct val="100000"/>
              </a:lnSpc>
              <a:spcBef>
                <a:spcPct val="0"/>
              </a:spcBef>
              <a:spcAft>
                <a:spcPct val="0"/>
              </a:spcAft>
              <a:buClrTx/>
              <a:buSzTx/>
              <a:buFontTx/>
              <a:buNone/>
            </a:pPr>
            <a:endParaRPr lang="en-CA" altLang="en-US" sz="800" dirty="0">
              <a:latin typeface="Arial" panose="020B0604020202020204" pitchFamily="34" charset="0"/>
            </a:endParaRPr>
          </a:p>
          <a:p>
            <a:pPr marL="0" indent="0" eaLnBrk="0" fontAlgn="base" hangingPunct="0">
              <a:lnSpc>
                <a:spcPct val="100000"/>
              </a:lnSpc>
              <a:spcBef>
                <a:spcPct val="0"/>
              </a:spcBef>
              <a:spcAft>
                <a:spcPct val="0"/>
              </a:spcAft>
              <a:buClrTx/>
              <a:buSzTx/>
              <a:buFontTx/>
              <a:buNone/>
            </a:pPr>
            <a:r>
              <a:rPr lang="en-US" sz="1200" u="sng" dirty="0">
                <a:solidFill>
                  <a:srgbClr val="6264A7"/>
                </a:solidFill>
                <a:latin typeface="Segoe UI Semibold" panose="020B0702040204020203" pitchFamily="34" charset="0"/>
                <a:ea typeface="Calibri" panose="020F0502020204030204" pitchFamily="34" charset="0"/>
                <a:hlinkClick r:id="rId16"/>
              </a:rPr>
              <a:t>Join Microsoft Teams Meeting</a:t>
            </a:r>
            <a:endParaRPr lang="en-US" sz="1200" u="sng" dirty="0">
              <a:solidFill>
                <a:srgbClr val="6264A7"/>
              </a:solidFill>
              <a:latin typeface="Segoe UI Semibold" panose="020B0702040204020203" pitchFamily="34" charset="0"/>
              <a:ea typeface="Calibri" panose="020F0502020204030204" pitchFamily="34" charset="0"/>
            </a:endParaRPr>
          </a:p>
          <a:p>
            <a:pPr marL="0" indent="0" eaLnBrk="0" fontAlgn="base" hangingPunct="0">
              <a:lnSpc>
                <a:spcPct val="100000"/>
              </a:lnSpc>
              <a:spcBef>
                <a:spcPct val="0"/>
              </a:spcBef>
              <a:spcAft>
                <a:spcPct val="0"/>
              </a:spcAft>
              <a:buClrTx/>
              <a:buSzTx/>
              <a:buFontTx/>
              <a:buNone/>
            </a:pPr>
            <a:r>
              <a:rPr lang="en-US" altLang="en-US" sz="1000" dirty="0">
                <a:solidFill>
                  <a:srgbClr val="6264A7"/>
                </a:solidFill>
                <a:latin typeface="Segoe UI" panose="020B0502040204020203" pitchFamily="34" charset="0"/>
                <a:ea typeface="Calibri" panose="020F0502020204030204" pitchFamily="34" charset="0"/>
                <a:cs typeface="Segoe UI" panose="020B0502040204020203" pitchFamily="34" charset="0"/>
                <a:hlinkClick r:id="rId17"/>
              </a:rPr>
              <a:t>+1 704-659-4701</a:t>
            </a:r>
            <a:r>
              <a:rPr lang="en-US" altLang="en-US" sz="1100" dirty="0">
                <a:solidFill>
                  <a:srgbClr val="252424"/>
                </a:solidFill>
                <a:latin typeface="Segoe UI" panose="020B0502040204020203" pitchFamily="34" charset="0"/>
                <a:ea typeface="Calibri" panose="020F0502020204030204" pitchFamily="34" charset="0"/>
                <a:cs typeface="Segoe UI" panose="020B0502040204020203" pitchFamily="34" charset="0"/>
              </a:rPr>
              <a:t> </a:t>
            </a:r>
            <a:r>
              <a:rPr lang="en-US" altLang="en-US" sz="900" dirty="0">
                <a:solidFill>
                  <a:srgbClr val="252424"/>
                </a:solidFill>
                <a:latin typeface="Segoe UI" panose="020B0502040204020203" pitchFamily="34" charset="0"/>
                <a:ea typeface="Calibri" panose="020F0502020204030204" pitchFamily="34" charset="0"/>
                <a:cs typeface="Segoe UI" panose="020B0502040204020203" pitchFamily="34" charset="0"/>
              </a:rPr>
              <a:t>  Conference ID: </a:t>
            </a:r>
            <a:r>
              <a:rPr lang="en-US" altLang="en-US" sz="1000" dirty="0">
                <a:solidFill>
                  <a:srgbClr val="252424"/>
                </a:solidFill>
                <a:latin typeface="Segoe UI" panose="020B0502040204020203" pitchFamily="34" charset="0"/>
                <a:ea typeface="Calibri" panose="020F0502020204030204" pitchFamily="34" charset="0"/>
                <a:cs typeface="Segoe UI" panose="020B0502040204020203" pitchFamily="34" charset="0"/>
              </a:rPr>
              <a:t>794 324 777#</a:t>
            </a:r>
          </a:p>
          <a:p>
            <a:pPr marL="0" indent="0" eaLnBrk="0" fontAlgn="base" hangingPunct="0">
              <a:lnSpc>
                <a:spcPct val="100000"/>
              </a:lnSpc>
              <a:spcBef>
                <a:spcPct val="0"/>
              </a:spcBef>
              <a:spcAft>
                <a:spcPct val="0"/>
              </a:spcAft>
              <a:buClrTx/>
              <a:buSzTx/>
              <a:buNone/>
            </a:pPr>
            <a:r>
              <a:rPr lang="en-US" altLang="en-US" sz="1000" dirty="0">
                <a:latin typeface="Arial" panose="020B0604020202020204" pitchFamily="34" charset="0"/>
                <a:ea typeface="Calibri" panose="020F0502020204030204" pitchFamily="34" charset="0"/>
              </a:rPr>
              <a:t>___________________________________________________</a:t>
            </a:r>
            <a:endParaRPr lang="en-US" altLang="en-US" sz="800" dirty="0">
              <a:latin typeface="Segoe UI" panose="020B0502040204020203" pitchFamily="34" charset="0"/>
              <a:ea typeface="Calibri" panose="020F0502020204030204" pitchFamily="34" charset="0"/>
              <a:cs typeface="Segoe UI" panose="020B0502040204020203" pitchFamily="34" charset="0"/>
            </a:endParaRPr>
          </a:p>
        </p:txBody>
      </p:sp>
      <p:sp>
        <p:nvSpPr>
          <p:cNvPr id="8" name="Rectangle 7"/>
          <p:cNvSpPr/>
          <p:nvPr/>
        </p:nvSpPr>
        <p:spPr>
          <a:xfrm>
            <a:off x="3205216" y="2041055"/>
            <a:ext cx="6096000" cy="923330"/>
          </a:xfrm>
          <a:prstGeom prst="rect">
            <a:avLst/>
          </a:prstGeom>
        </p:spPr>
        <p:txBody>
          <a:bodyPr>
            <a:spAutoFit/>
          </a:bodyPr>
          <a:lstStyle/>
          <a:p>
            <a:r>
              <a:rPr lang="en-US" dirty="0"/>
              <a:t>Questions for discussion:</a:t>
            </a:r>
          </a:p>
          <a:p>
            <a:pPr lvl="1"/>
            <a:r>
              <a:rPr lang="en-US" dirty="0"/>
              <a:t>What is something (specific!) that your chapter excels at?</a:t>
            </a:r>
          </a:p>
          <a:p>
            <a:pPr lvl="1"/>
            <a:r>
              <a:rPr lang="en-US" dirty="0"/>
              <a:t>What is one area where your chapter struggles?</a:t>
            </a:r>
          </a:p>
        </p:txBody>
      </p:sp>
      <p:sp>
        <p:nvSpPr>
          <p:cNvPr id="9" name="TextBox 8"/>
          <p:cNvSpPr txBox="1"/>
          <p:nvPr/>
        </p:nvSpPr>
        <p:spPr>
          <a:xfrm>
            <a:off x="6253216" y="206898"/>
            <a:ext cx="2665563" cy="1530548"/>
          </a:xfrm>
          <a:prstGeom prst="flowChartPunchedTape">
            <a:avLst/>
          </a:prstGeom>
          <a:solidFill>
            <a:srgbClr val="FF0000"/>
          </a:solidFill>
        </p:spPr>
        <p:txBody>
          <a:bodyPr wrap="square" rtlCol="0">
            <a:spAutoFit/>
          </a:bodyPr>
          <a:lstStyle/>
          <a:p>
            <a:r>
              <a:rPr lang="en-CA" dirty="0"/>
              <a:t>**CALL BACK TO THE ORIGINAL TEAMS MEETING BY 13:30 EST**</a:t>
            </a:r>
          </a:p>
        </p:txBody>
      </p:sp>
    </p:spTree>
    <p:extLst>
      <p:ext uri="{BB962C8B-B14F-4D97-AF65-F5344CB8AC3E}">
        <p14:creationId xmlns:p14="http://schemas.microsoft.com/office/powerpoint/2010/main" val="60151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EC8E-4D9D-4D68-9E8C-FB1FB6F6520D}"/>
              </a:ext>
            </a:extLst>
          </p:cNvPr>
          <p:cNvSpPr>
            <a:spLocks noGrp="1"/>
          </p:cNvSpPr>
          <p:nvPr>
            <p:ph type="title"/>
          </p:nvPr>
        </p:nvSpPr>
        <p:spPr>
          <a:xfrm>
            <a:off x="1426737" y="859385"/>
            <a:ext cx="4176384" cy="2380828"/>
          </a:xfrm>
        </p:spPr>
        <p:txBody>
          <a:bodyPr vert="horz" lIns="91440" tIns="45720" rIns="91440" bIns="0" rtlCol="0" anchor="b">
            <a:normAutofit/>
          </a:bodyPr>
          <a:lstStyle/>
          <a:p>
            <a:r>
              <a:rPr lang="en-US" sz="4800" dirty="0"/>
              <a:t>Best Practice Sharing</a:t>
            </a:r>
          </a:p>
        </p:txBody>
      </p:sp>
      <p:pic>
        <p:nvPicPr>
          <p:cNvPr id="5122" name="Picture 2" descr="Free Evidence Based Cliparts, Download Free Clip Art, Free Clip ...">
            <a:extLst>
              <a:ext uri="{FF2B5EF4-FFF2-40B4-BE49-F238E27FC236}">
                <a16:creationId xmlns:a16="http://schemas.microsoft.com/office/drawing/2014/main" id="{09D277DA-2116-41DF-8DE1-B90924E955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4411" y="1219872"/>
            <a:ext cx="4960442" cy="383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636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Best practices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5968432"/>
              </p:ext>
            </p:extLst>
          </p:nvPr>
        </p:nvGraphicFramePr>
        <p:xfrm>
          <a:off x="1450480" y="1554307"/>
          <a:ext cx="9604374" cy="4216400"/>
        </p:xfrm>
        <a:graphic>
          <a:graphicData uri="http://schemas.openxmlformats.org/drawingml/2006/table">
            <a:tbl>
              <a:tblPr firstRow="1" bandRow="1">
                <a:tableStyleId>{5C22544A-7EE6-4342-B048-85BDC9FD1C3A}</a:tableStyleId>
              </a:tblPr>
              <a:tblGrid>
                <a:gridCol w="3201458">
                  <a:extLst>
                    <a:ext uri="{9D8B030D-6E8A-4147-A177-3AD203B41FA5}">
                      <a16:colId xmlns:a16="http://schemas.microsoft.com/office/drawing/2014/main" val="1399063091"/>
                    </a:ext>
                  </a:extLst>
                </a:gridCol>
                <a:gridCol w="3201458">
                  <a:extLst>
                    <a:ext uri="{9D8B030D-6E8A-4147-A177-3AD203B41FA5}">
                      <a16:colId xmlns:a16="http://schemas.microsoft.com/office/drawing/2014/main" val="1171299746"/>
                    </a:ext>
                  </a:extLst>
                </a:gridCol>
                <a:gridCol w="3201458">
                  <a:extLst>
                    <a:ext uri="{9D8B030D-6E8A-4147-A177-3AD203B41FA5}">
                      <a16:colId xmlns:a16="http://schemas.microsoft.com/office/drawing/2014/main" val="1547638573"/>
                    </a:ext>
                  </a:extLst>
                </a:gridCol>
              </a:tblGrid>
              <a:tr h="370840">
                <a:tc>
                  <a:txBody>
                    <a:bodyPr/>
                    <a:lstStyle/>
                    <a:p>
                      <a:r>
                        <a:rPr lang="en-CA" dirty="0" smtClean="0"/>
                        <a:t>Region</a:t>
                      </a:r>
                      <a:endParaRPr lang="en-CA" dirty="0"/>
                    </a:p>
                  </a:txBody>
                  <a:tcPr/>
                </a:tc>
                <a:tc>
                  <a:txBody>
                    <a:bodyPr/>
                    <a:lstStyle/>
                    <a:p>
                      <a:r>
                        <a:rPr lang="en-CA" dirty="0" smtClean="0"/>
                        <a:t>Strength </a:t>
                      </a:r>
                      <a:endParaRPr lang="en-CA" dirty="0"/>
                    </a:p>
                  </a:txBody>
                  <a:tcPr/>
                </a:tc>
                <a:tc>
                  <a:txBody>
                    <a:bodyPr/>
                    <a:lstStyle/>
                    <a:p>
                      <a:r>
                        <a:rPr lang="en-CA" dirty="0" smtClean="0"/>
                        <a:t>AFI</a:t>
                      </a:r>
                      <a:endParaRPr lang="en-CA" dirty="0"/>
                    </a:p>
                  </a:txBody>
                  <a:tcPr/>
                </a:tc>
                <a:extLst>
                  <a:ext uri="{0D108BD9-81ED-4DB2-BD59-A6C34878D82A}">
                    <a16:rowId xmlns:a16="http://schemas.microsoft.com/office/drawing/2014/main" val="896838072"/>
                  </a:ext>
                </a:extLst>
              </a:tr>
              <a:tr h="370840">
                <a:tc>
                  <a:txBody>
                    <a:bodyPr/>
                    <a:lstStyle/>
                    <a:p>
                      <a:r>
                        <a:rPr lang="en-CA" dirty="0" smtClean="0"/>
                        <a:t>Atlantic</a:t>
                      </a:r>
                      <a:endParaRPr lang="en-CA" dirty="0"/>
                    </a:p>
                  </a:txBody>
                  <a:tcPr/>
                </a:tc>
                <a:tc>
                  <a:txBody>
                    <a:bodyPr/>
                    <a:lstStyle/>
                    <a:p>
                      <a:r>
                        <a:rPr lang="en-CA" dirty="0" smtClean="0"/>
                        <a:t>PD/networking</a:t>
                      </a:r>
                      <a:r>
                        <a:rPr lang="en-CA" baseline="0" dirty="0" smtClean="0"/>
                        <a:t> (hockey games + letter writing)</a:t>
                      </a:r>
                      <a:endParaRPr lang="en-CA" dirty="0"/>
                    </a:p>
                  </a:txBody>
                  <a:tcPr/>
                </a:tc>
                <a:tc>
                  <a:txBody>
                    <a:bodyPr/>
                    <a:lstStyle/>
                    <a:p>
                      <a:r>
                        <a:rPr lang="en-CA" dirty="0" smtClean="0"/>
                        <a:t>Community service/PI</a:t>
                      </a:r>
                      <a:endParaRPr lang="en-CA" dirty="0"/>
                    </a:p>
                  </a:txBody>
                  <a:tcPr/>
                </a:tc>
                <a:extLst>
                  <a:ext uri="{0D108BD9-81ED-4DB2-BD59-A6C34878D82A}">
                    <a16:rowId xmlns:a16="http://schemas.microsoft.com/office/drawing/2014/main" val="1556384441"/>
                  </a:ext>
                </a:extLst>
              </a:tr>
              <a:tr h="370840">
                <a:tc>
                  <a:txBody>
                    <a:bodyPr/>
                    <a:lstStyle/>
                    <a:p>
                      <a:r>
                        <a:rPr lang="en-CA" dirty="0" smtClean="0"/>
                        <a:t>Canada</a:t>
                      </a:r>
                      <a:endParaRPr lang="en-CA" dirty="0"/>
                    </a:p>
                  </a:txBody>
                  <a:tcPr/>
                </a:tc>
                <a:tc>
                  <a:txBody>
                    <a:bodyPr/>
                    <a:lstStyle/>
                    <a:p>
                      <a:r>
                        <a:rPr lang="en-CA" dirty="0" smtClean="0"/>
                        <a:t>PD/networking</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Community service/PI</a:t>
                      </a:r>
                    </a:p>
                  </a:txBody>
                  <a:tcPr/>
                </a:tc>
                <a:extLst>
                  <a:ext uri="{0D108BD9-81ED-4DB2-BD59-A6C34878D82A}">
                    <a16:rowId xmlns:a16="http://schemas.microsoft.com/office/drawing/2014/main" val="3650903084"/>
                  </a:ext>
                </a:extLst>
              </a:tr>
              <a:tr h="370840">
                <a:tc>
                  <a:txBody>
                    <a:bodyPr/>
                    <a:lstStyle/>
                    <a:p>
                      <a:r>
                        <a:rPr lang="en-CA" dirty="0" smtClean="0"/>
                        <a:t>Carolinas </a:t>
                      </a:r>
                      <a:endParaRPr lang="en-CA" dirty="0"/>
                    </a:p>
                  </a:txBody>
                  <a:tcPr/>
                </a:tc>
                <a:tc>
                  <a:txBody>
                    <a:bodyPr/>
                    <a:lstStyle/>
                    <a:p>
                      <a:r>
                        <a:rPr lang="en-CA" dirty="0" smtClean="0"/>
                        <a:t>Collaborative events (beach</a:t>
                      </a:r>
                      <a:r>
                        <a:rPr lang="en-CA" baseline="0" dirty="0" smtClean="0"/>
                        <a:t> week, regional conference)</a:t>
                      </a:r>
                      <a:endParaRPr lang="en-CA" dirty="0"/>
                    </a:p>
                  </a:txBody>
                  <a:tcPr/>
                </a:tc>
                <a:tc>
                  <a:txBody>
                    <a:bodyPr/>
                    <a:lstStyle/>
                    <a:p>
                      <a:r>
                        <a:rPr lang="en-CA" dirty="0" smtClean="0"/>
                        <a:t>Recruiting, doing things</a:t>
                      </a:r>
                      <a:r>
                        <a:rPr lang="en-CA" baseline="0" dirty="0" smtClean="0"/>
                        <a:t> “the old way”</a:t>
                      </a:r>
                      <a:endParaRPr lang="en-CA" dirty="0"/>
                    </a:p>
                  </a:txBody>
                  <a:tcPr/>
                </a:tc>
                <a:extLst>
                  <a:ext uri="{0D108BD9-81ED-4DB2-BD59-A6C34878D82A}">
                    <a16:rowId xmlns:a16="http://schemas.microsoft.com/office/drawing/2014/main" val="1523406976"/>
                  </a:ext>
                </a:extLst>
              </a:tr>
              <a:tr h="370840">
                <a:tc>
                  <a:txBody>
                    <a:bodyPr/>
                    <a:lstStyle/>
                    <a:p>
                      <a:r>
                        <a:rPr lang="en-CA" dirty="0" smtClean="0"/>
                        <a:t>Midwest</a:t>
                      </a:r>
                      <a:endParaRPr lang="en-CA" dirty="0"/>
                    </a:p>
                  </a:txBody>
                  <a:tcPr/>
                </a:tc>
                <a:tc>
                  <a:txBody>
                    <a:bodyPr/>
                    <a:lstStyle/>
                    <a:p>
                      <a:r>
                        <a:rPr lang="en-CA" dirty="0" smtClean="0"/>
                        <a:t>Community outreach, PI (nuke 101, tours, middle school events)</a:t>
                      </a:r>
                      <a:endParaRPr lang="en-CA" dirty="0"/>
                    </a:p>
                  </a:txBody>
                  <a:tcPr/>
                </a:tc>
                <a:tc>
                  <a:txBody>
                    <a:bodyPr/>
                    <a:lstStyle/>
                    <a:p>
                      <a:r>
                        <a:rPr lang="en-CA" dirty="0" smtClean="0"/>
                        <a:t>Lacking some engagement across site leads</a:t>
                      </a:r>
                      <a:endParaRPr lang="en-CA" dirty="0"/>
                    </a:p>
                  </a:txBody>
                  <a:tcPr/>
                </a:tc>
                <a:extLst>
                  <a:ext uri="{0D108BD9-81ED-4DB2-BD59-A6C34878D82A}">
                    <a16:rowId xmlns:a16="http://schemas.microsoft.com/office/drawing/2014/main" val="543733286"/>
                  </a:ext>
                </a:extLst>
              </a:tr>
              <a:tr h="370840">
                <a:tc>
                  <a:txBody>
                    <a:bodyPr/>
                    <a:lstStyle/>
                    <a:p>
                      <a:r>
                        <a:rPr lang="en-CA" dirty="0" smtClean="0"/>
                        <a:t>Northeast</a:t>
                      </a:r>
                      <a:endParaRPr lang="en-CA" dirty="0"/>
                    </a:p>
                  </a:txBody>
                  <a:tcPr/>
                </a:tc>
                <a:tc>
                  <a:txBody>
                    <a:bodyPr/>
                    <a:lstStyle/>
                    <a:p>
                      <a:r>
                        <a:rPr lang="en-CA" dirty="0" smtClean="0"/>
                        <a:t>Innovative PI efforts (rallies)</a:t>
                      </a:r>
                      <a:endParaRPr lang="en-CA" dirty="0"/>
                    </a:p>
                  </a:txBody>
                  <a:tcPr/>
                </a:tc>
                <a:tc>
                  <a:txBody>
                    <a:bodyPr/>
                    <a:lstStyle/>
                    <a:p>
                      <a:r>
                        <a:rPr lang="en-CA" dirty="0" smtClean="0"/>
                        <a:t>NAYGN</a:t>
                      </a:r>
                      <a:r>
                        <a:rPr lang="en-CA" baseline="0" dirty="0" smtClean="0"/>
                        <a:t> b</a:t>
                      </a:r>
                      <a:r>
                        <a:rPr lang="en-CA" dirty="0" smtClean="0"/>
                        <a:t>randed as largely an engineering group</a:t>
                      </a:r>
                      <a:endParaRPr lang="en-CA" dirty="0"/>
                    </a:p>
                  </a:txBody>
                  <a:tcPr/>
                </a:tc>
                <a:extLst>
                  <a:ext uri="{0D108BD9-81ED-4DB2-BD59-A6C34878D82A}">
                    <a16:rowId xmlns:a16="http://schemas.microsoft.com/office/drawing/2014/main" val="877420100"/>
                  </a:ext>
                </a:extLst>
              </a:tr>
              <a:tr h="370840">
                <a:tc>
                  <a:txBody>
                    <a:bodyPr/>
                    <a:lstStyle/>
                    <a:p>
                      <a:r>
                        <a:rPr lang="en-CA" dirty="0" smtClean="0"/>
                        <a:t>Southeast </a:t>
                      </a:r>
                      <a:endParaRPr lang="en-CA" dirty="0"/>
                    </a:p>
                  </a:txBody>
                  <a:tcPr/>
                </a:tc>
                <a:tc>
                  <a:txBody>
                    <a:bodyPr/>
                    <a:lstStyle/>
                    <a:p>
                      <a:r>
                        <a:rPr lang="en-CA" dirty="0" smtClean="0"/>
                        <a:t>Communicating/sharing</a:t>
                      </a:r>
                      <a:r>
                        <a:rPr lang="en-CA" baseline="0" dirty="0" smtClean="0"/>
                        <a:t> ideas (</a:t>
                      </a:r>
                      <a:r>
                        <a:rPr lang="en-CA" baseline="0" dirty="0" err="1" smtClean="0"/>
                        <a:t>Groupme</a:t>
                      </a:r>
                      <a:r>
                        <a:rPr lang="en-CA" baseline="0" dirty="0" smtClean="0"/>
                        <a:t>), PD, PI</a:t>
                      </a:r>
                      <a:endParaRPr lang="en-CA" dirty="0"/>
                    </a:p>
                  </a:txBody>
                  <a:tcPr/>
                </a:tc>
                <a:tc>
                  <a:txBody>
                    <a:bodyPr/>
                    <a:lstStyle/>
                    <a:p>
                      <a:r>
                        <a:rPr lang="en-CA" dirty="0" smtClean="0"/>
                        <a:t>Recruiting</a:t>
                      </a:r>
                      <a:r>
                        <a:rPr lang="en-CA" baseline="0" dirty="0" smtClean="0"/>
                        <a:t> &amp; retention/engagement </a:t>
                      </a:r>
                      <a:endParaRPr lang="en-CA" dirty="0"/>
                    </a:p>
                  </a:txBody>
                  <a:tcPr/>
                </a:tc>
                <a:extLst>
                  <a:ext uri="{0D108BD9-81ED-4DB2-BD59-A6C34878D82A}">
                    <a16:rowId xmlns:a16="http://schemas.microsoft.com/office/drawing/2014/main" val="4023640771"/>
                  </a:ext>
                </a:extLst>
              </a:tr>
            </a:tbl>
          </a:graphicData>
        </a:graphic>
      </p:graphicFrame>
    </p:spTree>
    <p:extLst>
      <p:ext uri="{BB962C8B-B14F-4D97-AF65-F5344CB8AC3E}">
        <p14:creationId xmlns:p14="http://schemas.microsoft.com/office/powerpoint/2010/main" val="168000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87477-FCA0-4E27-9EA2-CD5D402F6A13}"/>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6700">
                <a:solidFill>
                  <a:srgbClr val="454545"/>
                </a:solidFill>
              </a:rPr>
              <a:t>Communicating The Value of NAYGN</a:t>
            </a:r>
          </a:p>
        </p:txBody>
      </p:sp>
      <p:sp>
        <p:nvSpPr>
          <p:cNvPr id="3" name="Content Placeholder 2">
            <a:extLst>
              <a:ext uri="{FF2B5EF4-FFF2-40B4-BE49-F238E27FC236}">
                <a16:creationId xmlns:a16="http://schemas.microsoft.com/office/drawing/2014/main" id="{6FD83182-06FB-4940-AA83-F23457C98E66}"/>
              </a:ext>
            </a:extLst>
          </p:cNvPr>
          <p:cNvSpPr>
            <a:spLocks noGrp="1"/>
          </p:cNvSpPr>
          <p:nvPr>
            <p:ph idx="1"/>
          </p:nvPr>
        </p:nvSpPr>
        <p:spPr>
          <a:xfrm>
            <a:off x="1535372" y="4133234"/>
            <a:ext cx="9120954" cy="744373"/>
          </a:xfrm>
        </p:spPr>
        <p:txBody>
          <a:bodyPr vert="horz" lIns="91440" tIns="91440" rIns="91440" bIns="91440" rtlCol="0">
            <a:normAutofit lnSpcReduction="10000"/>
          </a:bodyPr>
          <a:lstStyle/>
          <a:p>
            <a:pPr marL="0" indent="0" algn="ctr">
              <a:lnSpc>
                <a:spcPct val="110000"/>
              </a:lnSpc>
              <a:buNone/>
            </a:pPr>
            <a:r>
              <a:rPr lang="en-US" sz="1700" cap="all" dirty="0">
                <a:solidFill>
                  <a:schemeClr val="accent1"/>
                </a:solidFill>
              </a:rPr>
              <a:t>Methods for increasing leadership support for your chapter and national organization</a:t>
            </a:r>
          </a:p>
        </p:txBody>
      </p:sp>
    </p:spTree>
    <p:extLst>
      <p:ext uri="{BB962C8B-B14F-4D97-AF65-F5344CB8AC3E}">
        <p14:creationId xmlns:p14="http://schemas.microsoft.com/office/powerpoint/2010/main" val="3318344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Durham chapter example</a:t>
            </a:r>
          </a:p>
        </p:txBody>
      </p:sp>
      <p:sp>
        <p:nvSpPr>
          <p:cNvPr id="3" name="Content Placeholder 2"/>
          <p:cNvSpPr>
            <a:spLocks noGrp="1"/>
          </p:cNvSpPr>
          <p:nvPr>
            <p:ph idx="1"/>
          </p:nvPr>
        </p:nvSpPr>
        <p:spPr>
          <a:xfrm>
            <a:off x="1451579" y="2015732"/>
            <a:ext cx="9603275" cy="3639633"/>
          </a:xfrm>
        </p:spPr>
        <p:txBody>
          <a:bodyPr>
            <a:normAutofit fontScale="92500" lnSpcReduction="20000"/>
          </a:bodyPr>
          <a:lstStyle/>
          <a:p>
            <a:r>
              <a:rPr lang="en-CA" dirty="0"/>
              <a:t>Budget</a:t>
            </a:r>
          </a:p>
          <a:p>
            <a:pPr lvl="1"/>
            <a:r>
              <a:rPr lang="en-CA" dirty="0"/>
              <a:t>Sponsor is company Chief Nuclear Engineer</a:t>
            </a:r>
          </a:p>
          <a:p>
            <a:pPr lvl="1"/>
            <a:r>
              <a:rPr lang="en-CA" dirty="0"/>
              <a:t>Budget for NAYGN organization and for chapter are presented to the same sponsor but under a different budget request line item. Budget request broken down by NAYGN pillars.</a:t>
            </a:r>
          </a:p>
          <a:p>
            <a:pPr lvl="1"/>
            <a:r>
              <a:rPr lang="en-CA" dirty="0"/>
              <a:t>Chapter has their own bank account that they manage – cheque issued from sponsor and then deposited in account. </a:t>
            </a:r>
          </a:p>
          <a:p>
            <a:pPr lvl="1"/>
            <a:r>
              <a:rPr lang="en-CA" dirty="0"/>
              <a:t>NAYGN organization funding is a cheque issued directly to NAYGN Treasurer.</a:t>
            </a:r>
          </a:p>
          <a:p>
            <a:pPr lvl="1"/>
            <a:r>
              <a:rPr lang="en-CA" dirty="0"/>
              <a:t>Chapter charter has process for reimbursement (president/VP/treasurer – need pre-approvals and 2/3 approvals after).</a:t>
            </a:r>
          </a:p>
          <a:p>
            <a:pPr lvl="1"/>
            <a:r>
              <a:rPr lang="en-CA" dirty="0"/>
              <a:t>Showed value for money by presenting metrics as well as a list of all of the events/initiatives for the year</a:t>
            </a:r>
          </a:p>
        </p:txBody>
      </p:sp>
    </p:spTree>
    <p:extLst>
      <p:ext uri="{BB962C8B-B14F-4D97-AF65-F5344CB8AC3E}">
        <p14:creationId xmlns:p14="http://schemas.microsoft.com/office/powerpoint/2010/main" val="2005547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Durham chapter example</a:t>
            </a:r>
          </a:p>
        </p:txBody>
      </p:sp>
      <p:sp>
        <p:nvSpPr>
          <p:cNvPr id="3" name="Content Placeholder 2"/>
          <p:cNvSpPr>
            <a:spLocks noGrp="1"/>
          </p:cNvSpPr>
          <p:nvPr>
            <p:ph idx="1"/>
          </p:nvPr>
        </p:nvSpPr>
        <p:spPr>
          <a:xfrm>
            <a:off x="1451579" y="2015732"/>
            <a:ext cx="9603275" cy="3987503"/>
          </a:xfrm>
        </p:spPr>
        <p:txBody>
          <a:bodyPr>
            <a:normAutofit fontScale="77500" lnSpcReduction="20000"/>
          </a:bodyPr>
          <a:lstStyle/>
          <a:p>
            <a:r>
              <a:rPr lang="en-CA" dirty="0"/>
              <a:t>Professional Development</a:t>
            </a:r>
          </a:p>
          <a:p>
            <a:pPr lvl="1"/>
            <a:r>
              <a:rPr lang="en-CA" dirty="0"/>
              <a:t>Ran lunch and learns onsite</a:t>
            </a:r>
          </a:p>
          <a:p>
            <a:pPr lvl="1"/>
            <a:r>
              <a:rPr lang="en-CA" dirty="0"/>
              <a:t>Organized facility tours and leadership seminars</a:t>
            </a:r>
          </a:p>
          <a:p>
            <a:pPr lvl="1"/>
            <a:r>
              <a:rPr lang="en-CA" dirty="0"/>
              <a:t>Organized vendor training sessions (offered free for NAYGN members)</a:t>
            </a:r>
          </a:p>
          <a:p>
            <a:r>
              <a:rPr lang="en-CA" dirty="0"/>
              <a:t>Public Information</a:t>
            </a:r>
          </a:p>
          <a:p>
            <a:pPr lvl="1"/>
            <a:r>
              <a:rPr lang="en-CA" dirty="0"/>
              <a:t>Volunteer at company Science Fair</a:t>
            </a:r>
          </a:p>
          <a:p>
            <a:pPr lvl="1"/>
            <a:r>
              <a:rPr lang="en-CA" dirty="0"/>
              <a:t>Volunteered and presented at Take Your Kid to Work Day</a:t>
            </a:r>
          </a:p>
          <a:p>
            <a:pPr lvl="1"/>
            <a:r>
              <a:rPr lang="en-CA" dirty="0"/>
              <a:t>Presentations at schools/STEM fairs/career fairs</a:t>
            </a:r>
          </a:p>
          <a:p>
            <a:pPr lvl="1"/>
            <a:r>
              <a:rPr lang="en-CA" dirty="0"/>
              <a:t>Would involve leadership team in community volunteer events for PR.</a:t>
            </a:r>
          </a:p>
          <a:p>
            <a:pPr lvl="1"/>
            <a:r>
              <a:rPr lang="en-CA" dirty="0"/>
              <a:t>Intervened at company CNSC hearings</a:t>
            </a:r>
          </a:p>
          <a:p>
            <a:pPr lvl="1"/>
            <a:r>
              <a:rPr lang="en-CA" dirty="0"/>
              <a:t>Participated in lobby hill days</a:t>
            </a:r>
          </a:p>
          <a:p>
            <a:pPr lvl="1"/>
            <a:r>
              <a:rPr lang="en-CA" dirty="0"/>
              <a:t>Supported company existing plans</a:t>
            </a:r>
          </a:p>
          <a:p>
            <a:pPr lvl="2"/>
            <a:r>
              <a:rPr lang="en-CA" dirty="0"/>
              <a:t>Ran food drives with existing company food donation organization</a:t>
            </a:r>
          </a:p>
          <a:p>
            <a:pPr lvl="2"/>
            <a:r>
              <a:rPr lang="en-CA" dirty="0"/>
              <a:t>Tied in with company charity campaign initiatives</a:t>
            </a:r>
          </a:p>
          <a:p>
            <a:pPr lvl="2"/>
            <a:endParaRPr lang="en-CA" dirty="0"/>
          </a:p>
        </p:txBody>
      </p:sp>
    </p:spTree>
    <p:extLst>
      <p:ext uri="{BB962C8B-B14F-4D97-AF65-F5344CB8AC3E}">
        <p14:creationId xmlns:p14="http://schemas.microsoft.com/office/powerpoint/2010/main" val="1309907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Durham chapter example</a:t>
            </a:r>
          </a:p>
        </p:txBody>
      </p:sp>
      <p:sp>
        <p:nvSpPr>
          <p:cNvPr id="3" name="Content Placeholder 2"/>
          <p:cNvSpPr>
            <a:spLocks noGrp="1"/>
          </p:cNvSpPr>
          <p:nvPr>
            <p:ph idx="1"/>
          </p:nvPr>
        </p:nvSpPr>
        <p:spPr/>
        <p:txBody>
          <a:bodyPr>
            <a:normAutofit lnSpcReduction="10000"/>
          </a:bodyPr>
          <a:lstStyle/>
          <a:p>
            <a:r>
              <a:rPr lang="en-CA" dirty="0"/>
              <a:t>Community Outreach</a:t>
            </a:r>
          </a:p>
          <a:p>
            <a:pPr lvl="1"/>
            <a:r>
              <a:rPr lang="en-CA" dirty="0"/>
              <a:t>Would involve leadership team in community volunteer events for PR.</a:t>
            </a:r>
          </a:p>
          <a:p>
            <a:pPr lvl="1"/>
            <a:r>
              <a:rPr lang="en-CA" dirty="0"/>
              <a:t>Tied in with company charity campaign initiatives</a:t>
            </a:r>
          </a:p>
          <a:p>
            <a:pPr lvl="1"/>
            <a:r>
              <a:rPr lang="en-CA" dirty="0"/>
              <a:t>Ran food drives with existing company food donation organization</a:t>
            </a:r>
          </a:p>
          <a:p>
            <a:pPr lvl="1"/>
            <a:r>
              <a:rPr lang="en-CA" dirty="0"/>
              <a:t>Tied goals to company social license aspects</a:t>
            </a:r>
          </a:p>
          <a:p>
            <a:pPr lvl="1"/>
            <a:r>
              <a:rPr lang="en-CA" dirty="0"/>
              <a:t>Presented at Community Advisory Council</a:t>
            </a:r>
          </a:p>
          <a:p>
            <a:r>
              <a:rPr lang="en-CA" dirty="0"/>
              <a:t>Networking</a:t>
            </a:r>
          </a:p>
          <a:p>
            <a:pPr lvl="1"/>
            <a:r>
              <a:rPr lang="en-CA" dirty="0"/>
              <a:t>Ran events with vendors/suppliers/utilities</a:t>
            </a:r>
          </a:p>
          <a:p>
            <a:pPr lvl="1"/>
            <a:r>
              <a:rPr lang="en-CA" dirty="0"/>
              <a:t>Cross departmental/position events</a:t>
            </a:r>
          </a:p>
          <a:p>
            <a:pPr lvl="1"/>
            <a:endParaRPr lang="en-CA" dirty="0"/>
          </a:p>
          <a:p>
            <a:pPr lvl="2"/>
            <a:endParaRPr lang="en-CA" dirty="0"/>
          </a:p>
        </p:txBody>
      </p:sp>
    </p:spTree>
    <p:extLst>
      <p:ext uri="{BB962C8B-B14F-4D97-AF65-F5344CB8AC3E}">
        <p14:creationId xmlns:p14="http://schemas.microsoft.com/office/powerpoint/2010/main" val="2135553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Durham chapter example</a:t>
            </a:r>
          </a:p>
        </p:txBody>
      </p:sp>
      <p:sp>
        <p:nvSpPr>
          <p:cNvPr id="3" name="Content Placeholder 2"/>
          <p:cNvSpPr>
            <a:spLocks noGrp="1"/>
          </p:cNvSpPr>
          <p:nvPr>
            <p:ph idx="1"/>
          </p:nvPr>
        </p:nvSpPr>
        <p:spPr/>
        <p:txBody>
          <a:bodyPr>
            <a:normAutofit/>
          </a:bodyPr>
          <a:lstStyle/>
          <a:p>
            <a:r>
              <a:rPr lang="en-CA" dirty="0"/>
              <a:t>Staying connected</a:t>
            </a:r>
          </a:p>
          <a:p>
            <a:pPr lvl="1"/>
            <a:r>
              <a:rPr lang="en-CA" dirty="0"/>
              <a:t>Live list of past events for the year and upcoming events</a:t>
            </a:r>
          </a:p>
          <a:p>
            <a:pPr lvl="1"/>
            <a:r>
              <a:rPr lang="en-CA" dirty="0"/>
              <a:t>FB/Twitter/Yammer account and chapter website</a:t>
            </a:r>
          </a:p>
          <a:p>
            <a:pPr lvl="1"/>
            <a:r>
              <a:rPr lang="en-CA" dirty="0"/>
              <a:t>Large distribution list for regular chapter updates</a:t>
            </a:r>
          </a:p>
          <a:p>
            <a:pPr lvl="1"/>
            <a:r>
              <a:rPr lang="en-CA" dirty="0"/>
              <a:t>Annual general members meeting</a:t>
            </a:r>
          </a:p>
          <a:p>
            <a:pPr lvl="1"/>
            <a:r>
              <a:rPr lang="en-CA" dirty="0"/>
              <a:t>Presentation to leadership teams </a:t>
            </a:r>
          </a:p>
          <a:p>
            <a:pPr lvl="1"/>
            <a:endParaRPr lang="en-CA" dirty="0"/>
          </a:p>
          <a:p>
            <a:pPr lvl="1"/>
            <a:endParaRPr lang="en-CA" dirty="0"/>
          </a:p>
          <a:p>
            <a:pPr lvl="2"/>
            <a:endParaRPr lang="en-CA" dirty="0"/>
          </a:p>
        </p:txBody>
      </p:sp>
    </p:spTree>
    <p:extLst>
      <p:ext uri="{BB962C8B-B14F-4D97-AF65-F5344CB8AC3E}">
        <p14:creationId xmlns:p14="http://schemas.microsoft.com/office/powerpoint/2010/main" val="274237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5C39-6220-48B4-A953-87B31437D965}"/>
              </a:ext>
            </a:extLst>
          </p:cNvPr>
          <p:cNvSpPr>
            <a:spLocks noGrp="1"/>
          </p:cNvSpPr>
          <p:nvPr>
            <p:ph type="title"/>
          </p:nvPr>
        </p:nvSpPr>
        <p:spPr/>
        <p:txBody>
          <a:bodyPr/>
          <a:lstStyle/>
          <a:p>
            <a:r>
              <a:rPr lang="en-US" dirty="0"/>
              <a:t>Meet your NAYGN Board of Directors!</a:t>
            </a:r>
          </a:p>
        </p:txBody>
      </p:sp>
      <p:pic>
        <p:nvPicPr>
          <p:cNvPr id="1026" name="Picture 2" descr="Lee Causey">
            <a:extLst>
              <a:ext uri="{FF2B5EF4-FFF2-40B4-BE49-F238E27FC236}">
                <a16:creationId xmlns:a16="http://schemas.microsoft.com/office/drawing/2014/main" id="{14B795CA-2622-4068-AD3E-489CE59B7B4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51579" y="1924742"/>
            <a:ext cx="1685925" cy="2247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nica Beistline">
            <a:extLst>
              <a:ext uri="{FF2B5EF4-FFF2-40B4-BE49-F238E27FC236}">
                <a16:creationId xmlns:a16="http://schemas.microsoft.com/office/drawing/2014/main" id="{3B553D22-7FF5-4EC4-AAB1-71FA4F98F67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791575" y="1924742"/>
            <a:ext cx="168592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ber Von Ruden">
            <a:extLst>
              <a:ext uri="{FF2B5EF4-FFF2-40B4-BE49-F238E27FC236}">
                <a16:creationId xmlns:a16="http://schemas.microsoft.com/office/drawing/2014/main" id="{A1781E8C-0F28-4146-AFFA-144380A712D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181600" y="1924742"/>
            <a:ext cx="1685925"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8E618B-E072-44C4-8BB8-90BC9CFB662C}"/>
              </a:ext>
            </a:extLst>
          </p:cNvPr>
          <p:cNvSpPr txBox="1"/>
          <p:nvPr/>
        </p:nvSpPr>
        <p:spPr>
          <a:xfrm>
            <a:off x="1451579" y="4381500"/>
            <a:ext cx="1794479" cy="646331"/>
          </a:xfrm>
          <a:prstGeom prst="rect">
            <a:avLst/>
          </a:prstGeom>
          <a:noFill/>
        </p:spPr>
        <p:txBody>
          <a:bodyPr wrap="square" rtlCol="0">
            <a:spAutoFit/>
          </a:bodyPr>
          <a:lstStyle/>
          <a:p>
            <a:pPr algn="ctr"/>
            <a:r>
              <a:rPr lang="en-US" dirty="0"/>
              <a:t>Past President</a:t>
            </a:r>
            <a:br>
              <a:rPr lang="en-US" dirty="0"/>
            </a:br>
            <a:r>
              <a:rPr lang="en-US" dirty="0"/>
              <a:t>Lee Causey</a:t>
            </a:r>
          </a:p>
        </p:txBody>
      </p:sp>
      <p:sp>
        <p:nvSpPr>
          <p:cNvPr id="9" name="TextBox 8">
            <a:extLst>
              <a:ext uri="{FF2B5EF4-FFF2-40B4-BE49-F238E27FC236}">
                <a16:creationId xmlns:a16="http://schemas.microsoft.com/office/drawing/2014/main" id="{DBECD38A-E65C-42C5-8D19-514092424966}"/>
              </a:ext>
            </a:extLst>
          </p:cNvPr>
          <p:cNvSpPr txBox="1"/>
          <p:nvPr/>
        </p:nvSpPr>
        <p:spPr>
          <a:xfrm>
            <a:off x="5073046" y="4381500"/>
            <a:ext cx="1959350" cy="646331"/>
          </a:xfrm>
          <a:prstGeom prst="rect">
            <a:avLst/>
          </a:prstGeom>
          <a:noFill/>
        </p:spPr>
        <p:txBody>
          <a:bodyPr wrap="square" rtlCol="0">
            <a:spAutoFit/>
          </a:bodyPr>
          <a:lstStyle/>
          <a:p>
            <a:pPr algn="ctr"/>
            <a:r>
              <a:rPr lang="en-US" dirty="0"/>
              <a:t>President</a:t>
            </a:r>
            <a:br>
              <a:rPr lang="en-US" dirty="0"/>
            </a:br>
            <a:r>
              <a:rPr lang="en-US" dirty="0"/>
              <a:t>Amber Von </a:t>
            </a:r>
            <a:r>
              <a:rPr lang="en-US" dirty="0" err="1"/>
              <a:t>Ruden</a:t>
            </a:r>
            <a:endParaRPr lang="en-US" dirty="0"/>
          </a:p>
        </p:txBody>
      </p:sp>
      <p:sp>
        <p:nvSpPr>
          <p:cNvPr id="10" name="TextBox 9">
            <a:extLst>
              <a:ext uri="{FF2B5EF4-FFF2-40B4-BE49-F238E27FC236}">
                <a16:creationId xmlns:a16="http://schemas.microsoft.com/office/drawing/2014/main" id="{CF539648-FCBB-4F10-B934-47A79284796D}"/>
              </a:ext>
            </a:extLst>
          </p:cNvPr>
          <p:cNvSpPr txBox="1"/>
          <p:nvPr/>
        </p:nvSpPr>
        <p:spPr>
          <a:xfrm>
            <a:off x="8737297" y="4381500"/>
            <a:ext cx="1794479" cy="646331"/>
          </a:xfrm>
          <a:prstGeom prst="rect">
            <a:avLst/>
          </a:prstGeom>
          <a:noFill/>
        </p:spPr>
        <p:txBody>
          <a:bodyPr wrap="square" rtlCol="0">
            <a:spAutoFit/>
          </a:bodyPr>
          <a:lstStyle/>
          <a:p>
            <a:pPr algn="ctr"/>
            <a:r>
              <a:rPr lang="en-US" dirty="0"/>
              <a:t>Vice President</a:t>
            </a:r>
            <a:br>
              <a:rPr lang="en-US" dirty="0"/>
            </a:br>
            <a:r>
              <a:rPr lang="en-US" dirty="0"/>
              <a:t>Monica </a:t>
            </a:r>
            <a:r>
              <a:rPr lang="en-US" dirty="0" err="1"/>
              <a:t>Beistline</a:t>
            </a:r>
            <a:endParaRPr lang="en-US" dirty="0"/>
          </a:p>
        </p:txBody>
      </p:sp>
    </p:spTree>
    <p:extLst>
      <p:ext uri="{BB962C8B-B14F-4D97-AF65-F5344CB8AC3E}">
        <p14:creationId xmlns:p14="http://schemas.microsoft.com/office/powerpoint/2010/main" val="2755634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AF11-B707-4047-9659-EFAB177B59FE}"/>
              </a:ext>
            </a:extLst>
          </p:cNvPr>
          <p:cNvSpPr>
            <a:spLocks noGrp="1"/>
          </p:cNvSpPr>
          <p:nvPr>
            <p:ph type="title"/>
          </p:nvPr>
        </p:nvSpPr>
        <p:spPr/>
        <p:txBody>
          <a:bodyPr/>
          <a:lstStyle/>
          <a:p>
            <a:r>
              <a:rPr lang="en-US" dirty="0"/>
              <a:t>Dominion Chapter Integrating NAYGN</a:t>
            </a:r>
          </a:p>
        </p:txBody>
      </p:sp>
      <p:sp>
        <p:nvSpPr>
          <p:cNvPr id="3" name="Content Placeholder 2">
            <a:extLst>
              <a:ext uri="{FF2B5EF4-FFF2-40B4-BE49-F238E27FC236}">
                <a16:creationId xmlns:a16="http://schemas.microsoft.com/office/drawing/2014/main" id="{76D52953-8192-4E00-A84E-098399A7DDDE}"/>
              </a:ext>
            </a:extLst>
          </p:cNvPr>
          <p:cNvSpPr>
            <a:spLocks noGrp="1"/>
          </p:cNvSpPr>
          <p:nvPr>
            <p:ph idx="1"/>
          </p:nvPr>
        </p:nvSpPr>
        <p:spPr/>
        <p:txBody>
          <a:bodyPr>
            <a:normAutofit lnSpcReduction="10000"/>
          </a:bodyPr>
          <a:lstStyle/>
          <a:p>
            <a:r>
              <a:rPr lang="en-US" dirty="0"/>
              <a:t>Found where NAYGN fit in with the larger company goals</a:t>
            </a:r>
          </a:p>
          <a:p>
            <a:pPr lvl="1"/>
            <a:r>
              <a:rPr lang="en-US" dirty="0"/>
              <a:t>Nuclear Mission Key Element #3: Valued Engaged Employees</a:t>
            </a:r>
          </a:p>
          <a:p>
            <a:r>
              <a:rPr lang="en-US" dirty="0"/>
              <a:t>Use company language to assist events</a:t>
            </a:r>
          </a:p>
          <a:p>
            <a:pPr lvl="1"/>
            <a:r>
              <a:rPr lang="en-US" dirty="0"/>
              <a:t>Put together a retiree exit presentation description included</a:t>
            </a:r>
          </a:p>
          <a:p>
            <a:pPr lvl="2"/>
            <a:r>
              <a:rPr lang="en-US" dirty="0"/>
              <a:t>Dominion Knowledge Transfer and Retention Procedure</a:t>
            </a:r>
          </a:p>
          <a:p>
            <a:pPr lvl="2"/>
            <a:r>
              <a:rPr lang="en-US" dirty="0"/>
              <a:t>INPO KTR documenting discussing tacit knowledge </a:t>
            </a:r>
          </a:p>
          <a:p>
            <a:pPr lvl="1"/>
            <a:r>
              <a:rPr lang="en-US" dirty="0"/>
              <a:t>Social Events</a:t>
            </a:r>
          </a:p>
          <a:p>
            <a:pPr lvl="2"/>
            <a:r>
              <a:rPr lang="en-US" dirty="0"/>
              <a:t>Breaking down barriers in the office between leaders and contributors</a:t>
            </a:r>
          </a:p>
          <a:p>
            <a:pPr lvl="2"/>
            <a:r>
              <a:rPr lang="en-US" dirty="0"/>
              <a:t>Feeling more comfortable with each other allows better questioning attitude in the workplace</a:t>
            </a:r>
          </a:p>
          <a:p>
            <a:pPr marL="457200" lvl="1" indent="0">
              <a:buNone/>
            </a:pPr>
            <a:endParaRPr lang="en-US" dirty="0"/>
          </a:p>
          <a:p>
            <a:endParaRPr lang="en-US" dirty="0"/>
          </a:p>
        </p:txBody>
      </p:sp>
    </p:spTree>
    <p:extLst>
      <p:ext uri="{BB962C8B-B14F-4D97-AF65-F5344CB8AC3E}">
        <p14:creationId xmlns:p14="http://schemas.microsoft.com/office/powerpoint/2010/main" val="3407819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AF11-B707-4047-9659-EFAB177B59FE}"/>
              </a:ext>
            </a:extLst>
          </p:cNvPr>
          <p:cNvSpPr>
            <a:spLocks noGrp="1"/>
          </p:cNvSpPr>
          <p:nvPr>
            <p:ph type="title"/>
          </p:nvPr>
        </p:nvSpPr>
        <p:spPr/>
        <p:txBody>
          <a:bodyPr/>
          <a:lstStyle/>
          <a:p>
            <a:r>
              <a:rPr lang="en-US" dirty="0"/>
              <a:t>Dominion Chapter proving Value</a:t>
            </a:r>
          </a:p>
        </p:txBody>
      </p:sp>
      <p:sp>
        <p:nvSpPr>
          <p:cNvPr id="3" name="Content Placeholder 2">
            <a:extLst>
              <a:ext uri="{FF2B5EF4-FFF2-40B4-BE49-F238E27FC236}">
                <a16:creationId xmlns:a16="http://schemas.microsoft.com/office/drawing/2014/main" id="{76D52953-8192-4E00-A84E-098399A7DDDE}"/>
              </a:ext>
            </a:extLst>
          </p:cNvPr>
          <p:cNvSpPr>
            <a:spLocks noGrp="1"/>
          </p:cNvSpPr>
          <p:nvPr>
            <p:ph idx="1"/>
          </p:nvPr>
        </p:nvSpPr>
        <p:spPr/>
        <p:txBody>
          <a:bodyPr>
            <a:normAutofit lnSpcReduction="10000"/>
          </a:bodyPr>
          <a:lstStyle/>
          <a:p>
            <a:r>
              <a:rPr lang="en-US" dirty="0"/>
              <a:t>Results from benchmarking survey</a:t>
            </a:r>
          </a:p>
          <a:p>
            <a:pPr lvl="1"/>
            <a:r>
              <a:rPr lang="en-US" dirty="0"/>
              <a:t>Past survey (and current) show many looking for job changes. NAYGN can assist company with those items</a:t>
            </a:r>
          </a:p>
          <a:p>
            <a:pPr lvl="2"/>
            <a:r>
              <a:rPr lang="en-US" dirty="0"/>
              <a:t>Professional Development opportunities </a:t>
            </a:r>
          </a:p>
          <a:p>
            <a:pPr lvl="2"/>
            <a:r>
              <a:rPr lang="en-US" dirty="0"/>
              <a:t>Improving culture and communication</a:t>
            </a:r>
          </a:p>
          <a:p>
            <a:r>
              <a:rPr lang="en-US" dirty="0"/>
              <a:t>Yearly Summary Report Including Metrics</a:t>
            </a:r>
          </a:p>
          <a:p>
            <a:pPr lvl="1"/>
            <a:r>
              <a:rPr lang="en-US" dirty="0"/>
              <a:t>Metrics are documentation of working towards organization goals</a:t>
            </a:r>
          </a:p>
          <a:p>
            <a:pPr lvl="1"/>
            <a:r>
              <a:rPr lang="en-US" dirty="0"/>
              <a:t>Justification of budgets</a:t>
            </a:r>
          </a:p>
          <a:p>
            <a:pPr lvl="1"/>
            <a:r>
              <a:rPr lang="en-US" dirty="0"/>
              <a:t>Goals for future years</a:t>
            </a:r>
          </a:p>
          <a:p>
            <a:pPr marL="457200" lvl="1" indent="0">
              <a:buNone/>
            </a:pPr>
            <a:endParaRPr lang="en-US" dirty="0"/>
          </a:p>
          <a:p>
            <a:endParaRPr lang="en-US" dirty="0"/>
          </a:p>
        </p:txBody>
      </p:sp>
    </p:spTree>
    <p:extLst>
      <p:ext uri="{BB962C8B-B14F-4D97-AF65-F5344CB8AC3E}">
        <p14:creationId xmlns:p14="http://schemas.microsoft.com/office/powerpoint/2010/main" val="4189879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F05B-C2D0-4EAE-A06A-B695739A59F2}"/>
              </a:ext>
            </a:extLst>
          </p:cNvPr>
          <p:cNvSpPr>
            <a:spLocks noGrp="1"/>
          </p:cNvSpPr>
          <p:nvPr>
            <p:ph type="title"/>
          </p:nvPr>
        </p:nvSpPr>
        <p:spPr/>
        <p:txBody>
          <a:bodyPr/>
          <a:lstStyle/>
          <a:p>
            <a:r>
              <a:rPr lang="en-US" dirty="0"/>
              <a:t>NAYGN’s role at Duke Energy</a:t>
            </a:r>
          </a:p>
        </p:txBody>
      </p:sp>
      <p:sp>
        <p:nvSpPr>
          <p:cNvPr id="3" name="Content Placeholder 2">
            <a:extLst>
              <a:ext uri="{FF2B5EF4-FFF2-40B4-BE49-F238E27FC236}">
                <a16:creationId xmlns:a16="http://schemas.microsoft.com/office/drawing/2014/main" id="{EE92345C-B8F8-4DD3-8EB7-041FD9F6BB25}"/>
              </a:ext>
            </a:extLst>
          </p:cNvPr>
          <p:cNvSpPr>
            <a:spLocks noGrp="1"/>
          </p:cNvSpPr>
          <p:nvPr>
            <p:ph idx="1"/>
          </p:nvPr>
        </p:nvSpPr>
        <p:spPr>
          <a:xfrm>
            <a:off x="1451578" y="2015731"/>
            <a:ext cx="10011415" cy="3979715"/>
          </a:xfrm>
        </p:spPr>
        <p:txBody>
          <a:bodyPr>
            <a:normAutofit lnSpcReduction="10000"/>
          </a:bodyPr>
          <a:lstStyle/>
          <a:p>
            <a:r>
              <a:rPr lang="en-US" dirty="0"/>
              <a:t>Find where NAYGN fits with your organization's goals</a:t>
            </a:r>
          </a:p>
          <a:p>
            <a:pPr lvl="1"/>
            <a:r>
              <a:rPr lang="en-US" dirty="0"/>
              <a:t>Company mission statement</a:t>
            </a:r>
          </a:p>
          <a:p>
            <a:pPr lvl="1"/>
            <a:r>
              <a:rPr lang="en-US" dirty="0"/>
              <a:t>Company initiatives</a:t>
            </a:r>
          </a:p>
          <a:p>
            <a:pPr lvl="1"/>
            <a:r>
              <a:rPr lang="en-US" dirty="0"/>
              <a:t>Other Values</a:t>
            </a:r>
          </a:p>
          <a:p>
            <a:r>
              <a:rPr lang="en-US" dirty="0"/>
              <a:t>Determine how to communicate your chapters value</a:t>
            </a:r>
          </a:p>
          <a:p>
            <a:pPr lvl="1"/>
            <a:r>
              <a:rPr lang="en-US" dirty="0"/>
              <a:t>Meet with company leadership/sponsor regularly</a:t>
            </a:r>
          </a:p>
          <a:p>
            <a:pPr lvl="2"/>
            <a:r>
              <a:rPr lang="en-US" dirty="0"/>
              <a:t>Ask them how NAYGN can help!</a:t>
            </a:r>
          </a:p>
          <a:p>
            <a:pPr lvl="1"/>
            <a:r>
              <a:rPr lang="en-US" dirty="0"/>
              <a:t>Discuss your metrics on a routine basis</a:t>
            </a:r>
          </a:p>
          <a:p>
            <a:pPr lvl="1"/>
            <a:r>
              <a:rPr lang="en-US" dirty="0"/>
              <a:t>Yearly summary report</a:t>
            </a:r>
          </a:p>
          <a:p>
            <a:pPr lvl="2"/>
            <a:r>
              <a:rPr lang="en-US" dirty="0"/>
              <a:t>Share your chapter successes and the National Chapter report</a:t>
            </a:r>
          </a:p>
          <a:p>
            <a:endParaRPr lang="en-US" dirty="0"/>
          </a:p>
        </p:txBody>
      </p:sp>
      <p:pic>
        <p:nvPicPr>
          <p:cNvPr id="4" name="Picture 3">
            <a:extLst>
              <a:ext uri="{FF2B5EF4-FFF2-40B4-BE49-F238E27FC236}">
                <a16:creationId xmlns:a16="http://schemas.microsoft.com/office/drawing/2014/main" id="{C87F4768-7F36-47C9-B058-E11BC10E7462}"/>
              </a:ext>
            </a:extLst>
          </p:cNvPr>
          <p:cNvPicPr>
            <a:picLocks noChangeAspect="1"/>
          </p:cNvPicPr>
          <p:nvPr/>
        </p:nvPicPr>
        <p:blipFill rotWithShape="1">
          <a:blip r:embed="rId2"/>
          <a:srcRect l="5587" r="9409"/>
          <a:stretch/>
        </p:blipFill>
        <p:spPr>
          <a:xfrm>
            <a:off x="8100767" y="2015732"/>
            <a:ext cx="4091233" cy="3866168"/>
          </a:xfrm>
          <a:prstGeom prst="rect">
            <a:avLst/>
          </a:prstGeom>
        </p:spPr>
      </p:pic>
    </p:spTree>
    <p:extLst>
      <p:ext uri="{BB962C8B-B14F-4D97-AF65-F5344CB8AC3E}">
        <p14:creationId xmlns:p14="http://schemas.microsoft.com/office/powerpoint/2010/main" val="2262199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721E-4A67-4401-8774-92818C3E4C0E}"/>
              </a:ext>
            </a:extLst>
          </p:cNvPr>
          <p:cNvSpPr>
            <a:spLocks noGrp="1"/>
          </p:cNvSpPr>
          <p:nvPr>
            <p:ph type="title"/>
          </p:nvPr>
        </p:nvSpPr>
        <p:spPr/>
        <p:txBody>
          <a:bodyPr/>
          <a:lstStyle/>
          <a:p>
            <a:r>
              <a:rPr lang="en-US" dirty="0"/>
              <a:t>Naygn’s role AT Duke energy</a:t>
            </a:r>
          </a:p>
        </p:txBody>
      </p:sp>
      <p:sp>
        <p:nvSpPr>
          <p:cNvPr id="3" name="Content Placeholder 2">
            <a:extLst>
              <a:ext uri="{FF2B5EF4-FFF2-40B4-BE49-F238E27FC236}">
                <a16:creationId xmlns:a16="http://schemas.microsoft.com/office/drawing/2014/main" id="{5715C8D8-0C8D-4134-911F-2728C7F91C78}"/>
              </a:ext>
            </a:extLst>
          </p:cNvPr>
          <p:cNvSpPr>
            <a:spLocks noGrp="1"/>
          </p:cNvSpPr>
          <p:nvPr>
            <p:ph idx="1"/>
          </p:nvPr>
        </p:nvSpPr>
        <p:spPr/>
        <p:txBody>
          <a:bodyPr>
            <a:normAutofit lnSpcReduction="10000"/>
          </a:bodyPr>
          <a:lstStyle/>
          <a:p>
            <a:r>
              <a:rPr lang="en-US" dirty="0"/>
              <a:t>Example events:</a:t>
            </a:r>
          </a:p>
          <a:p>
            <a:pPr lvl="1"/>
            <a:r>
              <a:rPr lang="en-US" dirty="0"/>
              <a:t>Chernobyl Series “Ask a nuclear professional” night at a local brewery</a:t>
            </a:r>
          </a:p>
          <a:p>
            <a:pPr lvl="1"/>
            <a:r>
              <a:rPr lang="en-US" dirty="0"/>
              <a:t>Carolinas Regional Conference</a:t>
            </a:r>
          </a:p>
          <a:p>
            <a:pPr lvl="1"/>
            <a:r>
              <a:rPr lang="en-US" dirty="0"/>
              <a:t>Presented to the Nuclear Senior Council</a:t>
            </a:r>
          </a:p>
          <a:p>
            <a:pPr lvl="1"/>
            <a:r>
              <a:rPr lang="en-US" dirty="0"/>
              <a:t>Multiple lunch and learns</a:t>
            </a:r>
          </a:p>
          <a:p>
            <a:pPr lvl="1"/>
            <a:r>
              <a:rPr lang="en-US" dirty="0"/>
              <a:t>Host Individual Development Plan workshops</a:t>
            </a:r>
          </a:p>
          <a:p>
            <a:pPr lvl="1"/>
            <a:r>
              <a:rPr lang="en-US" dirty="0"/>
              <a:t>Help organize site events</a:t>
            </a:r>
          </a:p>
          <a:p>
            <a:pPr lvl="1"/>
            <a:r>
              <a:rPr lang="en-US" dirty="0"/>
              <a:t>Invited to participate in multiple leadership meetings/trainings</a:t>
            </a:r>
          </a:p>
          <a:p>
            <a:r>
              <a:rPr lang="en-US" dirty="0"/>
              <a:t>Work with other engagement councils to host bigger events</a:t>
            </a:r>
          </a:p>
          <a:p>
            <a:pPr marL="0" indent="0">
              <a:buNone/>
            </a:pPr>
            <a:endParaRPr lang="en-US" dirty="0"/>
          </a:p>
        </p:txBody>
      </p:sp>
    </p:spTree>
    <p:extLst>
      <p:ext uri="{BB962C8B-B14F-4D97-AF65-F5344CB8AC3E}">
        <p14:creationId xmlns:p14="http://schemas.microsoft.com/office/powerpoint/2010/main" val="3758169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DCD1-27BC-4A08-AEF8-3BD93E9A94CD}"/>
              </a:ext>
            </a:extLst>
          </p:cNvPr>
          <p:cNvSpPr>
            <a:spLocks noGrp="1"/>
          </p:cNvSpPr>
          <p:nvPr>
            <p:ph type="title"/>
          </p:nvPr>
        </p:nvSpPr>
        <p:spPr/>
        <p:txBody>
          <a:bodyPr/>
          <a:lstStyle/>
          <a:p>
            <a:r>
              <a:rPr lang="en-US" dirty="0"/>
              <a:t>Open discussion</a:t>
            </a:r>
          </a:p>
        </p:txBody>
      </p:sp>
      <p:sp>
        <p:nvSpPr>
          <p:cNvPr id="3" name="Content Placeholder 2">
            <a:extLst>
              <a:ext uri="{FF2B5EF4-FFF2-40B4-BE49-F238E27FC236}">
                <a16:creationId xmlns:a16="http://schemas.microsoft.com/office/drawing/2014/main" id="{4223B883-A916-4C3F-A283-5FAF7AADF9C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47587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5C39-6220-48B4-A953-87B31437D965}"/>
              </a:ext>
            </a:extLst>
          </p:cNvPr>
          <p:cNvSpPr>
            <a:spLocks noGrp="1"/>
          </p:cNvSpPr>
          <p:nvPr>
            <p:ph type="title"/>
          </p:nvPr>
        </p:nvSpPr>
        <p:spPr/>
        <p:txBody>
          <a:bodyPr/>
          <a:lstStyle/>
          <a:p>
            <a:r>
              <a:rPr lang="en-US" dirty="0"/>
              <a:t>Meet your NAYGN Board of Directors!</a:t>
            </a:r>
          </a:p>
        </p:txBody>
      </p:sp>
      <p:sp>
        <p:nvSpPr>
          <p:cNvPr id="4" name="TextBox 3">
            <a:extLst>
              <a:ext uri="{FF2B5EF4-FFF2-40B4-BE49-F238E27FC236}">
                <a16:creationId xmlns:a16="http://schemas.microsoft.com/office/drawing/2014/main" id="{3C8E618B-E072-44C4-8BB8-90BC9CFB662C}"/>
              </a:ext>
            </a:extLst>
          </p:cNvPr>
          <p:cNvSpPr txBox="1"/>
          <p:nvPr/>
        </p:nvSpPr>
        <p:spPr>
          <a:xfrm>
            <a:off x="1100320" y="4381500"/>
            <a:ext cx="2705642" cy="646331"/>
          </a:xfrm>
          <a:prstGeom prst="rect">
            <a:avLst/>
          </a:prstGeom>
          <a:noFill/>
        </p:spPr>
        <p:txBody>
          <a:bodyPr wrap="square" rtlCol="0">
            <a:spAutoFit/>
          </a:bodyPr>
          <a:lstStyle/>
          <a:p>
            <a:pPr algn="ctr"/>
            <a:r>
              <a:rPr lang="en-US" dirty="0"/>
              <a:t>Professional Development</a:t>
            </a:r>
            <a:br>
              <a:rPr lang="en-US" dirty="0"/>
            </a:br>
            <a:r>
              <a:rPr lang="en-US" dirty="0"/>
              <a:t>Jenny Gourley</a:t>
            </a:r>
          </a:p>
        </p:txBody>
      </p:sp>
      <p:sp>
        <p:nvSpPr>
          <p:cNvPr id="9" name="TextBox 8">
            <a:extLst>
              <a:ext uri="{FF2B5EF4-FFF2-40B4-BE49-F238E27FC236}">
                <a16:creationId xmlns:a16="http://schemas.microsoft.com/office/drawing/2014/main" id="{DBECD38A-E65C-42C5-8D19-514092424966}"/>
              </a:ext>
            </a:extLst>
          </p:cNvPr>
          <p:cNvSpPr txBox="1"/>
          <p:nvPr/>
        </p:nvSpPr>
        <p:spPr>
          <a:xfrm>
            <a:off x="5073046" y="4381500"/>
            <a:ext cx="2003125" cy="646331"/>
          </a:xfrm>
          <a:prstGeom prst="rect">
            <a:avLst/>
          </a:prstGeom>
          <a:noFill/>
        </p:spPr>
        <p:txBody>
          <a:bodyPr wrap="square" rtlCol="0">
            <a:spAutoFit/>
          </a:bodyPr>
          <a:lstStyle/>
          <a:p>
            <a:pPr algn="ctr"/>
            <a:r>
              <a:rPr lang="en-US" dirty="0"/>
              <a:t>Public Information</a:t>
            </a:r>
            <a:br>
              <a:rPr lang="en-US" dirty="0"/>
            </a:br>
            <a:r>
              <a:rPr lang="en-US" dirty="0"/>
              <a:t>Amanda Lang</a:t>
            </a:r>
          </a:p>
        </p:txBody>
      </p:sp>
      <p:sp>
        <p:nvSpPr>
          <p:cNvPr id="10" name="TextBox 9">
            <a:extLst>
              <a:ext uri="{FF2B5EF4-FFF2-40B4-BE49-F238E27FC236}">
                <a16:creationId xmlns:a16="http://schemas.microsoft.com/office/drawing/2014/main" id="{CF539648-FCBB-4F10-B934-47A79284796D}"/>
              </a:ext>
            </a:extLst>
          </p:cNvPr>
          <p:cNvSpPr txBox="1"/>
          <p:nvPr/>
        </p:nvSpPr>
        <p:spPr>
          <a:xfrm>
            <a:off x="8737297" y="4381500"/>
            <a:ext cx="1794479" cy="646331"/>
          </a:xfrm>
          <a:prstGeom prst="rect">
            <a:avLst/>
          </a:prstGeom>
          <a:noFill/>
        </p:spPr>
        <p:txBody>
          <a:bodyPr wrap="square" rtlCol="0">
            <a:spAutoFit/>
          </a:bodyPr>
          <a:lstStyle/>
          <a:p>
            <a:pPr algn="ctr"/>
            <a:r>
              <a:rPr lang="en-US" dirty="0"/>
              <a:t>Communications</a:t>
            </a:r>
            <a:br>
              <a:rPr lang="en-US" dirty="0"/>
            </a:br>
            <a:r>
              <a:rPr lang="en-US" dirty="0"/>
              <a:t>Paul </a:t>
            </a:r>
            <a:r>
              <a:rPr lang="en-US" dirty="0" err="1"/>
              <a:t>Balik</a:t>
            </a:r>
            <a:endParaRPr lang="en-US" dirty="0"/>
          </a:p>
        </p:txBody>
      </p:sp>
      <p:pic>
        <p:nvPicPr>
          <p:cNvPr id="2050" name="Picture 2" descr="Amanda Lang">
            <a:extLst>
              <a:ext uri="{FF2B5EF4-FFF2-40B4-BE49-F238E27FC236}">
                <a16:creationId xmlns:a16="http://schemas.microsoft.com/office/drawing/2014/main" id="{3859D34C-8547-430A-A934-511405CAD6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253037" y="1924047"/>
            <a:ext cx="1685926" cy="22479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ul Balik">
            <a:extLst>
              <a:ext uri="{FF2B5EF4-FFF2-40B4-BE49-F238E27FC236}">
                <a16:creationId xmlns:a16="http://schemas.microsoft.com/office/drawing/2014/main" id="{D5B6BCAA-7419-4253-A3B1-55C9691C505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791573" y="1924049"/>
            <a:ext cx="168592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smiling for the camera&#10;&#10;Description automatically generated">
            <a:extLst>
              <a:ext uri="{FF2B5EF4-FFF2-40B4-BE49-F238E27FC236}">
                <a16:creationId xmlns:a16="http://schemas.microsoft.com/office/drawing/2014/main" id="{E0A00C87-40B3-4443-9F5C-1C004C6A54C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53863" y="1924047"/>
            <a:ext cx="1798556" cy="2247902"/>
          </a:xfrm>
          <a:prstGeom prst="rect">
            <a:avLst/>
          </a:prstGeom>
        </p:spPr>
      </p:pic>
    </p:spTree>
    <p:extLst>
      <p:ext uri="{BB962C8B-B14F-4D97-AF65-F5344CB8AC3E}">
        <p14:creationId xmlns:p14="http://schemas.microsoft.com/office/powerpoint/2010/main" val="194514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5C39-6220-48B4-A953-87B31437D965}"/>
              </a:ext>
            </a:extLst>
          </p:cNvPr>
          <p:cNvSpPr>
            <a:spLocks noGrp="1"/>
          </p:cNvSpPr>
          <p:nvPr>
            <p:ph type="title"/>
          </p:nvPr>
        </p:nvSpPr>
        <p:spPr/>
        <p:txBody>
          <a:bodyPr/>
          <a:lstStyle/>
          <a:p>
            <a:r>
              <a:rPr lang="en-US" dirty="0"/>
              <a:t>Meet your NAYGN Board of Directors!</a:t>
            </a:r>
          </a:p>
        </p:txBody>
      </p:sp>
      <p:pic>
        <p:nvPicPr>
          <p:cNvPr id="1026" name="Picture 2">
            <a:extLst>
              <a:ext uri="{FF2B5EF4-FFF2-40B4-BE49-F238E27FC236}">
                <a16:creationId xmlns:a16="http://schemas.microsoft.com/office/drawing/2014/main" id="{14B795CA-2622-4068-AD3E-489CE59B7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18"/>
          <a:stretch/>
        </p:blipFill>
        <p:spPr bwMode="auto">
          <a:xfrm>
            <a:off x="1451580" y="1924048"/>
            <a:ext cx="1932644" cy="2302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8E618B-E072-44C4-8BB8-90BC9CFB662C}"/>
              </a:ext>
            </a:extLst>
          </p:cNvPr>
          <p:cNvSpPr txBox="1"/>
          <p:nvPr/>
        </p:nvSpPr>
        <p:spPr>
          <a:xfrm>
            <a:off x="1451579" y="4381500"/>
            <a:ext cx="2003125" cy="646331"/>
          </a:xfrm>
          <a:prstGeom prst="rect">
            <a:avLst/>
          </a:prstGeom>
          <a:noFill/>
        </p:spPr>
        <p:txBody>
          <a:bodyPr wrap="square" rtlCol="0">
            <a:spAutoFit/>
          </a:bodyPr>
          <a:lstStyle/>
          <a:p>
            <a:pPr algn="ctr"/>
            <a:r>
              <a:rPr lang="en-US" dirty="0"/>
              <a:t>US Operations</a:t>
            </a:r>
          </a:p>
          <a:p>
            <a:pPr algn="ctr"/>
            <a:r>
              <a:rPr lang="en-US" dirty="0"/>
              <a:t>Ashley Lawrence</a:t>
            </a:r>
          </a:p>
        </p:txBody>
      </p:sp>
      <p:sp>
        <p:nvSpPr>
          <p:cNvPr id="9" name="TextBox 8">
            <a:extLst>
              <a:ext uri="{FF2B5EF4-FFF2-40B4-BE49-F238E27FC236}">
                <a16:creationId xmlns:a16="http://schemas.microsoft.com/office/drawing/2014/main" id="{DBECD38A-E65C-42C5-8D19-514092424966}"/>
              </a:ext>
            </a:extLst>
          </p:cNvPr>
          <p:cNvSpPr txBox="1"/>
          <p:nvPr/>
        </p:nvSpPr>
        <p:spPr>
          <a:xfrm>
            <a:off x="5006610" y="4381500"/>
            <a:ext cx="2178780" cy="646331"/>
          </a:xfrm>
          <a:prstGeom prst="rect">
            <a:avLst/>
          </a:prstGeom>
          <a:noFill/>
        </p:spPr>
        <p:txBody>
          <a:bodyPr wrap="square" rtlCol="0">
            <a:spAutoFit/>
          </a:bodyPr>
          <a:lstStyle/>
          <a:p>
            <a:pPr algn="ctr"/>
            <a:r>
              <a:rPr lang="en-US" dirty="0"/>
              <a:t>Canadian Operations</a:t>
            </a:r>
            <a:br>
              <a:rPr lang="en-US" dirty="0"/>
            </a:br>
            <a:r>
              <a:rPr lang="en-US" dirty="0"/>
              <a:t>Matthew </a:t>
            </a:r>
            <a:r>
              <a:rPr lang="en-US" dirty="0" err="1"/>
              <a:t>Mairinger</a:t>
            </a:r>
            <a:endParaRPr lang="en-US" dirty="0"/>
          </a:p>
        </p:txBody>
      </p:sp>
      <p:sp>
        <p:nvSpPr>
          <p:cNvPr id="10" name="TextBox 9">
            <a:extLst>
              <a:ext uri="{FF2B5EF4-FFF2-40B4-BE49-F238E27FC236}">
                <a16:creationId xmlns:a16="http://schemas.microsoft.com/office/drawing/2014/main" id="{CF539648-FCBB-4F10-B934-47A79284796D}"/>
              </a:ext>
            </a:extLst>
          </p:cNvPr>
          <p:cNvSpPr txBox="1"/>
          <p:nvPr/>
        </p:nvSpPr>
        <p:spPr>
          <a:xfrm>
            <a:off x="8737297" y="4381500"/>
            <a:ext cx="1794479" cy="646331"/>
          </a:xfrm>
          <a:prstGeom prst="rect">
            <a:avLst/>
          </a:prstGeom>
          <a:noFill/>
        </p:spPr>
        <p:txBody>
          <a:bodyPr wrap="square" rtlCol="0">
            <a:spAutoFit/>
          </a:bodyPr>
          <a:lstStyle/>
          <a:p>
            <a:pPr algn="ctr"/>
            <a:r>
              <a:rPr lang="en-US" dirty="0"/>
              <a:t>Treasurer</a:t>
            </a:r>
            <a:br>
              <a:rPr lang="en-US" dirty="0"/>
            </a:br>
            <a:r>
              <a:rPr lang="en-US" dirty="0"/>
              <a:t>Daniel Deckman</a:t>
            </a:r>
          </a:p>
        </p:txBody>
      </p:sp>
      <p:pic>
        <p:nvPicPr>
          <p:cNvPr id="3074" name="Picture 2" descr="Matthew Mairinger">
            <a:extLst>
              <a:ext uri="{FF2B5EF4-FFF2-40B4-BE49-F238E27FC236}">
                <a16:creationId xmlns:a16="http://schemas.microsoft.com/office/drawing/2014/main" id="{B4281B93-2573-4AB7-8A1B-6A1C025756C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127322" y="1924048"/>
            <a:ext cx="1685926" cy="2247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posing for the camera&#10;&#10;Description automatically generated">
            <a:extLst>
              <a:ext uri="{FF2B5EF4-FFF2-40B4-BE49-F238E27FC236}">
                <a16:creationId xmlns:a16="http://schemas.microsoft.com/office/drawing/2014/main" id="{5AFC0FEB-29CB-40A3-87AA-C47C35035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3066" y="1924048"/>
            <a:ext cx="1551368" cy="2247901"/>
          </a:xfrm>
          <a:prstGeom prst="rect">
            <a:avLst/>
          </a:prstGeom>
        </p:spPr>
      </p:pic>
    </p:spTree>
    <p:extLst>
      <p:ext uri="{BB962C8B-B14F-4D97-AF65-F5344CB8AC3E}">
        <p14:creationId xmlns:p14="http://schemas.microsoft.com/office/powerpoint/2010/main" val="370468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5C39-6220-48B4-A953-87B31437D965}"/>
              </a:ext>
            </a:extLst>
          </p:cNvPr>
          <p:cNvSpPr>
            <a:spLocks noGrp="1"/>
          </p:cNvSpPr>
          <p:nvPr>
            <p:ph type="title"/>
          </p:nvPr>
        </p:nvSpPr>
        <p:spPr/>
        <p:txBody>
          <a:bodyPr/>
          <a:lstStyle/>
          <a:p>
            <a:r>
              <a:rPr lang="en-US" dirty="0"/>
              <a:t>Outgoing Board of Directors,</a:t>
            </a:r>
            <a:br>
              <a:rPr lang="en-US" dirty="0"/>
            </a:br>
            <a:r>
              <a:rPr lang="en-US" dirty="0"/>
              <a:t>Saying goodbye </a:t>
            </a:r>
            <a:r>
              <a:rPr lang="en-US" dirty="0">
                <a:sym typeface="Wingdings" panose="05000000000000000000" pitchFamily="2" charset="2"/>
              </a:rPr>
              <a:t></a:t>
            </a:r>
            <a:endParaRPr lang="en-US" dirty="0"/>
          </a:p>
        </p:txBody>
      </p:sp>
      <p:sp>
        <p:nvSpPr>
          <p:cNvPr id="4" name="TextBox 3">
            <a:extLst>
              <a:ext uri="{FF2B5EF4-FFF2-40B4-BE49-F238E27FC236}">
                <a16:creationId xmlns:a16="http://schemas.microsoft.com/office/drawing/2014/main" id="{3C8E618B-E072-44C4-8BB8-90BC9CFB662C}"/>
              </a:ext>
            </a:extLst>
          </p:cNvPr>
          <p:cNvSpPr txBox="1"/>
          <p:nvPr/>
        </p:nvSpPr>
        <p:spPr>
          <a:xfrm>
            <a:off x="1451579" y="4381500"/>
            <a:ext cx="2003125" cy="646331"/>
          </a:xfrm>
          <a:prstGeom prst="rect">
            <a:avLst/>
          </a:prstGeom>
          <a:noFill/>
        </p:spPr>
        <p:txBody>
          <a:bodyPr wrap="square" rtlCol="0">
            <a:spAutoFit/>
          </a:bodyPr>
          <a:lstStyle/>
          <a:p>
            <a:pPr algn="ctr"/>
            <a:r>
              <a:rPr lang="en-US" dirty="0"/>
              <a:t>Past President</a:t>
            </a:r>
            <a:br>
              <a:rPr lang="en-US" dirty="0"/>
            </a:br>
            <a:r>
              <a:rPr lang="en-US" dirty="0"/>
              <a:t>Christine Flynn</a:t>
            </a:r>
            <a:endParaRPr lang="en-US" b="1" u="sng" dirty="0"/>
          </a:p>
        </p:txBody>
      </p:sp>
      <p:sp>
        <p:nvSpPr>
          <p:cNvPr id="9" name="TextBox 8">
            <a:extLst>
              <a:ext uri="{FF2B5EF4-FFF2-40B4-BE49-F238E27FC236}">
                <a16:creationId xmlns:a16="http://schemas.microsoft.com/office/drawing/2014/main" id="{DBECD38A-E65C-42C5-8D19-514092424966}"/>
              </a:ext>
            </a:extLst>
          </p:cNvPr>
          <p:cNvSpPr txBox="1"/>
          <p:nvPr/>
        </p:nvSpPr>
        <p:spPr>
          <a:xfrm>
            <a:off x="4728927" y="4381500"/>
            <a:ext cx="2734147" cy="646331"/>
          </a:xfrm>
          <a:prstGeom prst="rect">
            <a:avLst/>
          </a:prstGeom>
          <a:noFill/>
        </p:spPr>
        <p:txBody>
          <a:bodyPr wrap="square" rtlCol="0">
            <a:spAutoFit/>
          </a:bodyPr>
          <a:lstStyle/>
          <a:p>
            <a:pPr algn="ctr"/>
            <a:r>
              <a:rPr lang="en-US" dirty="0"/>
              <a:t>Professional Development</a:t>
            </a:r>
            <a:br>
              <a:rPr lang="en-US" dirty="0"/>
            </a:br>
            <a:r>
              <a:rPr lang="en-US" dirty="0"/>
              <a:t>Cayla Thompson</a:t>
            </a:r>
          </a:p>
        </p:txBody>
      </p:sp>
      <p:sp>
        <p:nvSpPr>
          <p:cNvPr id="10" name="TextBox 9">
            <a:extLst>
              <a:ext uri="{FF2B5EF4-FFF2-40B4-BE49-F238E27FC236}">
                <a16:creationId xmlns:a16="http://schemas.microsoft.com/office/drawing/2014/main" id="{CF539648-FCBB-4F10-B934-47A79284796D}"/>
              </a:ext>
            </a:extLst>
          </p:cNvPr>
          <p:cNvSpPr txBox="1"/>
          <p:nvPr/>
        </p:nvSpPr>
        <p:spPr>
          <a:xfrm>
            <a:off x="8737297" y="4381500"/>
            <a:ext cx="1794479" cy="646331"/>
          </a:xfrm>
          <a:prstGeom prst="rect">
            <a:avLst/>
          </a:prstGeom>
          <a:noFill/>
        </p:spPr>
        <p:txBody>
          <a:bodyPr wrap="square" rtlCol="0">
            <a:spAutoFit/>
          </a:bodyPr>
          <a:lstStyle/>
          <a:p>
            <a:pPr algn="ctr"/>
            <a:r>
              <a:rPr lang="en-US" dirty="0"/>
              <a:t>US Operations</a:t>
            </a:r>
            <a:br>
              <a:rPr lang="en-US" dirty="0"/>
            </a:br>
            <a:r>
              <a:rPr lang="en-US" dirty="0"/>
              <a:t>Nick Wilson</a:t>
            </a:r>
            <a:endParaRPr lang="en-US" b="1" u="sng" dirty="0"/>
          </a:p>
        </p:txBody>
      </p:sp>
      <p:pic>
        <p:nvPicPr>
          <p:cNvPr id="4098" name="Picture 2" descr="Christine Johnsen">
            <a:extLst>
              <a:ext uri="{FF2B5EF4-FFF2-40B4-BE49-F238E27FC236}">
                <a16:creationId xmlns:a16="http://schemas.microsoft.com/office/drawing/2014/main" id="{5CBFBE5F-D410-4367-9EDB-353406A72E5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13236" y="1997754"/>
            <a:ext cx="1679809" cy="22397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yla Thompson">
            <a:extLst>
              <a:ext uri="{FF2B5EF4-FFF2-40B4-BE49-F238E27FC236}">
                <a16:creationId xmlns:a16="http://schemas.microsoft.com/office/drawing/2014/main" id="{426EC6C1-2858-4207-9C1D-397314900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030" y="1952700"/>
            <a:ext cx="1685925" cy="22507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ick Wilson">
            <a:extLst>
              <a:ext uri="{FF2B5EF4-FFF2-40B4-BE49-F238E27FC236}">
                <a16:creationId xmlns:a16="http://schemas.microsoft.com/office/drawing/2014/main" id="{65E84BED-D0C3-44B7-B70C-24598340674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773600" y="1952700"/>
            <a:ext cx="1688082" cy="22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84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dirty="0" err="1"/>
              <a:t>naygn</a:t>
            </a:r>
            <a:r>
              <a:rPr lang="en-CA" dirty="0"/>
              <a:t> structure</a:t>
            </a:r>
          </a:p>
        </p:txBody>
      </p:sp>
      <p:sp>
        <p:nvSpPr>
          <p:cNvPr id="20" name="Flowchart: Process 19">
            <a:extLst>
              <a:ext uri="{FF2B5EF4-FFF2-40B4-BE49-F238E27FC236}">
                <a16:creationId xmlns:a16="http://schemas.microsoft.com/office/drawing/2014/main" id="{A1EC72BA-FA1F-4BAF-9E1C-350B2D4E5463}"/>
              </a:ext>
            </a:extLst>
          </p:cNvPr>
          <p:cNvSpPr/>
          <p:nvPr/>
        </p:nvSpPr>
        <p:spPr>
          <a:xfrm>
            <a:off x="5243702" y="2185451"/>
            <a:ext cx="1672512" cy="538843"/>
          </a:xfrm>
          <a:prstGeom prst="flowChartProcess">
            <a:avLst/>
          </a:prstGeom>
          <a:solidFill>
            <a:srgbClr val="00B050"/>
          </a:solidFill>
          <a:ln>
            <a:solidFill>
              <a:srgbClr val="1AE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a:t>
            </a:r>
          </a:p>
        </p:txBody>
      </p:sp>
      <p:sp>
        <p:nvSpPr>
          <p:cNvPr id="21" name="Flowchart: Process 20">
            <a:extLst>
              <a:ext uri="{FF2B5EF4-FFF2-40B4-BE49-F238E27FC236}">
                <a16:creationId xmlns:a16="http://schemas.microsoft.com/office/drawing/2014/main" id="{ABF3A577-BE83-481D-8E1D-40CAF3FCBBAF}"/>
              </a:ext>
            </a:extLst>
          </p:cNvPr>
          <p:cNvSpPr/>
          <p:nvPr/>
        </p:nvSpPr>
        <p:spPr>
          <a:xfrm>
            <a:off x="2663812" y="3158167"/>
            <a:ext cx="1490565" cy="615821"/>
          </a:xfrm>
          <a:prstGeom prst="flowChartProcess">
            <a:avLst/>
          </a:prstGeom>
          <a:solidFill>
            <a:srgbClr val="00B050"/>
          </a:solidFill>
          <a:ln>
            <a:solidFill>
              <a:srgbClr val="1AE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Region Lead</a:t>
            </a:r>
          </a:p>
        </p:txBody>
      </p:sp>
      <p:sp>
        <p:nvSpPr>
          <p:cNvPr id="22" name="Flowchart: Process 21">
            <a:extLst>
              <a:ext uri="{FF2B5EF4-FFF2-40B4-BE49-F238E27FC236}">
                <a16:creationId xmlns:a16="http://schemas.microsoft.com/office/drawing/2014/main" id="{553D13D4-74B0-49C5-B7C6-4721244CC283}"/>
              </a:ext>
            </a:extLst>
          </p:cNvPr>
          <p:cNvSpPr/>
          <p:nvPr/>
        </p:nvSpPr>
        <p:spPr>
          <a:xfrm>
            <a:off x="2576337" y="4354818"/>
            <a:ext cx="1665515" cy="615821"/>
          </a:xfrm>
          <a:prstGeom prst="flowChartProcess">
            <a:avLst/>
          </a:prstGeom>
          <a:solidFill>
            <a:srgbClr val="00B050"/>
          </a:solidFill>
          <a:ln>
            <a:solidFill>
              <a:srgbClr val="1AE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 Chapter Lead</a:t>
            </a:r>
          </a:p>
        </p:txBody>
      </p:sp>
      <p:sp>
        <p:nvSpPr>
          <p:cNvPr id="23" name="Flowchart: Process 22">
            <a:extLst>
              <a:ext uri="{FF2B5EF4-FFF2-40B4-BE49-F238E27FC236}">
                <a16:creationId xmlns:a16="http://schemas.microsoft.com/office/drawing/2014/main" id="{200DEA9A-06FC-492F-9D2B-F3584C6E17E1}"/>
              </a:ext>
            </a:extLst>
          </p:cNvPr>
          <p:cNvSpPr/>
          <p:nvPr/>
        </p:nvSpPr>
        <p:spPr>
          <a:xfrm>
            <a:off x="7807312" y="3186159"/>
            <a:ext cx="1875453" cy="587829"/>
          </a:xfrm>
          <a:prstGeom prst="flowChartProcess">
            <a:avLst/>
          </a:prstGeom>
          <a:solidFill>
            <a:srgbClr val="00B050"/>
          </a:solidFill>
          <a:ln>
            <a:solidFill>
              <a:srgbClr val="1AE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Committee Lead</a:t>
            </a:r>
          </a:p>
        </p:txBody>
      </p:sp>
      <p:sp>
        <p:nvSpPr>
          <p:cNvPr id="24" name="Flowchart: Process 23">
            <a:extLst>
              <a:ext uri="{FF2B5EF4-FFF2-40B4-BE49-F238E27FC236}">
                <a16:creationId xmlns:a16="http://schemas.microsoft.com/office/drawing/2014/main" id="{1A08DB68-9344-4C90-A511-CB88316D4648}"/>
              </a:ext>
            </a:extLst>
          </p:cNvPr>
          <p:cNvSpPr/>
          <p:nvPr/>
        </p:nvSpPr>
        <p:spPr>
          <a:xfrm>
            <a:off x="7873792" y="4284839"/>
            <a:ext cx="1742492" cy="608823"/>
          </a:xfrm>
          <a:prstGeom prst="flowChartProcess">
            <a:avLst/>
          </a:prstGeom>
          <a:solidFill>
            <a:srgbClr val="00B050"/>
          </a:solidFill>
          <a:ln>
            <a:solidFill>
              <a:srgbClr val="1AE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Committee Member</a:t>
            </a:r>
          </a:p>
        </p:txBody>
      </p:sp>
      <p:sp>
        <p:nvSpPr>
          <p:cNvPr id="25" name="Flowchart: Process 24">
            <a:extLst>
              <a:ext uri="{FF2B5EF4-FFF2-40B4-BE49-F238E27FC236}">
                <a16:creationId xmlns:a16="http://schemas.microsoft.com/office/drawing/2014/main" id="{E3B1D084-6866-481F-95A1-EA5269EECA4B}"/>
              </a:ext>
            </a:extLst>
          </p:cNvPr>
          <p:cNvSpPr/>
          <p:nvPr/>
        </p:nvSpPr>
        <p:spPr>
          <a:xfrm>
            <a:off x="5198215" y="5173580"/>
            <a:ext cx="1763486" cy="545841"/>
          </a:xfrm>
          <a:prstGeom prst="flowChartProcess">
            <a:avLst/>
          </a:prstGeom>
          <a:solidFill>
            <a:srgbClr val="00B050"/>
          </a:solidFill>
          <a:ln>
            <a:solidFill>
              <a:srgbClr val="1AE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Active Member</a:t>
            </a:r>
          </a:p>
        </p:txBody>
      </p:sp>
      <p:cxnSp>
        <p:nvCxnSpPr>
          <p:cNvPr id="26" name="Straight Arrow Connector 25">
            <a:extLst>
              <a:ext uri="{FF2B5EF4-FFF2-40B4-BE49-F238E27FC236}">
                <a16:creationId xmlns:a16="http://schemas.microsoft.com/office/drawing/2014/main" id="{73A6A642-5D4B-40B5-AC9B-81784647C5FA}"/>
              </a:ext>
            </a:extLst>
          </p:cNvPr>
          <p:cNvCxnSpPr>
            <a:cxnSpLocks/>
            <a:stCxn id="25" idx="0"/>
          </p:cNvCxnSpPr>
          <p:nvPr/>
        </p:nvCxnSpPr>
        <p:spPr>
          <a:xfrm flipV="1">
            <a:off x="6079958" y="2724294"/>
            <a:ext cx="0" cy="24492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12">
            <a:extLst>
              <a:ext uri="{FF2B5EF4-FFF2-40B4-BE49-F238E27FC236}">
                <a16:creationId xmlns:a16="http://schemas.microsoft.com/office/drawing/2014/main" id="{16CA10F0-FC37-4F05-9B8D-08F4731DED25}"/>
              </a:ext>
            </a:extLst>
          </p:cNvPr>
          <p:cNvCxnSpPr>
            <a:stCxn id="22" idx="3"/>
            <a:endCxn id="20" idx="1"/>
          </p:cNvCxnSpPr>
          <p:nvPr/>
        </p:nvCxnSpPr>
        <p:spPr>
          <a:xfrm flipV="1">
            <a:off x="4241852" y="2454873"/>
            <a:ext cx="1001850" cy="2207856"/>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14">
            <a:extLst>
              <a:ext uri="{FF2B5EF4-FFF2-40B4-BE49-F238E27FC236}">
                <a16:creationId xmlns:a16="http://schemas.microsoft.com/office/drawing/2014/main" id="{EAB71353-C346-475F-93FF-88EAAABF4C7B}"/>
              </a:ext>
            </a:extLst>
          </p:cNvPr>
          <p:cNvCxnSpPr>
            <a:stCxn id="21" idx="0"/>
            <a:endCxn id="20" idx="1"/>
          </p:cNvCxnSpPr>
          <p:nvPr/>
        </p:nvCxnSpPr>
        <p:spPr>
          <a:xfrm rot="5400000" flipH="1" flipV="1">
            <a:off x="3974751" y="1889217"/>
            <a:ext cx="703295" cy="1834607"/>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45D0121-69DD-44DF-860C-AAB50C3F1B4D}"/>
              </a:ext>
            </a:extLst>
          </p:cNvPr>
          <p:cNvCxnSpPr>
            <a:stCxn id="22" idx="0"/>
            <a:endCxn id="21" idx="2"/>
          </p:cNvCxnSpPr>
          <p:nvPr/>
        </p:nvCxnSpPr>
        <p:spPr>
          <a:xfrm flipV="1">
            <a:off x="3409095" y="3773988"/>
            <a:ext cx="0" cy="5808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18">
            <a:extLst>
              <a:ext uri="{FF2B5EF4-FFF2-40B4-BE49-F238E27FC236}">
                <a16:creationId xmlns:a16="http://schemas.microsoft.com/office/drawing/2014/main" id="{2B2D43E1-B630-4AC5-AED1-A85C6010B7FB}"/>
              </a:ext>
            </a:extLst>
          </p:cNvPr>
          <p:cNvCxnSpPr>
            <a:endCxn id="22" idx="2"/>
          </p:cNvCxnSpPr>
          <p:nvPr/>
        </p:nvCxnSpPr>
        <p:spPr>
          <a:xfrm rot="10800000">
            <a:off x="3409095" y="4970639"/>
            <a:ext cx="1834608" cy="475861"/>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20">
            <a:extLst>
              <a:ext uri="{FF2B5EF4-FFF2-40B4-BE49-F238E27FC236}">
                <a16:creationId xmlns:a16="http://schemas.microsoft.com/office/drawing/2014/main" id="{7E2A1555-C5A6-4E9B-8AD8-89CF607C9B39}"/>
              </a:ext>
            </a:extLst>
          </p:cNvPr>
          <p:cNvCxnSpPr>
            <a:stCxn id="25" idx="1"/>
            <a:endCxn id="21" idx="1"/>
          </p:cNvCxnSpPr>
          <p:nvPr/>
        </p:nvCxnSpPr>
        <p:spPr>
          <a:xfrm rot="10800000">
            <a:off x="2663813" y="3466078"/>
            <a:ext cx="2534403" cy="1980423"/>
          </a:xfrm>
          <a:prstGeom prst="bentConnector3">
            <a:avLst>
              <a:gd name="adj1" fmla="val 11553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23">
            <a:extLst>
              <a:ext uri="{FF2B5EF4-FFF2-40B4-BE49-F238E27FC236}">
                <a16:creationId xmlns:a16="http://schemas.microsoft.com/office/drawing/2014/main" id="{1A96B5CD-E797-4702-B811-C50E81B30C84}"/>
              </a:ext>
            </a:extLst>
          </p:cNvPr>
          <p:cNvCxnSpPr>
            <a:stCxn id="25" idx="3"/>
            <a:endCxn id="24" idx="2"/>
          </p:cNvCxnSpPr>
          <p:nvPr/>
        </p:nvCxnSpPr>
        <p:spPr>
          <a:xfrm flipV="1">
            <a:off x="6961701" y="4893662"/>
            <a:ext cx="1783337" cy="552839"/>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25">
            <a:extLst>
              <a:ext uri="{FF2B5EF4-FFF2-40B4-BE49-F238E27FC236}">
                <a16:creationId xmlns:a16="http://schemas.microsoft.com/office/drawing/2014/main" id="{FDA9B828-9D8C-4B5B-93FD-E58F4B9CF2F2}"/>
              </a:ext>
            </a:extLst>
          </p:cNvPr>
          <p:cNvCxnSpPr>
            <a:stCxn id="25" idx="3"/>
            <a:endCxn id="23" idx="3"/>
          </p:cNvCxnSpPr>
          <p:nvPr/>
        </p:nvCxnSpPr>
        <p:spPr>
          <a:xfrm flipV="1">
            <a:off x="6961701" y="3480074"/>
            <a:ext cx="2721064" cy="1966427"/>
          </a:xfrm>
          <a:prstGeom prst="bentConnector3">
            <a:avLst>
              <a:gd name="adj1" fmla="val 11060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28">
            <a:extLst>
              <a:ext uri="{FF2B5EF4-FFF2-40B4-BE49-F238E27FC236}">
                <a16:creationId xmlns:a16="http://schemas.microsoft.com/office/drawing/2014/main" id="{0D3D0A1C-EABF-45FD-BAF6-A87DAA258787}"/>
              </a:ext>
            </a:extLst>
          </p:cNvPr>
          <p:cNvCxnSpPr>
            <a:stCxn id="24" idx="1"/>
            <a:endCxn id="20" idx="3"/>
          </p:cNvCxnSpPr>
          <p:nvPr/>
        </p:nvCxnSpPr>
        <p:spPr>
          <a:xfrm rot="10800000">
            <a:off x="6916214" y="2454872"/>
            <a:ext cx="957578" cy="2134378"/>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0">
            <a:extLst>
              <a:ext uri="{FF2B5EF4-FFF2-40B4-BE49-F238E27FC236}">
                <a16:creationId xmlns:a16="http://schemas.microsoft.com/office/drawing/2014/main" id="{B6FCE5E0-ECFC-4CE2-86F1-104A62E19EB2}"/>
              </a:ext>
            </a:extLst>
          </p:cNvPr>
          <p:cNvCxnSpPr>
            <a:cxnSpLocks/>
            <a:stCxn id="23" idx="0"/>
            <a:endCxn id="20" idx="3"/>
          </p:cNvCxnSpPr>
          <p:nvPr/>
        </p:nvCxnSpPr>
        <p:spPr>
          <a:xfrm rot="16200000" flipV="1">
            <a:off x="7464983" y="1906104"/>
            <a:ext cx="731287" cy="1828824"/>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A543C4C-816B-4549-A1C5-0BC12A46EE5D}"/>
              </a:ext>
            </a:extLst>
          </p:cNvPr>
          <p:cNvCxnSpPr>
            <a:stCxn id="24" idx="0"/>
            <a:endCxn id="23" idx="2"/>
          </p:cNvCxnSpPr>
          <p:nvPr/>
        </p:nvCxnSpPr>
        <p:spPr>
          <a:xfrm flipV="1">
            <a:off x="8745038" y="3773988"/>
            <a:ext cx="0" cy="51085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90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Common questions from </a:t>
            </a:r>
            <a:r>
              <a:rPr lang="en-CA" dirty="0" err="1"/>
              <a:t>lcls</a:t>
            </a:r>
            <a:endParaRPr lang="en-CA" dirty="0"/>
          </a:p>
        </p:txBody>
      </p:sp>
      <p:sp>
        <p:nvSpPr>
          <p:cNvPr id="3" name="Content Placeholder 2"/>
          <p:cNvSpPr>
            <a:spLocks noGrp="1"/>
          </p:cNvSpPr>
          <p:nvPr>
            <p:ph idx="1"/>
          </p:nvPr>
        </p:nvSpPr>
        <p:spPr/>
        <p:txBody>
          <a:bodyPr>
            <a:normAutofit lnSpcReduction="10000"/>
          </a:bodyPr>
          <a:lstStyle/>
          <a:p>
            <a:r>
              <a:rPr lang="en-CA" dirty="0"/>
              <a:t>What is the NAYGN vision?</a:t>
            </a:r>
          </a:p>
          <a:p>
            <a:pPr lvl="1"/>
            <a:r>
              <a:rPr lang="en-US" dirty="0"/>
              <a:t>Developing leaders to energize the future of nuclear </a:t>
            </a:r>
          </a:p>
          <a:p>
            <a:r>
              <a:rPr lang="en-US" dirty="0"/>
              <a:t>When was NAYGN started?</a:t>
            </a:r>
          </a:p>
          <a:p>
            <a:pPr lvl="1"/>
            <a:r>
              <a:rPr lang="en-US" dirty="0"/>
              <a:t>1999</a:t>
            </a:r>
            <a:endParaRPr lang="en-CA" dirty="0"/>
          </a:p>
          <a:p>
            <a:r>
              <a:rPr lang="en-CA" dirty="0"/>
              <a:t>What is the NAYGN mission statement?</a:t>
            </a:r>
          </a:p>
          <a:p>
            <a:pPr lvl="1"/>
            <a:r>
              <a:rPr lang="en-US" dirty="0"/>
              <a:t>NAYGN provides opportunities for a young generation of nuclear enthusiasts to develop leadership and professional skills, create life-long connections, engage and inform the public, and inspire today’s nuclear technology professionals to meet the challenges of the 21st century.” </a:t>
            </a:r>
          </a:p>
          <a:p>
            <a:endParaRPr lang="en-CA" dirty="0"/>
          </a:p>
        </p:txBody>
      </p:sp>
    </p:spTree>
    <p:extLst>
      <p:ext uri="{BB962C8B-B14F-4D97-AF65-F5344CB8AC3E}">
        <p14:creationId xmlns:p14="http://schemas.microsoft.com/office/powerpoint/2010/main" val="32815491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2632</Words>
  <Application>Microsoft Office PowerPoint</Application>
  <PresentationFormat>Widescreen</PresentationFormat>
  <Paragraphs>388</Paragraphs>
  <Slides>44</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3" baseType="lpstr">
      <vt:lpstr>Arial</vt:lpstr>
      <vt:lpstr>Calibri</vt:lpstr>
      <vt:lpstr>Gill Sans MT</vt:lpstr>
      <vt:lpstr>Segoe UI</vt:lpstr>
      <vt:lpstr>Segoe UI Semibold</vt:lpstr>
      <vt:lpstr>Wingdings</vt:lpstr>
      <vt:lpstr>Gallery</vt:lpstr>
      <vt:lpstr>Packager Shell Object</vt:lpstr>
      <vt:lpstr>Presentation</vt:lpstr>
      <vt:lpstr>NAYGN 2020 LCL Symposium</vt:lpstr>
      <vt:lpstr>Agenda</vt:lpstr>
      <vt:lpstr>Meet your NAYGN Region Leads!</vt:lpstr>
      <vt:lpstr>Meet your NAYGN Board of Directors!</vt:lpstr>
      <vt:lpstr>Meet your NAYGN Board of Directors!</vt:lpstr>
      <vt:lpstr>Meet your NAYGN Board of Directors!</vt:lpstr>
      <vt:lpstr>Outgoing Board of Directors, Saying goodbye </vt:lpstr>
      <vt:lpstr>The naygn structure</vt:lpstr>
      <vt:lpstr>Common questions from lcls</vt:lpstr>
      <vt:lpstr>Common questions from lcls</vt:lpstr>
      <vt:lpstr>Common questions from LCLs</vt:lpstr>
      <vt:lpstr>Common questions from LCLs</vt:lpstr>
      <vt:lpstr>Historic Metrics by region</vt:lpstr>
      <vt:lpstr>Metrics - 2019</vt:lpstr>
      <vt:lpstr>PowerPoint Presentation</vt:lpstr>
      <vt:lpstr>2020 Metrics</vt:lpstr>
      <vt:lpstr>What to do with your metrics?</vt:lpstr>
      <vt:lpstr>2019 End of year report</vt:lpstr>
      <vt:lpstr>Committee slides – Engagement</vt:lpstr>
      <vt:lpstr>Committee slides - benchmarking</vt:lpstr>
      <vt:lpstr>Committee slides – sponsorship </vt:lpstr>
      <vt:lpstr>Committee slides - Awards</vt:lpstr>
      <vt:lpstr>Committee slides – Social Media</vt:lpstr>
      <vt:lpstr>Committee slides – Publications </vt:lpstr>
      <vt:lpstr>Committee slides – Digital </vt:lpstr>
      <vt:lpstr>Public information</vt:lpstr>
      <vt:lpstr>Public information</vt:lpstr>
      <vt:lpstr>Public information</vt:lpstr>
      <vt:lpstr>Committee slides – Professional Development </vt:lpstr>
      <vt:lpstr>Committee – Bylaws &amp; Rules</vt:lpstr>
      <vt:lpstr>Committee Slides – Sustainability</vt:lpstr>
      <vt:lpstr>Regional breakout </vt:lpstr>
      <vt:lpstr>Best Practice Sharing</vt:lpstr>
      <vt:lpstr>Best practices</vt:lpstr>
      <vt:lpstr>Communicating The Value of NAYGN</vt:lpstr>
      <vt:lpstr>Durham chapter example</vt:lpstr>
      <vt:lpstr>Durham chapter example</vt:lpstr>
      <vt:lpstr>Durham chapter example</vt:lpstr>
      <vt:lpstr>Durham chapter example</vt:lpstr>
      <vt:lpstr>Dominion Chapter Integrating NAYGN</vt:lpstr>
      <vt:lpstr>Dominion Chapter proving Value</vt:lpstr>
      <vt:lpstr>NAYGN’s role at Duke Energy</vt:lpstr>
      <vt:lpstr>Naygn’s role AT Duke energy</vt:lpstr>
      <vt:lpstr>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RL Meeting</dc:title>
  <dc:creator>Nicholas</dc:creator>
  <cp:lastModifiedBy>MAIRINGER Matthew -NUCLEAR</cp:lastModifiedBy>
  <cp:revision>34</cp:revision>
  <dcterms:created xsi:type="dcterms:W3CDTF">2020-05-12T05:14:54Z</dcterms:created>
  <dcterms:modified xsi:type="dcterms:W3CDTF">2020-05-30T00:29:51Z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c8383d6-8835-4200-a4fc-1770f5e9c0ac_Enabled">
    <vt:lpwstr>True</vt:lpwstr>
  </property>
  <property fmtid="{D5CDD505-2E9C-101B-9397-08002B2CF9AE}" pid="3" name="MSIP_Label_fc8383d6-8835-4200-a4fc-1770f5e9c0ac_SiteId">
    <vt:lpwstr>962f21cf-93ea-449f-99bf-402e2b2987b2</vt:lpwstr>
  </property>
  <property fmtid="{D5CDD505-2E9C-101B-9397-08002B2CF9AE}" pid="4" name="MSIP_Label_fc8383d6-8835-4200-a4fc-1770f5e9c0ac_Owner">
    <vt:lpwstr>matthew.mairinger@opg.com</vt:lpwstr>
  </property>
  <property fmtid="{D5CDD505-2E9C-101B-9397-08002B2CF9AE}" pid="5" name="MSIP_Label_fc8383d6-8835-4200-a4fc-1770f5e9c0ac_SetDate">
    <vt:lpwstr>2020-05-14T22:27:08.0258400Z</vt:lpwstr>
  </property>
  <property fmtid="{D5CDD505-2E9C-101B-9397-08002B2CF9AE}" pid="6" name="MSIP_Label_fc8383d6-8835-4200-a4fc-1770f5e9c0ac_Name">
    <vt:lpwstr>General</vt:lpwstr>
  </property>
  <property fmtid="{D5CDD505-2E9C-101B-9397-08002B2CF9AE}" pid="7" name="MSIP_Label_fc8383d6-8835-4200-a4fc-1770f5e9c0ac_Application">
    <vt:lpwstr>Microsoft Azure Information Protection</vt:lpwstr>
  </property>
  <property fmtid="{D5CDD505-2E9C-101B-9397-08002B2CF9AE}" pid="8" name="MSIP_Label_fc8383d6-8835-4200-a4fc-1770f5e9c0ac_ActionId">
    <vt:lpwstr>1891d810-567a-4610-8d99-a22450d3a441</vt:lpwstr>
  </property>
  <property fmtid="{D5CDD505-2E9C-101B-9397-08002B2CF9AE}" pid="9" name="MSIP_Label_fc8383d6-8835-4200-a4fc-1770f5e9c0ac_Extended_MSFT_Method">
    <vt:lpwstr>Automatic</vt:lpwstr>
  </property>
  <property fmtid="{D5CDD505-2E9C-101B-9397-08002B2CF9AE}" pid="10" name="Sensitivity">
    <vt:lpwstr>General</vt:lpwstr>
  </property>
</Properties>
</file>