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5"/>
  </p:notesMasterIdLst>
  <p:sldIdLst>
    <p:sldId id="256" r:id="rId5"/>
    <p:sldId id="387" r:id="rId6"/>
    <p:sldId id="383" r:id="rId7"/>
    <p:sldId id="396" r:id="rId8"/>
    <p:sldId id="397" r:id="rId9"/>
    <p:sldId id="382" r:id="rId10"/>
    <p:sldId id="318" r:id="rId11"/>
    <p:sldId id="365" r:id="rId12"/>
    <p:sldId id="370" r:id="rId13"/>
    <p:sldId id="33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88153" autoAdjust="0"/>
  </p:normalViewPr>
  <p:slideViewPr>
    <p:cSldViewPr snapToGrid="0" snapToObjects="1">
      <p:cViewPr varScale="1">
        <p:scale>
          <a:sx n="68" d="100"/>
          <a:sy n="68" d="100"/>
        </p:scale>
        <p:origin x="123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C19EE-4891-2048-B945-31A353614C52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9EDA9-A97E-B140-B791-ABFAD2941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1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9EDA9-A97E-B140-B791-ABFAD2941D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6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9EDA9-A97E-B140-B791-ABFAD2941D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3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9EDA9-A97E-B140-B791-ABFAD2941D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69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9EDA9-A97E-B140-B791-ABFAD2941D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87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9EDA9-A97E-B140-B791-ABFAD2941D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08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785 votes, tons of submissions!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9EDA9-A97E-B140-B791-ABFAD2941D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11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9EDA9-A97E-B140-B791-ABFAD2941D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44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776-F5CE-BC48-B71F-5E476E8DCA8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898A-F157-C247-B63C-DBC402064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776-F5CE-BC48-B71F-5E476E8DCA8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898A-F157-C247-B63C-DBC402064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776-F5CE-BC48-B71F-5E476E8DCA8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898A-F157-C247-B63C-DBC402064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776-F5CE-BC48-B71F-5E476E8DCA8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898A-F157-C247-B63C-DBC402064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776-F5CE-BC48-B71F-5E476E8DCA8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898A-F157-C247-B63C-DBC402064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776-F5CE-BC48-B71F-5E476E8DCA8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898A-F157-C247-B63C-DBC402064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776-F5CE-BC48-B71F-5E476E8DCA8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898A-F157-C247-B63C-DBC402064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776-F5CE-BC48-B71F-5E476E8DCA8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898A-F157-C247-B63C-DBC402064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776-F5CE-BC48-B71F-5E476E8DCA8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898A-F157-C247-B63C-DBC402064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776-F5CE-BC48-B71F-5E476E8DCA8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898A-F157-C247-B63C-DBC402064F3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776-F5CE-BC48-B71F-5E476E8DCA8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C5898A-F157-C247-B63C-DBC402064F3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DC5898A-F157-C247-B63C-DBC402064F3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6249776-F5CE-BC48-B71F-5E476E8DCA81}" type="datetimeFigureOut">
              <a:rPr lang="en-US" smtClean="0"/>
              <a:t>10/27/2023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resident@naygn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ga0CtSVU0Y" TargetMode="External"/><Relationship Id="rId2" Type="http://schemas.openxmlformats.org/officeDocument/2006/relationships/hyperlink" Target="http://www.naygn.org/regist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hyperlink" Target="https://coopertheshooter.pixieset.com/naygnconference2023/" TargetMode="External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https://mcusercontent.com/f23840f61e6814002019b7fa4/images/90d0a385-c1b0-e0f0-a87c-b9b8e1d95cd8.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https://mcusercontent.com/f23840f61e6814002019b7fa4/images/b8922da2-d6c6-6b61-b69e-172a5948c65d.png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NAYGN Update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Matthew Mairinger, President </a:t>
            </a:r>
          </a:p>
          <a:p>
            <a:r>
              <a:rPr lang="en-US" dirty="0">
                <a:hlinkClick r:id="rId3"/>
              </a:rPr>
              <a:t>president@naygn.org</a:t>
            </a:r>
            <a:r>
              <a:rPr lang="en-US" dirty="0"/>
              <a:t> </a:t>
            </a:r>
          </a:p>
          <a:p>
            <a:r>
              <a:rPr lang="en-US" dirty="0"/>
              <a:t>22-Sep-2023</a:t>
            </a:r>
            <a:endParaRPr lang="en-CA" dirty="0"/>
          </a:p>
          <a:p>
            <a:endParaRPr lang="en-US" dirty="0"/>
          </a:p>
        </p:txBody>
      </p:sp>
      <p:pic>
        <p:nvPicPr>
          <p:cNvPr id="4" name="Picture 3" descr="NAYGN logo col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19" y="5822148"/>
            <a:ext cx="2558781" cy="1035852"/>
          </a:xfrm>
          <a:prstGeom prst="rect">
            <a:avLst/>
          </a:prstGeom>
        </p:spPr>
      </p:pic>
      <p:pic>
        <p:nvPicPr>
          <p:cNvPr id="5" name="Picture 4" descr="NAYGN logo col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1" y="533577"/>
            <a:ext cx="6681238" cy="270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23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25669" y="1025997"/>
            <a:ext cx="3250471" cy="3253174"/>
            <a:chOff x="1007007" y="2625689"/>
            <a:chExt cx="3623875" cy="3626886"/>
          </a:xfrm>
        </p:grpSpPr>
        <p:grpSp>
          <p:nvGrpSpPr>
            <p:cNvPr id="5" name="Group 4"/>
            <p:cNvGrpSpPr/>
            <p:nvPr/>
          </p:nvGrpSpPr>
          <p:grpSpPr>
            <a:xfrm>
              <a:off x="1125432" y="5454791"/>
              <a:ext cx="3229559" cy="797784"/>
              <a:chOff x="-2972226" y="4752938"/>
              <a:chExt cx="3229559" cy="79778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72226" y="4755127"/>
                <a:ext cx="604279" cy="604279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-2350278" y="4752938"/>
                <a:ext cx="2607611" cy="797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North American Young Generation in Nuclear - NAYGN</a:t>
                </a:r>
                <a:endParaRPr lang="en-CA" sz="1350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93348" y="3892699"/>
              <a:ext cx="2270400" cy="580204"/>
              <a:chOff x="-2980235" y="3178665"/>
              <a:chExt cx="2270400" cy="58020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80235" y="3178665"/>
                <a:ext cx="580204" cy="580204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-2425351" y="3286482"/>
                <a:ext cx="1715516" cy="334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@</a:t>
                </a:r>
                <a:r>
                  <a:rPr lang="en-US" sz="1350" dirty="0" err="1"/>
                  <a:t>na_ygn</a:t>
                </a:r>
                <a:endParaRPr lang="en-CA" sz="1350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007007" y="4613663"/>
              <a:ext cx="2881596" cy="841128"/>
              <a:chOff x="-3100128" y="5723906"/>
              <a:chExt cx="2881596" cy="8411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100128" y="5723906"/>
                <a:ext cx="841128" cy="841128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-2259000" y="5990060"/>
                <a:ext cx="2040468" cy="334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@NA_YGN</a:t>
                </a:r>
                <a:endParaRPr lang="en-CA" sz="135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142950" y="2625689"/>
              <a:ext cx="3487932" cy="569245"/>
              <a:chOff x="1142950" y="2738957"/>
              <a:chExt cx="3487932" cy="569245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2950" y="2738957"/>
                <a:ext cx="569245" cy="569245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747379" y="2809984"/>
                <a:ext cx="2883503" cy="334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info@naygn.org</a:t>
                </a:r>
                <a:endParaRPr lang="en-CA" sz="1350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118670" y="3279552"/>
              <a:ext cx="3452748" cy="528530"/>
              <a:chOff x="1142950" y="3500002"/>
              <a:chExt cx="3452748" cy="52853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2950" y="3500002"/>
                <a:ext cx="529562" cy="52853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712195" y="3579601"/>
                <a:ext cx="2883503" cy="334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www.naygn.org</a:t>
                </a:r>
                <a:endParaRPr lang="en-CA" sz="1350" dirty="0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69" y="4419827"/>
            <a:ext cx="843832" cy="5625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862682" y="4563069"/>
            <a:ext cx="23389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@NA_YGN</a:t>
            </a:r>
            <a:endParaRPr lang="en-CA" sz="1350" dirty="0"/>
          </a:p>
        </p:txBody>
      </p:sp>
      <p:pic>
        <p:nvPicPr>
          <p:cNvPr id="21" name="Picture 20" descr="NAYGN logo colo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19" y="5822148"/>
            <a:ext cx="2558781" cy="10358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r="4918"/>
          <a:stretch/>
        </p:blipFill>
        <p:spPr>
          <a:xfrm>
            <a:off x="138894" y="2298161"/>
            <a:ext cx="4933664" cy="32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95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NAYGN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What is the North American Young Generation in Nuclear (NAYGN) vision?</a:t>
            </a:r>
          </a:p>
          <a:p>
            <a:pPr lvl="1"/>
            <a:r>
              <a:rPr lang="en-US" dirty="0"/>
              <a:t>Developing leaders to energize the future of nuclear </a:t>
            </a:r>
          </a:p>
          <a:p>
            <a:r>
              <a:rPr lang="en-US" dirty="0"/>
              <a:t>When was NAYGN started?</a:t>
            </a:r>
          </a:p>
          <a:p>
            <a:pPr lvl="1"/>
            <a:r>
              <a:rPr lang="en-US" dirty="0"/>
              <a:t>1999</a:t>
            </a:r>
            <a:endParaRPr lang="en-CA" dirty="0"/>
          </a:p>
          <a:p>
            <a:r>
              <a:rPr lang="en-CA" dirty="0"/>
              <a:t>What is the NAYGN mission statement?</a:t>
            </a:r>
          </a:p>
          <a:p>
            <a:pPr lvl="1"/>
            <a:r>
              <a:rPr lang="en-US" dirty="0"/>
              <a:t>NAYGN provides opportunities for a young generation of nuclear enthusiasts to develop leadership and professional skills, create life-long connections, engage and inform the public, and inspire today’s nuclear technology professionals to meet the challenges of the 21st century.” </a:t>
            </a:r>
          </a:p>
          <a:p>
            <a:r>
              <a:rPr lang="en-CA" dirty="0"/>
              <a:t>What are the NAYGN pillars?</a:t>
            </a:r>
          </a:p>
          <a:p>
            <a:pPr lvl="1"/>
            <a:r>
              <a:rPr lang="en-CA" dirty="0"/>
              <a:t>Professional Development, Public Information, Recruitment &amp; Retention, Knowledge Transfer </a:t>
            </a:r>
          </a:p>
          <a:p>
            <a:endParaRPr lang="en-CA" dirty="0"/>
          </a:p>
        </p:txBody>
      </p:sp>
      <p:pic>
        <p:nvPicPr>
          <p:cNvPr id="4" name="Picture 3" descr="NAYGN logo color.jpg">
            <a:extLst>
              <a:ext uri="{FF2B5EF4-FFF2-40B4-BE49-F238E27FC236}">
                <a16:creationId xmlns:a16="http://schemas.microsoft.com/office/drawing/2014/main" id="{A00D4EBC-E8C2-44E2-99BC-89D9C8F3E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19" y="5822148"/>
            <a:ext cx="2558781" cy="103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14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NAYGN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4169"/>
            <a:ext cx="7620000" cy="4800600"/>
          </a:xfrm>
        </p:spPr>
        <p:txBody>
          <a:bodyPr>
            <a:normAutofit/>
          </a:bodyPr>
          <a:lstStyle/>
          <a:p>
            <a:r>
              <a:rPr lang="en-CA" dirty="0"/>
              <a:t>Do you have to be young to be a member?</a:t>
            </a:r>
          </a:p>
          <a:p>
            <a:pPr lvl="1"/>
            <a:r>
              <a:rPr lang="en-CA" dirty="0"/>
              <a:t>No age restrictions for member/committee/chapter lead. Only age is &lt;36 years of age at the time of nomination to run for the NAYGN board of directors. </a:t>
            </a:r>
          </a:p>
          <a:p>
            <a:r>
              <a:rPr lang="en-CA" dirty="0"/>
              <a:t>How do I become a member?</a:t>
            </a:r>
          </a:p>
          <a:p>
            <a:pPr lvl="1"/>
            <a:r>
              <a:rPr lang="en-CA" dirty="0"/>
              <a:t>Register for free at </a:t>
            </a:r>
            <a:r>
              <a:rPr lang="en-CA" dirty="0">
                <a:hlinkClick r:id="rId2"/>
              </a:rPr>
              <a:t>www.naygn.org/register</a:t>
            </a:r>
            <a:r>
              <a:rPr lang="en-CA" dirty="0"/>
              <a:t> and you will start</a:t>
            </a:r>
          </a:p>
          <a:p>
            <a:pPr marL="342900" lvl="1" indent="0">
              <a:buNone/>
            </a:pPr>
            <a:r>
              <a:rPr lang="en-CA" dirty="0"/>
              <a:t>to receive emails! Check your spam inbox for emails from </a:t>
            </a:r>
          </a:p>
          <a:p>
            <a:pPr marL="342900" lvl="1" indent="0">
              <a:buNone/>
            </a:pPr>
            <a:r>
              <a:rPr lang="en-CA" dirty="0"/>
              <a:t>‘communications@naygn.org’</a:t>
            </a:r>
          </a:p>
          <a:p>
            <a:r>
              <a:rPr lang="en-CA" dirty="0"/>
              <a:t>Is NAYGN a non-profit? The organization or the chapter? </a:t>
            </a:r>
          </a:p>
          <a:p>
            <a:pPr lvl="1"/>
            <a:r>
              <a:rPr lang="en-CA" dirty="0"/>
              <a:t>The NAYGN organization (not the chapters) is a 501c(6) </a:t>
            </a:r>
          </a:p>
          <a:p>
            <a:pPr marL="342900" lvl="1" indent="0">
              <a:buNone/>
            </a:pPr>
            <a:r>
              <a:rPr lang="en-CA" dirty="0"/>
              <a:t>non-profit. </a:t>
            </a:r>
          </a:p>
          <a:p>
            <a:pPr marL="388620" indent="-342900"/>
            <a:r>
              <a:rPr lang="en-CA" dirty="0"/>
              <a:t>Overview video here: </a:t>
            </a:r>
            <a:r>
              <a:rPr lang="en-CA" dirty="0">
                <a:hlinkClick r:id="rId3"/>
              </a:rPr>
              <a:t>https://youtu.be/Jga0CtSVU0Y</a:t>
            </a:r>
            <a:r>
              <a:rPr lang="en-CA" dirty="0"/>
              <a:t> </a:t>
            </a:r>
          </a:p>
          <a:p>
            <a:endParaRPr lang="en-CA" dirty="0"/>
          </a:p>
        </p:txBody>
      </p:sp>
      <p:pic>
        <p:nvPicPr>
          <p:cNvPr id="6" name="Picture 5" descr="NAYGN logo color.jpg">
            <a:extLst>
              <a:ext uri="{FF2B5EF4-FFF2-40B4-BE49-F238E27FC236}">
                <a16:creationId xmlns:a16="http://schemas.microsoft.com/office/drawing/2014/main" id="{AE9D523C-5BC0-4577-93DA-3BC00736A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19" y="5822148"/>
            <a:ext cx="2558781" cy="103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72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6F37-9FEE-4AA2-879E-FD5C492A7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NAYGN Org Chart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1F8C1-01A7-4304-8469-DD7697B60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230679" cy="4800600"/>
          </a:xfrm>
        </p:spPr>
        <p:txBody>
          <a:bodyPr>
            <a:normAutofit/>
          </a:bodyPr>
          <a:lstStyle/>
          <a:p>
            <a:r>
              <a:rPr lang="en-US" b="1" dirty="0"/>
              <a:t>11 elected board members</a:t>
            </a:r>
          </a:p>
          <a:p>
            <a:r>
              <a:rPr lang="en-US" b="1" dirty="0"/>
              <a:t>1 Executive Advisory Council</a:t>
            </a:r>
          </a:p>
          <a:p>
            <a:r>
              <a:rPr lang="en-US" b="1" dirty="0"/>
              <a:t>17 committees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dirty="0"/>
          </a:p>
        </p:txBody>
      </p:sp>
      <p:pic>
        <p:nvPicPr>
          <p:cNvPr id="4" name="Picture 3" descr="NAYGN logo color.jpg">
            <a:extLst>
              <a:ext uri="{FF2B5EF4-FFF2-40B4-BE49-F238E27FC236}">
                <a16:creationId xmlns:a16="http://schemas.microsoft.com/office/drawing/2014/main" id="{3103E5FC-3526-4B9B-97C4-4B137E8E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19" y="5822148"/>
            <a:ext cx="2558781" cy="1035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E16D0-7A15-4BED-07EE-5A60DCD38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2661"/>
            <a:ext cx="9144000" cy="204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56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6F37-9FEE-4AA2-879E-FD5C492A7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NAYGN Chapters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1F8C1-01A7-4304-8469-DD7697B60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7" y="1281570"/>
            <a:ext cx="6773779" cy="4800600"/>
          </a:xfrm>
        </p:spPr>
        <p:txBody>
          <a:bodyPr>
            <a:normAutofit/>
          </a:bodyPr>
          <a:lstStyle/>
          <a:p>
            <a:r>
              <a:rPr lang="en-US" b="1" dirty="0"/>
              <a:t>17 New chapters formed in 2023 :</a:t>
            </a:r>
          </a:p>
          <a:p>
            <a:pPr lvl="1"/>
            <a:r>
              <a:rPr lang="en-US" dirty="0"/>
              <a:t>University of Calgary, Trent U, CANDU, Westinghouse, Calian Nuclear, NWMO, TRIUMF, York University  (Canada)</a:t>
            </a:r>
          </a:p>
          <a:p>
            <a:pPr lvl="1"/>
            <a:r>
              <a:rPr lang="en-US" dirty="0"/>
              <a:t>RIZZO, X-Energy (Atlantic)</a:t>
            </a:r>
          </a:p>
          <a:p>
            <a:pPr lvl="1"/>
            <a:r>
              <a:rPr lang="en-US" dirty="0"/>
              <a:t>Jensen </a:t>
            </a:r>
            <a:r>
              <a:rPr lang="en-US" dirty="0" err="1"/>
              <a:t>Hughest</a:t>
            </a:r>
            <a:r>
              <a:rPr lang="en-US" dirty="0"/>
              <a:t> – West, Georgia Tech (Northeast)  </a:t>
            </a:r>
          </a:p>
          <a:p>
            <a:pPr lvl="1"/>
            <a:r>
              <a:rPr lang="en-US" dirty="0"/>
              <a:t>Thomas Thor (Midwest) </a:t>
            </a:r>
          </a:p>
          <a:p>
            <a:pPr lvl="1"/>
            <a:r>
              <a:rPr lang="en-US" dirty="0"/>
              <a:t>S&amp;ME, </a:t>
            </a:r>
            <a:r>
              <a:rPr lang="en-US" dirty="0" err="1"/>
              <a:t>Longnecker</a:t>
            </a:r>
            <a:r>
              <a:rPr lang="en-US" dirty="0"/>
              <a:t> &amp; Associates (Carolinas)</a:t>
            </a:r>
          </a:p>
          <a:p>
            <a:pPr lvl="1"/>
            <a:r>
              <a:rPr lang="en-US" dirty="0"/>
              <a:t>Entergy – Forth Worth (Southeast)</a:t>
            </a:r>
          </a:p>
          <a:p>
            <a:pPr lvl="1"/>
            <a:r>
              <a:rPr lang="en-US" dirty="0"/>
              <a:t>Lawrence Livermore National Labs (West)</a:t>
            </a:r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dirty="0"/>
          </a:p>
        </p:txBody>
      </p:sp>
      <p:pic>
        <p:nvPicPr>
          <p:cNvPr id="4" name="Picture 3" descr="NAYGN logo color.jpg">
            <a:extLst>
              <a:ext uri="{FF2B5EF4-FFF2-40B4-BE49-F238E27FC236}">
                <a16:creationId xmlns:a16="http://schemas.microsoft.com/office/drawing/2014/main" id="{3103E5FC-3526-4B9B-97C4-4B137E8E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19" y="5822148"/>
            <a:ext cx="2558781" cy="1035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2" t="40926" r="12639" b="19259"/>
          <a:stretch/>
        </p:blipFill>
        <p:spPr>
          <a:xfrm>
            <a:off x="5866401" y="3560976"/>
            <a:ext cx="2886544" cy="21474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4644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E9079-3B49-430F-89AF-4EACAB77A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NAYGN Conference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829AC-F3B4-4C6F-8716-B588B560D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240088"/>
            <a:ext cx="7686675" cy="50471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BWR/PWR tour, Miss America, </a:t>
            </a:r>
            <a:r>
              <a:rPr lang="en-US" sz="2000" dirty="0" err="1"/>
              <a:t>IsoDope</a:t>
            </a:r>
            <a:r>
              <a:rPr lang="en-US" sz="2000" dirty="0"/>
              <a:t>, Twins Game, </a:t>
            </a:r>
            <a:r>
              <a:rPr lang="en-US" sz="2000" dirty="0">
                <a:hlinkClick r:id="rId3"/>
              </a:rPr>
              <a:t>photos 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DEI panel, Fusion, Nuclear Waste, workshops, much more!</a:t>
            </a:r>
          </a:p>
          <a:p>
            <a:pPr marL="114300" indent="0">
              <a:lnSpc>
                <a:spcPct val="90000"/>
              </a:lnSpc>
              <a:buNone/>
            </a:pPr>
            <a:endParaRPr lang="en-US" sz="2000" dirty="0"/>
          </a:p>
        </p:txBody>
      </p:sp>
      <p:pic>
        <p:nvPicPr>
          <p:cNvPr id="6" name="Picture 5" descr="NAYGN logo color.jpg">
            <a:extLst>
              <a:ext uri="{FF2B5EF4-FFF2-40B4-BE49-F238E27FC236}">
                <a16:creationId xmlns:a16="http://schemas.microsoft.com/office/drawing/2014/main" id="{01B1B499-B08C-47B6-9223-C1BE3A4CC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19" y="5822148"/>
            <a:ext cx="2558781" cy="1035852"/>
          </a:xfrm>
          <a:prstGeom prst="rect">
            <a:avLst/>
          </a:prstGeom>
        </p:spPr>
      </p:pic>
      <p:pic>
        <p:nvPicPr>
          <p:cNvPr id="8" name="Picture 7" descr="A group of people standing in front of a stage&#10;&#10;Description automatically generated">
            <a:extLst>
              <a:ext uri="{FF2B5EF4-FFF2-40B4-BE49-F238E27FC236}">
                <a16:creationId xmlns:a16="http://schemas.microsoft.com/office/drawing/2014/main" id="{89F7DF06-518A-E8FD-86CA-685698377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157" y="1971065"/>
            <a:ext cx="4852364" cy="2245572"/>
          </a:xfrm>
          <a:prstGeom prst="rect">
            <a:avLst/>
          </a:prstGeom>
        </p:spPr>
      </p:pic>
      <p:pic>
        <p:nvPicPr>
          <p:cNvPr id="10" name="Picture 9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69421A02-42DF-9C07-74BC-4F168C7EA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1758" y="1971066"/>
            <a:ext cx="5567915" cy="2245571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5A3960C-199C-3F56-B5FF-0AC0CEB30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167" y="4428195"/>
            <a:ext cx="3051582" cy="2034388"/>
          </a:xfrm>
          <a:prstGeom prst="rect">
            <a:avLst/>
          </a:pr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1D4A9DF-4A4F-EBEE-7B84-3A125B4D53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9118" y="4428195"/>
            <a:ext cx="3123171" cy="20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E9079-3B49-430F-89AF-4EACAB77A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Webinars Q1/2 2023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829AC-F3B4-4C6F-8716-B588B560D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240088"/>
            <a:ext cx="7686675" cy="50471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Innovating Nuclear Solutions for a Sustainable Future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Communication Clarity and Confidence webinar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Nuclear Fusion - Perspectives From Both Sides of the Pond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Black History Month Trivia!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Strategic Self-Awareness with Momentum Leadership Consulting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SMR Developments in North America and the UK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Professional Development Opportunity - World Nuclear University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Intro to Atomic Allies (NEI, ANS, US </a:t>
            </a:r>
            <a:r>
              <a:rPr lang="en-US" sz="2000" dirty="0" err="1"/>
              <a:t>WiN</a:t>
            </a:r>
            <a:r>
              <a:rPr lang="en-US" sz="2000" dirty="0"/>
              <a:t>, NAYGN)</a:t>
            </a:r>
          </a:p>
        </p:txBody>
      </p:sp>
      <p:pic>
        <p:nvPicPr>
          <p:cNvPr id="6" name="Picture 5" descr="NAYGN logo color.jpg">
            <a:extLst>
              <a:ext uri="{FF2B5EF4-FFF2-40B4-BE49-F238E27FC236}">
                <a16:creationId xmlns:a16="http://schemas.microsoft.com/office/drawing/2014/main" id="{01B1B499-B08C-47B6-9223-C1BE3A4CC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19" y="5822148"/>
            <a:ext cx="2558781" cy="1035852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55FC3122-80FB-DEB1-6E9E-341A8007B555}"/>
              </a:ext>
            </a:extLst>
          </p:cNvPr>
          <p:cNvPicPr>
            <a:picLocks noChangeAspect="1" noChangeArrowheads="1"/>
          </p:cNvPicPr>
          <p:nvPr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20" y="4359946"/>
            <a:ext cx="4143031" cy="233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38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E9079-3B49-430F-89AF-4EACAB77A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Public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829AC-F3B4-4C6F-8716-B588B560D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536192"/>
            <a:ext cx="7686675" cy="50471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2000" dirty="0"/>
          </a:p>
          <a:p>
            <a:pPr marL="114300" indent="0">
              <a:lnSpc>
                <a:spcPct val="90000"/>
              </a:lnSpc>
              <a:buNone/>
            </a:pPr>
            <a:endParaRPr lang="en-US" sz="2000" dirty="0"/>
          </a:p>
        </p:txBody>
      </p:sp>
      <p:pic>
        <p:nvPicPr>
          <p:cNvPr id="6" name="Picture 5" descr="NAYGN logo color.jpg">
            <a:extLst>
              <a:ext uri="{FF2B5EF4-FFF2-40B4-BE49-F238E27FC236}">
                <a16:creationId xmlns:a16="http://schemas.microsoft.com/office/drawing/2014/main" id="{01B1B499-B08C-47B6-9223-C1BE3A4CC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19" y="5822148"/>
            <a:ext cx="2558781" cy="103585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</p:spPr>
        <p:txBody>
          <a:bodyPr/>
          <a:lstStyle/>
          <a:p>
            <a:r>
              <a:rPr lang="en-US" dirty="0"/>
              <a:t>25</a:t>
            </a:r>
            <a:r>
              <a:rPr lang="en-US" baseline="30000" dirty="0"/>
              <a:t>th</a:t>
            </a:r>
            <a:r>
              <a:rPr lang="en-US" dirty="0"/>
              <a:t> annual drawing contest. </a:t>
            </a:r>
            <a:r>
              <a:rPr lang="en-US" dirty="0" err="1"/>
              <a:t>NuClear</a:t>
            </a:r>
            <a:r>
              <a:rPr lang="en-US" dirty="0"/>
              <a:t>: the NEW Clear Air Energy </a:t>
            </a:r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1B6B4-EDCE-DCAB-803B-CF3A9CAA9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6" y="2649044"/>
            <a:ext cx="1876866" cy="1559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8A5F49-8C69-4A15-C476-0B2A17E1E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944" y="2678820"/>
            <a:ext cx="1471484" cy="1846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0678C9-9AD2-6E89-4DAA-7EDA64AF6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616" y="2362242"/>
            <a:ext cx="2351038" cy="1846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60498C-A94C-A0F2-343B-CA6828F81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5338" y="-246513"/>
            <a:ext cx="2459761" cy="18467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4BE75E-4C6F-C2C8-A003-89AD03688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1" y="4339431"/>
            <a:ext cx="1885950" cy="2381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48B2F7-52AA-9A5F-358D-9679D7DC62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8739" y="4525533"/>
            <a:ext cx="3076575" cy="23907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C60916-3C40-A534-867B-95F9F6AE0B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0750" y="4549542"/>
            <a:ext cx="3143250" cy="2324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6073C7-888B-60E0-5D4A-882966DE61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3328" y="2173563"/>
            <a:ext cx="2735343" cy="2085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16DC47-88A4-478B-098E-082DBBF573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729" y="5013198"/>
            <a:ext cx="2222256" cy="171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E9079-3B49-430F-89AF-4EACAB77A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Professional Development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829AC-F3B4-4C6F-8716-B588B560D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525" y="1536192"/>
            <a:ext cx="7686675" cy="50471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cohort of the Atomic Mentorship Program (30 students, 30 mentees, 30 mentors). 2023 </a:t>
            </a:r>
            <a:r>
              <a:rPr lang="en-US" sz="2000" dirty="0" err="1"/>
              <a:t>NucLEADers</a:t>
            </a:r>
            <a:r>
              <a:rPr lang="en-US" sz="2000" dirty="0"/>
              <a:t> cohort (20 participants)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 marL="114300" indent="0">
              <a:lnSpc>
                <a:spcPct val="90000"/>
              </a:lnSpc>
              <a:buNone/>
            </a:pPr>
            <a:endParaRPr lang="en-US" sz="2000" dirty="0"/>
          </a:p>
        </p:txBody>
      </p:sp>
      <p:pic>
        <p:nvPicPr>
          <p:cNvPr id="6" name="Picture 5" descr="NAYGN logo color.jpg">
            <a:extLst>
              <a:ext uri="{FF2B5EF4-FFF2-40B4-BE49-F238E27FC236}">
                <a16:creationId xmlns:a16="http://schemas.microsoft.com/office/drawing/2014/main" id="{01B1B499-B08C-47B6-9223-C1BE3A4CC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19" y="5822148"/>
            <a:ext cx="2558781" cy="103585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403437F-8339-3FD4-2D78-15ABE262B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65707"/>
            <a:ext cx="3596369" cy="457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66260A7C-7AE9-2367-1874-03CFD917FAF7}"/>
              </a:ext>
            </a:extLst>
          </p:cNvPr>
          <p:cNvPicPr>
            <a:picLocks noChangeAspect="1" noChangeArrowheads="1"/>
          </p:cNvPicPr>
          <p:nvPr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26370"/>
            <a:ext cx="3666813" cy="36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4561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96D80AE4C1394FA2A2F6D60C298131" ma:contentTypeVersion="14" ma:contentTypeDescription="Create a new document." ma:contentTypeScope="" ma:versionID="32eafff1a1799878864da9cb80cdc616">
  <xsd:schema xmlns:xsd="http://www.w3.org/2001/XMLSchema" xmlns:xs="http://www.w3.org/2001/XMLSchema" xmlns:p="http://schemas.microsoft.com/office/2006/metadata/properties" xmlns:ns3="aabc2057-f4e4-4fb2-b2d4-806000118707" xmlns:ns4="33465193-ca6a-40d3-9ed5-a89144742159" targetNamespace="http://schemas.microsoft.com/office/2006/metadata/properties" ma:root="true" ma:fieldsID="323484c8bbd3fa8b4eb750cca22714c3" ns3:_="" ns4:_="">
    <xsd:import namespace="aabc2057-f4e4-4fb2-b2d4-806000118707"/>
    <xsd:import namespace="33465193-ca6a-40d3-9ed5-a8914474215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bc2057-f4e4-4fb2-b2d4-8060001187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465193-ca6a-40d3-9ed5-a8914474215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2CDEBE-DDF0-4E3D-8363-9DCC105632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D5A062-190A-4F55-9258-96B88EA1018E}">
  <ds:schemaRefs>
    <ds:schemaRef ds:uri="http://purl.org/dc/elements/1.1/"/>
    <ds:schemaRef ds:uri="http://schemas.microsoft.com/office/2006/metadata/properties"/>
    <ds:schemaRef ds:uri="33465193-ca6a-40d3-9ed5-a89144742159"/>
    <ds:schemaRef ds:uri="http://schemas.microsoft.com/office/2006/documentManagement/types"/>
    <ds:schemaRef ds:uri="http://schemas.openxmlformats.org/package/2006/metadata/core-properties"/>
    <ds:schemaRef ds:uri="aabc2057-f4e4-4fb2-b2d4-806000118707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E360C26-7737-4D22-BC11-6BA038E576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bc2057-f4e4-4fb2-b2d4-806000118707"/>
    <ds:schemaRef ds:uri="33465193-ca6a-40d3-9ed5-a891447421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10295</TotalTime>
  <Words>499</Words>
  <Application>Microsoft Office PowerPoint</Application>
  <PresentationFormat>On-screen Show (4:3)</PresentationFormat>
  <Paragraphs>73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Cambria</vt:lpstr>
      <vt:lpstr>Adjacency</vt:lpstr>
      <vt:lpstr>NAYGN Update </vt:lpstr>
      <vt:lpstr>NAYGN</vt:lpstr>
      <vt:lpstr>NAYGN</vt:lpstr>
      <vt:lpstr>NAYGN Org Chart</vt:lpstr>
      <vt:lpstr>NAYGN Chapters</vt:lpstr>
      <vt:lpstr>NAYGN Conference </vt:lpstr>
      <vt:lpstr>Webinars Q1/2 2023 </vt:lpstr>
      <vt:lpstr>Public Information</vt:lpstr>
      <vt:lpstr>Professional Development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October Local Chapter Lead Meeting</dc:title>
  <dc:creator>Steve Lawrence</dc:creator>
  <cp:lastModifiedBy>Matthew Mariniger</cp:lastModifiedBy>
  <cp:revision>97</cp:revision>
  <dcterms:created xsi:type="dcterms:W3CDTF">2020-10-23T14:53:34Z</dcterms:created>
  <dcterms:modified xsi:type="dcterms:W3CDTF">2023-10-30T11:34:43Z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7afb16-bed2-47a7-a936-de53beb31938_Enabled">
    <vt:lpwstr>true</vt:lpwstr>
  </property>
  <property fmtid="{D5CDD505-2E9C-101B-9397-08002B2CF9AE}" pid="3" name="MSIP_Label_de7afb16-bed2-47a7-a936-de53beb31938_SiteId">
    <vt:lpwstr>962f21cf-93ea-449f-99bf-402e2b2987b2</vt:lpwstr>
  </property>
  <property fmtid="{D5CDD505-2E9C-101B-9397-08002B2CF9AE}" pid="4" name="MSIP_Label_de7afb16-bed2-47a7-a936-de53beb31938_Owner">
    <vt:lpwstr>matthew.mairinger@opg.com</vt:lpwstr>
  </property>
  <property fmtid="{D5CDD505-2E9C-101B-9397-08002B2CF9AE}" pid="5" name="MSIP_Label_de7afb16-bed2-47a7-a936-de53beb31938_SetDate">
    <vt:lpwstr>2022-06-12T13:28:15Z</vt:lpwstr>
  </property>
  <property fmtid="{D5CDD505-2E9C-101B-9397-08002B2CF9AE}" pid="6" name="MSIP_Label_de7afb16-bed2-47a7-a936-de53beb31938_Name">
    <vt:lpwstr>de7afb16-bed2-47a7-a936-de53beb31938</vt:lpwstr>
  </property>
  <property fmtid="{D5CDD505-2E9C-101B-9397-08002B2CF9AE}" pid="7" name="MSIP_Label_de7afb16-bed2-47a7-a936-de53beb31938_Application">
    <vt:lpwstr>Microsoft Azure Information Protection</vt:lpwstr>
  </property>
  <property fmtid="{D5CDD505-2E9C-101B-9397-08002B2CF9AE}" pid="8" name="MSIP_Label_de7afb16-bed2-47a7-a936-de53beb31938_ActionId">
    <vt:lpwstr>c4739134-4bee-412b-b125-02b82a4ee8ce</vt:lpwstr>
  </property>
  <property fmtid="{D5CDD505-2E9C-101B-9397-08002B2CF9AE}" pid="9" name="MSIP_Label_de7afb16-bed2-47a7-a936-de53beb31938_Parent">
    <vt:lpwstr>65ac1693-a67e-4d5a-af26-9e50640f01a1</vt:lpwstr>
  </property>
  <property fmtid="{D5CDD505-2E9C-101B-9397-08002B2CF9AE}" pid="10" name="MSIP_Label_de7afb16-bed2-47a7-a936-de53beb31938_Extended_MSFT_Method">
    <vt:lpwstr>Automatic</vt:lpwstr>
  </property>
  <property fmtid="{D5CDD505-2E9C-101B-9397-08002B2CF9AE}" pid="11" name="MSIP_Label_de7afb16-bed2-47a7-a936-de53beb31938_Method">
    <vt:lpwstr>Standard</vt:lpwstr>
  </property>
  <property fmtid="{D5CDD505-2E9C-101B-9397-08002B2CF9AE}" pid="12" name="MSIP_Label_de7afb16-bed2-47a7-a936-de53beb31938_ContentBits">
    <vt:lpwstr>0</vt:lpwstr>
  </property>
  <property fmtid="{D5CDD505-2E9C-101B-9397-08002B2CF9AE}" pid="13" name="ContentTypeId">
    <vt:lpwstr>0x0101002896D80AE4C1394FA2A2F6D60C298131</vt:lpwstr>
  </property>
  <property fmtid="{D5CDD505-2E9C-101B-9397-08002B2CF9AE}" pid="14" name="MSIP_Label_1f426e44-696a-45d8-8024-11ece765daa1_Enabled">
    <vt:lpwstr>true</vt:lpwstr>
  </property>
  <property fmtid="{D5CDD505-2E9C-101B-9397-08002B2CF9AE}" pid="15" name="MSIP_Label_1f426e44-696a-45d8-8024-11ece765daa1_SetDate">
    <vt:lpwstr>2023-10-27T13:51:47Z</vt:lpwstr>
  </property>
  <property fmtid="{D5CDD505-2E9C-101B-9397-08002B2CF9AE}" pid="16" name="MSIP_Label_1f426e44-696a-45d8-8024-11ece765daa1_Method">
    <vt:lpwstr>Standard</vt:lpwstr>
  </property>
  <property fmtid="{D5CDD505-2E9C-101B-9397-08002B2CF9AE}" pid="17" name="MSIP_Label_1f426e44-696a-45d8-8024-11ece765daa1_Name">
    <vt:lpwstr>Public</vt:lpwstr>
  </property>
  <property fmtid="{D5CDD505-2E9C-101B-9397-08002B2CF9AE}" pid="18" name="MSIP_Label_1f426e44-696a-45d8-8024-11ece765daa1_SiteId">
    <vt:lpwstr>ca9ec20c-7245-4c18-ac05-f19044f02207</vt:lpwstr>
  </property>
  <property fmtid="{D5CDD505-2E9C-101B-9397-08002B2CF9AE}" pid="19" name="MSIP_Label_1f426e44-696a-45d8-8024-11ece765daa1_ActionId">
    <vt:lpwstr>26254119-1c56-401d-87fa-efe8434c44e0</vt:lpwstr>
  </property>
  <property fmtid="{D5CDD505-2E9C-101B-9397-08002B2CF9AE}" pid="20" name="MSIP_Label_1f426e44-696a-45d8-8024-11ece765daa1_ContentBits">
    <vt:lpwstr>0</vt:lpwstr>
  </property>
</Properties>
</file>