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7"/>
  </p:notesMasterIdLst>
  <p:sldIdLst>
    <p:sldId id="408" r:id="rId5"/>
    <p:sldId id="337"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3566" autoAdjust="0"/>
  </p:normalViewPr>
  <p:slideViewPr>
    <p:cSldViewPr snapToGrid="0" snapToObjects="1">
      <p:cViewPr varScale="1">
        <p:scale>
          <a:sx n="53" d="100"/>
          <a:sy n="53" d="100"/>
        </p:scale>
        <p:origin x="60" y="4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IRINGER Matthew -NUCLSUSTAIN" userId="f6141fe1-b580-4b91-949e-9e2c9a12b641" providerId="ADAL" clId="{658A2756-5B0D-4280-909F-2BC467557685}"/>
    <pc:docChg chg="addSld delSld modSld">
      <pc:chgData name="MAIRINGER Matthew -NUCLSUSTAIN" userId="f6141fe1-b580-4b91-949e-9e2c9a12b641" providerId="ADAL" clId="{658A2756-5B0D-4280-909F-2BC467557685}" dt="2022-10-24T12:20:35.871" v="1" actId="47"/>
      <pc:docMkLst>
        <pc:docMk/>
      </pc:docMkLst>
      <pc:sldChg chg="del">
        <pc:chgData name="MAIRINGER Matthew -NUCLSUSTAIN" userId="f6141fe1-b580-4b91-949e-9e2c9a12b641" providerId="ADAL" clId="{658A2756-5B0D-4280-909F-2BC467557685}" dt="2022-10-24T12:20:35.871" v="1" actId="47"/>
        <pc:sldMkLst>
          <pc:docMk/>
          <pc:sldMk cId="2684615656" sldId="407"/>
        </pc:sldMkLst>
      </pc:sldChg>
      <pc:sldChg chg="add">
        <pc:chgData name="MAIRINGER Matthew -NUCLSUSTAIN" userId="f6141fe1-b580-4b91-949e-9e2c9a12b641" providerId="ADAL" clId="{658A2756-5B0D-4280-909F-2BC467557685}" dt="2022-10-24T12:20:34.255" v="0"/>
        <pc:sldMkLst>
          <pc:docMk/>
          <pc:sldMk cId="568288287" sldId="40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8C19EE-4891-2048-B945-31A353614C52}" type="datetimeFigureOut">
              <a:rPr lang="en-US" smtClean="0"/>
              <a:t>10/24/2022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19EDA9-A97E-B140-B791-ABFAD2941DBE}" type="slidenum">
              <a:rPr lang="en-US" smtClean="0"/>
              <a:t>‹#›</a:t>
            </a:fld>
            <a:endParaRPr lang="en-US"/>
          </a:p>
        </p:txBody>
      </p:sp>
    </p:spTree>
    <p:extLst>
      <p:ext uri="{BB962C8B-B14F-4D97-AF65-F5344CB8AC3E}">
        <p14:creationId xmlns:p14="http://schemas.microsoft.com/office/powerpoint/2010/main" val="427157107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6249776-F5CE-BC48-B71F-5E476E8DCA81}" type="datetimeFigureOut">
              <a:rPr lang="en-US" smtClean="0"/>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5898A-F157-C247-B63C-DBC402064F3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249776-F5CE-BC48-B71F-5E476E8DCA81}" type="datetimeFigureOut">
              <a:rPr lang="en-US" smtClean="0"/>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5898A-F157-C247-B63C-DBC402064F3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249776-F5CE-BC48-B71F-5E476E8DCA81}" type="datetimeFigureOut">
              <a:rPr lang="en-US" smtClean="0"/>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5898A-F157-C247-B63C-DBC402064F3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249776-F5CE-BC48-B71F-5E476E8DCA81}" type="datetimeFigureOut">
              <a:rPr lang="en-US" smtClean="0"/>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5898A-F157-C247-B63C-DBC402064F3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249776-F5CE-BC48-B71F-5E476E8DCA81}" type="datetimeFigureOut">
              <a:rPr lang="en-US" smtClean="0"/>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5898A-F157-C247-B63C-DBC402064F3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6249776-F5CE-BC48-B71F-5E476E8DCA81}" type="datetimeFigureOut">
              <a:rPr lang="en-US" smtClean="0"/>
              <a:t>10/24/2022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C5898A-F157-C247-B63C-DBC402064F3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6249776-F5CE-BC48-B71F-5E476E8DCA81}" type="datetimeFigureOut">
              <a:rPr lang="en-US" smtClean="0"/>
              <a:t>10/24/2022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C5898A-F157-C247-B63C-DBC402064F3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6249776-F5CE-BC48-B71F-5E476E8DCA81}" type="datetimeFigureOut">
              <a:rPr lang="en-US" smtClean="0"/>
              <a:t>10/24/2022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C5898A-F157-C247-B63C-DBC402064F3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249776-F5CE-BC48-B71F-5E476E8DCA81}" type="datetimeFigureOut">
              <a:rPr lang="en-US" smtClean="0"/>
              <a:t>10/24/2022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C5898A-F157-C247-B63C-DBC402064F3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249776-F5CE-BC48-B71F-5E476E8DCA81}" type="datetimeFigureOut">
              <a:rPr lang="en-US" smtClean="0"/>
              <a:t>10/24/2022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C5898A-F157-C247-B63C-DBC402064F33}"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86249776-F5CE-BC48-B71F-5E476E8DCA81}" type="datetimeFigureOut">
              <a:rPr lang="en-US" smtClean="0"/>
              <a:t>10/24/2022</a:t>
            </a:fld>
            <a:endParaRPr lang="en-US"/>
          </a:p>
        </p:txBody>
      </p:sp>
      <p:sp>
        <p:nvSpPr>
          <p:cNvPr id="9" name="Slide Number Placeholder 8"/>
          <p:cNvSpPr>
            <a:spLocks noGrp="1"/>
          </p:cNvSpPr>
          <p:nvPr>
            <p:ph type="sldNum" sz="quarter" idx="11"/>
          </p:nvPr>
        </p:nvSpPr>
        <p:spPr/>
        <p:txBody>
          <a:bodyPr/>
          <a:lstStyle/>
          <a:p>
            <a:fld id="{EDC5898A-F157-C247-B63C-DBC402064F33}"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EDC5898A-F157-C247-B63C-DBC402064F33}"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86249776-F5CE-BC48-B71F-5E476E8DCA81}" type="datetimeFigureOut">
              <a:rPr lang="en-US" smtClean="0"/>
              <a:t>10/24/2022</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https://naygn.org/register/" TargetMode="Externa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https://www.youtube.com/embed/Jga0CtSVU0Y?feature=oembed" TargetMode="External"/><Relationship Id="rId6" Type="http://schemas.openxmlformats.org/officeDocument/2006/relationships/image" Target="../media/image2.jpg"/><Relationship Id="rId5" Type="http://schemas.openxmlformats.org/officeDocument/2006/relationships/hyperlink" Target="https://naygn.org/chapters/start-a-chapter/" TargetMode="External"/><Relationship Id="rId4" Type="http://schemas.openxmlformats.org/officeDocument/2006/relationships/hyperlink" Target="https://naygn.org/chapters/chapter-list/"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png"/><Relationship Id="rId7" Type="http://schemas.openxmlformats.org/officeDocument/2006/relationships/image" Target="../media/image10.jpg"/><Relationship Id="rId12" Type="http://schemas.openxmlformats.org/officeDocument/2006/relationships/hyperlink" Target="http://www.naygn.org/register"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3.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79" y="31357"/>
            <a:ext cx="8502242" cy="497149"/>
          </a:xfrm>
        </p:spPr>
        <p:txBody>
          <a:bodyPr/>
          <a:lstStyle/>
          <a:p>
            <a:r>
              <a:rPr lang="en-US" sz="2800" b="1" dirty="0"/>
              <a:t>North American Young Generation in Nuclear (NAYGN)</a:t>
            </a:r>
            <a:endParaRPr lang="en-CA" sz="2800" b="1" dirty="0"/>
          </a:p>
        </p:txBody>
      </p:sp>
      <p:sp>
        <p:nvSpPr>
          <p:cNvPr id="6" name="Content Placeholder 2"/>
          <p:cNvSpPr>
            <a:spLocks noGrp="1"/>
          </p:cNvSpPr>
          <p:nvPr>
            <p:ph idx="1"/>
          </p:nvPr>
        </p:nvSpPr>
        <p:spPr>
          <a:xfrm>
            <a:off x="0" y="585797"/>
            <a:ext cx="8263156" cy="4800600"/>
          </a:xfrm>
        </p:spPr>
        <p:txBody>
          <a:bodyPr>
            <a:normAutofit/>
          </a:bodyPr>
          <a:lstStyle/>
          <a:p>
            <a:pPr marL="114300" indent="0">
              <a:buNone/>
            </a:pPr>
            <a:r>
              <a:rPr lang="en-US" sz="1300" dirty="0"/>
              <a:t>North American Young Generation in Nuclear (NAYGN) is a 501(c)(6) non-profit organization which provides opportunities for a young generation of nuclear enthusiasts to develop strong leadership and professional skills, create lifelong connections, engage and inform the public, and inspire today’s nuclear technology professionals to meet the challenges of the 21st century.</a:t>
            </a:r>
          </a:p>
          <a:p>
            <a:pPr marL="114300" indent="0">
              <a:buNone/>
            </a:pPr>
            <a:endParaRPr lang="en-US" sz="1300" b="0" i="0" dirty="0">
              <a:solidFill>
                <a:srgbClr val="000000"/>
              </a:solidFill>
              <a:effectLst/>
              <a:latin typeface="Montserrat" panose="00000500000000000000" pitchFamily="2" charset="0"/>
            </a:endParaRPr>
          </a:p>
          <a:p>
            <a:r>
              <a:rPr lang="en-US" sz="1300" u="sng" dirty="0"/>
              <a:t>Types of Events:</a:t>
            </a:r>
          </a:p>
          <a:p>
            <a:pPr lvl="1"/>
            <a:r>
              <a:rPr lang="en-US" sz="1300" dirty="0"/>
              <a:t>Professional Development (Resume Building, Interview Workshops, Financial Wellness, Technical Talks) </a:t>
            </a:r>
          </a:p>
          <a:p>
            <a:pPr lvl="1"/>
            <a:r>
              <a:rPr lang="en-US" sz="1300" dirty="0"/>
              <a:t>Volunteer (River Clean-ups, Helping at Festivals, Charity Golf Tournaments, Food Kitchens, Mentoring) </a:t>
            </a:r>
          </a:p>
          <a:p>
            <a:pPr lvl="1"/>
            <a:r>
              <a:rPr lang="en-US" sz="1300" dirty="0"/>
              <a:t>Public Information/Outreach (STEM Days, Plant Visits/Tours, Career Days, Supporting local schools)</a:t>
            </a:r>
          </a:p>
          <a:p>
            <a:pPr lvl="1"/>
            <a:r>
              <a:rPr lang="en-US" sz="1300" dirty="0"/>
              <a:t>Socials (Local Meetups, Trivia Nights, Boardgame Nights, Brewery Tours, Happy Hours)</a:t>
            </a:r>
          </a:p>
          <a:p>
            <a:r>
              <a:rPr lang="en-US" sz="1300" dirty="0"/>
              <a:t>Regional and National NAYGN conferences are a great spot to network with the nuclear industry</a:t>
            </a:r>
          </a:p>
          <a:p>
            <a:r>
              <a:rPr lang="en-US" sz="1300" dirty="0"/>
              <a:t>Register for free </a:t>
            </a:r>
            <a:r>
              <a:rPr lang="en-US" sz="1300" dirty="0">
                <a:hlinkClick r:id="rId3"/>
              </a:rPr>
              <a:t>HERE</a:t>
            </a:r>
            <a:r>
              <a:rPr lang="en-US" sz="1300" dirty="0"/>
              <a:t>, list of chapters </a:t>
            </a:r>
            <a:r>
              <a:rPr lang="en-US" sz="1300" dirty="0">
                <a:hlinkClick r:id="rId4"/>
              </a:rPr>
              <a:t>HERE</a:t>
            </a:r>
            <a:r>
              <a:rPr lang="en-US" sz="1300" dirty="0"/>
              <a:t>, and learn how to start a new chapter </a:t>
            </a:r>
            <a:r>
              <a:rPr lang="en-US" sz="1300" dirty="0">
                <a:hlinkClick r:id="rId5"/>
              </a:rPr>
              <a:t>HERE </a:t>
            </a:r>
            <a:endParaRPr lang="en-US" sz="1300" dirty="0"/>
          </a:p>
          <a:p>
            <a:r>
              <a:rPr lang="en-US" sz="1300" dirty="0"/>
              <a:t>Make sure to ask your local chapter to get on their mailing list for Local/Site Events! </a:t>
            </a:r>
            <a:endParaRPr lang="en-CA" sz="1300" dirty="0"/>
          </a:p>
        </p:txBody>
      </p:sp>
      <p:pic>
        <p:nvPicPr>
          <p:cNvPr id="7" name="Picture 6"/>
          <p:cNvPicPr>
            <a:picLocks noChangeAspect="1"/>
          </p:cNvPicPr>
          <p:nvPr/>
        </p:nvPicPr>
        <p:blipFill rotWithShape="1">
          <a:blip r:embed="rId6">
            <a:extLst>
              <a:ext uri="{28A0092B-C50C-407E-A947-70E740481C1C}">
                <a14:useLocalDpi xmlns:a14="http://schemas.microsoft.com/office/drawing/2010/main" val="0"/>
              </a:ext>
            </a:extLst>
          </a:blip>
          <a:srcRect l="47222" t="40926" r="12639" b="19259"/>
          <a:stretch/>
        </p:blipFill>
        <p:spPr>
          <a:xfrm>
            <a:off x="4999131" y="3843681"/>
            <a:ext cx="3019652" cy="2246456"/>
          </a:xfrm>
          <a:prstGeom prst="rect">
            <a:avLst/>
          </a:prstGeom>
          <a:ln>
            <a:solidFill>
              <a:schemeClr val="tx1"/>
            </a:solidFill>
          </a:ln>
        </p:spPr>
      </p:pic>
      <p:pic>
        <p:nvPicPr>
          <p:cNvPr id="12" name="Picture 11">
            <a:extLst>
              <a:ext uri="{FF2B5EF4-FFF2-40B4-BE49-F238E27FC236}">
                <a16:creationId xmlns:a16="http://schemas.microsoft.com/office/drawing/2014/main" id="{246CD133-57AB-E263-3800-942F5C1FE319}"/>
              </a:ext>
            </a:extLst>
          </p:cNvPr>
          <p:cNvPicPr>
            <a:picLocks noChangeAspect="1"/>
          </p:cNvPicPr>
          <p:nvPr/>
        </p:nvPicPr>
        <p:blipFill>
          <a:blip r:embed="rId7"/>
          <a:stretch>
            <a:fillRect/>
          </a:stretch>
        </p:blipFill>
        <p:spPr>
          <a:xfrm>
            <a:off x="0" y="5965122"/>
            <a:ext cx="2205605" cy="892878"/>
          </a:xfrm>
          <a:prstGeom prst="rect">
            <a:avLst/>
          </a:prstGeom>
        </p:spPr>
      </p:pic>
      <p:pic>
        <p:nvPicPr>
          <p:cNvPr id="3" name="Online Media 2" title="What is NAYGN?">
            <a:hlinkClick r:id="" action="ppaction://media"/>
            <a:extLst>
              <a:ext uri="{FF2B5EF4-FFF2-40B4-BE49-F238E27FC236}">
                <a16:creationId xmlns:a16="http://schemas.microsoft.com/office/drawing/2014/main" id="{5A6A960F-2C40-4EA5-B163-D96A8360462E}"/>
              </a:ext>
            </a:extLst>
          </p:cNvPr>
          <p:cNvPicPr>
            <a:picLocks noRot="1" noChangeAspect="1"/>
          </p:cNvPicPr>
          <p:nvPr>
            <a:videoFile r:link="rId1"/>
          </p:nvPr>
        </p:nvPicPr>
        <p:blipFill>
          <a:blip r:embed="rId8"/>
          <a:stretch>
            <a:fillRect/>
          </a:stretch>
        </p:blipFill>
        <p:spPr>
          <a:xfrm>
            <a:off x="522706" y="3843681"/>
            <a:ext cx="3976028" cy="2246456"/>
          </a:xfrm>
          <a:prstGeom prst="rect">
            <a:avLst/>
          </a:prstGeom>
        </p:spPr>
      </p:pic>
    </p:spTree>
    <p:extLst>
      <p:ext uri="{BB962C8B-B14F-4D97-AF65-F5344CB8AC3E}">
        <p14:creationId xmlns:p14="http://schemas.microsoft.com/office/powerpoint/2010/main" val="568288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 name="Group 3"/>
          <p:cNvGrpSpPr/>
          <p:nvPr/>
        </p:nvGrpSpPr>
        <p:grpSpPr>
          <a:xfrm>
            <a:off x="5125669" y="1034386"/>
            <a:ext cx="3250471" cy="3253174"/>
            <a:chOff x="1007007" y="2625689"/>
            <a:chExt cx="3623875" cy="3626886"/>
          </a:xfrm>
        </p:grpSpPr>
        <p:grpSp>
          <p:nvGrpSpPr>
            <p:cNvPr id="5" name="Group 4"/>
            <p:cNvGrpSpPr/>
            <p:nvPr/>
          </p:nvGrpSpPr>
          <p:grpSpPr>
            <a:xfrm>
              <a:off x="1125432" y="5454791"/>
              <a:ext cx="3229559" cy="797784"/>
              <a:chOff x="-2972226" y="4752938"/>
              <a:chExt cx="3229559" cy="797784"/>
            </a:xfrm>
          </p:grpSpPr>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2226" y="4755127"/>
                <a:ext cx="604279" cy="604279"/>
              </a:xfrm>
              <a:prstGeom prst="rect">
                <a:avLst/>
              </a:prstGeom>
            </p:spPr>
          </p:pic>
          <p:sp>
            <p:nvSpPr>
              <p:cNvPr id="19" name="TextBox 18"/>
              <p:cNvSpPr txBox="1"/>
              <p:nvPr/>
            </p:nvSpPr>
            <p:spPr>
              <a:xfrm>
                <a:off x="-2350278" y="4752938"/>
                <a:ext cx="2607611" cy="797784"/>
              </a:xfrm>
              <a:prstGeom prst="rect">
                <a:avLst/>
              </a:prstGeom>
              <a:noFill/>
            </p:spPr>
            <p:txBody>
              <a:bodyPr wrap="square" rtlCol="0">
                <a:spAutoFit/>
              </a:bodyPr>
              <a:lstStyle/>
              <a:p>
                <a:r>
                  <a:rPr lang="en-US" sz="1350" dirty="0"/>
                  <a:t>North American Young Generation in Nuclear - NAYGN</a:t>
                </a:r>
                <a:endParaRPr lang="en-CA" sz="1350" dirty="0"/>
              </a:p>
            </p:txBody>
          </p:sp>
        </p:grpSp>
        <p:grpSp>
          <p:nvGrpSpPr>
            <p:cNvPr id="6" name="Group 5"/>
            <p:cNvGrpSpPr/>
            <p:nvPr/>
          </p:nvGrpSpPr>
          <p:grpSpPr>
            <a:xfrm>
              <a:off x="1093348" y="3892699"/>
              <a:ext cx="2270400" cy="580204"/>
              <a:chOff x="-2980235" y="3178665"/>
              <a:chExt cx="2270400" cy="580204"/>
            </a:xfrm>
          </p:grpSpPr>
          <p:pic>
            <p:nvPicPr>
              <p:cNvPr id="16" name="Picture 1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980235" y="3178665"/>
                <a:ext cx="580204" cy="580204"/>
              </a:xfrm>
              <a:prstGeom prst="rect">
                <a:avLst/>
              </a:prstGeom>
            </p:spPr>
          </p:pic>
          <p:sp>
            <p:nvSpPr>
              <p:cNvPr id="17" name="TextBox 16"/>
              <p:cNvSpPr txBox="1"/>
              <p:nvPr/>
            </p:nvSpPr>
            <p:spPr>
              <a:xfrm>
                <a:off x="-2425351" y="3286482"/>
                <a:ext cx="1715516" cy="334554"/>
              </a:xfrm>
              <a:prstGeom prst="rect">
                <a:avLst/>
              </a:prstGeom>
              <a:noFill/>
            </p:spPr>
            <p:txBody>
              <a:bodyPr wrap="square" rtlCol="0">
                <a:spAutoFit/>
              </a:bodyPr>
              <a:lstStyle/>
              <a:p>
                <a:r>
                  <a:rPr lang="en-US" sz="1350" dirty="0"/>
                  <a:t>@</a:t>
                </a:r>
                <a:r>
                  <a:rPr lang="en-US" sz="1350" dirty="0" err="1"/>
                  <a:t>na_ygn</a:t>
                </a:r>
                <a:endParaRPr lang="en-CA" sz="1350" dirty="0"/>
              </a:p>
            </p:txBody>
          </p:sp>
        </p:grpSp>
        <p:grpSp>
          <p:nvGrpSpPr>
            <p:cNvPr id="7" name="Group 6"/>
            <p:cNvGrpSpPr/>
            <p:nvPr/>
          </p:nvGrpSpPr>
          <p:grpSpPr>
            <a:xfrm>
              <a:off x="1007007" y="4613663"/>
              <a:ext cx="2763171" cy="841128"/>
              <a:chOff x="-3100128" y="5723906"/>
              <a:chExt cx="2763171" cy="841128"/>
            </a:xfrm>
          </p:grpSpPr>
          <p:pic>
            <p:nvPicPr>
              <p:cNvPr id="14" name="Picture 1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100128" y="5723906"/>
                <a:ext cx="841128" cy="841128"/>
              </a:xfrm>
              <a:prstGeom prst="rect">
                <a:avLst/>
              </a:prstGeom>
            </p:spPr>
          </p:pic>
          <p:sp>
            <p:nvSpPr>
              <p:cNvPr id="15" name="TextBox 14"/>
              <p:cNvSpPr txBox="1"/>
              <p:nvPr/>
            </p:nvSpPr>
            <p:spPr>
              <a:xfrm>
                <a:off x="-2377425" y="5990060"/>
                <a:ext cx="2040468" cy="334554"/>
              </a:xfrm>
              <a:prstGeom prst="rect">
                <a:avLst/>
              </a:prstGeom>
              <a:noFill/>
            </p:spPr>
            <p:txBody>
              <a:bodyPr wrap="square" rtlCol="0">
                <a:spAutoFit/>
              </a:bodyPr>
              <a:lstStyle/>
              <a:p>
                <a:r>
                  <a:rPr lang="en-US" sz="1350" dirty="0"/>
                  <a:t>@NA_YGN</a:t>
                </a:r>
                <a:endParaRPr lang="en-CA" sz="1350" dirty="0"/>
              </a:p>
            </p:txBody>
          </p:sp>
        </p:grpSp>
        <p:grpSp>
          <p:nvGrpSpPr>
            <p:cNvPr id="8" name="Group 7"/>
            <p:cNvGrpSpPr/>
            <p:nvPr/>
          </p:nvGrpSpPr>
          <p:grpSpPr>
            <a:xfrm>
              <a:off x="1142950" y="2625689"/>
              <a:ext cx="3487932" cy="569245"/>
              <a:chOff x="1142950" y="2738957"/>
              <a:chExt cx="3487932" cy="569245"/>
            </a:xfrm>
          </p:grpSpPr>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2950" y="2738957"/>
                <a:ext cx="569245" cy="569245"/>
              </a:xfrm>
              <a:prstGeom prst="rect">
                <a:avLst/>
              </a:prstGeom>
            </p:spPr>
          </p:pic>
          <p:sp>
            <p:nvSpPr>
              <p:cNvPr id="13" name="TextBox 12"/>
              <p:cNvSpPr txBox="1"/>
              <p:nvPr/>
            </p:nvSpPr>
            <p:spPr>
              <a:xfrm>
                <a:off x="1747379" y="2809984"/>
                <a:ext cx="2883503" cy="334554"/>
              </a:xfrm>
              <a:prstGeom prst="rect">
                <a:avLst/>
              </a:prstGeom>
              <a:noFill/>
            </p:spPr>
            <p:txBody>
              <a:bodyPr wrap="square" rtlCol="0">
                <a:spAutoFit/>
              </a:bodyPr>
              <a:lstStyle/>
              <a:p>
                <a:r>
                  <a:rPr lang="en-US" sz="1350" dirty="0"/>
                  <a:t>info@naygn.org</a:t>
                </a:r>
                <a:endParaRPr lang="en-CA" sz="1350" dirty="0"/>
              </a:p>
            </p:txBody>
          </p:sp>
        </p:grpSp>
        <p:grpSp>
          <p:nvGrpSpPr>
            <p:cNvPr id="9" name="Group 8"/>
            <p:cNvGrpSpPr/>
            <p:nvPr/>
          </p:nvGrpSpPr>
          <p:grpSpPr>
            <a:xfrm>
              <a:off x="1118670" y="3279552"/>
              <a:ext cx="3452748" cy="528530"/>
              <a:chOff x="1142950" y="3500002"/>
              <a:chExt cx="3452748" cy="528530"/>
            </a:xfrm>
          </p:grpSpPr>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2950" y="3500002"/>
                <a:ext cx="529562" cy="528530"/>
              </a:xfrm>
              <a:prstGeom prst="rect">
                <a:avLst/>
              </a:prstGeom>
            </p:spPr>
          </p:pic>
          <p:sp>
            <p:nvSpPr>
              <p:cNvPr id="11" name="TextBox 10"/>
              <p:cNvSpPr txBox="1"/>
              <p:nvPr/>
            </p:nvSpPr>
            <p:spPr>
              <a:xfrm>
                <a:off x="1712195" y="3579601"/>
                <a:ext cx="2883503" cy="334554"/>
              </a:xfrm>
              <a:prstGeom prst="rect">
                <a:avLst/>
              </a:prstGeom>
              <a:noFill/>
            </p:spPr>
            <p:txBody>
              <a:bodyPr wrap="square" rtlCol="0">
                <a:spAutoFit/>
              </a:bodyPr>
              <a:lstStyle/>
              <a:p>
                <a:r>
                  <a:rPr lang="en-US" sz="1350" dirty="0"/>
                  <a:t>www.naygn.org</a:t>
                </a:r>
                <a:endParaRPr lang="en-CA" sz="1350" dirty="0"/>
              </a:p>
            </p:txBody>
          </p:sp>
        </p:grpSp>
      </p:gr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92113" y="4419827"/>
            <a:ext cx="843832" cy="562554"/>
          </a:xfrm>
          <a:prstGeom prst="rect">
            <a:avLst/>
          </a:prstGeom>
        </p:spPr>
      </p:pic>
      <p:sp>
        <p:nvSpPr>
          <p:cNvPr id="22" name="TextBox 21"/>
          <p:cNvSpPr txBox="1"/>
          <p:nvPr/>
        </p:nvSpPr>
        <p:spPr>
          <a:xfrm>
            <a:off x="5789753" y="4551063"/>
            <a:ext cx="2338924" cy="300082"/>
          </a:xfrm>
          <a:prstGeom prst="rect">
            <a:avLst/>
          </a:prstGeom>
          <a:noFill/>
        </p:spPr>
        <p:txBody>
          <a:bodyPr wrap="square" rtlCol="0">
            <a:spAutoFit/>
          </a:bodyPr>
          <a:lstStyle/>
          <a:p>
            <a:r>
              <a:rPr lang="en-US" sz="1350" dirty="0"/>
              <a:t>@NA_YGN</a:t>
            </a:r>
            <a:endParaRPr lang="en-CA" sz="1350" dirty="0"/>
          </a:p>
        </p:txBody>
      </p:sp>
      <p:pic>
        <p:nvPicPr>
          <p:cNvPr id="23" name="Picture 22">
            <a:extLst>
              <a:ext uri="{FF2B5EF4-FFF2-40B4-BE49-F238E27FC236}">
                <a16:creationId xmlns:a16="http://schemas.microsoft.com/office/drawing/2014/main" id="{9CE9566A-973A-D0C7-9B78-C312CFF7AE0C}"/>
              </a:ext>
            </a:extLst>
          </p:cNvPr>
          <p:cNvPicPr>
            <a:picLocks noChangeAspect="1"/>
          </p:cNvPicPr>
          <p:nvPr/>
        </p:nvPicPr>
        <p:blipFill>
          <a:blip r:embed="rId8"/>
          <a:stretch>
            <a:fillRect/>
          </a:stretch>
        </p:blipFill>
        <p:spPr>
          <a:xfrm>
            <a:off x="0" y="5965122"/>
            <a:ext cx="2205605" cy="892878"/>
          </a:xfrm>
          <a:prstGeom prst="rect">
            <a:avLst/>
          </a:prstGeom>
        </p:spPr>
      </p:pic>
      <p:pic>
        <p:nvPicPr>
          <p:cNvPr id="24" name="Picture 23">
            <a:extLst>
              <a:ext uri="{FF2B5EF4-FFF2-40B4-BE49-F238E27FC236}">
                <a16:creationId xmlns:a16="http://schemas.microsoft.com/office/drawing/2014/main" id="{2D5C4E3D-7D8C-29BA-6415-2E4B2A14CB91}"/>
              </a:ext>
            </a:extLst>
          </p:cNvPr>
          <p:cNvPicPr>
            <a:picLocks noChangeAspect="1"/>
          </p:cNvPicPr>
          <p:nvPr/>
        </p:nvPicPr>
        <p:blipFill>
          <a:blip r:embed="rId9"/>
          <a:stretch>
            <a:fillRect/>
          </a:stretch>
        </p:blipFill>
        <p:spPr>
          <a:xfrm>
            <a:off x="210395" y="615371"/>
            <a:ext cx="1221603" cy="1248750"/>
          </a:xfrm>
          <a:prstGeom prst="rect">
            <a:avLst/>
          </a:prstGeom>
        </p:spPr>
      </p:pic>
      <p:sp>
        <p:nvSpPr>
          <p:cNvPr id="25" name="TextBox 24">
            <a:extLst>
              <a:ext uri="{FF2B5EF4-FFF2-40B4-BE49-F238E27FC236}">
                <a16:creationId xmlns:a16="http://schemas.microsoft.com/office/drawing/2014/main" id="{2E205129-113D-FF24-6784-3DBAF83C5F6B}"/>
              </a:ext>
            </a:extLst>
          </p:cNvPr>
          <p:cNvSpPr txBox="1"/>
          <p:nvPr/>
        </p:nvSpPr>
        <p:spPr>
          <a:xfrm>
            <a:off x="1582302" y="1020455"/>
            <a:ext cx="2314095" cy="369332"/>
          </a:xfrm>
          <a:prstGeom prst="rect">
            <a:avLst/>
          </a:prstGeom>
          <a:noFill/>
        </p:spPr>
        <p:txBody>
          <a:bodyPr wrap="none" rtlCol="0">
            <a:spAutoFit/>
          </a:bodyPr>
          <a:lstStyle/>
          <a:p>
            <a:r>
              <a:rPr lang="en-US" dirty="0"/>
              <a:t>What is NAYGN? Video</a:t>
            </a:r>
          </a:p>
        </p:txBody>
      </p:sp>
      <p:pic>
        <p:nvPicPr>
          <p:cNvPr id="27" name="Picture 26">
            <a:extLst>
              <a:ext uri="{FF2B5EF4-FFF2-40B4-BE49-F238E27FC236}">
                <a16:creationId xmlns:a16="http://schemas.microsoft.com/office/drawing/2014/main" id="{45A7A809-A54C-893A-10F5-B0AC04F29BBA}"/>
              </a:ext>
            </a:extLst>
          </p:cNvPr>
          <p:cNvPicPr>
            <a:picLocks noChangeAspect="1"/>
          </p:cNvPicPr>
          <p:nvPr/>
        </p:nvPicPr>
        <p:blipFill>
          <a:blip r:embed="rId10"/>
          <a:stretch>
            <a:fillRect/>
          </a:stretch>
        </p:blipFill>
        <p:spPr>
          <a:xfrm>
            <a:off x="216389" y="3953761"/>
            <a:ext cx="1282417" cy="1331742"/>
          </a:xfrm>
          <a:prstGeom prst="rect">
            <a:avLst/>
          </a:prstGeom>
        </p:spPr>
      </p:pic>
      <p:sp>
        <p:nvSpPr>
          <p:cNvPr id="28" name="TextBox 27">
            <a:extLst>
              <a:ext uri="{FF2B5EF4-FFF2-40B4-BE49-F238E27FC236}">
                <a16:creationId xmlns:a16="http://schemas.microsoft.com/office/drawing/2014/main" id="{8EC89F7A-0002-A5A8-592C-52C7EA974B39}"/>
              </a:ext>
            </a:extLst>
          </p:cNvPr>
          <p:cNvSpPr txBox="1"/>
          <p:nvPr/>
        </p:nvSpPr>
        <p:spPr>
          <a:xfrm>
            <a:off x="1582302" y="4324624"/>
            <a:ext cx="2468817" cy="646331"/>
          </a:xfrm>
          <a:prstGeom prst="rect">
            <a:avLst/>
          </a:prstGeom>
          <a:noFill/>
        </p:spPr>
        <p:txBody>
          <a:bodyPr wrap="none" rtlCol="0">
            <a:spAutoFit/>
          </a:bodyPr>
          <a:lstStyle/>
          <a:p>
            <a:r>
              <a:rPr lang="en-US" dirty="0"/>
              <a:t>NAYGN Link Tree</a:t>
            </a:r>
          </a:p>
          <a:p>
            <a:r>
              <a:rPr lang="en-US" dirty="0"/>
              <a:t>Upcoming Events/Topics</a:t>
            </a:r>
          </a:p>
        </p:txBody>
      </p:sp>
      <p:pic>
        <p:nvPicPr>
          <p:cNvPr id="30" name="Picture 29">
            <a:extLst>
              <a:ext uri="{FF2B5EF4-FFF2-40B4-BE49-F238E27FC236}">
                <a16:creationId xmlns:a16="http://schemas.microsoft.com/office/drawing/2014/main" id="{9FA8EE7F-1593-F683-B851-4A31732B9CF2}"/>
              </a:ext>
            </a:extLst>
          </p:cNvPr>
          <p:cNvPicPr>
            <a:picLocks noChangeAspect="1"/>
          </p:cNvPicPr>
          <p:nvPr/>
        </p:nvPicPr>
        <p:blipFill>
          <a:blip r:embed="rId11"/>
          <a:stretch>
            <a:fillRect/>
          </a:stretch>
        </p:blipFill>
        <p:spPr>
          <a:xfrm>
            <a:off x="237712" y="2259163"/>
            <a:ext cx="1221603" cy="1221603"/>
          </a:xfrm>
          <a:prstGeom prst="rect">
            <a:avLst/>
          </a:prstGeom>
        </p:spPr>
      </p:pic>
      <p:sp>
        <p:nvSpPr>
          <p:cNvPr id="31" name="TextBox 30">
            <a:extLst>
              <a:ext uri="{FF2B5EF4-FFF2-40B4-BE49-F238E27FC236}">
                <a16:creationId xmlns:a16="http://schemas.microsoft.com/office/drawing/2014/main" id="{9E0060BF-AFBF-FE2B-7C8B-0F8079146879}"/>
              </a:ext>
            </a:extLst>
          </p:cNvPr>
          <p:cNvSpPr txBox="1"/>
          <p:nvPr/>
        </p:nvSpPr>
        <p:spPr>
          <a:xfrm>
            <a:off x="1498806" y="2292978"/>
            <a:ext cx="3535878" cy="1200329"/>
          </a:xfrm>
          <a:prstGeom prst="rect">
            <a:avLst/>
          </a:prstGeom>
          <a:noFill/>
        </p:spPr>
        <p:txBody>
          <a:bodyPr wrap="square" rtlCol="0">
            <a:spAutoFit/>
          </a:bodyPr>
          <a:lstStyle/>
          <a:p>
            <a:r>
              <a:rPr lang="en-US" dirty="0"/>
              <a:t>Register to be a member (for free!)</a:t>
            </a:r>
          </a:p>
          <a:p>
            <a:r>
              <a:rPr lang="en-US" dirty="0">
                <a:hlinkClick r:id="rId12"/>
              </a:rPr>
              <a:t>www.naygn.org/register</a:t>
            </a:r>
            <a:r>
              <a:rPr lang="en-US" dirty="0"/>
              <a:t> to receive </a:t>
            </a:r>
          </a:p>
          <a:p>
            <a:r>
              <a:rPr lang="en-US" dirty="0"/>
              <a:t>updates from the NAYGN organization</a:t>
            </a:r>
          </a:p>
        </p:txBody>
      </p:sp>
      <p:sp>
        <p:nvSpPr>
          <p:cNvPr id="32" name="TextBox 31">
            <a:extLst>
              <a:ext uri="{FF2B5EF4-FFF2-40B4-BE49-F238E27FC236}">
                <a16:creationId xmlns:a16="http://schemas.microsoft.com/office/drawing/2014/main" id="{53ECEFE6-5301-1DF0-5706-DC8121D42CC7}"/>
              </a:ext>
            </a:extLst>
          </p:cNvPr>
          <p:cNvSpPr txBox="1"/>
          <p:nvPr/>
        </p:nvSpPr>
        <p:spPr>
          <a:xfrm>
            <a:off x="5027297" y="486697"/>
            <a:ext cx="3535878" cy="369332"/>
          </a:xfrm>
          <a:prstGeom prst="rect">
            <a:avLst/>
          </a:prstGeom>
          <a:noFill/>
        </p:spPr>
        <p:txBody>
          <a:bodyPr wrap="square" rtlCol="0">
            <a:spAutoFit/>
          </a:bodyPr>
          <a:lstStyle/>
          <a:p>
            <a:r>
              <a:rPr lang="en-US" dirty="0"/>
              <a:t>Contact or Find us on Social Media!</a:t>
            </a:r>
          </a:p>
        </p:txBody>
      </p:sp>
    </p:spTree>
    <p:extLst>
      <p:ext uri="{BB962C8B-B14F-4D97-AF65-F5344CB8AC3E}">
        <p14:creationId xmlns:p14="http://schemas.microsoft.com/office/powerpoint/2010/main" val="12583955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896D80AE4C1394FA2A2F6D60C298131" ma:contentTypeVersion="14" ma:contentTypeDescription="Create a new document." ma:contentTypeScope="" ma:versionID="32eafff1a1799878864da9cb80cdc616">
  <xsd:schema xmlns:xsd="http://www.w3.org/2001/XMLSchema" xmlns:xs="http://www.w3.org/2001/XMLSchema" xmlns:p="http://schemas.microsoft.com/office/2006/metadata/properties" xmlns:ns3="aabc2057-f4e4-4fb2-b2d4-806000118707" xmlns:ns4="33465193-ca6a-40d3-9ed5-a89144742159" targetNamespace="http://schemas.microsoft.com/office/2006/metadata/properties" ma:root="true" ma:fieldsID="323484c8bbd3fa8b4eb750cca22714c3" ns3:_="" ns4:_="">
    <xsd:import namespace="aabc2057-f4e4-4fb2-b2d4-806000118707"/>
    <xsd:import namespace="33465193-ca6a-40d3-9ed5-a8914474215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bc2057-f4e4-4fb2-b2d4-8060001187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3465193-ca6a-40d3-9ed5-a8914474215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02CDEBE-DDF0-4E3D-8363-9DCC1056329E}">
  <ds:schemaRefs>
    <ds:schemaRef ds:uri="http://schemas.microsoft.com/sharepoint/v3/contenttype/forms"/>
  </ds:schemaRefs>
</ds:datastoreItem>
</file>

<file path=customXml/itemProps2.xml><?xml version="1.0" encoding="utf-8"?>
<ds:datastoreItem xmlns:ds="http://schemas.openxmlformats.org/officeDocument/2006/customXml" ds:itemID="{8007699D-F6B8-4955-93D1-7EE8D4CD61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bc2057-f4e4-4fb2-b2d4-806000118707"/>
    <ds:schemaRef ds:uri="33465193-ca6a-40d3-9ed5-a891447421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ED5A062-190A-4F55-9258-96B88EA1018E}">
  <ds:schemaRefs>
    <ds:schemaRef ds:uri="http://schemas.microsoft.com/office/infopath/2007/PartnerControls"/>
    <ds:schemaRef ds:uri="http://purl.org/dc/elements/1.1/"/>
    <ds:schemaRef ds:uri="http://schemas.microsoft.com/office/2006/metadata/properties"/>
    <ds:schemaRef ds:uri="http://purl.org/dc/terms/"/>
    <ds:schemaRef ds:uri="33465193-ca6a-40d3-9ed5-a89144742159"/>
    <ds:schemaRef ds:uri="http://schemas.microsoft.com/office/2006/documentManagement/types"/>
    <ds:schemaRef ds:uri="aabc2057-f4e4-4fb2-b2d4-806000118707"/>
    <ds:schemaRef ds:uri="http://www.w3.org/XML/1998/namespace"/>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14519</TotalTime>
  <Words>271</Words>
  <Application>Microsoft Office PowerPoint</Application>
  <PresentationFormat>On-screen Show (4:3)</PresentationFormat>
  <Paragraphs>24</Paragraphs>
  <Slides>2</Slides>
  <Notes>0</Notes>
  <HiddenSlides>1</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Cambria</vt:lpstr>
      <vt:lpstr>Montserrat</vt:lpstr>
      <vt:lpstr>Adjacency</vt:lpstr>
      <vt:lpstr>North American Young Generation in Nuclear (NAYGN)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October Local Chapter Lead Meeting</dc:title>
  <dc:creator>Steve Lawrence</dc:creator>
  <cp:lastModifiedBy>MAIRINGER Matthew -NUCLSUSTAIN</cp:lastModifiedBy>
  <cp:revision>115</cp:revision>
  <dcterms:created xsi:type="dcterms:W3CDTF">2020-10-23T14:53:34Z</dcterms:created>
  <dcterms:modified xsi:type="dcterms:W3CDTF">2022-10-24T12:20:39Z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7afb16-bed2-47a7-a936-de53beb31938_Enabled">
    <vt:lpwstr>true</vt:lpwstr>
  </property>
  <property fmtid="{D5CDD505-2E9C-101B-9397-08002B2CF9AE}" pid="3" name="MSIP_Label_de7afb16-bed2-47a7-a936-de53beb31938_SetDate">
    <vt:lpwstr>2022-01-28T15:31:43Z</vt:lpwstr>
  </property>
  <property fmtid="{D5CDD505-2E9C-101B-9397-08002B2CF9AE}" pid="4" name="MSIP_Label_de7afb16-bed2-47a7-a936-de53beb31938_Method">
    <vt:lpwstr>Standard</vt:lpwstr>
  </property>
  <property fmtid="{D5CDD505-2E9C-101B-9397-08002B2CF9AE}" pid="5" name="MSIP_Label_de7afb16-bed2-47a7-a936-de53beb31938_Name">
    <vt:lpwstr>de7afb16-bed2-47a7-a936-de53beb31938</vt:lpwstr>
  </property>
  <property fmtid="{D5CDD505-2E9C-101B-9397-08002B2CF9AE}" pid="6" name="MSIP_Label_de7afb16-bed2-47a7-a936-de53beb31938_SiteId">
    <vt:lpwstr>962f21cf-93ea-449f-99bf-402e2b2987b2</vt:lpwstr>
  </property>
  <property fmtid="{D5CDD505-2E9C-101B-9397-08002B2CF9AE}" pid="7" name="MSIP_Label_de7afb16-bed2-47a7-a936-de53beb31938_ActionId">
    <vt:lpwstr>c4739134-4bee-412b-b125-02b82a4ee8ce</vt:lpwstr>
  </property>
  <property fmtid="{D5CDD505-2E9C-101B-9397-08002B2CF9AE}" pid="8" name="MSIP_Label_de7afb16-bed2-47a7-a936-de53beb31938_ContentBits">
    <vt:lpwstr>0</vt:lpwstr>
  </property>
  <property fmtid="{D5CDD505-2E9C-101B-9397-08002B2CF9AE}" pid="9" name="ContentTypeId">
    <vt:lpwstr>0x0101002896D80AE4C1394FA2A2F6D60C298131</vt:lpwstr>
  </property>
  <property fmtid="{D5CDD505-2E9C-101B-9397-08002B2CF9AE}" pid="10" name="_AdHocReviewCycleID">
    <vt:i4>2005538819</vt:i4>
  </property>
  <property fmtid="{D5CDD505-2E9C-101B-9397-08002B2CF9AE}" pid="11" name="_NewReviewCycle">
    <vt:lpwstr/>
  </property>
  <property fmtid="{D5CDD505-2E9C-101B-9397-08002B2CF9AE}" pid="12" name="_EmailSubject">
    <vt:lpwstr>NAYGN Engagement Committee</vt:lpwstr>
  </property>
  <property fmtid="{D5CDD505-2E9C-101B-9397-08002B2CF9AE}" pid="13" name="_AuthorEmail">
    <vt:lpwstr>PJRODI@SOUTHERNCO.COM</vt:lpwstr>
  </property>
  <property fmtid="{D5CDD505-2E9C-101B-9397-08002B2CF9AE}" pid="14" name="_AuthorEmailDisplayName">
    <vt:lpwstr>Rodi, Paul J.</vt:lpwstr>
  </property>
</Properties>
</file>