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11"/>
  </p:notesMasterIdLst>
  <p:sldIdLst>
    <p:sldId id="268" r:id="rId2"/>
    <p:sldId id="269" r:id="rId3"/>
    <p:sldId id="270" r:id="rId4"/>
    <p:sldId id="306" r:id="rId5"/>
    <p:sldId id="307" r:id="rId6"/>
    <p:sldId id="272" r:id="rId7"/>
    <p:sldId id="297" r:id="rId8"/>
    <p:sldId id="274" r:id="rId9"/>
    <p:sldId id="275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08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CA569-BECE-4EC9-BC57-F08A195FEF63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C85AB-3D8E-4A85-8017-EC420730F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36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F154C-4301-42D5-99F2-178B2CA5A13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814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F572CF-CEB7-4134-9D7B-45FD1B975C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65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F154C-4301-42D5-99F2-178B2CA5A13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706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F154C-4301-42D5-99F2-178B2CA5A139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474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F154C-4301-42D5-99F2-178B2CA5A13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01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F154C-4301-42D5-99F2-178B2CA5A13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30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F154C-4301-42D5-99F2-178B2CA5A13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4335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572CF-CEB7-4134-9D7B-45FD1B975C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088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F154C-4301-42D5-99F2-178B2CA5A139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807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inpo.org\open\General Business\Communications\CommServices\LOGOS\Employee Development\NEO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63" y="133512"/>
            <a:ext cx="1158240" cy="1158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4935" y="1589315"/>
            <a:ext cx="10970380" cy="2743404"/>
          </a:xfrm>
        </p:spPr>
        <p:txBody>
          <a:bodyPr anchor="ctr">
            <a:normAutofit/>
          </a:bodyPr>
          <a:lstStyle>
            <a:lvl1pPr algn="ctr">
              <a:defRPr sz="8000" i="0">
                <a:solidFill>
                  <a:schemeClr val="accent6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934" y="4435268"/>
            <a:ext cx="11222567" cy="802141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spcAft>
                <a:spcPts val="800"/>
              </a:spcAft>
              <a:buNone/>
              <a:defRPr sz="3733" b="0">
                <a:solidFill>
                  <a:srgbClr val="5F5F5F"/>
                </a:solidFill>
                <a:effectLst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9351" y="83899"/>
            <a:ext cx="2844800" cy="365125"/>
          </a:xfrm>
          <a:prstGeom prst="rect">
            <a:avLst/>
          </a:prstGeom>
        </p:spPr>
        <p:txBody>
          <a:bodyPr/>
          <a:lstStyle/>
          <a:p>
            <a:fld id="{E1741ACC-615C-451E-BE70-6E117694847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5253" y="223236"/>
            <a:ext cx="958288" cy="944451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/>
          <p:cNvSpPr txBox="1"/>
          <p:nvPr/>
        </p:nvSpPr>
        <p:spPr>
          <a:xfrm>
            <a:off x="1276732" y="500229"/>
            <a:ext cx="5139699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New Employee Orientation</a:t>
            </a:r>
          </a:p>
        </p:txBody>
      </p:sp>
      <p:pic>
        <p:nvPicPr>
          <p:cNvPr id="10" name="Picture 3" descr="\\inpo.org\open\General Business\Communications\CommServices\LOGOS\Employee Development\ED 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2819" y="5839357"/>
            <a:ext cx="629229" cy="62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9710655" y="5867027"/>
            <a:ext cx="2564373" cy="54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7" b="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A Product of </a:t>
            </a:r>
          </a:p>
          <a:p>
            <a:r>
              <a:rPr lang="en-US" sz="1467" b="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Employee Development</a:t>
            </a:r>
          </a:p>
        </p:txBody>
      </p:sp>
    </p:spTree>
    <p:extLst>
      <p:ext uri="{BB962C8B-B14F-4D97-AF65-F5344CB8AC3E}">
        <p14:creationId xmlns:p14="http://schemas.microsoft.com/office/powerpoint/2010/main" val="156349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\\inpo.org\open\General Business\Communications\CommServices\LOGOS\Employee Development\NEO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5" y="104579"/>
            <a:ext cx="463296" cy="46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524934" y="1032556"/>
            <a:ext cx="11212285" cy="6819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524934" y="1714500"/>
            <a:ext cx="11222567" cy="4347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9351" y="83899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867">
                <a:solidFill>
                  <a:schemeClr val="bg1"/>
                </a:solidFill>
              </a:defRPr>
            </a:lvl1pPr>
          </a:lstStyle>
          <a:p>
            <a:fld id="{E1741ACC-615C-451E-BE70-6E117694847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9566" y="130335"/>
            <a:ext cx="402484" cy="396672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TextBox 10"/>
          <p:cNvSpPr txBox="1"/>
          <p:nvPr/>
        </p:nvSpPr>
        <p:spPr>
          <a:xfrm>
            <a:off x="575263" y="203221"/>
            <a:ext cx="5889932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121917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New Employee Orientation</a:t>
            </a:r>
          </a:p>
        </p:txBody>
      </p:sp>
    </p:spTree>
    <p:extLst>
      <p:ext uri="{BB962C8B-B14F-4D97-AF65-F5344CB8AC3E}">
        <p14:creationId xmlns:p14="http://schemas.microsoft.com/office/powerpoint/2010/main" val="101613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4" y="1029593"/>
            <a:ext cx="11222567" cy="684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4933" y="1714502"/>
            <a:ext cx="5387219" cy="4364327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2631" y="1714499"/>
            <a:ext cx="5604869" cy="437291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9351" y="83899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867">
                <a:solidFill>
                  <a:schemeClr val="bg1"/>
                </a:solidFill>
              </a:defRPr>
            </a:lvl1pPr>
          </a:lstStyle>
          <a:p>
            <a:fld id="{E1741ACC-615C-451E-BE70-6E117694847A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3" descr="\\inpo.org\open\General Business\Communications\CommServices\LOGOS\Employee Development\NEO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5" y="104579"/>
            <a:ext cx="463296" cy="46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al 14"/>
          <p:cNvSpPr/>
          <p:nvPr/>
        </p:nvSpPr>
        <p:spPr>
          <a:xfrm>
            <a:off x="169566" y="130335"/>
            <a:ext cx="402484" cy="396672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TextBox 15"/>
          <p:cNvSpPr txBox="1"/>
          <p:nvPr/>
        </p:nvSpPr>
        <p:spPr>
          <a:xfrm>
            <a:off x="575263" y="203221"/>
            <a:ext cx="5889932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121917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New Employee Orientation</a:t>
            </a:r>
          </a:p>
        </p:txBody>
      </p:sp>
    </p:spTree>
    <p:extLst>
      <p:ext uri="{BB962C8B-B14F-4D97-AF65-F5344CB8AC3E}">
        <p14:creationId xmlns:p14="http://schemas.microsoft.com/office/powerpoint/2010/main" val="274553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9351" y="83899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867">
                <a:solidFill>
                  <a:schemeClr val="bg1"/>
                </a:solidFill>
              </a:defRPr>
            </a:lvl1pPr>
          </a:lstStyle>
          <a:p>
            <a:fld id="{E1741ACC-615C-451E-BE70-6E117694847A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3" descr="\\inpo.org\open\General Business\Communications\CommServices\LOGOS\Employee Development\NEO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5" y="104579"/>
            <a:ext cx="463296" cy="46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al 12"/>
          <p:cNvSpPr/>
          <p:nvPr/>
        </p:nvSpPr>
        <p:spPr>
          <a:xfrm>
            <a:off x="169566" y="130335"/>
            <a:ext cx="402484" cy="396672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TextBox 13"/>
          <p:cNvSpPr txBox="1"/>
          <p:nvPr/>
        </p:nvSpPr>
        <p:spPr>
          <a:xfrm>
            <a:off x="575263" y="203221"/>
            <a:ext cx="5889932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121917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New Employee Orientation</a:t>
            </a:r>
          </a:p>
        </p:txBody>
      </p:sp>
    </p:spTree>
    <p:extLst>
      <p:ext uri="{BB962C8B-B14F-4D97-AF65-F5344CB8AC3E}">
        <p14:creationId xmlns:p14="http://schemas.microsoft.com/office/powerpoint/2010/main" val="37330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9351" y="83899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867">
                <a:solidFill>
                  <a:schemeClr val="bg1"/>
                </a:solidFill>
              </a:defRPr>
            </a:lvl1pPr>
          </a:lstStyle>
          <a:p>
            <a:fld id="{E1741ACC-615C-451E-BE70-6E117694847A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3" descr="\\inpo.org\open\General Business\Communications\CommServices\LOGOS\Employee Development\NEO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5" y="104579"/>
            <a:ext cx="463296" cy="46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/>
          <p:cNvSpPr/>
          <p:nvPr/>
        </p:nvSpPr>
        <p:spPr>
          <a:xfrm>
            <a:off x="169566" y="130335"/>
            <a:ext cx="402484" cy="396672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TextBox 12"/>
          <p:cNvSpPr txBox="1"/>
          <p:nvPr/>
        </p:nvSpPr>
        <p:spPr>
          <a:xfrm>
            <a:off x="575263" y="203221"/>
            <a:ext cx="5889932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121917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New Employee Orientation</a:t>
            </a:r>
          </a:p>
        </p:txBody>
      </p:sp>
    </p:spTree>
    <p:extLst>
      <p:ext uri="{BB962C8B-B14F-4D97-AF65-F5344CB8AC3E}">
        <p14:creationId xmlns:p14="http://schemas.microsoft.com/office/powerpoint/2010/main" val="34839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9201" y="795544"/>
            <a:ext cx="579967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01747" y="162339"/>
            <a:ext cx="11176000" cy="1143000"/>
          </a:xfrm>
        </p:spPr>
        <p:txBody>
          <a:bodyPr/>
          <a:lstStyle>
            <a:lvl1pPr>
              <a:lnSpc>
                <a:spcPct val="100000"/>
              </a:lnSpc>
              <a:defRPr sz="4400"/>
            </a:lvl1pPr>
          </a:lstStyle>
          <a:p>
            <a:r>
              <a:rPr lang="en-US" dirty="0"/>
              <a:t>Click t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06400" y="1524000"/>
            <a:ext cx="10972800" cy="5029200"/>
          </a:xfrm>
          <a:effectLst/>
        </p:spPr>
        <p:txBody>
          <a:bodyPr/>
          <a:lstStyle>
            <a:lvl1pPr marL="342891" indent="-342891">
              <a:buClrTx/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 marL="914377" indent="-457189">
              <a:buClr>
                <a:srgbClr val="7AC142"/>
              </a:buCl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buClr>
                <a:srgbClr val="7AC142"/>
              </a:buCl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D9653-D915-4CCE-B91F-C02714F6A3A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/>
            </a:lvl1pPr>
          </a:lstStyle>
          <a:p>
            <a:pPr>
              <a:defRPr/>
            </a:pPr>
            <a:fld id="{EFFC190A-CA50-45C9-BE89-4DABF30C719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34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 bwMode="white">
          <a:xfrm>
            <a:off x="406400" y="76200"/>
            <a:ext cx="11176000" cy="1143000"/>
          </a:xfrm>
        </p:spPr>
        <p:txBody>
          <a:bodyPr/>
          <a:lstStyle>
            <a:lvl1pPr>
              <a:lnSpc>
                <a:spcPct val="100000"/>
              </a:lnSpc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06400" y="1524000"/>
            <a:ext cx="10972800" cy="5029200"/>
          </a:xfrm>
          <a:effectLst/>
        </p:spPr>
        <p:txBody>
          <a:bodyPr/>
          <a:lstStyle>
            <a:lvl1pPr marL="342891" indent="-342891">
              <a:buClrTx/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 marL="914377" indent="-457189">
              <a:buClr>
                <a:srgbClr val="7AC142"/>
              </a:buCl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buClr>
                <a:srgbClr val="7AC142"/>
              </a:buCl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D9653-D915-4CCE-B91F-C02714F6A3A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/>
            </a:lvl1pPr>
          </a:lstStyle>
          <a:p>
            <a:pPr>
              <a:defRPr/>
            </a:pPr>
            <a:fld id="{EFFC190A-CA50-45C9-BE89-4DABF30C719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25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4934" y="1049979"/>
            <a:ext cx="11222567" cy="6601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934" y="1717182"/>
            <a:ext cx="11222567" cy="4353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9145" y="6460315"/>
            <a:ext cx="469295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200" spc="0" dirty="0">
                <a:solidFill>
                  <a:schemeClr val="bg1"/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© Copyright 2018 Institute of Nuclear Power</a:t>
            </a:r>
            <a:r>
              <a:rPr lang="en-US" sz="1200" spc="0" baseline="0" dirty="0">
                <a:solidFill>
                  <a:schemeClr val="bg1"/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 Operations</a:t>
            </a:r>
            <a:endParaRPr lang="en-US" sz="1200" spc="0" dirty="0">
              <a:solidFill>
                <a:schemeClr val="bg1"/>
              </a:solidFill>
              <a:effectLst/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9351" y="83899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867">
                <a:solidFill>
                  <a:schemeClr val="bg1"/>
                </a:solidFill>
              </a:defRPr>
            </a:lvl1pPr>
          </a:lstStyle>
          <a:p>
            <a:fld id="{E1741ACC-615C-451E-BE70-6E1176948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4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9170" rtl="0" eaLnBrk="1" latinLnBrk="0" hangingPunct="1">
        <a:lnSpc>
          <a:spcPct val="75000"/>
        </a:lnSpc>
        <a:spcBef>
          <a:spcPct val="0"/>
        </a:spcBef>
        <a:spcAft>
          <a:spcPts val="1600"/>
        </a:spcAft>
        <a:buNone/>
        <a:defRPr sz="5867" b="1" i="0" kern="1200" spc="0" baseline="0">
          <a:solidFill>
            <a:schemeClr val="accent6">
              <a:lumMod val="75000"/>
            </a:schemeClr>
          </a:solidFill>
          <a:effectLst/>
          <a:latin typeface="Segoe UI" pitchFamily="34" charset="0"/>
          <a:ea typeface="Segoe UI" pitchFamily="34" charset="0"/>
          <a:cs typeface="Segoe UI" pitchFamily="34" charset="0"/>
        </a:defRPr>
      </a:lvl1pPr>
    </p:titleStyle>
    <p:bodyStyle>
      <a:lvl1pPr marL="376757" indent="-376757" algn="l" defTabSz="1219170" rtl="0" eaLnBrk="1" latinLnBrk="0" hangingPunct="1">
        <a:lnSpc>
          <a:spcPct val="85000"/>
        </a:lnSpc>
        <a:spcBef>
          <a:spcPts val="0"/>
        </a:spcBef>
        <a:spcAft>
          <a:spcPts val="1600"/>
        </a:spcAft>
        <a:buClr>
          <a:schemeClr val="accent6">
            <a:lumMod val="75000"/>
          </a:schemeClr>
        </a:buClr>
        <a:buSzPct val="110000"/>
        <a:buFont typeface="Arial" pitchFamily="34" charset="0"/>
        <a:buChar char="•"/>
        <a:defRPr sz="4267" kern="1200" spc="0" baseline="0">
          <a:solidFill>
            <a:srgbClr val="5F5F5F"/>
          </a:solidFill>
          <a:effectLst/>
          <a:latin typeface="Segoe UI" pitchFamily="34" charset="0"/>
          <a:ea typeface="Segoe UI" pitchFamily="34" charset="0"/>
          <a:cs typeface="Segoe UI" pitchFamily="34" charset="0"/>
        </a:defRPr>
      </a:lvl1pPr>
      <a:lvl2pPr marL="842412" indent="-387341" algn="l" defTabSz="1219170" rtl="0" eaLnBrk="1" latinLnBrk="0" hangingPunct="1">
        <a:lnSpc>
          <a:spcPct val="85000"/>
        </a:lnSpc>
        <a:spcBef>
          <a:spcPts val="0"/>
        </a:spcBef>
        <a:spcAft>
          <a:spcPts val="1600"/>
        </a:spcAft>
        <a:buClr>
          <a:schemeClr val="accent6">
            <a:lumMod val="75000"/>
          </a:schemeClr>
        </a:buClr>
        <a:buFont typeface="Arial" pitchFamily="34" charset="0"/>
        <a:buChar char="–"/>
        <a:defRPr sz="3733" kern="1200" spc="0" baseline="0">
          <a:solidFill>
            <a:srgbClr val="5F5F5F"/>
          </a:solidFill>
          <a:effectLst/>
          <a:latin typeface="Segoe UI" pitchFamily="34" charset="0"/>
          <a:ea typeface="Segoe UI" pitchFamily="34" charset="0"/>
          <a:cs typeface="Segoe UI" pitchFamily="34" charset="0"/>
        </a:defRPr>
      </a:lvl2pPr>
      <a:lvl3pPr marL="1219170" indent="-300559" algn="l" defTabSz="1219170" rtl="0" eaLnBrk="1" latinLnBrk="0" hangingPunct="1">
        <a:lnSpc>
          <a:spcPct val="85000"/>
        </a:lnSpc>
        <a:spcBef>
          <a:spcPts val="0"/>
        </a:spcBef>
        <a:spcAft>
          <a:spcPts val="1600"/>
        </a:spcAft>
        <a:buClr>
          <a:schemeClr val="accent6">
            <a:lumMod val="75000"/>
          </a:schemeClr>
        </a:buClr>
        <a:buSzPct val="110000"/>
        <a:buFont typeface="Arial" pitchFamily="34" charset="0"/>
        <a:buChar char="•"/>
        <a:defRPr sz="3200" kern="1200" spc="0" baseline="0">
          <a:solidFill>
            <a:srgbClr val="5F5F5F"/>
          </a:solidFill>
          <a:effectLst/>
          <a:latin typeface="Segoe UI" pitchFamily="34" charset="0"/>
          <a:ea typeface="Segoe UI" pitchFamily="34" charset="0"/>
          <a:cs typeface="Segoe UI" pitchFamily="34" charset="0"/>
        </a:defRPr>
      </a:lvl3pPr>
      <a:lvl4pPr marL="1595927" indent="-298443" algn="l" defTabSz="1219170" rtl="0" eaLnBrk="1" latinLnBrk="0" hangingPunct="1">
        <a:lnSpc>
          <a:spcPct val="85000"/>
        </a:lnSpc>
        <a:spcBef>
          <a:spcPts val="0"/>
        </a:spcBef>
        <a:spcAft>
          <a:spcPts val="1600"/>
        </a:spcAft>
        <a:buClr>
          <a:schemeClr val="accent6">
            <a:lumMod val="75000"/>
          </a:schemeClr>
        </a:buClr>
        <a:buFont typeface="Arial" pitchFamily="34" charset="0"/>
        <a:buChar char="–"/>
        <a:defRPr sz="2667" kern="1200" spc="0" baseline="0">
          <a:solidFill>
            <a:srgbClr val="5F5F5F"/>
          </a:solidFill>
          <a:effectLst/>
          <a:latin typeface="Segoe UI" pitchFamily="34" charset="0"/>
          <a:ea typeface="Segoe UI" pitchFamily="34" charset="0"/>
          <a:cs typeface="Segoe UI" pitchFamily="34" charset="0"/>
        </a:defRPr>
      </a:lvl4pPr>
      <a:lvl5pPr marL="1907070" indent="-232828" algn="l" defTabSz="1219170" rtl="0" eaLnBrk="1" latinLnBrk="0" hangingPunct="1">
        <a:lnSpc>
          <a:spcPct val="85000"/>
        </a:lnSpc>
        <a:spcBef>
          <a:spcPts val="0"/>
        </a:spcBef>
        <a:spcAft>
          <a:spcPts val="1600"/>
        </a:spcAft>
        <a:buClr>
          <a:schemeClr val="accent6">
            <a:lumMod val="75000"/>
          </a:schemeClr>
        </a:buClr>
        <a:buSzPct val="110000"/>
        <a:buFont typeface="Arial" pitchFamily="34" charset="0"/>
        <a:buChar char="•"/>
        <a:defRPr sz="2667" kern="1200" spc="0" baseline="0">
          <a:solidFill>
            <a:srgbClr val="5F5F5F"/>
          </a:solidFill>
          <a:effectLst/>
          <a:latin typeface="Segoe UI" pitchFamily="34" charset="0"/>
          <a:ea typeface="Segoe UI" pitchFamily="34" charset="0"/>
          <a:cs typeface="Segoe UI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9.png"/><Relationship Id="rId11" Type="http://schemas.openxmlformats.org/officeDocument/2006/relationships/image" Target="../media/image14.jpg"/><Relationship Id="rId5" Type="http://schemas.openxmlformats.org/officeDocument/2006/relationships/image" Target="../media/image8.jpeg"/><Relationship Id="rId10" Type="http://schemas.openxmlformats.org/officeDocument/2006/relationships/image" Target="../media/image13.jpg"/><Relationship Id="rId4" Type="http://schemas.openxmlformats.org/officeDocument/2006/relationships/image" Target="../media/image7.jpeg"/><Relationship Id="rId9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11" Type="http://schemas.openxmlformats.org/officeDocument/2006/relationships/image" Target="../media/image14.jpg"/><Relationship Id="rId5" Type="http://schemas.openxmlformats.org/officeDocument/2006/relationships/image" Target="../media/image8.jpeg"/><Relationship Id="rId10" Type="http://schemas.openxmlformats.org/officeDocument/2006/relationships/image" Target="../media/image13.jpg"/><Relationship Id="rId4" Type="http://schemas.openxmlformats.org/officeDocument/2006/relationships/image" Target="../media/image7.jpeg"/><Relationship Id="rId9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quintanaed@inpo.or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yion/corp/ERG/NAYGN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INPO NAYGN Chapter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88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mission of the NAYGN INPO Chapter is to develop nuclear professionals and building relationships among those, both new and experienced, who have an interest in the nuclear industry. </a:t>
            </a:r>
          </a:p>
        </p:txBody>
      </p:sp>
    </p:spTree>
    <p:extLst>
      <p:ext uri="{BB962C8B-B14F-4D97-AF65-F5344CB8AC3E}">
        <p14:creationId xmlns:p14="http://schemas.microsoft.com/office/powerpoint/2010/main" val="1974246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400" y="253539"/>
            <a:ext cx="11176000" cy="114300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NAYGN</a:t>
            </a:r>
            <a:r>
              <a:rPr lang="en-US" dirty="0"/>
              <a:t> INPO Chapter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 bwMode="auto">
          <a:xfrm>
            <a:off x="508000" y="1396539"/>
            <a:ext cx="10972800" cy="5029200"/>
          </a:xfrm>
          <a:effectLst/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buNone/>
            </a:pPr>
            <a:r>
              <a:rPr lang="en-US" sz="3733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Developing leaders to energize the future of nuclear</a:t>
            </a:r>
          </a:p>
          <a:p>
            <a:r>
              <a:rPr lang="en-US" sz="373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Chapter focus areas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Knowledge Labs (Knowledge Transfer)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Professional Development 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Public Service / School Outreach &amp; Education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Networking</a:t>
            </a:r>
          </a:p>
          <a:p>
            <a:r>
              <a:rPr lang="en-US" sz="373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Membership</a:t>
            </a:r>
            <a:endParaRPr lang="en-US" sz="3733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639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3"/>
          <p:cNvSpPr>
            <a:spLocks noGrp="1"/>
          </p:cNvSpPr>
          <p:nvPr>
            <p:ph type="title"/>
          </p:nvPr>
        </p:nvSpPr>
        <p:spPr>
          <a:xfrm>
            <a:off x="33161" y="1725313"/>
            <a:ext cx="9144000" cy="990600"/>
          </a:xfrm>
          <a:effectLst/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/>
              <a:t>INPO Chapter </a:t>
            </a:r>
            <a:br>
              <a:rPr lang="en-US" sz="3600" dirty="0"/>
            </a:br>
            <a:r>
              <a:rPr lang="en-US" sz="3600" dirty="0"/>
              <a:t>Board of Directors</a:t>
            </a:r>
            <a:br>
              <a:rPr lang="en-US" sz="3600" dirty="0">
                <a:effectLst>
                  <a:outerShdw blurRad="50800" dist="38100" dir="2700000" algn="tl" rotWithShape="0">
                    <a:prstClr val="black">
                      <a:alpha val="25000"/>
                    </a:prstClr>
                  </a:outerShdw>
                </a:effectLst>
              </a:rPr>
            </a:br>
            <a:endParaRPr lang="en-US" sz="3600" dirty="0">
              <a:effectLst>
                <a:outerShdw blurRad="50800" dist="38100" dir="2700000" algn="tl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2" name="AutoShape 2" descr="User Photo"/>
          <p:cNvSpPr>
            <a:spLocks noChangeAspect="1" noChangeArrowheads="1"/>
          </p:cNvSpPr>
          <p:nvPr/>
        </p:nvSpPr>
        <p:spPr bwMode="auto">
          <a:xfrm>
            <a:off x="1587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917659" y="908281"/>
            <a:ext cx="8396265" cy="5293871"/>
            <a:chOff x="1038819" y="544151"/>
            <a:chExt cx="7033108" cy="4741371"/>
          </a:xfrm>
        </p:grpSpPr>
        <p:pic>
          <p:nvPicPr>
            <p:cNvPr id="12" name="Picture 2" descr="https://apps.inpo.org/Data/PeopleandPlaces/ProfilePictures/500390.jpg?123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0274" y="2018869"/>
              <a:ext cx="1147442" cy="12845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2537201" y="958289"/>
              <a:ext cx="2263399" cy="496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Calibri"/>
                </a:rPr>
                <a:t>Darcy Quintana</a:t>
              </a:r>
            </a:p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Chair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34156" y="2167806"/>
              <a:ext cx="1585560" cy="496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Calibri"/>
                </a:rPr>
                <a:t>Patrick Dickerson</a:t>
              </a:r>
            </a:p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Vice Chair - KT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34156" y="2729022"/>
              <a:ext cx="1629497" cy="689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Calibri"/>
                </a:rPr>
                <a:t>Anna Jones</a:t>
              </a:r>
            </a:p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Vice Chair - PR</a:t>
              </a:r>
              <a:b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</a:br>
              <a:endParaRPr lang="en-US" sz="14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38819" y="4789343"/>
              <a:ext cx="1563715" cy="496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1600" b="1" kern="0" dirty="0" err="1">
                  <a:solidFill>
                    <a:sysClr val="windowText" lastClr="000000"/>
                  </a:solidFill>
                  <a:latin typeface="Calibri"/>
                </a:rPr>
                <a:t>MaryKate</a:t>
              </a:r>
              <a:r>
                <a:rPr lang="en-US" sz="1600" b="1" kern="0" dirty="0">
                  <a:solidFill>
                    <a:sysClr val="windowText" lastClr="000000"/>
                  </a:solidFill>
                  <a:latin typeface="Calibri"/>
                </a:rPr>
                <a:t> McNulty</a:t>
              </a:r>
            </a:p>
            <a:p>
              <a:pPr algn="ctr"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Secretary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28367" y="4714257"/>
              <a:ext cx="1314450" cy="468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endParaRPr lang="en-US" sz="1400" kern="0" dirty="0">
                <a:solidFill>
                  <a:sysClr val="windowText" lastClr="000000"/>
                </a:solidFill>
                <a:latin typeface="Calibri"/>
              </a:endParaRPr>
            </a:p>
            <a:p>
              <a:pPr algn="ctr"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Special Events Dir.</a:t>
              </a:r>
              <a:endParaRPr lang="en-US" sz="1400" kern="0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97780" y="4789339"/>
              <a:ext cx="1284278" cy="496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Calibri"/>
                </a:rPr>
                <a:t>Danielle Emby</a:t>
              </a:r>
            </a:p>
            <a:p>
              <a:pPr algn="ctr"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Treasurer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498431" y="1009677"/>
              <a:ext cx="1371600" cy="496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Calibri"/>
                </a:rPr>
                <a:t>Jeff Place</a:t>
              </a:r>
            </a:p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Executive Sponsor</a:t>
              </a:r>
              <a:endParaRPr lang="en-US" sz="16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498431" y="1448260"/>
              <a:ext cx="1371600" cy="496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Calibri"/>
                </a:rPr>
                <a:t>Lisa Brattin </a:t>
              </a:r>
            </a:p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Executive Sponsor</a:t>
              </a:r>
              <a:endParaRPr lang="en-US" sz="16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75226" y="4888307"/>
              <a:ext cx="2209005" cy="275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Advisors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472041" y="2158378"/>
              <a:ext cx="1599886" cy="716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Calibri"/>
                </a:rPr>
                <a:t>Gio Montanes-Durand</a:t>
              </a:r>
            </a:p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WANO-YG Lead</a:t>
              </a:r>
            </a:p>
          </p:txBody>
        </p:sp>
        <p:pic>
          <p:nvPicPr>
            <p:cNvPr id="13" name="Picture 2" descr="https://apps.inpo.org/Data/PeopleandPlaces/ProfilePictures/99724.jpg?123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0982" y="544151"/>
              <a:ext cx="1139327" cy="1310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7325" y="3433136"/>
              <a:ext cx="1142937" cy="1321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7" name="Picture 4" descr="https://apps.inpo.org/Data/PeopleandPlaces/ProfilePictures/500722.jpg?123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696" y="2542555"/>
            <a:ext cx="1371616" cy="147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551" y="933048"/>
            <a:ext cx="1365532" cy="1479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077" y="2542555"/>
            <a:ext cx="1282811" cy="147523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68CAD984-4055-4474-923C-D63A8CC252A9}"/>
              </a:ext>
            </a:extLst>
          </p:cNvPr>
          <p:cNvSpPr/>
          <p:nvPr/>
        </p:nvSpPr>
        <p:spPr>
          <a:xfrm>
            <a:off x="8719140" y="4175620"/>
            <a:ext cx="1164771" cy="14133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0D63997-75C7-48B9-A5E7-3CE64338E74E}"/>
              </a:ext>
            </a:extLst>
          </p:cNvPr>
          <p:cNvSpPr/>
          <p:nvPr/>
        </p:nvSpPr>
        <p:spPr>
          <a:xfrm>
            <a:off x="10024721" y="4175620"/>
            <a:ext cx="1164771" cy="14133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99DFD1D-68FF-4B06-BAA2-463CA7FF996E}"/>
              </a:ext>
            </a:extLst>
          </p:cNvPr>
          <p:cNvSpPr/>
          <p:nvPr/>
        </p:nvSpPr>
        <p:spPr>
          <a:xfrm>
            <a:off x="7229864" y="4175620"/>
            <a:ext cx="1164771" cy="14133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close-up of a person smiling&#10;&#10;Description automatically generated">
            <a:extLst>
              <a:ext uri="{FF2B5EF4-FFF2-40B4-BE49-F238E27FC236}">
                <a16:creationId xmlns:a16="http://schemas.microsoft.com/office/drawing/2014/main" id="{98D3CE91-44C1-4780-A475-48B9AE2EE82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317" y="4147595"/>
            <a:ext cx="1280160" cy="1472184"/>
          </a:xfrm>
          <a:prstGeom prst="rect">
            <a:avLst/>
          </a:prstGeom>
        </p:spPr>
      </p:pic>
      <p:pic>
        <p:nvPicPr>
          <p:cNvPr id="16" name="Picture 15" descr="A picture containing person, sky, suit&#10;&#10;Description automatically generated">
            <a:extLst>
              <a:ext uri="{FF2B5EF4-FFF2-40B4-BE49-F238E27FC236}">
                <a16:creationId xmlns:a16="http://schemas.microsoft.com/office/drawing/2014/main" id="{A2058230-EB34-4265-929F-931F18CF9C4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6379" y="907362"/>
            <a:ext cx="1272209" cy="14630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7281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3"/>
          <p:cNvSpPr>
            <a:spLocks noGrp="1"/>
          </p:cNvSpPr>
          <p:nvPr>
            <p:ph type="title"/>
          </p:nvPr>
        </p:nvSpPr>
        <p:spPr>
          <a:xfrm>
            <a:off x="33161" y="1725313"/>
            <a:ext cx="9144000" cy="990600"/>
          </a:xfrm>
          <a:effectLst/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/>
              <a:t>INPO Chapter </a:t>
            </a:r>
            <a:br>
              <a:rPr lang="en-US" sz="3600" dirty="0"/>
            </a:br>
            <a:r>
              <a:rPr lang="en-US" sz="3600" dirty="0"/>
              <a:t>Board of Directors</a:t>
            </a:r>
            <a:br>
              <a:rPr lang="en-US" sz="3600" dirty="0">
                <a:effectLst>
                  <a:outerShdw blurRad="50800" dist="38100" dir="2700000" algn="tl" rotWithShape="0">
                    <a:prstClr val="black">
                      <a:alpha val="25000"/>
                    </a:prstClr>
                  </a:outerShdw>
                </a:effectLst>
              </a:rPr>
            </a:br>
            <a:endParaRPr lang="en-US" sz="3600" dirty="0">
              <a:effectLst>
                <a:outerShdw blurRad="50800" dist="38100" dir="2700000" algn="tl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2" name="AutoShape 2" descr="User Photo"/>
          <p:cNvSpPr>
            <a:spLocks noChangeAspect="1" noChangeArrowheads="1"/>
          </p:cNvSpPr>
          <p:nvPr/>
        </p:nvSpPr>
        <p:spPr bwMode="auto">
          <a:xfrm>
            <a:off x="1587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917659" y="908281"/>
            <a:ext cx="8396265" cy="5293871"/>
            <a:chOff x="1038819" y="544151"/>
            <a:chExt cx="7033108" cy="4741371"/>
          </a:xfrm>
        </p:grpSpPr>
        <p:pic>
          <p:nvPicPr>
            <p:cNvPr id="12" name="Picture 2" descr="https://apps.inpo.org/Data/PeopleandPlaces/ProfilePictures/500390.jpg?123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0274" y="2018869"/>
              <a:ext cx="1147442" cy="12845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2537201" y="958289"/>
              <a:ext cx="2263399" cy="496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Calibri"/>
                </a:rPr>
                <a:t>Darcy Quintana</a:t>
              </a:r>
            </a:p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Chair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34156" y="2167806"/>
              <a:ext cx="1585560" cy="496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Calibri"/>
                </a:rPr>
                <a:t>Patrick Dickerson</a:t>
              </a:r>
            </a:p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Vice Chair - KT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34156" y="2729022"/>
              <a:ext cx="1629497" cy="689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Calibri"/>
                </a:rPr>
                <a:t>Anna Jones</a:t>
              </a:r>
            </a:p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Vice Chair - PR</a:t>
              </a:r>
              <a:b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</a:br>
              <a:endParaRPr lang="en-US" sz="14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38819" y="4789343"/>
              <a:ext cx="1563715" cy="496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1600" b="1" kern="0" dirty="0" err="1">
                  <a:solidFill>
                    <a:sysClr val="windowText" lastClr="000000"/>
                  </a:solidFill>
                  <a:latin typeface="Calibri"/>
                </a:rPr>
                <a:t>MaryKate</a:t>
              </a:r>
              <a:r>
                <a:rPr lang="en-US" sz="1600" b="1" kern="0" dirty="0">
                  <a:solidFill>
                    <a:sysClr val="windowText" lastClr="000000"/>
                  </a:solidFill>
                  <a:latin typeface="Calibri"/>
                </a:rPr>
                <a:t> McNulty</a:t>
              </a:r>
            </a:p>
            <a:p>
              <a:pPr algn="ctr"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Secretary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28367" y="4714257"/>
              <a:ext cx="1314450" cy="468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endParaRPr lang="en-US" sz="1400" kern="0" dirty="0">
                <a:solidFill>
                  <a:sysClr val="windowText" lastClr="000000"/>
                </a:solidFill>
                <a:latin typeface="Calibri"/>
              </a:endParaRPr>
            </a:p>
            <a:p>
              <a:pPr algn="ctr"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Special Events Dir.</a:t>
              </a:r>
              <a:endParaRPr lang="en-US" sz="1400" kern="0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97780" y="4789339"/>
              <a:ext cx="1284278" cy="496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Calibri"/>
                </a:rPr>
                <a:t>Danielle Emby</a:t>
              </a:r>
            </a:p>
            <a:p>
              <a:pPr algn="ctr"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Treasurer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498431" y="1009677"/>
              <a:ext cx="1371600" cy="496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Calibri"/>
                </a:rPr>
                <a:t>Jeff Place</a:t>
              </a:r>
            </a:p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Executive Sponsor</a:t>
              </a:r>
              <a:endParaRPr lang="en-US" sz="16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498431" y="1448260"/>
              <a:ext cx="1371600" cy="496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Calibri"/>
                </a:rPr>
                <a:t>Lisa Brattin </a:t>
              </a:r>
            </a:p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Executive Sponsor</a:t>
              </a:r>
              <a:endParaRPr lang="en-US" sz="16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472041" y="2158378"/>
              <a:ext cx="1599886" cy="716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Calibri"/>
                </a:rPr>
                <a:t>Gio Montanes-Durand</a:t>
              </a:r>
            </a:p>
            <a:p>
              <a:pPr>
                <a:defRPr/>
              </a:pPr>
              <a:r>
                <a:rPr lang="en-US" sz="1400" kern="0" dirty="0">
                  <a:solidFill>
                    <a:sysClr val="windowText" lastClr="000000"/>
                  </a:solidFill>
                  <a:latin typeface="Calibri"/>
                </a:rPr>
                <a:t>WANO-YG Lead</a:t>
              </a:r>
            </a:p>
          </p:txBody>
        </p:sp>
        <p:pic>
          <p:nvPicPr>
            <p:cNvPr id="13" name="Picture 2" descr="https://apps.inpo.org/Data/PeopleandPlaces/ProfilePictures/99724.jpg?123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0982" y="544151"/>
              <a:ext cx="1139327" cy="1310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7325" y="3433136"/>
              <a:ext cx="1142937" cy="1321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7" name="Picture 4" descr="https://apps.inpo.org/Data/PeopleandPlaces/ProfilePictures/500722.jpg?123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696" y="2542555"/>
            <a:ext cx="1371616" cy="147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551" y="933048"/>
            <a:ext cx="1365532" cy="1479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077" y="2542555"/>
            <a:ext cx="1282811" cy="1475232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C99DFD1D-68FF-4B06-BAA2-463CA7FF996E}"/>
              </a:ext>
            </a:extLst>
          </p:cNvPr>
          <p:cNvSpPr/>
          <p:nvPr/>
        </p:nvSpPr>
        <p:spPr>
          <a:xfrm>
            <a:off x="7229864" y="4175620"/>
            <a:ext cx="1164771" cy="14133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close-up of a person smiling&#10;&#10;Description automatically generated">
            <a:extLst>
              <a:ext uri="{FF2B5EF4-FFF2-40B4-BE49-F238E27FC236}">
                <a16:creationId xmlns:a16="http://schemas.microsoft.com/office/drawing/2014/main" id="{98D3CE91-44C1-4780-A475-48B9AE2EE82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317" y="4147595"/>
            <a:ext cx="1280160" cy="1472184"/>
          </a:xfrm>
          <a:prstGeom prst="rect">
            <a:avLst/>
          </a:prstGeom>
        </p:spPr>
      </p:pic>
      <p:pic>
        <p:nvPicPr>
          <p:cNvPr id="16" name="Picture 15" descr="A picture containing person, sky, suit&#10;&#10;Description automatically generated">
            <a:extLst>
              <a:ext uri="{FF2B5EF4-FFF2-40B4-BE49-F238E27FC236}">
                <a16:creationId xmlns:a16="http://schemas.microsoft.com/office/drawing/2014/main" id="{A2058230-EB34-4265-929F-931F18CF9C4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6379" y="907362"/>
            <a:ext cx="1272209" cy="14630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37747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42455"/>
            <a:ext cx="11176000" cy="1143000"/>
          </a:xfrm>
        </p:spPr>
        <p:txBody>
          <a:bodyPr/>
          <a:lstStyle/>
          <a:p>
            <a:r>
              <a:rPr lang="en-US" dirty="0"/>
              <a:t>2019 Accomplishments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557251"/>
            <a:ext cx="10972800" cy="5029200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Knowledge Transfer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Several Knowledge Labs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INPO’s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Nuclear Fundamentals Course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Professional Development</a:t>
            </a:r>
          </a:p>
          <a:p>
            <a:pPr>
              <a:lnSpc>
                <a:spcPct val="120000"/>
              </a:lnSpc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EAG Luncheon, National/Regional Meetings, WANO Young Generation Exchange Assembly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Public  Service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Nuclear Fundamentals (Public Education) 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Taught +50,000 students since 2010</a:t>
            </a:r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412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97873"/>
            <a:ext cx="11176000" cy="1143000"/>
          </a:xfrm>
        </p:spPr>
        <p:txBody>
          <a:bodyPr>
            <a:normAutofit/>
          </a:bodyPr>
          <a:lstStyle/>
          <a:p>
            <a:r>
              <a:rPr lang="en-US" dirty="0"/>
              <a:t>2022 Focus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Continuous learning with Knowledge Labs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Collaborate with other ERGs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Reconsider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NAYGN’s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strategic design and goals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Influence/support the industry’s YGs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Interact/support WANO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Engage all INPO Employees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6587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42455"/>
            <a:ext cx="11176000" cy="1143000"/>
          </a:xfrm>
        </p:spPr>
        <p:txBody>
          <a:bodyPr/>
          <a:lstStyle/>
          <a:p>
            <a:r>
              <a:rPr lang="en-US" dirty="0"/>
              <a:t>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Interested in becoming a member?</a:t>
            </a:r>
          </a:p>
          <a:p>
            <a:pPr lvl="1"/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Contact </a:t>
            </a: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quintanaed@inpo.org</a:t>
            </a: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to join!</a:t>
            </a:r>
          </a:p>
          <a:p>
            <a:pPr lvl="1"/>
            <a:endParaRPr lang="en-US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Visit our webpage for more information:</a:t>
            </a:r>
          </a:p>
          <a:p>
            <a:pPr lvl="1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http://myion/corp/ERG/NAYGN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591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67" y="2381596"/>
            <a:ext cx="11176000" cy="1143000"/>
          </a:xfrm>
        </p:spPr>
        <p:txBody>
          <a:bodyPr>
            <a:normAutofit/>
          </a:bodyPr>
          <a:lstStyle/>
          <a:p>
            <a:pPr algn="ctr"/>
            <a:r>
              <a:rPr lang="en-US" sz="6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929607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NEO Template Widescre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3793</TotalTime>
  <Words>272</Words>
  <Application>Microsoft Office PowerPoint</Application>
  <PresentationFormat>Widescreen</PresentationFormat>
  <Paragraphs>81</Paragraphs>
  <Slides>9</Slides>
  <Notes>9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Segoe UI</vt:lpstr>
      <vt:lpstr>NEO Template Widescreen</vt:lpstr>
      <vt:lpstr>INPO NAYGN Chapter</vt:lpstr>
      <vt:lpstr>PowerPoint Presentation</vt:lpstr>
      <vt:lpstr>NAYGN INPO Chapter</vt:lpstr>
      <vt:lpstr>INPO Chapter  Board of Directors </vt:lpstr>
      <vt:lpstr>INPO Chapter  Board of Directors </vt:lpstr>
      <vt:lpstr>2019 Accomplishments</vt:lpstr>
      <vt:lpstr>2022 Focus</vt:lpstr>
      <vt:lpstr>Membership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INPO NAYGN Chapter</dc:title>
  <dc:creator>Tyson, Tina M. (INPO)</dc:creator>
  <cp:lastModifiedBy>Tyson, Tina M. (INPO)</cp:lastModifiedBy>
  <cp:revision>5</cp:revision>
  <dcterms:created xsi:type="dcterms:W3CDTF">2021-09-30T13:24:10Z</dcterms:created>
  <dcterms:modified xsi:type="dcterms:W3CDTF">2022-02-07T13:46:30Z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AF3ACFEF-222B-4484-ADB5-750BE6C8C5C5</vt:lpwstr>
  </property>
  <property fmtid="{D5CDD505-2E9C-101B-9397-08002B2CF9AE}" pid="3" name="ArticulatePath">
    <vt:lpwstr>NAYGN</vt:lpwstr>
  </property>
</Properties>
</file>