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6" r:id="rId5"/>
    <p:sldId id="257" r:id="rId6"/>
    <p:sldId id="312" r:id="rId7"/>
    <p:sldId id="315" r:id="rId8"/>
    <p:sldId id="314" r:id="rId9"/>
    <p:sldId id="261" r:id="rId10"/>
    <p:sldId id="310" r:id="rId11"/>
    <p:sldId id="313" r:id="rId12"/>
    <p:sldId id="311" r:id="rId13"/>
    <p:sldId id="283" r:id="rId14"/>
    <p:sldId id="316" r:id="rId15"/>
    <p:sldId id="293" r:id="rId16"/>
    <p:sldId id="317" r:id="rId17"/>
    <p:sldId id="306" r:id="rId18"/>
    <p:sldId id="290" r:id="rId19"/>
    <p:sldId id="309" r:id="rId20"/>
    <p:sldId id="308" r:id="rId21"/>
    <p:sldId id="272" r:id="rId22"/>
    <p:sldId id="26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49" autoAdjust="0"/>
  </p:normalViewPr>
  <p:slideViewPr>
    <p:cSldViewPr snapToGrid="0" snapToObjects="1">
      <p:cViewPr varScale="1">
        <p:scale>
          <a:sx n="57" d="100"/>
          <a:sy n="57" d="100"/>
        </p:scale>
        <p:origin x="15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off with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stop and look around your areas for any potential hazards that would affect you leaving your area safely in case of an emergency. If there are any hazards, please take a moment to eliminate them. Make sure we are also following our COVID-19 protocols.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to get off the call, I’ll be glad to catch you up at a later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this meeting is being recorded.</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a:t>
            </a:fld>
            <a:endParaRPr lang="en-US"/>
          </a:p>
        </p:txBody>
      </p:sp>
    </p:spTree>
    <p:extLst>
      <p:ext uri="{BB962C8B-B14F-4D97-AF65-F5344CB8AC3E}">
        <p14:creationId xmlns:p14="http://schemas.microsoft.com/office/powerpoint/2010/main" val="10167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usa@naygn.org or Canada@naygn.org with the amazing things your chapter is doing!</a:t>
            </a:r>
          </a:p>
          <a:p>
            <a:r>
              <a:rPr lang="en-CA" dirty="0"/>
              <a:t>We would love to highlight all of the great work that you’re doing!</a:t>
            </a:r>
          </a:p>
        </p:txBody>
      </p:sp>
      <p:sp>
        <p:nvSpPr>
          <p:cNvPr id="4" name="Slide Number Placeholder 3"/>
          <p:cNvSpPr>
            <a:spLocks noGrp="1"/>
          </p:cNvSpPr>
          <p:nvPr>
            <p:ph type="sldNum" sz="quarter" idx="10"/>
          </p:nvPr>
        </p:nvSpPr>
        <p:spPr/>
        <p:txBody>
          <a:bodyPr/>
          <a:lstStyle/>
          <a:p>
            <a:fld id="{0C19EDA9-A97E-B140-B791-ABFAD2941DBE}" type="slidenum">
              <a:rPr lang="en-US" smtClean="0"/>
              <a:t>17</a:t>
            </a:fld>
            <a:endParaRPr lang="en-US"/>
          </a:p>
        </p:txBody>
      </p:sp>
    </p:spTree>
    <p:extLst>
      <p:ext uri="{BB962C8B-B14F-4D97-AF65-F5344CB8AC3E}">
        <p14:creationId xmlns:p14="http://schemas.microsoft.com/office/powerpoint/2010/main" val="377719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9EDA9-A97E-B140-B791-ABFAD2941DBE}" type="slidenum">
              <a:rPr lang="en-US" smtClean="0"/>
              <a:t>18</a:t>
            </a:fld>
            <a:endParaRPr lang="en-US"/>
          </a:p>
        </p:txBody>
      </p:sp>
    </p:spTree>
    <p:extLst>
      <p:ext uri="{BB962C8B-B14F-4D97-AF65-F5344CB8AC3E}">
        <p14:creationId xmlns:p14="http://schemas.microsoft.com/office/powerpoint/2010/main" val="211693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turn it over to our president, Amber, I want to open it up for any questions or comments that you may have.</a:t>
            </a:r>
          </a:p>
          <a:p>
            <a:pPr marL="171450" indent="-171450">
              <a:buFont typeface="Arial" panose="020B0604020202020204" pitchFamily="34" charset="0"/>
              <a:buChar char="•"/>
            </a:pPr>
            <a:r>
              <a:rPr lang="en-US" dirty="0"/>
              <a:t>Ok, over to you Amber.</a:t>
            </a:r>
          </a:p>
        </p:txBody>
      </p:sp>
      <p:sp>
        <p:nvSpPr>
          <p:cNvPr id="4" name="Slide Number Placeholder 3"/>
          <p:cNvSpPr>
            <a:spLocks noGrp="1"/>
          </p:cNvSpPr>
          <p:nvPr>
            <p:ph type="sldNum" sz="quarter" idx="10"/>
          </p:nvPr>
        </p:nvSpPr>
        <p:spPr/>
        <p:txBody>
          <a:bodyPr/>
          <a:lstStyle/>
          <a:p>
            <a:fld id="{0C19EDA9-A97E-B140-B791-ABFAD2941DBE}" type="slidenum">
              <a:rPr lang="en-US" smtClean="0"/>
              <a:t>19</a:t>
            </a:fld>
            <a:endParaRPr lang="en-US"/>
          </a:p>
        </p:txBody>
      </p:sp>
    </p:spTree>
    <p:extLst>
      <p:ext uri="{BB962C8B-B14F-4D97-AF65-F5344CB8AC3E}">
        <p14:creationId xmlns:p14="http://schemas.microsoft.com/office/powerpoint/2010/main" val="32391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Metrics update</a:t>
            </a:r>
          </a:p>
          <a:p>
            <a:pPr marL="171450" indent="-171450">
              <a:buFont typeface="Arial" panose="020B0604020202020204" pitchFamily="34" charset="0"/>
              <a:buChar char="•"/>
            </a:pPr>
            <a:r>
              <a:rPr lang="en-US" dirty="0"/>
              <a:t>Excellence Awards</a:t>
            </a:r>
          </a:p>
          <a:p>
            <a:pPr marL="171450" indent="-171450">
              <a:buFont typeface="Arial" panose="020B0604020202020204" pitchFamily="34" charset="0"/>
              <a:buChar char="•"/>
            </a:pPr>
            <a:r>
              <a:rPr lang="en-US" dirty="0"/>
              <a:t>Webinar</a:t>
            </a:r>
          </a:p>
          <a:p>
            <a:pPr marL="171450" indent="-171450">
              <a:buFont typeface="Arial" panose="020B0604020202020204" pitchFamily="34" charset="0"/>
              <a:buChar char="•"/>
            </a:pPr>
            <a:r>
              <a:rPr lang="en-US" dirty="0"/>
              <a:t>Information on our 2020 regional conferences</a:t>
            </a:r>
          </a:p>
          <a:p>
            <a:pPr marL="171450" indent="-171450">
              <a:buFont typeface="Arial" panose="020B0604020202020204" pitchFamily="34" charset="0"/>
              <a:buChar char="•"/>
            </a:pPr>
            <a:r>
              <a:rPr lang="en-US" dirty="0"/>
              <a:t>Committee updates</a:t>
            </a:r>
          </a:p>
          <a:p>
            <a:pPr marL="171450" indent="-171450">
              <a:buFont typeface="Arial" panose="020B0604020202020204" pitchFamily="34" charset="0"/>
              <a:buChar char="•"/>
            </a:pPr>
            <a:r>
              <a:rPr lang="en-US" dirty="0"/>
              <a:t>End with open discussion</a:t>
            </a:r>
          </a:p>
        </p:txBody>
      </p:sp>
      <p:sp>
        <p:nvSpPr>
          <p:cNvPr id="4" name="Slide Number Placeholder 3"/>
          <p:cNvSpPr>
            <a:spLocks noGrp="1"/>
          </p:cNvSpPr>
          <p:nvPr>
            <p:ph type="sldNum" sz="quarter" idx="10"/>
          </p:nvPr>
        </p:nvSpPr>
        <p:spPr/>
        <p:txBody>
          <a:bodyPr/>
          <a:lstStyle/>
          <a:p>
            <a:fld id="{0C19EDA9-A97E-B140-B791-ABFAD2941DBE}" type="slidenum">
              <a:rPr lang="en-US" smtClean="0"/>
              <a:t>2</a:t>
            </a:fld>
            <a:endParaRPr lang="en-US"/>
          </a:p>
        </p:txBody>
      </p:sp>
    </p:spTree>
    <p:extLst>
      <p:ext uri="{BB962C8B-B14F-4D97-AF65-F5344CB8AC3E}">
        <p14:creationId xmlns:p14="http://schemas.microsoft.com/office/powerpoint/2010/main" val="26172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current metrics for this year.</a:t>
            </a:r>
          </a:p>
          <a:p>
            <a:pPr marL="171450" indent="-171450">
              <a:buFont typeface="Arial" panose="020B0604020202020204" pitchFamily="34" charset="0"/>
              <a:buChar char="•"/>
            </a:pPr>
            <a:r>
              <a:rPr lang="en-US" dirty="0"/>
              <a:t>Please continue to add your metrics as you complete events throughout the year.</a:t>
            </a:r>
          </a:p>
          <a:p>
            <a:pPr marL="171450" indent="-171450">
              <a:buFont typeface="Arial" panose="020B0604020202020204" pitchFamily="34" charset="0"/>
              <a:buChar char="•"/>
            </a:pPr>
            <a:r>
              <a:rPr lang="en-US" dirty="0"/>
              <a:t>Any questions/concerns, please reach out!</a:t>
            </a:r>
          </a:p>
        </p:txBody>
      </p:sp>
      <p:sp>
        <p:nvSpPr>
          <p:cNvPr id="4" name="Slide Number Placeholder 3"/>
          <p:cNvSpPr>
            <a:spLocks noGrp="1"/>
          </p:cNvSpPr>
          <p:nvPr>
            <p:ph type="sldNum" sz="quarter" idx="10"/>
          </p:nvPr>
        </p:nvSpPr>
        <p:spPr/>
        <p:txBody>
          <a:bodyPr/>
          <a:lstStyle/>
          <a:p>
            <a:fld id="{0C19EDA9-A97E-B140-B791-ABFAD2941DBE}" type="slidenum">
              <a:rPr lang="en-US" smtClean="0"/>
              <a:t>3</a:t>
            </a:fld>
            <a:endParaRPr lang="en-US"/>
          </a:p>
        </p:txBody>
      </p:sp>
    </p:spTree>
    <p:extLst>
      <p:ext uri="{BB962C8B-B14F-4D97-AF65-F5344CB8AC3E}">
        <p14:creationId xmlns:p14="http://schemas.microsoft.com/office/powerpoint/2010/main" val="96388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19EDA9-A97E-B140-B791-ABFAD2941DBE}" type="slidenum">
              <a:rPr lang="en-US" smtClean="0"/>
              <a:t>4</a:t>
            </a:fld>
            <a:endParaRPr lang="en-US"/>
          </a:p>
        </p:txBody>
      </p:sp>
    </p:spTree>
    <p:extLst>
      <p:ext uri="{BB962C8B-B14F-4D97-AF65-F5344CB8AC3E}">
        <p14:creationId xmlns:p14="http://schemas.microsoft.com/office/powerpoint/2010/main" val="33824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Regional conference season is here!</a:t>
            </a:r>
          </a:p>
          <a:p>
            <a:pPr marL="171450" indent="-171450">
              <a:buFont typeface="Arial" panose="020B0604020202020204" pitchFamily="34" charset="0"/>
              <a:buChar char="•"/>
            </a:pPr>
            <a:r>
              <a:rPr lang="en-US" dirty="0"/>
              <a:t>The Carolinas region started the NAYGN conference season off with a success virtual conference last week. </a:t>
            </a:r>
          </a:p>
          <a:p>
            <a:pPr marL="171450" indent="-171450">
              <a:buFont typeface="Arial" panose="020B0604020202020204" pitchFamily="34" charset="0"/>
              <a:buChar char="•"/>
            </a:pPr>
            <a:r>
              <a:rPr lang="en-US" dirty="0"/>
              <a:t>Here are the dates for the remaining conferences and we’ll go into details about a few upcoming ones. </a:t>
            </a:r>
          </a:p>
        </p:txBody>
      </p:sp>
      <p:sp>
        <p:nvSpPr>
          <p:cNvPr id="4" name="Slide Number Placeholder 3"/>
          <p:cNvSpPr>
            <a:spLocks noGrp="1"/>
          </p:cNvSpPr>
          <p:nvPr>
            <p:ph type="sldNum" sz="quarter" idx="10"/>
          </p:nvPr>
        </p:nvSpPr>
        <p:spPr/>
        <p:txBody>
          <a:bodyPr/>
          <a:lstStyle/>
          <a:p>
            <a:fld id="{0C19EDA9-A97E-B140-B791-ABFAD2941DBE}" type="slidenum">
              <a:rPr lang="en-US" smtClean="0"/>
              <a:t>6</a:t>
            </a:fld>
            <a:endParaRPr lang="en-US"/>
          </a:p>
        </p:txBody>
      </p:sp>
    </p:spTree>
    <p:extLst>
      <p:ext uri="{BB962C8B-B14F-4D97-AF65-F5344CB8AC3E}">
        <p14:creationId xmlns:p14="http://schemas.microsoft.com/office/powerpoint/2010/main" val="371125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Conference focusing on small modular reactor technology and nuclear advocacy.</a:t>
            </a:r>
          </a:p>
        </p:txBody>
      </p:sp>
      <p:sp>
        <p:nvSpPr>
          <p:cNvPr id="4" name="Slide Number Placeholder 3"/>
          <p:cNvSpPr>
            <a:spLocks noGrp="1"/>
          </p:cNvSpPr>
          <p:nvPr>
            <p:ph type="sldNum" sz="quarter" idx="10"/>
          </p:nvPr>
        </p:nvSpPr>
        <p:spPr/>
        <p:txBody>
          <a:bodyPr/>
          <a:lstStyle/>
          <a:p>
            <a:fld id="{0C19EDA9-A97E-B140-B791-ABFAD2941DBE}" type="slidenum">
              <a:rPr lang="en-US" smtClean="0"/>
              <a:t>7</a:t>
            </a:fld>
            <a:endParaRPr lang="en-US"/>
          </a:p>
        </p:txBody>
      </p:sp>
    </p:spTree>
    <p:extLst>
      <p:ext uri="{BB962C8B-B14F-4D97-AF65-F5344CB8AC3E}">
        <p14:creationId xmlns:p14="http://schemas.microsoft.com/office/powerpoint/2010/main" val="81254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2021 NEA conference will be virtual and we are looking for volunteers to help plan our upcoming conference. </a:t>
            </a:r>
          </a:p>
          <a:p>
            <a:r>
              <a:rPr lang="en-US" dirty="0"/>
              <a:t>Interested? Please contact Jenny Gourley at pd@naygn.org </a:t>
            </a:r>
          </a:p>
          <a:p>
            <a:endParaRPr lang="en-US" dirty="0"/>
          </a:p>
        </p:txBody>
      </p:sp>
      <p:sp>
        <p:nvSpPr>
          <p:cNvPr id="4" name="Slide Number Placeholder 3"/>
          <p:cNvSpPr>
            <a:spLocks noGrp="1"/>
          </p:cNvSpPr>
          <p:nvPr>
            <p:ph type="sldNum" sz="quarter" idx="5"/>
          </p:nvPr>
        </p:nvSpPr>
        <p:spPr/>
        <p:txBody>
          <a:bodyPr/>
          <a:lstStyle/>
          <a:p>
            <a:fld id="{0C19EDA9-A97E-B140-B791-ABFAD2941DBE}" type="slidenum">
              <a:rPr lang="en-US" smtClean="0"/>
              <a:t>9</a:t>
            </a:fld>
            <a:endParaRPr lang="en-US"/>
          </a:p>
        </p:txBody>
      </p:sp>
    </p:spTree>
    <p:extLst>
      <p:ext uri="{BB962C8B-B14F-4D97-AF65-F5344CB8AC3E}">
        <p14:creationId xmlns:p14="http://schemas.microsoft.com/office/powerpoint/2010/main" val="304637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a:t>
            </a:r>
            <a:r>
              <a:rPr lang="en-CA" dirty="0" err="1"/>
              <a:t>usa@naygn.org</a:t>
            </a:r>
            <a:r>
              <a:rPr lang="en-CA" dirty="0"/>
              <a:t> or </a:t>
            </a:r>
            <a:r>
              <a:rPr lang="en-CA" dirty="0" err="1"/>
              <a:t>Canada@naygn.org</a:t>
            </a:r>
            <a:r>
              <a:rPr lang="en-CA" dirty="0"/>
              <a:t> with the amazing things your chapter is doing!</a:t>
            </a:r>
          </a:p>
        </p:txBody>
      </p:sp>
      <p:sp>
        <p:nvSpPr>
          <p:cNvPr id="4" name="Slide Number Placeholder 3"/>
          <p:cNvSpPr>
            <a:spLocks noGrp="1"/>
          </p:cNvSpPr>
          <p:nvPr>
            <p:ph type="sldNum" sz="quarter" idx="10"/>
          </p:nvPr>
        </p:nvSpPr>
        <p:spPr/>
        <p:txBody>
          <a:bodyPr/>
          <a:lstStyle/>
          <a:p>
            <a:fld id="{0C19EDA9-A97E-B140-B791-ABFAD2941DBE}" type="slidenum">
              <a:rPr lang="en-US" smtClean="0"/>
              <a:t>15</a:t>
            </a:fld>
            <a:endParaRPr lang="en-US"/>
          </a:p>
        </p:txBody>
      </p:sp>
    </p:spTree>
    <p:extLst>
      <p:ext uri="{BB962C8B-B14F-4D97-AF65-F5344CB8AC3E}">
        <p14:creationId xmlns:p14="http://schemas.microsoft.com/office/powerpoint/2010/main" val="8190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Contact </a:t>
            </a:r>
            <a:r>
              <a:rPr lang="en-CA" dirty="0" err="1"/>
              <a:t>usa@naygn.org</a:t>
            </a:r>
            <a:r>
              <a:rPr lang="en-CA" dirty="0"/>
              <a:t> or </a:t>
            </a:r>
            <a:r>
              <a:rPr lang="en-CA" dirty="0" err="1"/>
              <a:t>Canada@naygn.org</a:t>
            </a:r>
            <a:r>
              <a:rPr lang="en-CA" dirty="0"/>
              <a:t> with the amazing things your chapter is doing!</a:t>
            </a:r>
          </a:p>
        </p:txBody>
      </p:sp>
      <p:sp>
        <p:nvSpPr>
          <p:cNvPr id="4" name="Slide Number Placeholder 3"/>
          <p:cNvSpPr>
            <a:spLocks noGrp="1"/>
          </p:cNvSpPr>
          <p:nvPr>
            <p:ph type="sldNum" sz="quarter" idx="10"/>
          </p:nvPr>
        </p:nvSpPr>
        <p:spPr/>
        <p:txBody>
          <a:bodyPr/>
          <a:lstStyle/>
          <a:p>
            <a:fld id="{0C19EDA9-A97E-B140-B791-ABFAD2941DBE}" type="slidenum">
              <a:rPr lang="en-US" smtClean="0"/>
              <a:t>16</a:t>
            </a:fld>
            <a:endParaRPr lang="en-US"/>
          </a:p>
        </p:txBody>
      </p:sp>
    </p:spTree>
    <p:extLst>
      <p:ext uri="{BB962C8B-B14F-4D97-AF65-F5344CB8AC3E}">
        <p14:creationId xmlns:p14="http://schemas.microsoft.com/office/powerpoint/2010/main" val="84922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11/24/2020</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11/24/2020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nada@nayg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can01.safelinks.protection.outlook.com/?url=https%3A%2F%2Fnaygn.webex.com%2Fnaygn%2Fonstage%2Fg.php%3FMTID%3Dedb2bbdf0e6358c524912a99bac5fd944&amp;data=04%7C01%7Cmatthew.mairinger%40opg.com%7C8b96b80450654eb3bea608d88c0db192%7C962f21cf93ea449f99bf402e2b2987b2%7C0%7C0%7C637413337724692184%7CUnknown%7CTWFpbGZsb3d8eyJWIjoiMC4wLjAwMDAiLCJQIjoiV2luMzIiLCJBTiI6Ik1haWwiLCJXVCI6Mn0%3D%7C1000&amp;sdata=B3vZXYFhqHBdQTnVQOocUzehtmm8%2BKrlEP2ACzEJJxY%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naygn.webex.com/naygn/onstage/g.php?MTID=e2d4419e8b7c311e76b0cf7fac2d32e6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governmentoutreach@naygn.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n01.safelinks.protection.outlook.com/?url=https%3A%2F%2Fwww.youtube.com%2Fwatch%3Fv%3Dmvg0w4bEJ4E&amp;data=04%7C01%7Cmatthew.mairinger%40opg.com%7Cb1e04cd267f04e17d43d08d8909f5d7c%7C962f21cf93ea449f99bf402e2b2987b2%7C0%7C0%7C637418361464631523%7CUnknown%7CTWFpbGZsb3d8eyJWIjoiMC4wLjAwMDAiLCJQIjoiV2luMzIiLCJBTiI6Ik1haWwiLCJXVCI6Mn0%3D%7C1000&amp;sdata=zYdaygUDie0vQf%2FOuAcN5SH%2FdLn8aJ1rEPq0YRT%2BWZA%3D&amp;reserved=0" TargetMode="External"/><Relationship Id="rId2" Type="http://schemas.openxmlformats.org/officeDocument/2006/relationships/hyperlink" Target="https://can01.safelinks.protection.outlook.com/?url=https%3A%2F%2Fwww.curieus.games%2F&amp;data=04%7C01%7Cmatthew.mairinger%40opg.com%7Cb1e04cd267f04e17d43d08d8909f5d7c%7C962f21cf93ea449f99bf402e2b2987b2%7C0%7C0%7C637418361464621534%7CUnknown%7CTWFpbGZsb3d8eyJWIjoiMC4wLjAwMDAiLCJQIjoiV2luMzIiLCJBTiI6Ik1haWwiLCJXVCI6Mn0%3D%7C1000&amp;sdata=wQZrPYTj1CKG2okkwoKli7zNDq1CC6Piap22XH%2BkYoE%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ygn.org/local-chapters/metrics/"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USA@naygn.org" TargetMode="External"/><Relationship Id="rId4" Type="http://schemas.openxmlformats.org/officeDocument/2006/relationships/hyperlink" Target="mailto:Canada@nayg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pg.com/news-and-media/media-releases/media_release/opg-opens-centre-for-canadian-nuclear-sustainability/" TargetMode="External"/><Relationship Id="rId7"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ncanengagenrcan.ca/en/collections/modernizing-canadas-radioactive-waste-policy?utm_source=initial_letter&amp;utm_medium=email&amp;utm_campaign=%20radwaste&amp;utm_content=Youth_en" TargetMode="External"/><Relationship Id="rId5" Type="http://schemas.openxmlformats.org/officeDocument/2006/relationships/hyperlink" Target="https://www.world-nuclear-news.org/Articles/Canada-to-modernise-and-integrate-nuclear-waste-ma" TargetMode="External"/><Relationship Id="rId4" Type="http://schemas.openxmlformats.org/officeDocument/2006/relationships/hyperlink" Target="https://ontariopowergeneration.sharepoint.com/sites/powernet/nws/paa/Pages/OPG-Resumes-Planning-Activities-for-Darlington-New-Nuclear.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opg.com/news-and-media/media-releases/media_release/opg-opens-centre-for-canadian-nuclear-sustainabil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01.safelinks.protection.outlook.com/?url=https%3A%2F%2Fwww.surveymonkey.com%2Fr%2F2RYM5ZZ&amp;data=04%7C01%7Cmatthew.mairinger%40opg.com%7C1438711a956a47f1123c08d88c3f5eec%7C962f21cf93ea449f99bf402e2b2987b2%7C0%7C0%7C637413551086776380%7CUnknown%7CTWFpbGZsb3d8eyJWIjoiMC4wLjAwMDAiLCJQIjoiV2luMzIiLCJBTiI6Ik1haWwiLCJXVCI6Mn0%3D%7C1000&amp;sdata=cYLAZ2sn0VPPfHJME3Id87TK4R9ZbVZzTvU3ivO5dSs%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www.naygncanadianregionalconference.com/event-details-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Canada-region@naygn.org" TargetMode="External"/><Relationship Id="rId4" Type="http://schemas.openxmlformats.org/officeDocument/2006/relationships/hyperlink" Target="https://www.naygncanadianregionalconference.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inyurl.com/naygn2020login" TargetMode="External"/><Relationship Id="rId7" Type="http://schemas.openxmlformats.org/officeDocument/2006/relationships/image" Target="../media/image2.jpg"/><Relationship Id="rId2" Type="http://schemas.openxmlformats.org/officeDocument/2006/relationships/hyperlink" Target="https://tinyurl.com/naygn2020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ahayes@tva.gov" TargetMode="External"/><Relationship Id="rId4" Type="http://schemas.openxmlformats.org/officeDocument/2006/relationships/hyperlink" Target="mailto:Karthik.Makayee@exeloncorp.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pd@nayg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a:t>
            </a:r>
            <a:r>
              <a:rPr lang="en-US" dirty="0" smtClean="0"/>
              <a:t>November </a:t>
            </a:r>
            <a:r>
              <a:rPr lang="en-US" dirty="0"/>
              <a:t>Local Chapter Lead Meeting</a:t>
            </a:r>
          </a:p>
        </p:txBody>
      </p:sp>
      <p:sp>
        <p:nvSpPr>
          <p:cNvPr id="3" name="Subtitle 2"/>
          <p:cNvSpPr>
            <a:spLocks noGrp="1"/>
          </p:cNvSpPr>
          <p:nvPr>
            <p:ph type="subTitle" idx="1"/>
          </p:nvPr>
        </p:nvSpPr>
        <p:spPr/>
        <p:txBody>
          <a:bodyPr>
            <a:normAutofit lnSpcReduction="10000"/>
          </a:bodyPr>
          <a:lstStyle/>
          <a:p>
            <a:r>
              <a:rPr lang="en-US" dirty="0" smtClean="0"/>
              <a:t>Matthew Mairinger, Canadian Operating </a:t>
            </a:r>
            <a:r>
              <a:rPr lang="en-US" dirty="0"/>
              <a:t>Officer </a:t>
            </a:r>
          </a:p>
          <a:p>
            <a:r>
              <a:rPr lang="en-US" dirty="0" smtClean="0">
                <a:hlinkClick r:id="rId3"/>
              </a:rPr>
              <a:t>Canada@naygn.org</a:t>
            </a:r>
            <a:r>
              <a:rPr lang="en-US" dirty="0" smtClean="0"/>
              <a:t> </a:t>
            </a:r>
            <a:endParaRPr lang="en-US" dirty="0"/>
          </a:p>
          <a:p>
            <a:r>
              <a:rPr lang="en-US" dirty="0" smtClean="0"/>
              <a:t>November 24, </a:t>
            </a:r>
            <a:r>
              <a:rPr lang="en-US" dirty="0"/>
              <a:t>2020</a:t>
            </a:r>
            <a:endParaRPr lang="en-CA"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184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6F37-9FEE-4AA2-879E-FD5C492A7201}"/>
              </a:ext>
            </a:extLst>
          </p:cNvPr>
          <p:cNvSpPr>
            <a:spLocks noGrp="1"/>
          </p:cNvSpPr>
          <p:nvPr>
            <p:ph type="title"/>
          </p:nvPr>
        </p:nvSpPr>
        <p:spPr/>
        <p:txBody>
          <a:bodyPr/>
          <a:lstStyle/>
          <a:p>
            <a:r>
              <a:rPr lang="en-US" dirty="0"/>
              <a:t>Professional Development Book Club</a:t>
            </a:r>
          </a:p>
        </p:txBody>
      </p:sp>
      <p:sp>
        <p:nvSpPr>
          <p:cNvPr id="3" name="Content Placeholder 2">
            <a:extLst>
              <a:ext uri="{FF2B5EF4-FFF2-40B4-BE49-F238E27FC236}">
                <a16:creationId xmlns:a16="http://schemas.microsoft.com/office/drawing/2014/main" id="{43D1F8C1-01A7-4304-8469-DD7697B60317}"/>
              </a:ext>
            </a:extLst>
          </p:cNvPr>
          <p:cNvSpPr>
            <a:spLocks noGrp="1"/>
          </p:cNvSpPr>
          <p:nvPr>
            <p:ph idx="1"/>
          </p:nvPr>
        </p:nvSpPr>
        <p:spPr/>
        <p:txBody>
          <a:bodyPr/>
          <a:lstStyle/>
          <a:p>
            <a:r>
              <a:rPr lang="en-CA" b="1" dirty="0"/>
              <a:t>When: </a:t>
            </a:r>
            <a:r>
              <a:rPr lang="en-CA" dirty="0"/>
              <a:t>Wednesday, December 16 at 1100 am EST</a:t>
            </a:r>
          </a:p>
          <a:p>
            <a:r>
              <a:rPr lang="en-CA" b="1" dirty="0"/>
              <a:t>Topic: </a:t>
            </a:r>
            <a:r>
              <a:rPr lang="en-CA" dirty="0"/>
              <a:t>NAYGN PD Session on "How to Be an Inclusive Leader" and "Blind Spots"</a:t>
            </a:r>
          </a:p>
          <a:p>
            <a:r>
              <a:rPr lang="en-CA" b="1" dirty="0"/>
              <a:t>Registration:</a:t>
            </a:r>
            <a:r>
              <a:rPr lang="en-CA" dirty="0"/>
              <a:t> </a:t>
            </a:r>
            <a:r>
              <a:rPr lang="en-CA" u="sng" dirty="0">
                <a:hlinkClick r:id="rId2"/>
              </a:rPr>
              <a:t>https://naygn.webex.com/naygn/onstage/g.php?MTID=edb2bbdf0e6358c524912a99bac5fd944</a:t>
            </a:r>
            <a:endParaRPr lang="en-CA" dirty="0"/>
          </a:p>
          <a:p>
            <a:r>
              <a:rPr lang="en-CA" b="1" dirty="0"/>
              <a:t>Content: </a:t>
            </a:r>
            <a:r>
              <a:rPr lang="en-CA" dirty="0"/>
              <a:t>Materials will be shared with you after registration for review before the meeting.</a:t>
            </a:r>
          </a:p>
          <a:p>
            <a:endParaRPr lang="en-US" dirty="0"/>
          </a:p>
        </p:txBody>
      </p:sp>
      <p:pic>
        <p:nvPicPr>
          <p:cNvPr id="4" name="Picture 3" descr="NAYGN logo color.jpg">
            <a:extLst>
              <a:ext uri="{FF2B5EF4-FFF2-40B4-BE49-F238E27FC236}">
                <a16:creationId xmlns:a16="http://schemas.microsoft.com/office/drawing/2014/main" id="{3103E5FC-3526-4B9B-97C4-4B137E8E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5126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6F37-9FEE-4AA2-879E-FD5C492A7201}"/>
              </a:ext>
            </a:extLst>
          </p:cNvPr>
          <p:cNvSpPr>
            <a:spLocks noGrp="1"/>
          </p:cNvSpPr>
          <p:nvPr>
            <p:ph type="title"/>
          </p:nvPr>
        </p:nvSpPr>
        <p:spPr/>
        <p:txBody>
          <a:bodyPr/>
          <a:lstStyle/>
          <a:p>
            <a:r>
              <a:rPr lang="en-US" dirty="0"/>
              <a:t>Professional Development </a:t>
            </a:r>
            <a:r>
              <a:rPr lang="en-US" dirty="0" smtClean="0"/>
              <a:t>Webinar</a:t>
            </a:r>
            <a:endParaRPr lang="en-US" dirty="0"/>
          </a:p>
        </p:txBody>
      </p:sp>
      <p:sp>
        <p:nvSpPr>
          <p:cNvPr id="3" name="Content Placeholder 2">
            <a:extLst>
              <a:ext uri="{FF2B5EF4-FFF2-40B4-BE49-F238E27FC236}">
                <a16:creationId xmlns:a16="http://schemas.microsoft.com/office/drawing/2014/main" id="{43D1F8C1-01A7-4304-8469-DD7697B60317}"/>
              </a:ext>
            </a:extLst>
          </p:cNvPr>
          <p:cNvSpPr>
            <a:spLocks noGrp="1"/>
          </p:cNvSpPr>
          <p:nvPr>
            <p:ph idx="1"/>
          </p:nvPr>
        </p:nvSpPr>
        <p:spPr/>
        <p:txBody>
          <a:bodyPr/>
          <a:lstStyle/>
          <a:p>
            <a:r>
              <a:rPr lang="en-CA" b="1" dirty="0"/>
              <a:t>When: </a:t>
            </a:r>
            <a:r>
              <a:rPr lang="en-CA" dirty="0"/>
              <a:t>Wednesday, January 27, 2021 200 pm EST</a:t>
            </a:r>
          </a:p>
          <a:p>
            <a:r>
              <a:rPr lang="en-CA" b="1" dirty="0"/>
              <a:t>Topic:</a:t>
            </a:r>
            <a:r>
              <a:rPr lang="en-CA" dirty="0"/>
              <a:t> NAYGN PD Session with </a:t>
            </a:r>
            <a:r>
              <a:rPr lang="en-CA" dirty="0" err="1"/>
              <a:t>ScottMadden</a:t>
            </a:r>
            <a:r>
              <a:rPr lang="en-CA" dirty="0"/>
              <a:t>: The Effect of COVID-19 on Electricity Demand</a:t>
            </a:r>
          </a:p>
          <a:p>
            <a:r>
              <a:rPr lang="en-CA" b="1" dirty="0"/>
              <a:t>Registration: </a:t>
            </a:r>
            <a:r>
              <a:rPr lang="en-CA" u="sng" dirty="0">
                <a:hlinkClick r:id="rId2"/>
              </a:rPr>
              <a:t>https://naygn.webex.com/naygn/onstage/g.php?MTID=e2d4419e8b7c311e76b0cf7fac2d32e65</a:t>
            </a:r>
            <a:endParaRPr lang="en-CA" dirty="0"/>
          </a:p>
          <a:p>
            <a:endParaRPr lang="en-US" dirty="0"/>
          </a:p>
        </p:txBody>
      </p:sp>
      <p:pic>
        <p:nvPicPr>
          <p:cNvPr id="4" name="Picture 3" descr="NAYGN logo color.jpg">
            <a:extLst>
              <a:ext uri="{FF2B5EF4-FFF2-40B4-BE49-F238E27FC236}">
                <a16:creationId xmlns:a16="http://schemas.microsoft.com/office/drawing/2014/main" id="{3103E5FC-3526-4B9B-97C4-4B137E8E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75511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9079-3B49-430F-89AF-4EACAB77AC71}"/>
              </a:ext>
            </a:extLst>
          </p:cNvPr>
          <p:cNvSpPr>
            <a:spLocks noGrp="1"/>
          </p:cNvSpPr>
          <p:nvPr>
            <p:ph type="title"/>
          </p:nvPr>
        </p:nvSpPr>
        <p:spPr/>
        <p:txBody>
          <a:bodyPr/>
          <a:lstStyle/>
          <a:p>
            <a:r>
              <a:rPr lang="en-US" dirty="0"/>
              <a:t>Advocacy Opportunity</a:t>
            </a:r>
          </a:p>
        </p:txBody>
      </p:sp>
      <p:sp>
        <p:nvSpPr>
          <p:cNvPr id="3" name="Content Placeholder 2">
            <a:extLst>
              <a:ext uri="{FF2B5EF4-FFF2-40B4-BE49-F238E27FC236}">
                <a16:creationId xmlns:a16="http://schemas.microsoft.com/office/drawing/2014/main" id="{5B1829AC-F3B4-4C6F-8716-B588B560DBB0}"/>
              </a:ext>
            </a:extLst>
          </p:cNvPr>
          <p:cNvSpPr>
            <a:spLocks noGrp="1"/>
          </p:cNvSpPr>
          <p:nvPr>
            <p:ph idx="1"/>
          </p:nvPr>
        </p:nvSpPr>
        <p:spPr/>
        <p:txBody>
          <a:bodyPr>
            <a:normAutofit lnSpcReduction="10000"/>
          </a:bodyPr>
          <a:lstStyle/>
          <a:p>
            <a:pPr marL="114300" indent="0">
              <a:buNone/>
            </a:pPr>
            <a:r>
              <a:rPr lang="en-US" dirty="0"/>
              <a:t>Is your chapter looking for a way to stay active during Covid-19?</a:t>
            </a:r>
          </a:p>
          <a:p>
            <a:pPr marL="114300" indent="0">
              <a:buNone/>
            </a:pPr>
            <a:r>
              <a:rPr lang="en-US" dirty="0"/>
              <a:t>NAYGN recently purchased a subscription with </a:t>
            </a:r>
            <a:r>
              <a:rPr lang="en-US" dirty="0" err="1"/>
              <a:t>SoftEdge</a:t>
            </a:r>
            <a:r>
              <a:rPr lang="en-US" dirty="0"/>
              <a:t> and we need your help.</a:t>
            </a:r>
          </a:p>
          <a:p>
            <a:r>
              <a:rPr lang="en-US" dirty="0" err="1"/>
              <a:t>SoftEdge</a:t>
            </a:r>
            <a:r>
              <a:rPr lang="en-US" dirty="0"/>
              <a:t> allows NAYGN to track active bills, legislator’s past votes, and social media posts so that we can take action.</a:t>
            </a:r>
          </a:p>
          <a:p>
            <a:r>
              <a:rPr lang="en-US" dirty="0"/>
              <a:t>NAYGN needs your help identifying items that are worth taking action.</a:t>
            </a:r>
          </a:p>
          <a:p>
            <a:r>
              <a:rPr lang="en-US" dirty="0"/>
              <a:t>Your chapter would be responsible for logging in to </a:t>
            </a:r>
            <a:r>
              <a:rPr lang="en-US" dirty="0" err="1"/>
              <a:t>SoftEdge</a:t>
            </a:r>
            <a:r>
              <a:rPr lang="en-US" dirty="0"/>
              <a:t> and identifying new hot topics that should be considered for action.</a:t>
            </a:r>
          </a:p>
          <a:p>
            <a:pPr lvl="1"/>
            <a:r>
              <a:rPr lang="en-US" dirty="0"/>
              <a:t>Updates provided once a week.</a:t>
            </a:r>
          </a:p>
          <a:p>
            <a:pPr lvl="1"/>
            <a:r>
              <a:rPr lang="en-US" dirty="0"/>
              <a:t>Length of volunteering is optional, but ideally 2-3 months.</a:t>
            </a:r>
          </a:p>
          <a:p>
            <a:r>
              <a:rPr lang="en-US" dirty="0"/>
              <a:t>Contact </a:t>
            </a:r>
            <a:r>
              <a:rPr lang="en-US" dirty="0">
                <a:hlinkClick r:id="rId2"/>
              </a:rPr>
              <a:t>governmentoutreach@naygn.org</a:t>
            </a:r>
            <a:r>
              <a:rPr lang="en-US" dirty="0"/>
              <a:t> </a:t>
            </a:r>
          </a:p>
          <a:p>
            <a:endParaRPr lang="en-US" dirty="0"/>
          </a:p>
        </p:txBody>
      </p:sp>
      <p:pic>
        <p:nvPicPr>
          <p:cNvPr id="4" name="Picture 3" descr="NAYGN logo color.jpg">
            <a:extLst>
              <a:ext uri="{FF2B5EF4-FFF2-40B4-BE49-F238E27FC236}">
                <a16:creationId xmlns:a16="http://schemas.microsoft.com/office/drawing/2014/main" id="{61727F87-165A-4238-9D40-3B59C11CA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23498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MegaWatt</a:t>
            </a:r>
            <a:r>
              <a:rPr lang="en-CA" dirty="0" smtClean="0"/>
              <a:t> Card Game</a:t>
            </a:r>
            <a:endParaRPr lang="en-CA" dirty="0"/>
          </a:p>
        </p:txBody>
      </p:sp>
      <p:sp>
        <p:nvSpPr>
          <p:cNvPr id="3" name="Content Placeholder 2"/>
          <p:cNvSpPr>
            <a:spLocks noGrp="1"/>
          </p:cNvSpPr>
          <p:nvPr>
            <p:ph idx="1"/>
          </p:nvPr>
        </p:nvSpPr>
        <p:spPr/>
        <p:txBody>
          <a:bodyPr/>
          <a:lstStyle/>
          <a:p>
            <a:r>
              <a:rPr lang="en-US" dirty="0"/>
              <a:t>If you are interested in an </a:t>
            </a:r>
            <a:r>
              <a:rPr lang="en-US" b="1" dirty="0"/>
              <a:t>energy production themed card game</a:t>
            </a:r>
            <a:r>
              <a:rPr lang="en-US" dirty="0"/>
              <a:t>, check out </a:t>
            </a:r>
            <a:r>
              <a:rPr lang="en-US" u="sng" dirty="0">
                <a:hlinkClick r:id="rId2"/>
              </a:rPr>
              <a:t>MegaWatt</a:t>
            </a:r>
            <a:r>
              <a:rPr lang="en-US" dirty="0"/>
              <a:t>.  This simple card game includes easy to follow </a:t>
            </a:r>
            <a:r>
              <a:rPr lang="en-US" u="sng" dirty="0">
                <a:hlinkClick r:id="rId3"/>
              </a:rPr>
              <a:t>instructions</a:t>
            </a:r>
            <a:r>
              <a:rPr lang="en-US" dirty="0"/>
              <a:t>.  Although mostly luck based, our fellow members at NAYGN Durham &amp; Bruce have tested the card game and can confirm it is a </a:t>
            </a:r>
            <a:r>
              <a:rPr lang="en-US" b="1" dirty="0"/>
              <a:t>great way to inform the general public</a:t>
            </a:r>
            <a:r>
              <a:rPr lang="en-US" dirty="0"/>
              <a:t> on facts about energy sources!  If your chapter has some end of year funding (or you need a nerdy holiday gift for someone on your list), put in your order now by visiting their website.  Each deck is $27 USD and all proceeds are donated to the Eden Reforestation Projects.  Bring this game to a classroom near you as an interactive activity to keep students engaged!</a:t>
            </a:r>
            <a:endParaRPr lang="en-CA" dirty="0"/>
          </a:p>
          <a:p>
            <a:endParaRPr lang="en-CA" dirty="0"/>
          </a:p>
        </p:txBody>
      </p:sp>
    </p:spTree>
    <p:extLst>
      <p:ext uri="{BB962C8B-B14F-4D97-AF65-F5344CB8AC3E}">
        <p14:creationId xmlns:p14="http://schemas.microsoft.com/office/powerpoint/2010/main" val="345596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9079-3B49-430F-89AF-4EACAB77AC71}"/>
              </a:ext>
            </a:extLst>
          </p:cNvPr>
          <p:cNvSpPr>
            <a:spLocks noGrp="1"/>
          </p:cNvSpPr>
          <p:nvPr>
            <p:ph type="title"/>
          </p:nvPr>
        </p:nvSpPr>
        <p:spPr>
          <a:xfrm>
            <a:off x="457200" y="274638"/>
            <a:ext cx="7620000" cy="1143000"/>
          </a:xfrm>
        </p:spPr>
        <p:txBody>
          <a:bodyPr anchor="ctr">
            <a:normAutofit/>
          </a:bodyPr>
          <a:lstStyle/>
          <a:p>
            <a:r>
              <a:rPr lang="en-US" dirty="0"/>
              <a:t>Essay </a:t>
            </a:r>
            <a:r>
              <a:rPr lang="en-US" dirty="0" smtClean="0"/>
              <a:t>Contest</a:t>
            </a:r>
            <a:endParaRPr lang="en-US" dirty="0"/>
          </a:p>
        </p:txBody>
      </p:sp>
      <p:sp>
        <p:nvSpPr>
          <p:cNvPr id="3" name="Content Placeholder 2">
            <a:extLst>
              <a:ext uri="{FF2B5EF4-FFF2-40B4-BE49-F238E27FC236}">
                <a16:creationId xmlns:a16="http://schemas.microsoft.com/office/drawing/2014/main" id="{5B1829AC-F3B4-4C6F-8716-B588B560DBB0}"/>
              </a:ext>
            </a:extLst>
          </p:cNvPr>
          <p:cNvSpPr>
            <a:spLocks noGrp="1"/>
          </p:cNvSpPr>
          <p:nvPr>
            <p:ph sz="half" idx="1"/>
          </p:nvPr>
        </p:nvSpPr>
        <p:spPr>
          <a:xfrm>
            <a:off x="457200" y="1536192"/>
            <a:ext cx="3657600" cy="5047170"/>
          </a:xfrm>
        </p:spPr>
        <p:txBody>
          <a:bodyPr>
            <a:normAutofit/>
          </a:bodyPr>
          <a:lstStyle/>
          <a:p>
            <a:pPr marL="114300" indent="0">
              <a:lnSpc>
                <a:spcPct val="90000"/>
              </a:lnSpc>
              <a:buNone/>
            </a:pPr>
            <a:r>
              <a:rPr lang="en-US" sz="2000" dirty="0"/>
              <a:t>Students in 9th through 12th grade are eligible to participate in this contest.  </a:t>
            </a:r>
          </a:p>
          <a:p>
            <a:pPr marL="114300" indent="0">
              <a:lnSpc>
                <a:spcPct val="90000"/>
              </a:lnSpc>
              <a:buNone/>
            </a:pPr>
            <a:r>
              <a:rPr lang="en-US" sz="2000" dirty="0"/>
              <a:t/>
            </a:r>
            <a:br>
              <a:rPr lang="en-US" sz="2000" dirty="0"/>
            </a:br>
            <a:r>
              <a:rPr lang="en-US" sz="2000" i="1" dirty="0">
                <a:solidFill>
                  <a:srgbClr val="0070C0"/>
                </a:solidFill>
              </a:rPr>
              <a:t>Nuclear power has numerous advantages over other forms of power generation.  Write about the number one advantage you think nuclear power generation has over all other forms of electricity generation.</a:t>
            </a:r>
            <a:r>
              <a:rPr lang="en-US" sz="2000" dirty="0"/>
              <a:t/>
            </a:r>
            <a:br>
              <a:rPr lang="en-US" sz="2000" dirty="0"/>
            </a:br>
            <a:r>
              <a:rPr lang="en-US" sz="2000" dirty="0"/>
              <a:t/>
            </a:r>
            <a:br>
              <a:rPr lang="en-US" sz="2000" dirty="0"/>
            </a:br>
            <a:r>
              <a:rPr lang="en-US" sz="2000" dirty="0"/>
              <a:t>Reach out to </a:t>
            </a:r>
            <a:r>
              <a:rPr lang="en-US" sz="2000" u="sng" dirty="0"/>
              <a:t>schooloutreach@naygn.org </a:t>
            </a:r>
            <a:r>
              <a:rPr lang="en-US" sz="2000" dirty="0"/>
              <a:t>  for more details.</a:t>
            </a:r>
          </a:p>
          <a:p>
            <a:pPr marL="114300" indent="0">
              <a:lnSpc>
                <a:spcPct val="90000"/>
              </a:lnSpc>
              <a:buNone/>
            </a:pPr>
            <a:endParaRPr lang="en-US" sz="2000" dirty="0"/>
          </a:p>
          <a:p>
            <a:pPr marL="114300" indent="0">
              <a:lnSpc>
                <a:spcPct val="90000"/>
              </a:lnSpc>
              <a:buNone/>
            </a:pPr>
            <a:r>
              <a:rPr lang="en-US" sz="2000" dirty="0"/>
              <a:t>Submission deadline:  Dec 31st</a:t>
            </a:r>
          </a:p>
          <a:p>
            <a:pPr>
              <a:lnSpc>
                <a:spcPct val="90000"/>
              </a:lnSpc>
            </a:pPr>
            <a:endParaRPr lang="en-US" sz="2000" dirty="0"/>
          </a:p>
        </p:txBody>
      </p:sp>
      <p:pic>
        <p:nvPicPr>
          <p:cNvPr id="5" name="Picture 4" descr="Text, whiteboard&#10;&#10;Description automatically generated">
            <a:extLst>
              <a:ext uri="{FF2B5EF4-FFF2-40B4-BE49-F238E27FC236}">
                <a16:creationId xmlns:a16="http://schemas.microsoft.com/office/drawing/2014/main" id="{36D0B439-DE7A-7247-A515-9CEAA5085B98}"/>
              </a:ext>
            </a:extLst>
          </p:cNvPr>
          <p:cNvPicPr>
            <a:picLocks noChangeAspect="1"/>
          </p:cNvPicPr>
          <p:nvPr/>
        </p:nvPicPr>
        <p:blipFill>
          <a:blip r:embed="rId2"/>
          <a:stretch>
            <a:fillRect/>
          </a:stretch>
        </p:blipFill>
        <p:spPr>
          <a:xfrm>
            <a:off x="4419600" y="2569464"/>
            <a:ext cx="3657600" cy="2523744"/>
          </a:xfrm>
          <a:prstGeom prst="rect">
            <a:avLst/>
          </a:prstGeom>
          <a:noFill/>
        </p:spPr>
      </p:pic>
      <p:pic>
        <p:nvPicPr>
          <p:cNvPr id="6" name="Picture 5" descr="NAYGN logo color.jpg">
            <a:extLst>
              <a:ext uri="{FF2B5EF4-FFF2-40B4-BE49-F238E27FC236}">
                <a16:creationId xmlns:a16="http://schemas.microsoft.com/office/drawing/2014/main" id="{01B1B499-B08C-47B6-9223-C1BE3A4CC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3811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Website Update</a:t>
            </a:r>
          </a:p>
        </p:txBody>
      </p:sp>
      <p:pic>
        <p:nvPicPr>
          <p:cNvPr id="1026" name="Picture 2" descr="175667e14714cd34f0f1">
            <a:extLst>
              <a:ext uri="{FF2B5EF4-FFF2-40B4-BE49-F238E27FC236}">
                <a16:creationId xmlns:a16="http://schemas.microsoft.com/office/drawing/2014/main" id="{67D3E71C-90AA-4036-8D9F-A4FECB29D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64734"/>
            <a:ext cx="5029200" cy="25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75667e1471155f77112">
            <a:extLst>
              <a:ext uri="{FF2B5EF4-FFF2-40B4-BE49-F238E27FC236}">
                <a16:creationId xmlns:a16="http://schemas.microsoft.com/office/drawing/2014/main" id="{B3D2CB29-E058-4C00-AC3E-FE3D955B7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010" y="3671484"/>
            <a:ext cx="5768780" cy="292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08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Website Update</a:t>
            </a:r>
          </a:p>
        </p:txBody>
      </p:sp>
      <p:pic>
        <p:nvPicPr>
          <p:cNvPr id="2051" name="Picture 3" descr="175667e1471ddeb9f133">
            <a:extLst>
              <a:ext uri="{FF2B5EF4-FFF2-40B4-BE49-F238E27FC236}">
                <a16:creationId xmlns:a16="http://schemas.microsoft.com/office/drawing/2014/main" id="{2EC72E2B-259A-4569-A98C-23DD0E654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4913"/>
            <a:ext cx="5172075" cy="28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175667e14714231b3144">
            <a:extLst>
              <a:ext uri="{FF2B5EF4-FFF2-40B4-BE49-F238E27FC236}">
                <a16:creationId xmlns:a16="http://schemas.microsoft.com/office/drawing/2014/main" id="{702EC3DC-314B-4B65-AF91-195888687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1" y="3926691"/>
            <a:ext cx="5391149" cy="29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53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Best Practices </a:t>
            </a:r>
          </a:p>
        </p:txBody>
      </p:sp>
      <p:sp>
        <p:nvSpPr>
          <p:cNvPr id="3" name="Content Placeholder 2"/>
          <p:cNvSpPr>
            <a:spLocks noGrp="1"/>
          </p:cNvSpPr>
          <p:nvPr>
            <p:ph idx="1"/>
          </p:nvPr>
        </p:nvSpPr>
        <p:spPr>
          <a:xfrm>
            <a:off x="457200" y="1417638"/>
            <a:ext cx="7620000" cy="4800600"/>
          </a:xfrm>
        </p:spPr>
        <p:txBody>
          <a:bodyPr/>
          <a:lstStyle/>
          <a:p>
            <a:r>
              <a:rPr lang="en-CA" dirty="0"/>
              <a:t>Share what your chapter is doing!!</a:t>
            </a:r>
          </a:p>
        </p:txBody>
      </p:sp>
      <p:pic>
        <p:nvPicPr>
          <p:cNvPr id="4" name="Picture 3" descr="NAYGN logo color.jpg">
            <a:extLst>
              <a:ext uri="{FF2B5EF4-FFF2-40B4-BE49-F238E27FC236}">
                <a16:creationId xmlns:a16="http://schemas.microsoft.com/office/drawing/2014/main" id="{0C26AEFC-E9C0-46BF-ADAE-2DDE04B25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83405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E686-E967-4C7A-8523-34390A05229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B76A405-6339-48F6-9070-2636A4E62625}"/>
              </a:ext>
            </a:extLst>
          </p:cNvPr>
          <p:cNvSpPr>
            <a:spLocks noGrp="1"/>
          </p:cNvSpPr>
          <p:nvPr>
            <p:ph idx="1"/>
          </p:nvPr>
        </p:nvSpPr>
        <p:spPr/>
        <p:txBody>
          <a:bodyPr/>
          <a:lstStyle/>
          <a:p>
            <a:r>
              <a:rPr lang="en-US" dirty="0"/>
              <a:t>What would you like to see discussed on future LCL calls?</a:t>
            </a:r>
          </a:p>
        </p:txBody>
      </p:sp>
      <p:pic>
        <p:nvPicPr>
          <p:cNvPr id="4" name="Picture 3" descr="NAYGN logo color.jpg">
            <a:extLst>
              <a:ext uri="{FF2B5EF4-FFF2-40B4-BE49-F238E27FC236}">
                <a16:creationId xmlns:a16="http://schemas.microsoft.com/office/drawing/2014/main" id="{1EB02647-2F83-43B6-9F9A-01973A4C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407781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7687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marL="285750" indent="-285750">
              <a:buFont typeface="Arial"/>
              <a:buChar char="•"/>
            </a:pPr>
            <a:r>
              <a:rPr lang="en-US" dirty="0" smtClean="0"/>
              <a:t>Metrics</a:t>
            </a:r>
          </a:p>
          <a:p>
            <a:pPr marL="285750" indent="-285750">
              <a:buFont typeface="Arial"/>
              <a:buChar char="•"/>
            </a:pPr>
            <a:r>
              <a:rPr lang="en-US" dirty="0" smtClean="0"/>
              <a:t>Canadian nuclear news</a:t>
            </a:r>
          </a:p>
          <a:p>
            <a:pPr marL="285750" indent="-285750">
              <a:buFont typeface="Arial"/>
              <a:buChar char="•"/>
            </a:pPr>
            <a:r>
              <a:rPr lang="en-US" dirty="0" smtClean="0"/>
              <a:t>2020 </a:t>
            </a:r>
            <a:r>
              <a:rPr lang="en-US" dirty="0"/>
              <a:t>Regional Conferences</a:t>
            </a:r>
          </a:p>
          <a:p>
            <a:pPr marL="285750" indent="-285750">
              <a:buFont typeface="Arial"/>
              <a:buChar char="•"/>
            </a:pPr>
            <a:r>
              <a:rPr lang="en-US" dirty="0"/>
              <a:t>NAYGN Committee Updates</a:t>
            </a:r>
          </a:p>
          <a:p>
            <a:pPr marL="582930" lvl="1" indent="-285750">
              <a:buFont typeface="Arial"/>
              <a:buChar char="•"/>
            </a:pPr>
            <a:r>
              <a:rPr lang="en-US" dirty="0"/>
              <a:t>Professional Development Opportunities</a:t>
            </a:r>
          </a:p>
          <a:p>
            <a:pPr marL="582930" lvl="1" indent="-285750">
              <a:buFont typeface="Arial"/>
              <a:buChar char="•"/>
            </a:pPr>
            <a:r>
              <a:rPr lang="en-US" dirty="0"/>
              <a:t>Public Information Opportunities</a:t>
            </a:r>
          </a:p>
          <a:p>
            <a:pPr marL="582930" lvl="1" indent="-285750">
              <a:buFont typeface="Arial"/>
              <a:buChar char="•"/>
            </a:pPr>
            <a:r>
              <a:rPr lang="en-US" dirty="0"/>
              <a:t>Communications Update</a:t>
            </a:r>
          </a:p>
          <a:p>
            <a:pPr marL="285750" indent="-285750">
              <a:buFont typeface="Arial"/>
              <a:buChar char="•"/>
            </a:pPr>
            <a:r>
              <a:rPr lang="en-US" dirty="0"/>
              <a:t>Open discussion</a:t>
            </a:r>
          </a:p>
          <a:p>
            <a:endParaRPr lang="en-US" dirty="0"/>
          </a:p>
        </p:txBody>
      </p:sp>
      <p:pic>
        <p:nvPicPr>
          <p:cNvPr id="8" name="Picture 7"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63970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2020 Metrics</a:t>
            </a:r>
          </a:p>
        </p:txBody>
      </p:sp>
      <p:sp>
        <p:nvSpPr>
          <p:cNvPr id="5" name="Content Placeholder 4"/>
          <p:cNvSpPr>
            <a:spLocks noGrp="1"/>
          </p:cNvSpPr>
          <p:nvPr>
            <p:ph idx="1"/>
          </p:nvPr>
        </p:nvSpPr>
        <p:spPr/>
        <p:txBody>
          <a:bodyPr/>
          <a:lstStyle/>
          <a:p>
            <a:r>
              <a:rPr lang="en-US" dirty="0"/>
              <a:t> </a:t>
            </a:r>
            <a:r>
              <a:rPr lang="en-US" dirty="0">
                <a:hlinkClick r:id="rId3"/>
              </a:rPr>
              <a:t>https://naygn.org/local-chapters/metrics/</a:t>
            </a:r>
            <a:r>
              <a:rPr lang="en-US" dirty="0"/>
              <a:t> </a:t>
            </a:r>
          </a:p>
          <a:p>
            <a:r>
              <a:rPr lang="en-US" dirty="0"/>
              <a:t>Please submit 2020 metrics as they </a:t>
            </a:r>
            <a:r>
              <a:rPr lang="en-US" dirty="0" smtClean="0"/>
              <a:t>happen – submit for your chapter members attending virtual events/regional conferences! </a:t>
            </a:r>
            <a:endParaRPr lang="en-US" dirty="0"/>
          </a:p>
          <a:p>
            <a:r>
              <a:rPr lang="en-US" dirty="0"/>
              <a:t>Any questions/concerns (i.e. if you need to edit a submission, if your chapter doesn’t appear, etc.) email </a:t>
            </a:r>
            <a:r>
              <a:rPr lang="en-US" dirty="0">
                <a:hlinkClick r:id="rId4"/>
              </a:rPr>
              <a:t>Canada@naygn.org</a:t>
            </a:r>
            <a:r>
              <a:rPr lang="en-US" dirty="0"/>
              <a:t>  or </a:t>
            </a:r>
            <a:r>
              <a:rPr lang="en-US" dirty="0">
                <a:hlinkClick r:id="rId5"/>
              </a:rPr>
              <a:t>USA@naygn.org</a:t>
            </a:r>
            <a:r>
              <a:rPr lang="en-US" dirty="0"/>
              <a:t> and we will fix it! </a:t>
            </a:r>
          </a:p>
          <a:p>
            <a:endParaRPr lang="en-US" dirty="0"/>
          </a:p>
        </p:txBody>
      </p:sp>
      <p:pic>
        <p:nvPicPr>
          <p:cNvPr id="7" name="Picture 6" descr="NAYGN logo col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3" name="Picture 2"/>
          <p:cNvPicPr>
            <a:picLocks noChangeAspect="1"/>
          </p:cNvPicPr>
          <p:nvPr/>
        </p:nvPicPr>
        <p:blipFill>
          <a:blip r:embed="rId7"/>
          <a:stretch>
            <a:fillRect/>
          </a:stretch>
        </p:blipFill>
        <p:spPr>
          <a:xfrm>
            <a:off x="1490384" y="4138386"/>
            <a:ext cx="4901630" cy="2719614"/>
          </a:xfrm>
          <a:prstGeom prst="rect">
            <a:avLst/>
          </a:prstGeom>
        </p:spPr>
      </p:pic>
    </p:spTree>
    <p:extLst>
      <p:ext uri="{BB962C8B-B14F-4D97-AF65-F5344CB8AC3E}">
        <p14:creationId xmlns:p14="http://schemas.microsoft.com/office/powerpoint/2010/main" val="281892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nuclear news</a:t>
            </a:r>
            <a:endParaRPr lang="en-CA" dirty="0"/>
          </a:p>
        </p:txBody>
      </p:sp>
      <p:sp>
        <p:nvSpPr>
          <p:cNvPr id="3" name="Content Placeholder 2"/>
          <p:cNvSpPr>
            <a:spLocks noGrp="1"/>
          </p:cNvSpPr>
          <p:nvPr>
            <p:ph idx="1"/>
          </p:nvPr>
        </p:nvSpPr>
        <p:spPr/>
        <p:txBody>
          <a:bodyPr/>
          <a:lstStyle/>
          <a:p>
            <a:r>
              <a:rPr lang="en-CA" dirty="0" smtClean="0"/>
              <a:t>Elections recently completed in Saskatchewan &amp; New Brunswick - both premieres were re-elected. </a:t>
            </a:r>
          </a:p>
          <a:p>
            <a:pPr lvl="1"/>
            <a:r>
              <a:rPr lang="en-CA" dirty="0" smtClean="0"/>
              <a:t>Important as there is an MOU between SK/ON/NB/AB for SMRs</a:t>
            </a:r>
          </a:p>
          <a:p>
            <a:r>
              <a:rPr lang="en-CA" dirty="0" smtClean="0"/>
              <a:t>SMR Action Plan release has been delayed a few weeks but is anticipated to be out in December 2020 (NAYGN has submitted an action plan) – more to follow.</a:t>
            </a:r>
          </a:p>
          <a:p>
            <a:r>
              <a:rPr lang="en-CA" dirty="0">
                <a:hlinkClick r:id="rId3"/>
              </a:rPr>
              <a:t>The Centre for Canadian Nuclear Sustainability was launched </a:t>
            </a:r>
            <a:endParaRPr lang="en-CA" dirty="0" smtClean="0"/>
          </a:p>
          <a:p>
            <a:r>
              <a:rPr lang="en-CA" dirty="0" smtClean="0">
                <a:hlinkClick r:id="rId4"/>
              </a:rPr>
              <a:t>OPG resumes planning activities for Darlington New Nuclear</a:t>
            </a:r>
            <a:endParaRPr lang="en-CA" dirty="0" smtClean="0"/>
          </a:p>
          <a:p>
            <a:r>
              <a:rPr lang="en-CA" dirty="0" smtClean="0">
                <a:hlinkClick r:id="rId5"/>
              </a:rPr>
              <a:t>Canada to modernise and integrate nuclear waste management policy</a:t>
            </a:r>
            <a:endParaRPr lang="en-CA" dirty="0" smtClean="0"/>
          </a:p>
          <a:p>
            <a:pPr lvl="1"/>
            <a:r>
              <a:rPr lang="en-CA" dirty="0" smtClean="0"/>
              <a:t>Participate in the discussion boards </a:t>
            </a:r>
            <a:r>
              <a:rPr lang="en-CA" dirty="0" smtClean="0">
                <a:hlinkClick r:id="rId6"/>
              </a:rPr>
              <a:t>HERE</a:t>
            </a:r>
            <a:r>
              <a:rPr lang="en-CA" dirty="0" smtClean="0"/>
              <a:t> </a:t>
            </a:r>
          </a:p>
        </p:txBody>
      </p:sp>
      <p:pic>
        <p:nvPicPr>
          <p:cNvPr id="4" name="Picture 3" descr="NAYGN logo colo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92512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NAYGN becomes a community partner with CCNS</a:t>
            </a:r>
            <a:endParaRPr lang="en-CA" dirty="0"/>
          </a:p>
        </p:txBody>
      </p:sp>
      <p:sp>
        <p:nvSpPr>
          <p:cNvPr id="3" name="Content Placeholder 2"/>
          <p:cNvSpPr>
            <a:spLocks noGrp="1"/>
          </p:cNvSpPr>
          <p:nvPr>
            <p:ph idx="1"/>
          </p:nvPr>
        </p:nvSpPr>
        <p:spPr/>
        <p:txBody>
          <a:bodyPr/>
          <a:lstStyle/>
          <a:p>
            <a:r>
              <a:rPr lang="en-CA" dirty="0" smtClean="0"/>
              <a:t>Wait, what is CCNS?</a:t>
            </a:r>
          </a:p>
          <a:p>
            <a:pPr lvl="1"/>
            <a:r>
              <a:rPr lang="en-CA" dirty="0" smtClean="0"/>
              <a:t>Centre for Canadian Nuclear Sustainability – launched by OPG </a:t>
            </a:r>
            <a:r>
              <a:rPr lang="en-US" dirty="0"/>
              <a:t>to support the clean energy lifecycle by developing sustainable solutions for the industry, environment, community and the economy</a:t>
            </a:r>
            <a:r>
              <a:rPr lang="en-US" dirty="0" smtClean="0"/>
              <a:t>. More information </a:t>
            </a:r>
            <a:r>
              <a:rPr lang="en-US" dirty="0" smtClean="0">
                <a:hlinkClick r:id="rId2"/>
              </a:rPr>
              <a:t>HERE</a:t>
            </a:r>
            <a:endParaRPr lang="en-CA" dirty="0"/>
          </a:p>
          <a:p>
            <a:pPr lvl="1"/>
            <a:endParaRPr lang="en-CA" dirty="0" smtClean="0"/>
          </a:p>
          <a:p>
            <a:pPr lvl="1"/>
            <a:r>
              <a:rPr lang="en-CA" dirty="0" smtClean="0"/>
              <a:t>Upcoming kickoff with Canadian chapter leads will be held soon.</a:t>
            </a:r>
          </a:p>
          <a:p>
            <a:pPr lvl="1"/>
            <a:endParaRPr lang="en-CA" dirty="0"/>
          </a:p>
          <a:p>
            <a:pPr lvl="1"/>
            <a:r>
              <a:rPr lang="en-CA" dirty="0" smtClean="0"/>
              <a:t>More to follow!</a:t>
            </a:r>
            <a:endParaRPr lang="en-CA" dirty="0"/>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05770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Conference Dates</a:t>
            </a:r>
          </a:p>
        </p:txBody>
      </p:sp>
      <p:graphicFrame>
        <p:nvGraphicFramePr>
          <p:cNvPr id="6" name="Content Placeholder 5">
            <a:extLst>
              <a:ext uri="{FF2B5EF4-FFF2-40B4-BE49-F238E27FC236}">
                <a16:creationId xmlns:a16="http://schemas.microsoft.com/office/drawing/2014/main" id="{3AA62DFC-5F2F-46DC-AD46-9998EED6912D}"/>
              </a:ext>
            </a:extLst>
          </p:cNvPr>
          <p:cNvGraphicFramePr>
            <a:graphicFrameLocks noGrp="1"/>
          </p:cNvGraphicFramePr>
          <p:nvPr>
            <p:ph idx="1"/>
            <p:extLst>
              <p:ext uri="{D42A27DB-BD31-4B8C-83A1-F6EECF244321}">
                <p14:modId xmlns:p14="http://schemas.microsoft.com/office/powerpoint/2010/main" val="3454862000"/>
              </p:ext>
            </p:extLst>
          </p:nvPr>
        </p:nvGraphicFramePr>
        <p:xfrm>
          <a:off x="457200" y="1504950"/>
          <a:ext cx="7620000" cy="3416595"/>
        </p:xfrm>
        <a:graphic>
          <a:graphicData uri="http://schemas.openxmlformats.org/drawingml/2006/table">
            <a:tbl>
              <a:tblPr firstRow="1" firstCol="1" bandRow="1">
                <a:tableStyleId>{5C22544A-7EE6-4342-B048-85BDC9FD1C3A}</a:tableStyleId>
              </a:tblPr>
              <a:tblGrid>
                <a:gridCol w="1749710">
                  <a:extLst>
                    <a:ext uri="{9D8B030D-6E8A-4147-A177-3AD203B41FA5}">
                      <a16:colId xmlns:a16="http://schemas.microsoft.com/office/drawing/2014/main" val="3736354326"/>
                    </a:ext>
                  </a:extLst>
                </a:gridCol>
                <a:gridCol w="5870290">
                  <a:extLst>
                    <a:ext uri="{9D8B030D-6E8A-4147-A177-3AD203B41FA5}">
                      <a16:colId xmlns:a16="http://schemas.microsoft.com/office/drawing/2014/main" val="1087588967"/>
                    </a:ext>
                  </a:extLst>
                </a:gridCol>
              </a:tblGrid>
              <a:tr h="410781">
                <a:tc>
                  <a:txBody>
                    <a:bodyPr/>
                    <a:lstStyle/>
                    <a:p>
                      <a:pPr marL="0" marR="0">
                        <a:lnSpc>
                          <a:spcPct val="115000"/>
                        </a:lnSpc>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Date(s)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3715275835"/>
                  </a:ext>
                </a:extLst>
              </a:tr>
              <a:tr h="651665">
                <a:tc>
                  <a:txBody>
                    <a:bodyPr/>
                    <a:lstStyle/>
                    <a:p>
                      <a:pPr marL="0" marR="0">
                        <a:lnSpc>
                          <a:spcPct val="115000"/>
                        </a:lnSpc>
                        <a:spcBef>
                          <a:spcPts val="0"/>
                        </a:spcBef>
                        <a:spcAft>
                          <a:spcPts val="0"/>
                        </a:spcAft>
                      </a:pPr>
                      <a:r>
                        <a:rPr lang="en-US" sz="1800" dirty="0">
                          <a:effectLst/>
                        </a:rPr>
                        <a:t>Atlantic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r>
                        <a:rPr lang="en-US" sz="1800" dirty="0" smtClean="0">
                          <a:effectLst/>
                        </a:rPr>
                        <a:t>DONE – please complete feedback survey:</a:t>
                      </a:r>
                      <a:endParaRPr lang="en-CA" sz="1800" kern="1200" dirty="0" smtClean="0">
                        <a:solidFill>
                          <a:schemeClr val="dk1"/>
                        </a:solidFill>
                        <a:effectLst/>
                        <a:latin typeface="+mn-lt"/>
                        <a:ea typeface="+mn-ea"/>
                        <a:cs typeface="+mn-cs"/>
                      </a:endParaRPr>
                    </a:p>
                    <a:p>
                      <a:r>
                        <a:rPr lang="en-CA" sz="1800" u="sng" kern="1200" dirty="0" smtClean="0">
                          <a:solidFill>
                            <a:schemeClr val="dk1"/>
                          </a:solidFill>
                          <a:effectLst/>
                          <a:latin typeface="+mn-lt"/>
                          <a:ea typeface="+mn-ea"/>
                          <a:cs typeface="+mn-cs"/>
                          <a:hlinkClick r:id="rId3"/>
                        </a:rPr>
                        <a:t>https://www.surveymonkey.com/r/2RYM5ZZ</a:t>
                      </a:r>
                      <a:r>
                        <a:rPr lang="en-CA" sz="1800" kern="1200" dirty="0" smtClean="0">
                          <a:solidFill>
                            <a:schemeClr val="dk1"/>
                          </a:solidFill>
                          <a:effectLst/>
                          <a:latin typeface="+mn-lt"/>
                          <a:ea typeface="+mn-ea"/>
                          <a:cs typeface="+mn-cs"/>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77339449"/>
                  </a:ext>
                </a:extLst>
              </a:tr>
              <a:tr h="410781">
                <a:tc>
                  <a:txBody>
                    <a:bodyPr/>
                    <a:lstStyle/>
                    <a:p>
                      <a:pPr marL="0" marR="0">
                        <a:lnSpc>
                          <a:spcPct val="115000"/>
                        </a:lnSpc>
                        <a:spcBef>
                          <a:spcPts val="0"/>
                        </a:spcBef>
                        <a:spcAft>
                          <a:spcPts val="0"/>
                        </a:spcAft>
                      </a:pPr>
                      <a:r>
                        <a:rPr lang="en-US" sz="1800" dirty="0">
                          <a:effectLst/>
                        </a:rPr>
                        <a: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27th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647602763"/>
                  </a:ext>
                </a:extLst>
              </a:tr>
              <a:tr h="410781">
                <a:tc>
                  <a:txBody>
                    <a:bodyPr/>
                    <a:lstStyle/>
                    <a:p>
                      <a:pPr marL="0" marR="0">
                        <a:lnSpc>
                          <a:spcPct val="115000"/>
                        </a:lnSpc>
                        <a:spcBef>
                          <a:spcPts val="0"/>
                        </a:spcBef>
                        <a:spcAft>
                          <a:spcPts val="0"/>
                        </a:spcAft>
                      </a:pPr>
                      <a:r>
                        <a:rPr lang="en-US" sz="1800" dirty="0">
                          <a:effectLst/>
                        </a:rPr>
                        <a:t>Midwest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December </a:t>
                      </a:r>
                      <a:r>
                        <a:rPr lang="en-US" sz="1800" dirty="0" smtClean="0">
                          <a:effectLst/>
                        </a:rPr>
                        <a:t>9-10</a:t>
                      </a:r>
                      <a:r>
                        <a:rPr lang="en-US" sz="1800" baseline="30000" dirty="0" smtClean="0">
                          <a:effectLst/>
                        </a:rPr>
                        <a:t>th</a:t>
                      </a:r>
                      <a:r>
                        <a:rPr lang="en-US" sz="1800" dirty="0" smtClean="0">
                          <a:effectLst/>
                        </a:rPr>
                        <a:t>  (in conjunction with Southeast)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299343947"/>
                  </a:ext>
                </a:extLst>
              </a:tr>
              <a:tr h="573166">
                <a:tc>
                  <a:txBody>
                    <a:bodyPr/>
                    <a:lstStyle/>
                    <a:p>
                      <a:pPr marL="0" marR="0">
                        <a:lnSpc>
                          <a:spcPct val="115000"/>
                        </a:lnSpc>
                        <a:spcBef>
                          <a:spcPts val="0"/>
                        </a:spcBef>
                        <a:spcAft>
                          <a:spcPts val="0"/>
                        </a:spcAft>
                      </a:pPr>
                      <a:r>
                        <a:rPr lang="en-US" sz="1800" dirty="0">
                          <a:effectLst/>
                        </a:rPr>
                        <a:t>Northeast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r>
                        <a:rPr lang="en-US" sz="1800" dirty="0" smtClean="0">
                          <a:effectLst/>
                        </a:rPr>
                        <a:t>DONE – please complete feedback survey:</a:t>
                      </a:r>
                      <a:endParaRPr lang="en-CA" sz="1800" kern="1200" dirty="0" smtClean="0">
                        <a:solidFill>
                          <a:schemeClr val="dk1"/>
                        </a:solidFill>
                        <a:effectLst/>
                        <a:latin typeface="+mn-lt"/>
                        <a:ea typeface="+mn-ea"/>
                        <a:cs typeface="+mn-cs"/>
                      </a:endParaRPr>
                    </a:p>
                    <a:p>
                      <a:r>
                        <a:rPr lang="en-CA" sz="1800" u="sng" kern="1200" dirty="0" smtClean="0">
                          <a:solidFill>
                            <a:schemeClr val="dk1"/>
                          </a:solidFill>
                          <a:effectLst/>
                          <a:latin typeface="+mn-lt"/>
                          <a:ea typeface="+mn-ea"/>
                          <a:cs typeface="+mn-cs"/>
                          <a:hlinkClick r:id="rId3"/>
                        </a:rPr>
                        <a:t>https://www.surveymonkey.com/r/2RYM5ZZ</a:t>
                      </a:r>
                      <a:r>
                        <a:rPr lang="en-CA" sz="1800" kern="1200" dirty="0" smtClean="0">
                          <a:solidFill>
                            <a:schemeClr val="dk1"/>
                          </a:solidFill>
                          <a:effectLst/>
                          <a:latin typeface="+mn-lt"/>
                          <a:ea typeface="+mn-ea"/>
                          <a:cs typeface="+mn-cs"/>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55487666"/>
                  </a:ext>
                </a:extLst>
              </a:tr>
              <a:tr h="410781">
                <a:tc>
                  <a:txBody>
                    <a:bodyPr/>
                    <a:lstStyle/>
                    <a:p>
                      <a:pPr marL="0" marR="0">
                        <a:lnSpc>
                          <a:spcPct val="115000"/>
                        </a:lnSpc>
                        <a:spcBef>
                          <a:spcPts val="0"/>
                        </a:spcBef>
                        <a:spcAft>
                          <a:spcPts val="0"/>
                        </a:spcAft>
                      </a:pPr>
                      <a:r>
                        <a:rPr lang="en-US" sz="1800" dirty="0">
                          <a:effectLst/>
                        </a:rPr>
                        <a:t>Southeast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December </a:t>
                      </a:r>
                      <a:r>
                        <a:rPr lang="en-US" sz="1800" dirty="0" smtClean="0">
                          <a:effectLst/>
                        </a:rPr>
                        <a:t>9-10</a:t>
                      </a:r>
                      <a:r>
                        <a:rPr lang="en-US" sz="1800" baseline="30000" dirty="0" smtClean="0">
                          <a:effectLst/>
                        </a:rPr>
                        <a:t>th</a:t>
                      </a:r>
                      <a:r>
                        <a:rPr lang="en-US" sz="1800" dirty="0" smtClean="0">
                          <a:effectLst/>
                        </a:rPr>
                        <a:t>  </a:t>
                      </a:r>
                      <a:r>
                        <a:rPr lang="en-US" sz="1800" dirty="0">
                          <a:effectLst/>
                        </a:rPr>
                        <a:t>(in conjunction with Midwest)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743275631"/>
                  </a:ext>
                </a:extLst>
              </a:tr>
              <a:tr h="490563">
                <a:tc>
                  <a:txBody>
                    <a:bodyPr/>
                    <a:lstStyle/>
                    <a:p>
                      <a:pPr marL="0" marR="0">
                        <a:lnSpc>
                          <a:spcPct val="115000"/>
                        </a:lnSpc>
                        <a:spcBef>
                          <a:spcPts val="0"/>
                        </a:spcBef>
                        <a:spcAft>
                          <a:spcPts val="0"/>
                        </a:spcAft>
                      </a:pPr>
                      <a:r>
                        <a:rPr lang="en-US" sz="1800" dirty="0">
                          <a:effectLst/>
                        </a:rPr>
                        <a:t>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r>
                        <a:rPr lang="en-US" sz="1800" dirty="0" smtClean="0">
                          <a:effectLst/>
                        </a:rPr>
                        <a:t>DONE – please complete feedback survey:</a:t>
                      </a:r>
                      <a:endParaRPr lang="en-CA" sz="1800" kern="1200" dirty="0" smtClean="0">
                        <a:solidFill>
                          <a:schemeClr val="dk1"/>
                        </a:solidFill>
                        <a:effectLst/>
                        <a:latin typeface="+mn-lt"/>
                        <a:ea typeface="+mn-ea"/>
                        <a:cs typeface="+mn-cs"/>
                      </a:endParaRPr>
                    </a:p>
                    <a:p>
                      <a:r>
                        <a:rPr lang="en-CA" sz="1800" u="sng" kern="1200" dirty="0" smtClean="0">
                          <a:solidFill>
                            <a:schemeClr val="dk1"/>
                          </a:solidFill>
                          <a:effectLst/>
                          <a:latin typeface="+mn-lt"/>
                          <a:ea typeface="+mn-ea"/>
                          <a:cs typeface="+mn-cs"/>
                          <a:hlinkClick r:id="rId3"/>
                        </a:rPr>
                        <a:t>https://www.surveymonkey.com/r/2RYM5ZZ</a:t>
                      </a:r>
                      <a:r>
                        <a:rPr lang="en-CA" sz="1800" kern="1200" dirty="0" smtClean="0">
                          <a:solidFill>
                            <a:schemeClr val="dk1"/>
                          </a:solidFill>
                          <a:effectLst/>
                          <a:latin typeface="+mn-lt"/>
                          <a:ea typeface="+mn-ea"/>
                          <a:cs typeface="+mn-cs"/>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235598198"/>
                  </a:ext>
                </a:extLst>
              </a:tr>
            </a:tbl>
          </a:graphicData>
        </a:graphic>
      </p:graphicFrame>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664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09411"/>
            <a:ext cx="7620000" cy="1143000"/>
          </a:xfrm>
        </p:spPr>
        <p:txBody>
          <a:bodyPr/>
          <a:lstStyle/>
          <a:p>
            <a:r>
              <a:rPr lang="en-US" dirty="0"/>
              <a:t>Canada Regional Conference</a:t>
            </a:r>
          </a:p>
        </p:txBody>
      </p:sp>
      <p:sp>
        <p:nvSpPr>
          <p:cNvPr id="3" name="Content Placeholder 2"/>
          <p:cNvSpPr>
            <a:spLocks noGrp="1"/>
          </p:cNvSpPr>
          <p:nvPr>
            <p:ph idx="1"/>
          </p:nvPr>
        </p:nvSpPr>
        <p:spPr>
          <a:xfrm>
            <a:off x="457200" y="1276489"/>
            <a:ext cx="7620000" cy="4800600"/>
          </a:xfrm>
        </p:spPr>
        <p:txBody>
          <a:bodyPr>
            <a:normAutofit fontScale="85000" lnSpcReduction="20000"/>
          </a:bodyPr>
          <a:lstStyle/>
          <a:p>
            <a:pPr marL="114300" indent="0" algn="ctr">
              <a:buNone/>
            </a:pPr>
            <a:r>
              <a:rPr lang="en-CA" sz="2400" b="1" dirty="0"/>
              <a:t>Join us for the 2020 NAYGN Canada Regional Conference!</a:t>
            </a:r>
            <a:endParaRPr lang="en-CA" sz="2400" dirty="0"/>
          </a:p>
          <a:p>
            <a:pPr marL="114300" indent="0" algn="ctr">
              <a:buNone/>
            </a:pPr>
            <a:endParaRPr lang="en-CA" dirty="0"/>
          </a:p>
          <a:p>
            <a:pPr marL="114300" indent="0" algn="ctr">
              <a:buNone/>
            </a:pPr>
            <a:r>
              <a:rPr lang="en-CA" b="1" dirty="0"/>
              <a:t>Date</a:t>
            </a:r>
            <a:r>
              <a:rPr lang="en-CA" dirty="0"/>
              <a:t>: November 27</a:t>
            </a:r>
            <a:r>
              <a:rPr lang="en-CA" baseline="30000" dirty="0"/>
              <a:t>th</a:t>
            </a:r>
            <a:r>
              <a:rPr lang="en-CA" dirty="0"/>
              <a:t> </a:t>
            </a:r>
          </a:p>
          <a:p>
            <a:pPr marL="114300" indent="0" algn="ctr">
              <a:buNone/>
            </a:pPr>
            <a:r>
              <a:rPr lang="en-CA" b="1" dirty="0"/>
              <a:t>Location: </a:t>
            </a:r>
            <a:r>
              <a:rPr lang="en-CA" dirty="0"/>
              <a:t>Anywhere with a power outlet and WIFI!</a:t>
            </a:r>
          </a:p>
          <a:p>
            <a:pPr marL="114300" indent="0" algn="ctr">
              <a:buNone/>
            </a:pPr>
            <a:r>
              <a:rPr lang="en-CA" dirty="0"/>
              <a:t>Register </a:t>
            </a:r>
            <a:r>
              <a:rPr lang="en-US" dirty="0">
                <a:hlinkClick r:id="rId3"/>
              </a:rPr>
              <a:t>HERE</a:t>
            </a:r>
            <a:r>
              <a:rPr lang="en-US" dirty="0"/>
              <a:t> to </a:t>
            </a:r>
            <a:r>
              <a:rPr lang="en-US" dirty="0" smtClean="0"/>
              <a:t>attend. Visit </a:t>
            </a:r>
            <a:r>
              <a:rPr lang="en-US" dirty="0"/>
              <a:t>the </a:t>
            </a:r>
            <a:r>
              <a:rPr lang="en-US" dirty="0">
                <a:hlinkClick r:id="rId4"/>
              </a:rPr>
              <a:t>event website</a:t>
            </a:r>
            <a:r>
              <a:rPr lang="en-US" dirty="0"/>
              <a:t> </a:t>
            </a:r>
          </a:p>
          <a:p>
            <a:pPr marL="114300" indent="0" algn="ctr">
              <a:buNone/>
            </a:pPr>
            <a:endParaRPr lang="en-CA" dirty="0"/>
          </a:p>
          <a:p>
            <a:pPr marL="114300" indent="0" algn="ctr">
              <a:buNone/>
            </a:pPr>
            <a:r>
              <a:rPr lang="en-US" dirty="0"/>
              <a:t>Join other NAYGN members from across the country (and even the continent) for a digital conference on small modular reactor technology and nuclear advocacy training. The morning will feature a roundtable discussion with leaders from four different SMR companies and a presentation on new build deployment from Natural Resources Canada. The afternoon comprises a lunchtime social followed by two back-to-back seminars on nuclear advocacy run by subject matter experts from the Canadian Nuclear Association.</a:t>
            </a:r>
            <a:br>
              <a:rPr lang="en-US" dirty="0"/>
            </a:br>
            <a:endParaRPr lang="en-CA" dirty="0"/>
          </a:p>
          <a:p>
            <a:pPr marL="114300" indent="0" algn="ctr">
              <a:buNone/>
            </a:pPr>
            <a:r>
              <a:rPr lang="en-CA" dirty="0"/>
              <a:t>If you have any questions, please contact </a:t>
            </a:r>
          </a:p>
          <a:p>
            <a:pPr marL="114300" indent="0" algn="ctr">
              <a:buNone/>
            </a:pPr>
            <a:r>
              <a:rPr lang="en-CA" u="sng" dirty="0">
                <a:hlinkClick r:id="rId5"/>
              </a:rPr>
              <a:t>Canada-region@naygn.org</a:t>
            </a:r>
            <a:r>
              <a:rPr lang="en-CA" dirty="0"/>
              <a:t>.</a:t>
            </a:r>
          </a:p>
          <a:p>
            <a:pPr marL="114300" indent="0" algn="ctr">
              <a:buNone/>
            </a:pPr>
            <a:endParaRPr lang="en-US" dirty="0"/>
          </a:p>
        </p:txBody>
      </p:sp>
      <p:pic>
        <p:nvPicPr>
          <p:cNvPr id="4" name="Picture 3" descr="NAYGN logo col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73352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FF26-B39E-4C9F-A3A7-ED3E3592C80E}"/>
              </a:ext>
            </a:extLst>
          </p:cNvPr>
          <p:cNvSpPr>
            <a:spLocks noGrp="1"/>
          </p:cNvSpPr>
          <p:nvPr>
            <p:ph type="ctrTitle"/>
          </p:nvPr>
        </p:nvSpPr>
        <p:spPr>
          <a:xfrm>
            <a:off x="0" y="658685"/>
            <a:ext cx="4308757" cy="2335398"/>
          </a:xfrm>
        </p:spPr>
        <p:txBody>
          <a:bodyPr anchor="b">
            <a:normAutofit/>
          </a:bodyPr>
          <a:lstStyle/>
          <a:p>
            <a:r>
              <a:rPr lang="en-US" sz="2400" dirty="0">
                <a:solidFill>
                  <a:schemeClr val="tx1"/>
                </a:solidFill>
              </a:rPr>
              <a:t>To </a:t>
            </a:r>
            <a:r>
              <a:rPr lang="en-US" sz="2400" b="1" dirty="0">
                <a:solidFill>
                  <a:schemeClr val="tx1"/>
                </a:solidFill>
              </a:rPr>
              <a:t>register: </a:t>
            </a:r>
            <a:r>
              <a:rPr lang="en-US" sz="1800" dirty="0">
                <a:solidFill>
                  <a:schemeClr val="tx1"/>
                </a:solidFill>
                <a:hlinkClick r:id="rId2"/>
              </a:rPr>
              <a:t>https://</a:t>
            </a:r>
            <a:r>
              <a:rPr lang="en-US" sz="1800" dirty="0" smtClean="0">
                <a:solidFill>
                  <a:schemeClr val="tx1"/>
                </a:solidFill>
                <a:hlinkClick r:id="rId2"/>
              </a:rPr>
              <a:t>tinyurl.com/naygn2020r</a:t>
            </a:r>
            <a:r>
              <a:rPr lang="en-US" sz="1800" dirty="0" smtClean="0">
                <a:solidFill>
                  <a:schemeClr val="tx1"/>
                </a:solidFill>
              </a:rPr>
              <a:t> </a:t>
            </a:r>
            <a:r>
              <a:rPr lang="en-US" sz="2400" dirty="0">
                <a:solidFill>
                  <a:schemeClr val="tx1"/>
                </a:solidFill>
              </a:rPr>
              <a:t/>
            </a:r>
            <a:br>
              <a:rPr lang="en-US" sz="2400" dirty="0">
                <a:solidFill>
                  <a:schemeClr val="tx1"/>
                </a:solidFill>
              </a:rPr>
            </a:br>
            <a:r>
              <a:rPr lang="en-US" sz="2400" dirty="0">
                <a:solidFill>
                  <a:schemeClr val="tx1"/>
                </a:solidFill>
              </a:rPr>
              <a:t> </a:t>
            </a:r>
            <a:br>
              <a:rPr lang="en-US" sz="2400" dirty="0">
                <a:solidFill>
                  <a:schemeClr val="tx1"/>
                </a:solidFill>
              </a:rPr>
            </a:br>
            <a:r>
              <a:rPr lang="en-US" sz="2400" dirty="0">
                <a:solidFill>
                  <a:schemeClr val="tx1"/>
                </a:solidFill>
              </a:rPr>
              <a:t>To </a:t>
            </a:r>
            <a:r>
              <a:rPr lang="en-US" sz="2400" b="1" dirty="0">
                <a:solidFill>
                  <a:schemeClr val="tx1"/>
                </a:solidFill>
              </a:rPr>
              <a:t>login: </a:t>
            </a:r>
            <a:r>
              <a:rPr lang="en-US" sz="1800" dirty="0">
                <a:solidFill>
                  <a:schemeClr val="tx1"/>
                </a:solidFill>
                <a:hlinkClick r:id="rId3"/>
              </a:rPr>
              <a:t>https://</a:t>
            </a:r>
            <a:r>
              <a:rPr lang="en-US" sz="1800" dirty="0" smtClean="0">
                <a:solidFill>
                  <a:schemeClr val="tx1"/>
                </a:solidFill>
                <a:hlinkClick r:id="rId3"/>
              </a:rPr>
              <a:t>tinyurl.com/naygn2020login</a:t>
            </a:r>
            <a:r>
              <a:rPr lang="en-US" sz="1800" dirty="0" smtClean="0">
                <a:solidFill>
                  <a:schemeClr val="tx1"/>
                </a:solidFill>
              </a:rPr>
              <a:t> </a:t>
            </a:r>
            <a:endParaRPr lang="en-US" sz="2400" dirty="0">
              <a:solidFill>
                <a:schemeClr val="tx1"/>
              </a:solidFill>
            </a:endParaRPr>
          </a:p>
        </p:txBody>
      </p:sp>
      <p:sp>
        <p:nvSpPr>
          <p:cNvPr id="3" name="Subtitle 2">
            <a:extLst>
              <a:ext uri="{FF2B5EF4-FFF2-40B4-BE49-F238E27FC236}">
                <a16:creationId xmlns:a16="http://schemas.microsoft.com/office/drawing/2014/main" id="{80B03BB2-9E61-4AEF-93F5-019CC8CC1907}"/>
              </a:ext>
            </a:extLst>
          </p:cNvPr>
          <p:cNvSpPr>
            <a:spLocks noGrp="1"/>
          </p:cNvSpPr>
          <p:nvPr>
            <p:ph type="subTitle" idx="1"/>
          </p:nvPr>
        </p:nvSpPr>
        <p:spPr>
          <a:xfrm>
            <a:off x="0" y="4057650"/>
            <a:ext cx="3556000" cy="1463773"/>
          </a:xfrm>
        </p:spPr>
        <p:txBody>
          <a:bodyPr anchor="t">
            <a:normAutofit/>
          </a:bodyPr>
          <a:lstStyle/>
          <a:p>
            <a:r>
              <a:rPr lang="en-US" sz="1350" dirty="0">
                <a:solidFill>
                  <a:schemeClr val="tx1"/>
                </a:solidFill>
              </a:rPr>
              <a:t>For additional details please contact MW or SE Regional leads:</a:t>
            </a:r>
          </a:p>
          <a:p>
            <a:endParaRPr lang="en-US" sz="1350" dirty="0">
              <a:solidFill>
                <a:schemeClr val="tx1"/>
              </a:solidFill>
            </a:endParaRPr>
          </a:p>
          <a:p>
            <a:r>
              <a:rPr lang="en-US" sz="1350" dirty="0" smtClean="0">
                <a:solidFill>
                  <a:schemeClr val="tx1"/>
                </a:solidFill>
                <a:hlinkClick r:id="rId4"/>
              </a:rPr>
              <a:t>Karthik.Makayee@exeloncorp.com</a:t>
            </a:r>
            <a:r>
              <a:rPr lang="en-US" sz="1350" dirty="0" smtClean="0">
                <a:solidFill>
                  <a:schemeClr val="tx1"/>
                </a:solidFill>
              </a:rPr>
              <a:t> </a:t>
            </a:r>
            <a:endParaRPr lang="en-US" sz="1350" dirty="0">
              <a:solidFill>
                <a:schemeClr val="tx1"/>
              </a:solidFill>
            </a:endParaRPr>
          </a:p>
          <a:p>
            <a:r>
              <a:rPr lang="en-US" sz="1350" dirty="0" smtClean="0">
                <a:solidFill>
                  <a:schemeClr val="tx1"/>
                </a:solidFill>
                <a:hlinkClick r:id="rId5"/>
              </a:rPr>
              <a:t>mahayes@tva.gov</a:t>
            </a:r>
            <a:r>
              <a:rPr lang="en-US" sz="1350" dirty="0" smtClean="0">
                <a:solidFill>
                  <a:schemeClr val="tx1"/>
                </a:solidFill>
              </a:rPr>
              <a:t> </a:t>
            </a:r>
            <a:endParaRPr lang="en-US" sz="1350" dirty="0">
              <a:solidFill>
                <a:schemeClr val="tx1"/>
              </a:solidFill>
            </a:endParaRPr>
          </a:p>
        </p:txBody>
      </p:sp>
      <p:pic>
        <p:nvPicPr>
          <p:cNvPr id="5" name="Picture 4" descr="A close up of a sign&#10;&#10;Description automatically generated">
            <a:extLst>
              <a:ext uri="{FF2B5EF4-FFF2-40B4-BE49-F238E27FC236}">
                <a16:creationId xmlns:a16="http://schemas.microsoft.com/office/drawing/2014/main" id="{A643584F-6B7A-4262-8508-5D79C81AEFBB}"/>
              </a:ext>
            </a:extLst>
          </p:cNvPr>
          <p:cNvPicPr>
            <a:picLocks noChangeAspect="1"/>
          </p:cNvPicPr>
          <p:nvPr/>
        </p:nvPicPr>
        <p:blipFill rotWithShape="1">
          <a:blip r:embed="rId6">
            <a:extLst>
              <a:ext uri="{28A0092B-C50C-407E-A947-70E740481C1C}">
                <a14:useLocalDpi xmlns:a14="http://schemas.microsoft.com/office/drawing/2010/main" val="0"/>
              </a:ext>
            </a:extLst>
          </a:blip>
          <a:srcRect t="13232" r="-2" b="-2"/>
          <a:stretch/>
        </p:blipFill>
        <p:spPr>
          <a:xfrm>
            <a:off x="3263843" y="0"/>
            <a:ext cx="5183472" cy="5822148"/>
          </a:xfrm>
          <a:prstGeom prst="rect">
            <a:avLst/>
          </a:prstGeom>
        </p:spPr>
      </p:pic>
      <p:pic>
        <p:nvPicPr>
          <p:cNvPr id="7" name="Picture 6" descr="NAYGN logo colo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15962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6F37-9FEE-4AA2-879E-FD5C492A7201}"/>
              </a:ext>
            </a:extLst>
          </p:cNvPr>
          <p:cNvSpPr>
            <a:spLocks noGrp="1"/>
          </p:cNvSpPr>
          <p:nvPr>
            <p:ph type="title"/>
          </p:nvPr>
        </p:nvSpPr>
        <p:spPr/>
        <p:txBody>
          <a:bodyPr/>
          <a:lstStyle/>
          <a:p>
            <a:r>
              <a:rPr lang="en-US" dirty="0"/>
              <a:t>Professional Development Opportunity</a:t>
            </a:r>
          </a:p>
        </p:txBody>
      </p:sp>
      <p:sp>
        <p:nvSpPr>
          <p:cNvPr id="3" name="Content Placeholder 2">
            <a:extLst>
              <a:ext uri="{FF2B5EF4-FFF2-40B4-BE49-F238E27FC236}">
                <a16:creationId xmlns:a16="http://schemas.microsoft.com/office/drawing/2014/main" id="{43D1F8C1-01A7-4304-8469-DD7697B60317}"/>
              </a:ext>
            </a:extLst>
          </p:cNvPr>
          <p:cNvSpPr>
            <a:spLocks noGrp="1"/>
          </p:cNvSpPr>
          <p:nvPr>
            <p:ph idx="1"/>
          </p:nvPr>
        </p:nvSpPr>
        <p:spPr>
          <a:xfrm>
            <a:off x="457200" y="1600200"/>
            <a:ext cx="5195455" cy="4800600"/>
          </a:xfrm>
        </p:spPr>
        <p:txBody>
          <a:bodyPr/>
          <a:lstStyle/>
          <a:p>
            <a:r>
              <a:rPr lang="en-US" b="1" dirty="0"/>
              <a:t>2021 NAYGN/NEA Conference will be </a:t>
            </a:r>
            <a:r>
              <a:rPr lang="en-US" b="1" dirty="0" smtClean="0"/>
              <a:t>virtual and likely in May 2021</a:t>
            </a:r>
            <a:endParaRPr lang="en-US" b="1" dirty="0"/>
          </a:p>
          <a:p>
            <a:r>
              <a:rPr lang="en-US" b="1" dirty="0"/>
              <a:t>More details to </a:t>
            </a:r>
            <a:r>
              <a:rPr lang="en-US" b="1" dirty="0" smtClean="0"/>
              <a:t>come</a:t>
            </a:r>
            <a:endParaRPr lang="en-US" b="1" dirty="0"/>
          </a:p>
          <a:p>
            <a:r>
              <a:rPr lang="en-US" b="1" dirty="0"/>
              <a:t>Are you interested in being on the conference planning committee? </a:t>
            </a:r>
          </a:p>
          <a:p>
            <a:pPr lvl="1"/>
            <a:r>
              <a:rPr lang="en-US" b="1" dirty="0"/>
              <a:t>Email Jenny Gourley at </a:t>
            </a:r>
            <a:r>
              <a:rPr lang="en-US" b="1" u="sng" dirty="0">
                <a:hlinkClick r:id="rId3"/>
              </a:rPr>
              <a:t>pd@naygn.org</a:t>
            </a:r>
            <a:r>
              <a:rPr lang="en-US" dirty="0"/>
              <a:t> </a:t>
            </a:r>
          </a:p>
          <a:p>
            <a:endParaRPr lang="en-US" dirty="0"/>
          </a:p>
        </p:txBody>
      </p:sp>
      <p:pic>
        <p:nvPicPr>
          <p:cNvPr id="4" name="Picture 3" descr="NAYGN logo color.jpg">
            <a:extLst>
              <a:ext uri="{FF2B5EF4-FFF2-40B4-BE49-F238E27FC236}">
                <a16:creationId xmlns:a16="http://schemas.microsoft.com/office/drawing/2014/main" id="{3103E5FC-3526-4B9B-97C4-4B137E8E9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6" name="Picture 5">
            <a:extLst>
              <a:ext uri="{FF2B5EF4-FFF2-40B4-BE49-F238E27FC236}">
                <a16:creationId xmlns:a16="http://schemas.microsoft.com/office/drawing/2014/main" id="{2ECFAA47-6456-49B5-A6A2-DDDA98583BC7}"/>
              </a:ext>
            </a:extLst>
          </p:cNvPr>
          <p:cNvPicPr>
            <a:picLocks noChangeAspect="1"/>
          </p:cNvPicPr>
          <p:nvPr/>
        </p:nvPicPr>
        <p:blipFill>
          <a:blip r:embed="rId5"/>
          <a:stretch>
            <a:fillRect/>
          </a:stretch>
        </p:blipFill>
        <p:spPr>
          <a:xfrm>
            <a:off x="5292437" y="1489365"/>
            <a:ext cx="3085090" cy="3085090"/>
          </a:xfrm>
          <a:prstGeom prst="rect">
            <a:avLst/>
          </a:prstGeom>
        </p:spPr>
      </p:pic>
    </p:spTree>
    <p:extLst>
      <p:ext uri="{BB962C8B-B14F-4D97-AF65-F5344CB8AC3E}">
        <p14:creationId xmlns:p14="http://schemas.microsoft.com/office/powerpoint/2010/main" val="3373849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1E3306A1E394C8AAFCF6CCB6BA2C1" ma:contentTypeVersion="15" ma:contentTypeDescription="Create a new document." ma:contentTypeScope="" ma:versionID="134a99b184608fbd767950500801b316">
  <xsd:schema xmlns:xsd="http://www.w3.org/2001/XMLSchema" xmlns:xs="http://www.w3.org/2001/XMLSchema" xmlns:p="http://schemas.microsoft.com/office/2006/metadata/properties" xmlns:ns1="http://schemas.microsoft.com/sharepoint/v3" xmlns:ns3="5bbf2fa6-4553-44db-8e16-dac3f2a4809a" xmlns:ns4="12922b31-4278-4d18-bdfd-6d9fe617171c" targetNamespace="http://schemas.microsoft.com/office/2006/metadata/properties" ma:root="true" ma:fieldsID="a75d89713e242d6917e019f41c47b957" ns1:_="" ns3:_="" ns4:_="">
    <xsd:import namespace="http://schemas.microsoft.com/sharepoint/v3"/>
    <xsd:import namespace="5bbf2fa6-4553-44db-8e16-dac3f2a4809a"/>
    <xsd:import namespace="12922b31-4278-4d18-bdfd-6d9fe617171c"/>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f2fa6-4553-44db-8e16-dac3f2a480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22b31-4278-4d18-bdfd-6d9fe61717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0D6E9-7294-47AA-90CB-BC96307E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f2fa6-4553-44db-8e16-dac3f2a4809a"/>
    <ds:schemaRef ds:uri="12922b31-4278-4d18-bdfd-6d9fe6171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5A062-190A-4F55-9258-96B88EA1018E}">
  <ds:schemaRefs>
    <ds:schemaRef ds:uri="http://purl.org/dc/dcmitype/"/>
    <ds:schemaRef ds:uri="5bbf2fa6-4553-44db-8e16-dac3f2a4809a"/>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12922b31-4278-4d18-bdfd-6d9fe617171c"/>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02CDEBE-DDF0-4E3D-8363-9DCC10563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3179</TotalTime>
  <Words>1256</Words>
  <Application>Microsoft Office PowerPoint</Application>
  <PresentationFormat>On-screen Show (4:3)</PresentationFormat>
  <Paragraphs>142</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Adjacency</vt:lpstr>
      <vt:lpstr>2020 November Local Chapter Lead Meeting</vt:lpstr>
      <vt:lpstr>Agenda</vt:lpstr>
      <vt:lpstr>2020 Metrics</vt:lpstr>
      <vt:lpstr>Canadian nuclear news</vt:lpstr>
      <vt:lpstr>NAYGN becomes a community partner with CCNS</vt:lpstr>
      <vt:lpstr>Regional Conference Dates</vt:lpstr>
      <vt:lpstr>Canada Regional Conference</vt:lpstr>
      <vt:lpstr>To register: https://tinyurl.com/naygn2020r    To login: https://tinyurl.com/naygn2020login </vt:lpstr>
      <vt:lpstr>Professional Development Opportunity</vt:lpstr>
      <vt:lpstr>Professional Development Book Club</vt:lpstr>
      <vt:lpstr>Professional Development Webinar</vt:lpstr>
      <vt:lpstr>Advocacy Opportunity</vt:lpstr>
      <vt:lpstr>MegaWatt Card Game</vt:lpstr>
      <vt:lpstr>Essay Contest</vt:lpstr>
      <vt:lpstr>Website Update</vt:lpstr>
      <vt:lpstr>Website Update</vt:lpstr>
      <vt:lpstr>Best Practices </vt:lpstr>
      <vt:lpstr>Questions?</vt:lpstr>
      <vt:lpstr>Open discussion with NAYGN President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October Local Chapter Lead Meeting</dc:title>
  <dc:creator>Steve Lawrence</dc:creator>
  <cp:lastModifiedBy>MAIRINGER Matthew -ENTENG</cp:lastModifiedBy>
  <cp:revision>22</cp:revision>
  <dcterms:created xsi:type="dcterms:W3CDTF">2020-10-23T14:53:34Z</dcterms:created>
  <dcterms:modified xsi:type="dcterms:W3CDTF">2020-11-24T17:51:37Z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ac1693-a67e-4d5a-af26-9e50640f01a1_Enabled">
    <vt:lpwstr>True</vt:lpwstr>
  </property>
  <property fmtid="{D5CDD505-2E9C-101B-9397-08002B2CF9AE}" pid="3" name="MSIP_Label_65ac1693-a67e-4d5a-af26-9e50640f01a1_SiteId">
    <vt:lpwstr>962f21cf-93ea-449f-99bf-402e2b2987b2</vt:lpwstr>
  </property>
  <property fmtid="{D5CDD505-2E9C-101B-9397-08002B2CF9AE}" pid="4" name="MSIP_Label_65ac1693-a67e-4d5a-af26-9e50640f01a1_Owner">
    <vt:lpwstr>matthew.mairinger@opg.com</vt:lpwstr>
  </property>
  <property fmtid="{D5CDD505-2E9C-101B-9397-08002B2CF9AE}" pid="5" name="MSIP_Label_65ac1693-a67e-4d5a-af26-9e50640f01a1_SetDate">
    <vt:lpwstr>2020-11-19T13:04:58.5935142Z</vt:lpwstr>
  </property>
  <property fmtid="{D5CDD505-2E9C-101B-9397-08002B2CF9AE}" pid="6" name="MSIP_Label_65ac1693-a67e-4d5a-af26-9e50640f01a1_Name">
    <vt:lpwstr>Internal or Proprietary</vt:lpwstr>
  </property>
  <property fmtid="{D5CDD505-2E9C-101B-9397-08002B2CF9AE}" pid="7" name="MSIP_Label_65ac1693-a67e-4d5a-af26-9e50640f01a1_Application">
    <vt:lpwstr>Microsoft Azure Information Protection</vt:lpwstr>
  </property>
  <property fmtid="{D5CDD505-2E9C-101B-9397-08002B2CF9AE}" pid="8" name="MSIP_Label_65ac1693-a67e-4d5a-af26-9e50640f01a1_ActionId">
    <vt:lpwstr>c4739134-4bee-412b-b125-02b82a4ee8ce</vt:lpwstr>
  </property>
  <property fmtid="{D5CDD505-2E9C-101B-9397-08002B2CF9AE}" pid="9" name="MSIP_Label_65ac1693-a67e-4d5a-af26-9e50640f01a1_Extended_MSFT_Method">
    <vt:lpwstr>Automatic</vt:lpwstr>
  </property>
  <property fmtid="{D5CDD505-2E9C-101B-9397-08002B2CF9AE}" pid="10" name="MSIP_Label_de7afb16-bed2-47a7-a936-de53beb31938_Enabled">
    <vt:lpwstr>True</vt:lpwstr>
  </property>
  <property fmtid="{D5CDD505-2E9C-101B-9397-08002B2CF9AE}" pid="11" name="MSIP_Label_de7afb16-bed2-47a7-a936-de53beb31938_SiteId">
    <vt:lpwstr>962f21cf-93ea-449f-99bf-402e2b2987b2</vt:lpwstr>
  </property>
  <property fmtid="{D5CDD505-2E9C-101B-9397-08002B2CF9AE}" pid="12" name="MSIP_Label_de7afb16-bed2-47a7-a936-de53beb31938_Owner">
    <vt:lpwstr>matthew.mairinger@opg.com</vt:lpwstr>
  </property>
  <property fmtid="{D5CDD505-2E9C-101B-9397-08002B2CF9AE}" pid="13" name="MSIP_Label_de7afb16-bed2-47a7-a936-de53beb31938_SetDate">
    <vt:lpwstr>2020-11-19T13:04:58.5935142Z</vt:lpwstr>
  </property>
  <property fmtid="{D5CDD505-2E9C-101B-9397-08002B2CF9AE}" pid="14" name="MSIP_Label_de7afb16-bed2-47a7-a936-de53beb31938_Name">
    <vt:lpwstr>OPG Proprietary</vt:lpwstr>
  </property>
  <property fmtid="{D5CDD505-2E9C-101B-9397-08002B2CF9AE}" pid="15" name="MSIP_Label_de7afb16-bed2-47a7-a936-de53beb31938_Application">
    <vt:lpwstr>Microsoft Azure Information Protection</vt:lpwstr>
  </property>
  <property fmtid="{D5CDD505-2E9C-101B-9397-08002B2CF9AE}" pid="16" name="MSIP_Label_de7afb16-bed2-47a7-a936-de53beb31938_ActionId">
    <vt:lpwstr>c4739134-4bee-412b-b125-02b82a4ee8ce</vt:lpwstr>
  </property>
  <property fmtid="{D5CDD505-2E9C-101B-9397-08002B2CF9AE}" pid="17" name="MSIP_Label_de7afb16-bed2-47a7-a936-de53beb31938_Parent">
    <vt:lpwstr>65ac1693-a67e-4d5a-af26-9e50640f01a1</vt:lpwstr>
  </property>
  <property fmtid="{D5CDD505-2E9C-101B-9397-08002B2CF9AE}" pid="18" name="MSIP_Label_de7afb16-bed2-47a7-a936-de53beb31938_Extended_MSFT_Method">
    <vt:lpwstr>Automatic</vt:lpwstr>
  </property>
  <property fmtid="{D5CDD505-2E9C-101B-9397-08002B2CF9AE}" pid="19" name="Sensitivity">
    <vt:lpwstr>Internal or Proprietary OPG Proprietary</vt:lpwstr>
  </property>
</Properties>
</file>