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5" r:id="rId2"/>
  </p:sldMasterIdLst>
  <p:sldIdLst>
    <p:sldId id="289" r:id="rId3"/>
    <p:sldId id="270" r:id="rId4"/>
    <p:sldId id="292"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p:scale>
          <a:sx n="100" d="100"/>
          <a:sy n="100" d="100"/>
        </p:scale>
        <p:origin x="-1944" y="-678"/>
      </p:cViewPr>
      <p:guideLst>
        <p:guide orient="horz" pos="963"/>
        <p:guide pos="286"/>
      </p:guideLst>
    </p:cSldViewPr>
  </p:slideViewPr>
  <p:notesTextViewPr>
    <p:cViewPr>
      <p:scale>
        <a:sx n="100" d="100"/>
        <a:sy n="100" d="100"/>
      </p:scale>
      <p:origin x="0" y="0"/>
    </p:cViewPr>
  </p:notesTextViewPr>
  <p:sorterViewPr>
    <p:cViewPr>
      <p:scale>
        <a:sx n="100" d="100"/>
        <a:sy n="100" d="100"/>
      </p:scale>
      <p:origin x="0" y="3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TextBox 11"/>
          <p:cNvSpPr txBox="1"/>
          <p:nvPr userDrawn="1"/>
        </p:nvSpPr>
        <p:spPr>
          <a:xfrm>
            <a:off x="2078235" y="1190496"/>
            <a:ext cx="7065765" cy="1884583"/>
          </a:xfrm>
          <a:prstGeom prst="rect">
            <a:avLst/>
          </a:prstGeom>
          <a:solidFill>
            <a:srgbClr val="139CEC"/>
          </a:solidFill>
          <a:ln>
            <a:noFill/>
          </a:ln>
        </p:spPr>
        <p:txBody>
          <a:bodyPr wrap="square" rtlCol="0">
            <a:spAutoFit/>
          </a:bodyPr>
          <a:lstStyle/>
          <a:p>
            <a:endParaRPr lang="en-US" dirty="0"/>
          </a:p>
        </p:txBody>
      </p:sp>
    </p:spTree>
    <p:extLst>
      <p:ext uri="{BB962C8B-B14F-4D97-AF65-F5344CB8AC3E}">
        <p14:creationId xmlns:p14="http://schemas.microsoft.com/office/powerpoint/2010/main" val="1968776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330" y="1600200"/>
            <a:ext cx="8435340" cy="1143000"/>
          </a:xfrm>
        </p:spPr>
        <p:txBody>
          <a:bodyPr anchor="t"/>
          <a:lstStyle>
            <a:lvl1pPr algn="ctr">
              <a:defRPr sz="2500" b="1" cap="none"/>
            </a:lvl1pPr>
          </a:lstStyle>
          <a:p>
            <a:r>
              <a:rPr lang="en-US" dirty="0"/>
              <a:t>Click To Edit Master Title Style</a:t>
            </a:r>
          </a:p>
        </p:txBody>
      </p:sp>
      <p:sp>
        <p:nvSpPr>
          <p:cNvPr id="3" name="Text Placeholder 2"/>
          <p:cNvSpPr>
            <a:spLocks noGrp="1"/>
          </p:cNvSpPr>
          <p:nvPr>
            <p:ph type="body" idx="1"/>
          </p:nvPr>
        </p:nvSpPr>
        <p:spPr>
          <a:xfrm>
            <a:off x="354330" y="2819400"/>
            <a:ext cx="8435340" cy="1295400"/>
          </a:xfrm>
        </p:spPr>
        <p:txBody>
          <a:bodyPr anchor="t">
            <a:normAutofit/>
          </a:bodyPr>
          <a:lstStyle>
            <a:lvl1pPr marL="0" indent="0" algn="ctr">
              <a:buNone/>
              <a:defRPr sz="1600"/>
            </a:lvl1pPr>
            <a:lvl2pPr marL="356616" indent="0">
              <a:buNone/>
              <a:defRPr sz="1400"/>
            </a:lvl2pPr>
            <a:lvl3pPr marL="713232" indent="0">
              <a:buNone/>
              <a:defRPr sz="1200"/>
            </a:lvl3pPr>
            <a:lvl4pPr marL="1069848" indent="0">
              <a:buNone/>
              <a:defRPr sz="1100"/>
            </a:lvl4pPr>
            <a:lvl5pPr marL="1426464" indent="0">
              <a:buNone/>
              <a:defRPr sz="1100"/>
            </a:lvl5pPr>
            <a:lvl6pPr marL="1783080" indent="0">
              <a:buNone/>
              <a:defRPr sz="1100"/>
            </a:lvl6pPr>
            <a:lvl7pPr marL="2139696" indent="0">
              <a:buNone/>
              <a:defRPr sz="1100"/>
            </a:lvl7pPr>
            <a:lvl8pPr marL="2496312" indent="0">
              <a:buNone/>
              <a:defRPr sz="1100"/>
            </a:lvl8pPr>
            <a:lvl9pPr marL="2852928" indent="0">
              <a:buNone/>
              <a:defRPr sz="1100"/>
            </a:lvl9pPr>
          </a:lstStyle>
          <a:p>
            <a:pPr lvl="0"/>
            <a:r>
              <a:rPr lang="en-US" smtClean="0"/>
              <a:t>Click to edit Master text styles</a:t>
            </a:r>
          </a:p>
        </p:txBody>
      </p:sp>
    </p:spTree>
    <p:extLst>
      <p:ext uri="{BB962C8B-B14F-4D97-AF65-F5344CB8AC3E}">
        <p14:creationId xmlns:p14="http://schemas.microsoft.com/office/powerpoint/2010/main" val="3423223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152136"/>
            <a:ext cx="8572500" cy="6096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74320" y="838200"/>
            <a:ext cx="4183380" cy="4495800"/>
          </a:xfrm>
        </p:spPr>
        <p:txBody>
          <a:bodyPr/>
          <a:lstStyle>
            <a:lvl1pPr>
              <a:defRPr sz="16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838200"/>
            <a:ext cx="4183380" cy="4495800"/>
          </a:xfrm>
        </p:spPr>
        <p:txBody>
          <a:bodyPr/>
          <a:lstStyle>
            <a:lvl1pPr>
              <a:defRPr sz="16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0450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4320" y="152400"/>
            <a:ext cx="8572500" cy="6096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274320" y="838200"/>
            <a:ext cx="4183380" cy="533135"/>
          </a:xfrm>
        </p:spPr>
        <p:txBody>
          <a:bodyPr anchor="b"/>
          <a:lstStyle>
            <a:lvl1pPr marL="0" indent="0">
              <a:buNone/>
              <a:defRPr sz="1600" b="1">
                <a:latin typeface="Arial Narrow" panose="020B0606020202030204" pitchFamily="34" charset="0"/>
              </a:defRPr>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274320" y="1447800"/>
            <a:ext cx="4183380" cy="3886200"/>
          </a:xfrm>
        </p:spPr>
        <p:txBody>
          <a:bodyPr/>
          <a:lstStyle>
            <a:lvl1pPr>
              <a:defRPr sz="1600"/>
            </a:lvl1pPr>
            <a:lvl2pPr>
              <a:defRPr sz="14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838200"/>
            <a:ext cx="4183380" cy="533135"/>
          </a:xfrm>
        </p:spPr>
        <p:txBody>
          <a:bodyPr anchor="b"/>
          <a:lstStyle>
            <a:lvl1pPr marL="0" indent="0">
              <a:buNone/>
              <a:defRPr sz="1600" b="1">
                <a:latin typeface="Arial Narrow" panose="020B0606020202030204" pitchFamily="34" charset="0"/>
              </a:defRPr>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39" y="1447800"/>
            <a:ext cx="4183380" cy="3886200"/>
          </a:xfrm>
        </p:spPr>
        <p:txBody>
          <a:bodyPr/>
          <a:lstStyle>
            <a:lvl1pPr>
              <a:defRPr sz="1600"/>
            </a:lvl1pPr>
            <a:lvl2pPr>
              <a:defRPr sz="1400"/>
            </a:lvl2pPr>
            <a:lvl3pPr>
              <a:defRPr sz="1400"/>
            </a:lvl3pPr>
            <a:lvl4pPr>
              <a:defRPr sz="1400"/>
            </a:lvl4pPr>
            <a:lvl5pPr>
              <a:defRPr sz="14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4126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320" y="152136"/>
            <a:ext cx="8572500" cy="6096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750327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683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7530" y="685801"/>
            <a:ext cx="2948940" cy="2015824"/>
          </a:xfrm>
          <a:prstGeom prst="rect">
            <a:avLst/>
          </a:prstGeom>
        </p:spPr>
      </p:pic>
      <p:sp>
        <p:nvSpPr>
          <p:cNvPr id="5" name="TextBox 4"/>
          <p:cNvSpPr txBox="1"/>
          <p:nvPr/>
        </p:nvSpPr>
        <p:spPr>
          <a:xfrm>
            <a:off x="354330" y="2895600"/>
            <a:ext cx="8435340" cy="1143000"/>
          </a:xfrm>
          <a:prstGeom prst="rect">
            <a:avLst/>
          </a:prstGeom>
          <a:noFill/>
        </p:spPr>
        <p:txBody>
          <a:bodyPr wrap="none" lIns="71323" tIns="35662" rIns="71323" bIns="35662" rtlCol="0">
            <a:noAutofit/>
          </a:bodyPr>
          <a:lstStyle/>
          <a:p>
            <a:pPr algn="ctr" defTabSz="713232"/>
            <a:r>
              <a:rPr lang="en-US" sz="3100" b="1" dirty="0">
                <a:solidFill>
                  <a:srgbClr val="000099"/>
                </a:solidFill>
              </a:rPr>
              <a:t>Together…Shaping the Future of Electricity</a:t>
            </a:r>
          </a:p>
        </p:txBody>
      </p:sp>
    </p:spTree>
    <p:extLst>
      <p:ext uri="{BB962C8B-B14F-4D97-AF65-F5344CB8AC3E}">
        <p14:creationId xmlns:p14="http://schemas.microsoft.com/office/powerpoint/2010/main" val="1584298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descr="NAYGN_White_Word-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3384" y="5256819"/>
            <a:ext cx="1144431" cy="298129"/>
          </a:xfrm>
          <a:prstGeom prst="rect">
            <a:avLst/>
          </a:prstGeom>
        </p:spPr>
      </p:pic>
    </p:spTree>
    <p:extLst>
      <p:ext uri="{BB962C8B-B14F-4D97-AF65-F5344CB8AC3E}">
        <p14:creationId xmlns:p14="http://schemas.microsoft.com/office/powerpoint/2010/main" val="2439568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230189" y="611190"/>
            <a:ext cx="8686800" cy="745354"/>
          </a:xfrm>
        </p:spPr>
        <p:txBody>
          <a:bodyPr/>
          <a:lstStyle>
            <a:lvl1pPr algn="l">
              <a:defRPr b="0" i="0" baseline="0">
                <a:solidFill>
                  <a:schemeClr val="tx2">
                    <a:lumMod val="75000"/>
                  </a:schemeClr>
                </a:solidFill>
                <a:latin typeface="Calibri"/>
                <a:cs typeface="Calibri"/>
              </a:defRPr>
            </a:lvl1pPr>
          </a:lstStyle>
          <a:p>
            <a:r>
              <a:rPr lang="en-US" dirty="0" smtClean="0"/>
              <a:t>Content Title</a:t>
            </a:r>
            <a:endParaRPr lang="en-US" dirty="0"/>
          </a:p>
        </p:txBody>
      </p:sp>
      <p:sp>
        <p:nvSpPr>
          <p:cNvPr id="4" name="Content Placeholder 2"/>
          <p:cNvSpPr>
            <a:spLocks noGrp="1"/>
          </p:cNvSpPr>
          <p:nvPr>
            <p:ph idx="1" hasCustomPrompt="1"/>
          </p:nvPr>
        </p:nvSpPr>
        <p:spPr>
          <a:xfrm>
            <a:off x="230189" y="1498161"/>
            <a:ext cx="8686800" cy="3658809"/>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en-US" dirty="0" smtClean="0"/>
              <a:t>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descr="NAYGN part_transparent-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93385" y="5256821"/>
            <a:ext cx="1154053" cy="298130"/>
          </a:xfrm>
          <a:prstGeom prst="rect">
            <a:avLst/>
          </a:prstGeom>
        </p:spPr>
      </p:pic>
    </p:spTree>
    <p:extLst>
      <p:ext uri="{BB962C8B-B14F-4D97-AF65-F5344CB8AC3E}">
        <p14:creationId xmlns:p14="http://schemas.microsoft.com/office/powerpoint/2010/main" val="3169599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EPRI 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4980" y="838200"/>
            <a:ext cx="3429000" cy="2343977"/>
          </a:xfrm>
          <a:prstGeom prst="rect">
            <a:avLst/>
          </a:prstGeom>
          <a:effectLst>
            <a:reflection blurRad="6350" stA="35000" endPos="35000" dir="5400000" sy="-100000" algn="bl" rotWithShape="0"/>
          </a:effectLst>
        </p:spPr>
      </p:pic>
      <p:sp>
        <p:nvSpPr>
          <p:cNvPr id="28708" name="Rectangle 36"/>
          <p:cNvSpPr>
            <a:spLocks noGrp="1" noChangeArrowheads="1"/>
          </p:cNvSpPr>
          <p:nvPr>
            <p:ph type="subTitle" sz="quarter" idx="1"/>
          </p:nvPr>
        </p:nvSpPr>
        <p:spPr>
          <a:xfrm>
            <a:off x="274320" y="3352800"/>
            <a:ext cx="5143500" cy="2133600"/>
          </a:xfrm>
        </p:spPr>
        <p:txBody>
          <a:bodyPr>
            <a:normAutofit/>
          </a:bodyPr>
          <a:lstStyle>
            <a:lvl1pPr marL="0" indent="0" algn="r">
              <a:spcAft>
                <a:spcPts val="936"/>
              </a:spcAft>
              <a:buFontTx/>
              <a:buNone/>
              <a:defRPr sz="1900">
                <a:solidFill>
                  <a:schemeClr val="tx1"/>
                </a:solidFill>
              </a:defRPr>
            </a:lvl1pPr>
          </a:lstStyle>
          <a:p>
            <a:r>
              <a:rPr lang="en-US" smtClean="0"/>
              <a:t>Click to edit Master subtitle style</a:t>
            </a:r>
            <a:endParaRPr lang="en-US" dirty="0"/>
          </a:p>
        </p:txBody>
      </p:sp>
      <p:sp>
        <p:nvSpPr>
          <p:cNvPr id="28707" name="Rectangle 35"/>
          <p:cNvSpPr>
            <a:spLocks noGrp="1" noChangeArrowheads="1"/>
          </p:cNvSpPr>
          <p:nvPr>
            <p:ph type="ctrTitle" sz="quarter"/>
          </p:nvPr>
        </p:nvSpPr>
        <p:spPr>
          <a:xfrm>
            <a:off x="274320" y="685800"/>
            <a:ext cx="5143500" cy="2514600"/>
          </a:xfrm>
        </p:spPr>
        <p:txBody>
          <a:bodyPr anchor="ctr">
            <a:normAutofit/>
          </a:bodyPr>
          <a:lstStyle>
            <a:lvl1pPr algn="r">
              <a:spcAft>
                <a:spcPts val="468"/>
              </a:spcAft>
              <a:defRPr sz="3100">
                <a:solidFill>
                  <a:schemeClr val="tx2"/>
                </a:solidFill>
              </a:defRPr>
            </a:lvl1pPr>
          </a:lstStyle>
          <a:p>
            <a:r>
              <a:rPr lang="en-US" smtClean="0"/>
              <a:t>Click to edit Master title style</a:t>
            </a:r>
            <a:endParaRPr lang="en-US" dirty="0"/>
          </a:p>
        </p:txBody>
      </p:sp>
      <p:sp>
        <p:nvSpPr>
          <p:cNvPr id="8" name="Text Box 47"/>
          <p:cNvSpPr txBox="1">
            <a:spLocks noChangeArrowheads="1"/>
          </p:cNvSpPr>
          <p:nvPr/>
        </p:nvSpPr>
        <p:spPr bwMode="auto">
          <a:xfrm>
            <a:off x="7084103" y="5486400"/>
            <a:ext cx="1989095" cy="148965"/>
          </a:xfrm>
          <a:prstGeom prst="rect">
            <a:avLst/>
          </a:prstGeom>
          <a:noFill/>
          <a:ln w="9525">
            <a:noFill/>
            <a:miter lim="800000"/>
            <a:headEnd/>
            <a:tailEnd/>
          </a:ln>
          <a:effectLst/>
        </p:spPr>
        <p:txBody>
          <a:bodyPr wrap="none" lIns="71323" tIns="35662" rIns="71323" bIns="35662">
            <a:spAutoFit/>
          </a:bodyPr>
          <a:lstStyle/>
          <a:p>
            <a:pPr algn="r" defTabSz="713232"/>
            <a:r>
              <a:rPr lang="en-US" sz="500" dirty="0">
                <a:solidFill>
                  <a:srgbClr val="FFFFFF">
                    <a:lumMod val="50000"/>
                  </a:srgbClr>
                </a:solidFill>
                <a:cs typeface="Arial" charset="0"/>
              </a:rPr>
              <a:t>© 2017 Electric Power Research Institute, Inc. All rights reserved.</a:t>
            </a:r>
            <a:endParaRPr lang="en-US" sz="500" dirty="0">
              <a:solidFill>
                <a:srgbClr val="FFFFFF">
                  <a:lumMod val="50000"/>
                </a:srgbClr>
              </a:solidFill>
            </a:endParaRPr>
          </a:p>
        </p:txBody>
      </p:sp>
      <p:pic>
        <p:nvPicPr>
          <p:cNvPr id="10" name="Picture 9" descr="EPRI logo 2014_RGB_PPT-Large.jpg"/>
          <p:cNvPicPr>
            <a:picLocks noChangeAspect="1"/>
          </p:cNvPicPr>
          <p:nvPr/>
        </p:nvPicPr>
        <p:blipFill>
          <a:blip r:embed="rId3" cstate="print"/>
          <a:stretch>
            <a:fillRect/>
          </a:stretch>
        </p:blipFill>
        <p:spPr>
          <a:xfrm>
            <a:off x="6789420" y="304800"/>
            <a:ext cx="2125980" cy="384701"/>
          </a:xfrm>
          <a:prstGeom prst="rect">
            <a:avLst/>
          </a:prstGeom>
        </p:spPr>
      </p:pic>
    </p:spTree>
    <p:extLst>
      <p:ext uri="{BB962C8B-B14F-4D97-AF65-F5344CB8AC3E}">
        <p14:creationId xmlns:p14="http://schemas.microsoft.com/office/powerpoint/2010/main" val="413607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ENV 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4980" y="838200"/>
            <a:ext cx="3429000" cy="2343977"/>
          </a:xfrm>
          <a:prstGeom prst="rect">
            <a:avLst/>
          </a:prstGeom>
          <a:effectLst>
            <a:reflection blurRad="6350" stA="35000" endPos="35000" dir="5400000" sy="-100000" algn="bl" rotWithShape="0"/>
          </a:effectLst>
        </p:spPr>
      </p:pic>
      <p:sp>
        <p:nvSpPr>
          <p:cNvPr id="28708" name="Rectangle 36"/>
          <p:cNvSpPr>
            <a:spLocks noGrp="1" noChangeArrowheads="1"/>
          </p:cNvSpPr>
          <p:nvPr>
            <p:ph type="subTitle" sz="quarter" idx="1"/>
          </p:nvPr>
        </p:nvSpPr>
        <p:spPr>
          <a:xfrm>
            <a:off x="274320" y="3352800"/>
            <a:ext cx="5143500" cy="2133600"/>
          </a:xfrm>
        </p:spPr>
        <p:txBody>
          <a:bodyPr>
            <a:normAutofit/>
          </a:bodyPr>
          <a:lstStyle>
            <a:lvl1pPr marL="0" indent="0" algn="r">
              <a:spcAft>
                <a:spcPts val="936"/>
              </a:spcAft>
              <a:buFontTx/>
              <a:buNone/>
              <a:defRPr sz="1900">
                <a:solidFill>
                  <a:schemeClr val="tx1"/>
                </a:solidFill>
              </a:defRPr>
            </a:lvl1pPr>
          </a:lstStyle>
          <a:p>
            <a:r>
              <a:rPr lang="en-US" smtClean="0"/>
              <a:t>Click to edit Master subtitle style</a:t>
            </a:r>
            <a:endParaRPr lang="en-US" dirty="0"/>
          </a:p>
        </p:txBody>
      </p:sp>
      <p:sp>
        <p:nvSpPr>
          <p:cNvPr id="28707" name="Rectangle 35"/>
          <p:cNvSpPr>
            <a:spLocks noGrp="1" noChangeArrowheads="1"/>
          </p:cNvSpPr>
          <p:nvPr>
            <p:ph type="ctrTitle" sz="quarter"/>
          </p:nvPr>
        </p:nvSpPr>
        <p:spPr>
          <a:xfrm>
            <a:off x="274320" y="685800"/>
            <a:ext cx="5143500" cy="2514600"/>
          </a:xfrm>
        </p:spPr>
        <p:txBody>
          <a:bodyPr anchor="ctr">
            <a:normAutofit/>
          </a:bodyPr>
          <a:lstStyle>
            <a:lvl1pPr algn="r">
              <a:spcAft>
                <a:spcPts val="468"/>
              </a:spcAft>
              <a:defRPr sz="3100">
                <a:solidFill>
                  <a:schemeClr val="tx2"/>
                </a:solidFill>
              </a:defRPr>
            </a:lvl1pPr>
          </a:lstStyle>
          <a:p>
            <a:r>
              <a:rPr lang="en-US" smtClean="0"/>
              <a:t>Click to edit Master title style</a:t>
            </a:r>
            <a:endParaRPr lang="en-US" dirty="0"/>
          </a:p>
        </p:txBody>
      </p:sp>
      <p:sp>
        <p:nvSpPr>
          <p:cNvPr id="8" name="Text Box 47"/>
          <p:cNvSpPr txBox="1">
            <a:spLocks noChangeArrowheads="1"/>
          </p:cNvSpPr>
          <p:nvPr/>
        </p:nvSpPr>
        <p:spPr bwMode="auto">
          <a:xfrm>
            <a:off x="7084103" y="5486400"/>
            <a:ext cx="1989095" cy="148965"/>
          </a:xfrm>
          <a:prstGeom prst="rect">
            <a:avLst/>
          </a:prstGeom>
          <a:noFill/>
          <a:ln w="9525">
            <a:noFill/>
            <a:miter lim="800000"/>
            <a:headEnd/>
            <a:tailEnd/>
          </a:ln>
          <a:effectLst/>
        </p:spPr>
        <p:txBody>
          <a:bodyPr wrap="none" lIns="71323" tIns="35662" rIns="71323" bIns="35662">
            <a:spAutoFit/>
          </a:bodyPr>
          <a:lstStyle/>
          <a:p>
            <a:pPr algn="r" defTabSz="713232"/>
            <a:r>
              <a:rPr lang="en-US" sz="500" dirty="0">
                <a:solidFill>
                  <a:srgbClr val="FFFFFF">
                    <a:lumMod val="50000"/>
                  </a:srgbClr>
                </a:solidFill>
                <a:cs typeface="Arial" charset="0"/>
              </a:rPr>
              <a:t>© 2017 Electric Power Research Institute, Inc. All rights reserved.</a:t>
            </a:r>
            <a:endParaRPr lang="en-US" sz="500" dirty="0">
              <a:solidFill>
                <a:srgbClr val="FFFFFF">
                  <a:lumMod val="50000"/>
                </a:srgbClr>
              </a:solidFill>
            </a:endParaRPr>
          </a:p>
        </p:txBody>
      </p:sp>
      <p:pic>
        <p:nvPicPr>
          <p:cNvPr id="10" name="Picture 9" descr="EPRI logo 2014_RGB_PPT-Large.jpg"/>
          <p:cNvPicPr>
            <a:picLocks noChangeAspect="1"/>
          </p:cNvPicPr>
          <p:nvPr/>
        </p:nvPicPr>
        <p:blipFill>
          <a:blip r:embed="rId3" cstate="print"/>
          <a:stretch>
            <a:fillRect/>
          </a:stretch>
        </p:blipFill>
        <p:spPr>
          <a:xfrm>
            <a:off x="6789420" y="304800"/>
            <a:ext cx="2125980" cy="384701"/>
          </a:xfrm>
          <a:prstGeom prst="rect">
            <a:avLst/>
          </a:prstGeom>
        </p:spPr>
      </p:pic>
    </p:spTree>
    <p:extLst>
      <p:ext uri="{BB962C8B-B14F-4D97-AF65-F5344CB8AC3E}">
        <p14:creationId xmlns:p14="http://schemas.microsoft.com/office/powerpoint/2010/main" val="2666722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GEN 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4980" y="838200"/>
            <a:ext cx="3429000" cy="2343977"/>
          </a:xfrm>
          <a:prstGeom prst="rect">
            <a:avLst/>
          </a:prstGeom>
          <a:effectLst>
            <a:reflection blurRad="6350" stA="35000" endPos="35000" dir="5400000" sy="-100000" algn="bl" rotWithShape="0"/>
          </a:effectLst>
        </p:spPr>
      </p:pic>
      <p:sp>
        <p:nvSpPr>
          <p:cNvPr id="28708" name="Rectangle 36"/>
          <p:cNvSpPr>
            <a:spLocks noGrp="1" noChangeArrowheads="1"/>
          </p:cNvSpPr>
          <p:nvPr>
            <p:ph type="subTitle" sz="quarter" idx="1"/>
          </p:nvPr>
        </p:nvSpPr>
        <p:spPr>
          <a:xfrm>
            <a:off x="274320" y="3352800"/>
            <a:ext cx="5143500" cy="2133600"/>
          </a:xfrm>
        </p:spPr>
        <p:txBody>
          <a:bodyPr>
            <a:normAutofit/>
          </a:bodyPr>
          <a:lstStyle>
            <a:lvl1pPr marL="0" indent="0" algn="r">
              <a:spcAft>
                <a:spcPts val="936"/>
              </a:spcAft>
              <a:buFontTx/>
              <a:buNone/>
              <a:defRPr sz="1900">
                <a:solidFill>
                  <a:schemeClr val="tx1"/>
                </a:solidFill>
              </a:defRPr>
            </a:lvl1pPr>
          </a:lstStyle>
          <a:p>
            <a:r>
              <a:rPr lang="en-US" smtClean="0"/>
              <a:t>Click to edit Master subtitle style</a:t>
            </a:r>
            <a:endParaRPr lang="en-US" dirty="0"/>
          </a:p>
        </p:txBody>
      </p:sp>
      <p:sp>
        <p:nvSpPr>
          <p:cNvPr id="28707" name="Rectangle 35"/>
          <p:cNvSpPr>
            <a:spLocks noGrp="1" noChangeArrowheads="1"/>
          </p:cNvSpPr>
          <p:nvPr>
            <p:ph type="ctrTitle" sz="quarter"/>
          </p:nvPr>
        </p:nvSpPr>
        <p:spPr>
          <a:xfrm>
            <a:off x="274320" y="685800"/>
            <a:ext cx="5143500" cy="2514600"/>
          </a:xfrm>
        </p:spPr>
        <p:txBody>
          <a:bodyPr anchor="ctr">
            <a:normAutofit/>
          </a:bodyPr>
          <a:lstStyle>
            <a:lvl1pPr algn="r">
              <a:spcAft>
                <a:spcPts val="468"/>
              </a:spcAft>
              <a:defRPr sz="3100">
                <a:solidFill>
                  <a:schemeClr val="tx2"/>
                </a:solidFill>
              </a:defRPr>
            </a:lvl1pPr>
          </a:lstStyle>
          <a:p>
            <a:r>
              <a:rPr lang="en-US" smtClean="0"/>
              <a:t>Click to edit Master title style</a:t>
            </a:r>
            <a:endParaRPr lang="en-US" dirty="0"/>
          </a:p>
        </p:txBody>
      </p:sp>
      <p:sp>
        <p:nvSpPr>
          <p:cNvPr id="8" name="Text Box 47"/>
          <p:cNvSpPr txBox="1">
            <a:spLocks noChangeArrowheads="1"/>
          </p:cNvSpPr>
          <p:nvPr/>
        </p:nvSpPr>
        <p:spPr bwMode="auto">
          <a:xfrm>
            <a:off x="7084103" y="5486400"/>
            <a:ext cx="1989095" cy="148965"/>
          </a:xfrm>
          <a:prstGeom prst="rect">
            <a:avLst/>
          </a:prstGeom>
          <a:noFill/>
          <a:ln w="9525">
            <a:noFill/>
            <a:miter lim="800000"/>
            <a:headEnd/>
            <a:tailEnd/>
          </a:ln>
          <a:effectLst/>
        </p:spPr>
        <p:txBody>
          <a:bodyPr wrap="none" lIns="71323" tIns="35662" rIns="71323" bIns="35662">
            <a:spAutoFit/>
          </a:bodyPr>
          <a:lstStyle/>
          <a:p>
            <a:pPr algn="r" defTabSz="713232"/>
            <a:r>
              <a:rPr lang="en-US" sz="500" dirty="0">
                <a:solidFill>
                  <a:srgbClr val="FFFFFF">
                    <a:lumMod val="50000"/>
                  </a:srgbClr>
                </a:solidFill>
                <a:cs typeface="Arial" charset="0"/>
              </a:rPr>
              <a:t>© 2017 Electric Power Research Institute, Inc. All rights reserved.</a:t>
            </a:r>
            <a:endParaRPr lang="en-US" sz="500" dirty="0">
              <a:solidFill>
                <a:srgbClr val="FFFFFF">
                  <a:lumMod val="50000"/>
                </a:srgbClr>
              </a:solidFill>
            </a:endParaRPr>
          </a:p>
        </p:txBody>
      </p:sp>
      <p:pic>
        <p:nvPicPr>
          <p:cNvPr id="10" name="Picture 9" descr="EPRI logo 2014_RGB_PPT-Large.jpg"/>
          <p:cNvPicPr>
            <a:picLocks noChangeAspect="1"/>
          </p:cNvPicPr>
          <p:nvPr/>
        </p:nvPicPr>
        <p:blipFill>
          <a:blip r:embed="rId3" cstate="print"/>
          <a:stretch>
            <a:fillRect/>
          </a:stretch>
        </p:blipFill>
        <p:spPr>
          <a:xfrm>
            <a:off x="6789420" y="304800"/>
            <a:ext cx="2125980" cy="384701"/>
          </a:xfrm>
          <a:prstGeom prst="rect">
            <a:avLst/>
          </a:prstGeom>
        </p:spPr>
      </p:pic>
    </p:spTree>
    <p:extLst>
      <p:ext uri="{BB962C8B-B14F-4D97-AF65-F5344CB8AC3E}">
        <p14:creationId xmlns:p14="http://schemas.microsoft.com/office/powerpoint/2010/main" val="3119931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NUC Title Slide">
    <p:spTree>
      <p:nvGrpSpPr>
        <p:cNvPr id="1" name=""/>
        <p:cNvGrpSpPr/>
        <p:nvPr/>
      </p:nvGrpSpPr>
      <p:grpSpPr>
        <a:xfrm>
          <a:off x="0" y="0"/>
          <a:ext cx="0" cy="0"/>
          <a:chOff x="0" y="0"/>
          <a:chExt cx="0" cy="0"/>
        </a:xfrm>
      </p:grpSpPr>
      <p:sp>
        <p:nvSpPr>
          <p:cNvPr id="28708" name="Rectangle 36"/>
          <p:cNvSpPr>
            <a:spLocks noGrp="1" noChangeArrowheads="1"/>
          </p:cNvSpPr>
          <p:nvPr>
            <p:ph type="subTitle" sz="quarter" idx="1"/>
          </p:nvPr>
        </p:nvSpPr>
        <p:spPr>
          <a:xfrm>
            <a:off x="274320" y="3352800"/>
            <a:ext cx="5143500" cy="2133600"/>
          </a:xfrm>
        </p:spPr>
        <p:txBody>
          <a:bodyPr>
            <a:normAutofit/>
          </a:bodyPr>
          <a:lstStyle>
            <a:lvl1pPr marL="0" indent="0" algn="r">
              <a:spcAft>
                <a:spcPts val="936"/>
              </a:spcAft>
              <a:buFontTx/>
              <a:buNone/>
              <a:defRPr sz="1900">
                <a:solidFill>
                  <a:schemeClr val="tx1"/>
                </a:solidFill>
              </a:defRPr>
            </a:lvl1pPr>
          </a:lstStyle>
          <a:p>
            <a:r>
              <a:rPr lang="en-US" smtClean="0"/>
              <a:t>Click to edit Master subtitle style</a:t>
            </a:r>
            <a:endParaRPr lang="en-US" dirty="0"/>
          </a:p>
        </p:txBody>
      </p:sp>
      <p:sp>
        <p:nvSpPr>
          <p:cNvPr id="28707" name="Rectangle 35"/>
          <p:cNvSpPr>
            <a:spLocks noGrp="1" noChangeArrowheads="1"/>
          </p:cNvSpPr>
          <p:nvPr>
            <p:ph type="ctrTitle" sz="quarter"/>
          </p:nvPr>
        </p:nvSpPr>
        <p:spPr>
          <a:xfrm>
            <a:off x="274320" y="685800"/>
            <a:ext cx="5143500" cy="2514600"/>
          </a:xfrm>
        </p:spPr>
        <p:txBody>
          <a:bodyPr anchor="ctr">
            <a:normAutofit/>
          </a:bodyPr>
          <a:lstStyle>
            <a:lvl1pPr algn="r">
              <a:spcAft>
                <a:spcPts val="468"/>
              </a:spcAft>
              <a:defRPr sz="3100">
                <a:solidFill>
                  <a:schemeClr val="tx2"/>
                </a:solidFill>
              </a:defRPr>
            </a:lvl1pPr>
          </a:lstStyle>
          <a:p>
            <a:r>
              <a:rPr lang="en-US" smtClean="0"/>
              <a:t>Click to edit Master title style</a:t>
            </a:r>
            <a:endParaRPr lang="en-US" dirty="0"/>
          </a:p>
        </p:txBody>
      </p:sp>
      <p:sp>
        <p:nvSpPr>
          <p:cNvPr id="8" name="Text Box 47"/>
          <p:cNvSpPr txBox="1">
            <a:spLocks noChangeArrowheads="1"/>
          </p:cNvSpPr>
          <p:nvPr/>
        </p:nvSpPr>
        <p:spPr bwMode="auto">
          <a:xfrm>
            <a:off x="7084103" y="5486400"/>
            <a:ext cx="1989095" cy="148965"/>
          </a:xfrm>
          <a:prstGeom prst="rect">
            <a:avLst/>
          </a:prstGeom>
          <a:noFill/>
          <a:ln w="9525">
            <a:noFill/>
            <a:miter lim="800000"/>
            <a:headEnd/>
            <a:tailEnd/>
          </a:ln>
          <a:effectLst/>
        </p:spPr>
        <p:txBody>
          <a:bodyPr wrap="none" lIns="71323" tIns="35662" rIns="71323" bIns="35662">
            <a:spAutoFit/>
          </a:bodyPr>
          <a:lstStyle/>
          <a:p>
            <a:pPr algn="r" defTabSz="713232"/>
            <a:r>
              <a:rPr lang="en-US" sz="500" dirty="0">
                <a:solidFill>
                  <a:srgbClr val="FFFFFF">
                    <a:lumMod val="50000"/>
                  </a:srgbClr>
                </a:solidFill>
                <a:cs typeface="Arial" charset="0"/>
              </a:rPr>
              <a:t>© 2017 Electric Power Research Institute, Inc. All rights reserved.</a:t>
            </a:r>
            <a:endParaRPr lang="en-US" sz="500" dirty="0">
              <a:solidFill>
                <a:srgbClr val="FFFFFF">
                  <a:lumMod val="50000"/>
                </a:srgbClr>
              </a:solidFill>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4980" y="838200"/>
            <a:ext cx="3429000" cy="2343977"/>
          </a:xfrm>
          <a:prstGeom prst="rect">
            <a:avLst/>
          </a:prstGeom>
          <a:effectLst>
            <a:reflection blurRad="6350" stA="35000" endPos="35000" dir="5400000" sy="-100000" algn="bl" rotWithShape="0"/>
          </a:effectLst>
        </p:spPr>
      </p:pic>
      <p:pic>
        <p:nvPicPr>
          <p:cNvPr id="9" name="Picture 8" descr="EPRI logo 2014_RGB_PPT-Large.jpg"/>
          <p:cNvPicPr>
            <a:picLocks noChangeAspect="1"/>
          </p:cNvPicPr>
          <p:nvPr/>
        </p:nvPicPr>
        <p:blipFill>
          <a:blip r:embed="rId3" cstate="print"/>
          <a:stretch>
            <a:fillRect/>
          </a:stretch>
        </p:blipFill>
        <p:spPr>
          <a:xfrm>
            <a:off x="6789420" y="304800"/>
            <a:ext cx="2125980" cy="384701"/>
          </a:xfrm>
          <a:prstGeom prst="rect">
            <a:avLst/>
          </a:prstGeom>
        </p:spPr>
      </p:pic>
    </p:spTree>
    <p:extLst>
      <p:ext uri="{BB962C8B-B14F-4D97-AF65-F5344CB8AC3E}">
        <p14:creationId xmlns:p14="http://schemas.microsoft.com/office/powerpoint/2010/main" val="1930739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PDU 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4980" y="838200"/>
            <a:ext cx="3429000" cy="2343977"/>
          </a:xfrm>
          <a:prstGeom prst="rect">
            <a:avLst/>
          </a:prstGeom>
          <a:effectLst>
            <a:reflection blurRad="6350" stA="35000" endPos="35000" dir="5400000" sy="-100000" algn="bl" rotWithShape="0"/>
          </a:effectLst>
        </p:spPr>
      </p:pic>
      <p:sp>
        <p:nvSpPr>
          <p:cNvPr id="28708" name="Rectangle 36"/>
          <p:cNvSpPr>
            <a:spLocks noGrp="1" noChangeArrowheads="1"/>
          </p:cNvSpPr>
          <p:nvPr>
            <p:ph type="subTitle" sz="quarter" idx="1"/>
          </p:nvPr>
        </p:nvSpPr>
        <p:spPr>
          <a:xfrm>
            <a:off x="274320" y="3352800"/>
            <a:ext cx="5143500" cy="2133600"/>
          </a:xfrm>
        </p:spPr>
        <p:txBody>
          <a:bodyPr>
            <a:normAutofit/>
          </a:bodyPr>
          <a:lstStyle>
            <a:lvl1pPr marL="0" indent="0" algn="r">
              <a:spcAft>
                <a:spcPts val="936"/>
              </a:spcAft>
              <a:buFontTx/>
              <a:buNone/>
              <a:defRPr sz="1900">
                <a:solidFill>
                  <a:schemeClr val="tx1"/>
                </a:solidFill>
              </a:defRPr>
            </a:lvl1pPr>
          </a:lstStyle>
          <a:p>
            <a:r>
              <a:rPr lang="en-US" smtClean="0"/>
              <a:t>Click to edit Master subtitle style</a:t>
            </a:r>
            <a:endParaRPr lang="en-US" dirty="0"/>
          </a:p>
        </p:txBody>
      </p:sp>
      <p:sp>
        <p:nvSpPr>
          <p:cNvPr id="28707" name="Rectangle 35"/>
          <p:cNvSpPr>
            <a:spLocks noGrp="1" noChangeArrowheads="1"/>
          </p:cNvSpPr>
          <p:nvPr>
            <p:ph type="ctrTitle" sz="quarter"/>
          </p:nvPr>
        </p:nvSpPr>
        <p:spPr>
          <a:xfrm>
            <a:off x="274320" y="685800"/>
            <a:ext cx="5143500" cy="2514600"/>
          </a:xfrm>
        </p:spPr>
        <p:txBody>
          <a:bodyPr anchor="ctr">
            <a:normAutofit/>
          </a:bodyPr>
          <a:lstStyle>
            <a:lvl1pPr algn="r">
              <a:spcAft>
                <a:spcPts val="468"/>
              </a:spcAft>
              <a:defRPr sz="3100">
                <a:solidFill>
                  <a:schemeClr val="tx2"/>
                </a:solidFill>
              </a:defRPr>
            </a:lvl1pPr>
          </a:lstStyle>
          <a:p>
            <a:r>
              <a:rPr lang="en-US" smtClean="0"/>
              <a:t>Click to edit Master title style</a:t>
            </a:r>
            <a:endParaRPr lang="en-US" dirty="0"/>
          </a:p>
        </p:txBody>
      </p:sp>
      <p:sp>
        <p:nvSpPr>
          <p:cNvPr id="8" name="Text Box 47"/>
          <p:cNvSpPr txBox="1">
            <a:spLocks noChangeArrowheads="1"/>
          </p:cNvSpPr>
          <p:nvPr/>
        </p:nvSpPr>
        <p:spPr bwMode="auto">
          <a:xfrm>
            <a:off x="7084103" y="5486400"/>
            <a:ext cx="1989095" cy="148965"/>
          </a:xfrm>
          <a:prstGeom prst="rect">
            <a:avLst/>
          </a:prstGeom>
          <a:noFill/>
          <a:ln w="9525">
            <a:noFill/>
            <a:miter lim="800000"/>
            <a:headEnd/>
            <a:tailEnd/>
          </a:ln>
          <a:effectLst/>
        </p:spPr>
        <p:txBody>
          <a:bodyPr wrap="none" lIns="71323" tIns="35662" rIns="71323" bIns="35662">
            <a:spAutoFit/>
          </a:bodyPr>
          <a:lstStyle/>
          <a:p>
            <a:pPr algn="r" defTabSz="713232"/>
            <a:r>
              <a:rPr lang="en-US" sz="500" dirty="0">
                <a:solidFill>
                  <a:srgbClr val="FFFFFF">
                    <a:lumMod val="50000"/>
                  </a:srgbClr>
                </a:solidFill>
                <a:cs typeface="Arial" charset="0"/>
              </a:rPr>
              <a:t>© 2017 Electric Power Research Institute, Inc. All rights reserved.</a:t>
            </a:r>
            <a:endParaRPr lang="en-US" sz="500" dirty="0">
              <a:solidFill>
                <a:srgbClr val="FFFFFF">
                  <a:lumMod val="50000"/>
                </a:srgbClr>
              </a:solidFill>
            </a:endParaRPr>
          </a:p>
        </p:txBody>
      </p:sp>
      <p:pic>
        <p:nvPicPr>
          <p:cNvPr id="10" name="Picture 9" descr="EPRI logo 2014_RGB_PPT-Large.jpg"/>
          <p:cNvPicPr>
            <a:picLocks noChangeAspect="1"/>
          </p:cNvPicPr>
          <p:nvPr/>
        </p:nvPicPr>
        <p:blipFill>
          <a:blip r:embed="rId3" cstate="print"/>
          <a:stretch>
            <a:fillRect/>
          </a:stretch>
        </p:blipFill>
        <p:spPr>
          <a:xfrm>
            <a:off x="6789420" y="304800"/>
            <a:ext cx="2125980" cy="384701"/>
          </a:xfrm>
          <a:prstGeom prst="rect">
            <a:avLst/>
          </a:prstGeom>
        </p:spPr>
      </p:pic>
    </p:spTree>
    <p:extLst>
      <p:ext uri="{BB962C8B-B14F-4D97-AF65-F5344CB8AC3E}">
        <p14:creationId xmlns:p14="http://schemas.microsoft.com/office/powerpoint/2010/main" val="99013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4320" y="152136"/>
            <a:ext cx="8572500" cy="609600"/>
          </a:xfrm>
        </p:spPr>
        <p:txBody>
          <a:bodyPr>
            <a:noAutofit/>
          </a:bodyPr>
          <a:lstStyle>
            <a:lvl1pPr>
              <a:defRPr sz="2500"/>
            </a:lvl1pPr>
          </a:lstStyle>
          <a:p>
            <a:r>
              <a:rPr lang="en-US" smtClean="0"/>
              <a:t>Click to edit Master title style</a:t>
            </a:r>
            <a:endParaRPr lang="en-US" dirty="0"/>
          </a:p>
        </p:txBody>
      </p:sp>
      <p:sp>
        <p:nvSpPr>
          <p:cNvPr id="3" name="Content Placeholder 2"/>
          <p:cNvSpPr>
            <a:spLocks noGrp="1"/>
          </p:cNvSpPr>
          <p:nvPr>
            <p:ph idx="1"/>
          </p:nvPr>
        </p:nvSpPr>
        <p:spPr>
          <a:xfrm>
            <a:off x="274320" y="838200"/>
            <a:ext cx="85725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8403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DB333B93-E29A-3745-B83A-497D77C65981}" type="datetimeFigureOut">
              <a:rPr lang="en-US" smtClean="0"/>
              <a:t>5/18/2017</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67904768-8917-4E41-A461-408AC470FEDC}" type="slidenum">
              <a:rPr lang="en-US" smtClean="0"/>
              <a:t>‹#›</a:t>
            </a:fld>
            <a:endParaRPr lang="en-US"/>
          </a:p>
        </p:txBody>
      </p:sp>
    </p:spTree>
    <p:extLst>
      <p:ext uri="{BB962C8B-B14F-4D97-AF65-F5344CB8AC3E}">
        <p14:creationId xmlns:p14="http://schemas.microsoft.com/office/powerpoint/2010/main" val="4225890654"/>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0" name="Text Box 36"/>
          <p:cNvSpPr txBox="1">
            <a:spLocks noChangeArrowheads="1"/>
          </p:cNvSpPr>
          <p:nvPr/>
        </p:nvSpPr>
        <p:spPr bwMode="auto">
          <a:xfrm>
            <a:off x="182881" y="5394759"/>
            <a:ext cx="608013" cy="164353"/>
          </a:xfrm>
          <a:prstGeom prst="rect">
            <a:avLst/>
          </a:prstGeom>
          <a:noFill/>
          <a:ln w="9525">
            <a:noFill/>
            <a:miter lim="800000"/>
            <a:headEnd/>
            <a:tailEnd/>
          </a:ln>
          <a:effectLst/>
        </p:spPr>
        <p:txBody>
          <a:bodyPr lIns="71323" tIns="35662" rIns="71323" bIns="35662">
            <a:spAutoFit/>
          </a:bodyPr>
          <a:lstStyle/>
          <a:p>
            <a:pPr defTabSz="713232"/>
            <a:fld id="{324FBA8B-C479-4BF9-A515-8ED623D42A4A}" type="slidenum">
              <a:rPr lang="en-US" sz="600">
                <a:solidFill>
                  <a:srgbClr val="FFFFFF">
                    <a:lumMod val="50000"/>
                  </a:srgbClr>
                </a:solidFill>
              </a:rPr>
              <a:pPr defTabSz="713232"/>
              <a:t>‹#›</a:t>
            </a:fld>
            <a:endParaRPr lang="en-US" sz="600" dirty="0">
              <a:solidFill>
                <a:srgbClr val="FFFFFF">
                  <a:lumMod val="50000"/>
                </a:srgbClr>
              </a:solidFill>
            </a:endParaRPr>
          </a:p>
        </p:txBody>
      </p:sp>
      <p:sp>
        <p:nvSpPr>
          <p:cNvPr id="1026" name="Rectangle 2"/>
          <p:cNvSpPr>
            <a:spLocks noGrp="1" noChangeArrowheads="1"/>
          </p:cNvSpPr>
          <p:nvPr>
            <p:ph type="title"/>
          </p:nvPr>
        </p:nvSpPr>
        <p:spPr bwMode="auto">
          <a:xfrm>
            <a:off x="274320" y="152136"/>
            <a:ext cx="8595360" cy="609600"/>
          </a:xfrm>
          <a:prstGeom prst="rect">
            <a:avLst/>
          </a:prstGeom>
          <a:noFill/>
          <a:ln w="9525">
            <a:noFill/>
            <a:miter lim="800000"/>
            <a:headEnd/>
            <a:tailEnd/>
          </a:ln>
          <a:effectLst/>
        </p:spPr>
        <p:txBody>
          <a:bodyPr vert="horz" wrap="square" lIns="71323" tIns="35662" rIns="71323" bIns="35662" numCol="1" anchor="t" anchorCtr="0" compatLnSpc="1">
            <a:prstTxWarp prst="textNoShape">
              <a:avLst/>
            </a:prstTxWarp>
            <a:normAutofit/>
          </a:bodyPr>
          <a:lstStyle/>
          <a:p>
            <a:pPr lvl="0"/>
            <a:r>
              <a:rPr lang="en-US" smtClean="0"/>
              <a:t>Click to edit Master title style</a:t>
            </a:r>
            <a:endParaRPr lang="en-US" dirty="0"/>
          </a:p>
        </p:txBody>
      </p:sp>
      <p:sp>
        <p:nvSpPr>
          <p:cNvPr id="1027" name="Rectangle 3"/>
          <p:cNvSpPr>
            <a:spLocks noGrp="1" noChangeArrowheads="1"/>
          </p:cNvSpPr>
          <p:nvPr>
            <p:ph type="body" idx="1"/>
          </p:nvPr>
        </p:nvSpPr>
        <p:spPr bwMode="auto">
          <a:xfrm>
            <a:off x="274320" y="838200"/>
            <a:ext cx="8595360" cy="4495800"/>
          </a:xfrm>
          <a:prstGeom prst="rect">
            <a:avLst/>
          </a:prstGeom>
          <a:noFill/>
          <a:ln w="9525">
            <a:noFill/>
            <a:miter lim="800000"/>
            <a:headEnd/>
            <a:tailEnd/>
          </a:ln>
          <a:effectLst/>
        </p:spPr>
        <p:txBody>
          <a:bodyPr vert="horz" wrap="square" lIns="71323" tIns="35662" rIns="71323" bIns="35662" numCol="1" anchor="t" anchorCtr="0" compatLnSpc="1">
            <a:prstTxWarp prst="textNoShape">
              <a:avLst/>
            </a:prstTxWarp>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3" name="Straight Connector 2"/>
          <p:cNvCxnSpPr/>
          <p:nvPr/>
        </p:nvCxnSpPr>
        <p:spPr bwMode="auto">
          <a:xfrm>
            <a:off x="274320" y="5372100"/>
            <a:ext cx="8595360" cy="0"/>
          </a:xfrm>
          <a:prstGeom prst="line">
            <a:avLst/>
          </a:prstGeom>
          <a:solidFill>
            <a:schemeClr val="accent1"/>
          </a:solidFill>
          <a:ln w="9525" cap="flat" cmpd="sng" algn="ctr">
            <a:solidFill>
              <a:srgbClr val="D1D1D1"/>
            </a:solidFill>
            <a:prstDash val="solid"/>
            <a:round/>
            <a:headEnd type="none" w="med" len="med"/>
            <a:tailEnd type="none" w="med" len="med"/>
          </a:ln>
          <a:effectLst/>
        </p:spPr>
      </p:cxnSp>
      <p:sp>
        <p:nvSpPr>
          <p:cNvPr id="8" name="Text Box 47"/>
          <p:cNvSpPr txBox="1">
            <a:spLocks noChangeArrowheads="1"/>
          </p:cNvSpPr>
          <p:nvPr/>
        </p:nvSpPr>
        <p:spPr bwMode="auto">
          <a:xfrm>
            <a:off x="3619345" y="5486400"/>
            <a:ext cx="1989095" cy="148965"/>
          </a:xfrm>
          <a:prstGeom prst="rect">
            <a:avLst/>
          </a:prstGeom>
          <a:noFill/>
          <a:ln w="9525">
            <a:noFill/>
            <a:miter lim="800000"/>
            <a:headEnd/>
            <a:tailEnd/>
          </a:ln>
          <a:effectLst/>
        </p:spPr>
        <p:txBody>
          <a:bodyPr wrap="none" lIns="71323" tIns="35662" rIns="71323" bIns="35662">
            <a:spAutoFit/>
          </a:bodyPr>
          <a:lstStyle/>
          <a:p>
            <a:pPr algn="r" defTabSz="713232"/>
            <a:r>
              <a:rPr lang="en-US" sz="500" dirty="0">
                <a:solidFill>
                  <a:srgbClr val="FFFFFF">
                    <a:lumMod val="50000"/>
                  </a:srgbClr>
                </a:solidFill>
                <a:cs typeface="Arial" charset="0"/>
              </a:rPr>
              <a:t>© 2017 Electric Power Research Institute, Inc. All rights reserved.</a:t>
            </a:r>
            <a:endParaRPr lang="en-US" sz="500" dirty="0">
              <a:solidFill>
                <a:srgbClr val="FFFFFF">
                  <a:lumMod val="50000"/>
                </a:srgbClr>
              </a:solidFill>
            </a:endParaRPr>
          </a:p>
        </p:txBody>
      </p:sp>
      <p:pic>
        <p:nvPicPr>
          <p:cNvPr id="9" name="Picture 8" descr="EPRI logo 2014_RGB.jpg"/>
          <p:cNvPicPr>
            <a:picLocks noChangeAspect="1"/>
          </p:cNvPicPr>
          <p:nvPr/>
        </p:nvPicPr>
        <p:blipFill>
          <a:blip r:embed="rId14" cstate="print"/>
          <a:stretch>
            <a:fillRect/>
          </a:stretch>
        </p:blipFill>
        <p:spPr>
          <a:xfrm>
            <a:off x="7703820" y="5410201"/>
            <a:ext cx="1165860" cy="239734"/>
          </a:xfrm>
          <a:prstGeom prst="rect">
            <a:avLst/>
          </a:prstGeom>
        </p:spPr>
      </p:pic>
    </p:spTree>
    <p:extLst>
      <p:ext uri="{BB962C8B-B14F-4D97-AF65-F5344CB8AC3E}">
        <p14:creationId xmlns:p14="http://schemas.microsoft.com/office/powerpoint/2010/main" val="2431821409"/>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txStyles>
    <p:titleStyle>
      <a:lvl1pPr algn="l" rtl="0" eaLnBrk="1" fontAlgn="base" hangingPunct="1">
        <a:lnSpc>
          <a:spcPct val="100000"/>
        </a:lnSpc>
        <a:spcBef>
          <a:spcPct val="0"/>
        </a:spcBef>
        <a:spcAft>
          <a:spcPct val="0"/>
        </a:spcAft>
        <a:defRPr sz="2500" b="1">
          <a:solidFill>
            <a:schemeClr val="tx2"/>
          </a:solidFill>
          <a:latin typeface="+mj-lt"/>
          <a:ea typeface="+mj-ea"/>
          <a:cs typeface="+mj-cs"/>
        </a:defRPr>
      </a:lvl1pPr>
      <a:lvl2pPr algn="l" rtl="0" eaLnBrk="1" fontAlgn="base" hangingPunct="1">
        <a:lnSpc>
          <a:spcPct val="95000"/>
        </a:lnSpc>
        <a:spcBef>
          <a:spcPct val="0"/>
        </a:spcBef>
        <a:spcAft>
          <a:spcPct val="0"/>
        </a:spcAft>
        <a:defRPr sz="2200" b="1">
          <a:solidFill>
            <a:schemeClr val="tx2"/>
          </a:solidFill>
          <a:latin typeface="Arial" charset="0"/>
        </a:defRPr>
      </a:lvl2pPr>
      <a:lvl3pPr algn="l" rtl="0" eaLnBrk="1" fontAlgn="base" hangingPunct="1">
        <a:lnSpc>
          <a:spcPct val="95000"/>
        </a:lnSpc>
        <a:spcBef>
          <a:spcPct val="0"/>
        </a:spcBef>
        <a:spcAft>
          <a:spcPct val="0"/>
        </a:spcAft>
        <a:defRPr sz="2200" b="1">
          <a:solidFill>
            <a:schemeClr val="tx2"/>
          </a:solidFill>
          <a:latin typeface="Arial" charset="0"/>
        </a:defRPr>
      </a:lvl3pPr>
      <a:lvl4pPr algn="l" rtl="0" eaLnBrk="1" fontAlgn="base" hangingPunct="1">
        <a:lnSpc>
          <a:spcPct val="95000"/>
        </a:lnSpc>
        <a:spcBef>
          <a:spcPct val="0"/>
        </a:spcBef>
        <a:spcAft>
          <a:spcPct val="0"/>
        </a:spcAft>
        <a:defRPr sz="2200" b="1">
          <a:solidFill>
            <a:schemeClr val="tx2"/>
          </a:solidFill>
          <a:latin typeface="Arial" charset="0"/>
        </a:defRPr>
      </a:lvl4pPr>
      <a:lvl5pPr algn="l" rtl="0" eaLnBrk="1" fontAlgn="base" hangingPunct="1">
        <a:lnSpc>
          <a:spcPct val="95000"/>
        </a:lnSpc>
        <a:spcBef>
          <a:spcPct val="0"/>
        </a:spcBef>
        <a:spcAft>
          <a:spcPct val="0"/>
        </a:spcAft>
        <a:defRPr sz="2200" b="1">
          <a:solidFill>
            <a:schemeClr val="tx2"/>
          </a:solidFill>
          <a:latin typeface="Arial" charset="0"/>
        </a:defRPr>
      </a:lvl5pPr>
      <a:lvl6pPr marL="356616" algn="l" rtl="0" eaLnBrk="1" fontAlgn="base" hangingPunct="1">
        <a:lnSpc>
          <a:spcPct val="95000"/>
        </a:lnSpc>
        <a:spcBef>
          <a:spcPct val="0"/>
        </a:spcBef>
        <a:spcAft>
          <a:spcPct val="0"/>
        </a:spcAft>
        <a:defRPr sz="2200" b="1">
          <a:solidFill>
            <a:schemeClr val="tx2"/>
          </a:solidFill>
          <a:latin typeface="Arial" charset="0"/>
        </a:defRPr>
      </a:lvl6pPr>
      <a:lvl7pPr marL="713232" algn="l" rtl="0" eaLnBrk="1" fontAlgn="base" hangingPunct="1">
        <a:lnSpc>
          <a:spcPct val="95000"/>
        </a:lnSpc>
        <a:spcBef>
          <a:spcPct val="0"/>
        </a:spcBef>
        <a:spcAft>
          <a:spcPct val="0"/>
        </a:spcAft>
        <a:defRPr sz="2200" b="1">
          <a:solidFill>
            <a:schemeClr val="tx2"/>
          </a:solidFill>
          <a:latin typeface="Arial" charset="0"/>
        </a:defRPr>
      </a:lvl7pPr>
      <a:lvl8pPr marL="1069848" algn="l" rtl="0" eaLnBrk="1" fontAlgn="base" hangingPunct="1">
        <a:lnSpc>
          <a:spcPct val="95000"/>
        </a:lnSpc>
        <a:spcBef>
          <a:spcPct val="0"/>
        </a:spcBef>
        <a:spcAft>
          <a:spcPct val="0"/>
        </a:spcAft>
        <a:defRPr sz="2200" b="1">
          <a:solidFill>
            <a:schemeClr val="tx2"/>
          </a:solidFill>
          <a:latin typeface="Arial" charset="0"/>
        </a:defRPr>
      </a:lvl8pPr>
      <a:lvl9pPr marL="1426464" algn="l" rtl="0" eaLnBrk="1" fontAlgn="base" hangingPunct="1">
        <a:lnSpc>
          <a:spcPct val="95000"/>
        </a:lnSpc>
        <a:spcBef>
          <a:spcPct val="0"/>
        </a:spcBef>
        <a:spcAft>
          <a:spcPct val="0"/>
        </a:spcAft>
        <a:defRPr sz="2200" b="1">
          <a:solidFill>
            <a:schemeClr val="tx2"/>
          </a:solidFill>
          <a:latin typeface="Arial" charset="0"/>
        </a:defRPr>
      </a:lvl9pPr>
    </p:titleStyle>
    <p:bodyStyle>
      <a:lvl1pPr marL="180785" indent="-180785" algn="l" rtl="0" eaLnBrk="1" fontAlgn="base" hangingPunct="1">
        <a:lnSpc>
          <a:spcPct val="100000"/>
        </a:lnSpc>
        <a:spcBef>
          <a:spcPct val="0"/>
        </a:spcBef>
        <a:spcAft>
          <a:spcPts val="468"/>
        </a:spcAft>
        <a:buClr>
          <a:schemeClr val="tx2"/>
        </a:buClr>
        <a:buFont typeface="Wingdings" panose="05000000000000000000" pitchFamily="2" charset="2"/>
        <a:buChar char="§"/>
        <a:defRPr sz="2500">
          <a:solidFill>
            <a:schemeClr val="tx1"/>
          </a:solidFill>
          <a:latin typeface="+mn-lt"/>
          <a:ea typeface="+mn-ea"/>
          <a:cs typeface="+mn-cs"/>
        </a:defRPr>
      </a:lvl1pPr>
      <a:lvl2pPr marL="442056" indent="-217932" algn="l" rtl="0" eaLnBrk="1" fontAlgn="base" hangingPunct="1">
        <a:lnSpc>
          <a:spcPct val="100000"/>
        </a:lnSpc>
        <a:spcBef>
          <a:spcPct val="0"/>
        </a:spcBef>
        <a:spcAft>
          <a:spcPts val="468"/>
        </a:spcAft>
        <a:buClr>
          <a:schemeClr val="tx2"/>
        </a:buClr>
        <a:buChar char="–"/>
        <a:defRPr sz="2200">
          <a:solidFill>
            <a:schemeClr val="tx1"/>
          </a:solidFill>
          <a:latin typeface="+mn-lt"/>
        </a:defRPr>
      </a:lvl2pPr>
      <a:lvl3pPr marL="667417" indent="-174594" algn="l" rtl="0" eaLnBrk="1" fontAlgn="base" hangingPunct="1">
        <a:lnSpc>
          <a:spcPct val="100000"/>
        </a:lnSpc>
        <a:spcBef>
          <a:spcPct val="0"/>
        </a:spcBef>
        <a:spcAft>
          <a:spcPts val="468"/>
        </a:spcAft>
        <a:buClr>
          <a:schemeClr val="tx2"/>
        </a:buClr>
        <a:buFont typeface="Wingdings" panose="05000000000000000000" pitchFamily="2" charset="2"/>
        <a:buChar char="§"/>
        <a:defRPr sz="2200">
          <a:solidFill>
            <a:schemeClr val="tx1"/>
          </a:solidFill>
          <a:latin typeface="+mn-lt"/>
        </a:defRPr>
      </a:lvl3pPr>
      <a:lvl4pPr marL="984409" indent="-225362" algn="l" rtl="0" eaLnBrk="1" fontAlgn="base" hangingPunct="1">
        <a:lnSpc>
          <a:spcPct val="100000"/>
        </a:lnSpc>
        <a:spcBef>
          <a:spcPct val="0"/>
        </a:spcBef>
        <a:spcAft>
          <a:spcPts val="468"/>
        </a:spcAft>
        <a:buClr>
          <a:schemeClr val="tx2"/>
        </a:buClr>
        <a:buChar char="–"/>
        <a:defRPr sz="2200">
          <a:solidFill>
            <a:schemeClr val="tx1"/>
          </a:solidFill>
          <a:latin typeface="+mn-lt"/>
        </a:defRPr>
      </a:lvl4pPr>
      <a:lvl5pPr marL="1199865" indent="-175832" algn="l" rtl="0" eaLnBrk="1" fontAlgn="base" hangingPunct="1">
        <a:lnSpc>
          <a:spcPct val="100000"/>
        </a:lnSpc>
        <a:spcBef>
          <a:spcPct val="0"/>
        </a:spcBef>
        <a:spcAft>
          <a:spcPts val="468"/>
        </a:spcAft>
        <a:buClr>
          <a:schemeClr val="tx2"/>
        </a:buClr>
        <a:buFont typeface="Wingdings" panose="05000000000000000000" pitchFamily="2" charset="2"/>
        <a:buChar char="§"/>
        <a:defRPr sz="2200">
          <a:solidFill>
            <a:schemeClr val="tx1"/>
          </a:solidFill>
          <a:latin typeface="+mn-lt"/>
        </a:defRPr>
      </a:lvl5pPr>
      <a:lvl6pPr marL="1516857" indent="-136208" algn="l" rtl="0" eaLnBrk="1" fontAlgn="base" hangingPunct="1">
        <a:lnSpc>
          <a:spcPct val="95000"/>
        </a:lnSpc>
        <a:spcBef>
          <a:spcPct val="0"/>
        </a:spcBef>
        <a:spcAft>
          <a:spcPct val="25000"/>
        </a:spcAft>
        <a:buChar char="•"/>
        <a:defRPr sz="1900">
          <a:solidFill>
            <a:srgbClr val="000000"/>
          </a:solidFill>
          <a:latin typeface="+mn-lt"/>
        </a:defRPr>
      </a:lvl6pPr>
      <a:lvl7pPr marL="1873473" indent="-136208" algn="l" rtl="0" eaLnBrk="1" fontAlgn="base" hangingPunct="1">
        <a:lnSpc>
          <a:spcPct val="95000"/>
        </a:lnSpc>
        <a:spcBef>
          <a:spcPct val="0"/>
        </a:spcBef>
        <a:spcAft>
          <a:spcPct val="25000"/>
        </a:spcAft>
        <a:buChar char="•"/>
        <a:defRPr sz="1900">
          <a:solidFill>
            <a:srgbClr val="000000"/>
          </a:solidFill>
          <a:latin typeface="+mn-lt"/>
        </a:defRPr>
      </a:lvl7pPr>
      <a:lvl8pPr marL="2230089" indent="-136208" algn="l" rtl="0" eaLnBrk="1" fontAlgn="base" hangingPunct="1">
        <a:lnSpc>
          <a:spcPct val="95000"/>
        </a:lnSpc>
        <a:spcBef>
          <a:spcPct val="0"/>
        </a:spcBef>
        <a:spcAft>
          <a:spcPct val="25000"/>
        </a:spcAft>
        <a:buChar char="•"/>
        <a:defRPr sz="1900">
          <a:solidFill>
            <a:srgbClr val="000000"/>
          </a:solidFill>
          <a:latin typeface="+mn-lt"/>
        </a:defRPr>
      </a:lvl8pPr>
      <a:lvl9pPr marL="2586705" indent="-136208" algn="l" rtl="0" eaLnBrk="1" fontAlgn="base" hangingPunct="1">
        <a:lnSpc>
          <a:spcPct val="95000"/>
        </a:lnSpc>
        <a:spcBef>
          <a:spcPct val="0"/>
        </a:spcBef>
        <a:spcAft>
          <a:spcPct val="25000"/>
        </a:spcAft>
        <a:buChar char="•"/>
        <a:defRPr sz="1900">
          <a:solidFill>
            <a:srgbClr val="000000"/>
          </a:solidFill>
          <a:latin typeface="+mn-lt"/>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2290595" y="1226417"/>
            <a:ext cx="6853405" cy="9525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r>
              <a:rPr lang="en-US" sz="2800" dirty="0" smtClean="0"/>
              <a:t>Perspectives on Advanced Technology</a:t>
            </a:r>
          </a:p>
          <a:p>
            <a:r>
              <a:rPr lang="en-US" sz="1800" dirty="0" smtClean="0"/>
              <a:t>NAYGN Conference - May 22, 2017</a:t>
            </a:r>
            <a:endParaRPr lang="en-US" sz="1800" dirty="0"/>
          </a:p>
        </p:txBody>
      </p:sp>
      <p:sp>
        <p:nvSpPr>
          <p:cNvPr id="3" name="Text Placeholder 2"/>
          <p:cNvSpPr txBox="1">
            <a:spLocks/>
          </p:cNvSpPr>
          <p:nvPr/>
        </p:nvSpPr>
        <p:spPr>
          <a:xfrm>
            <a:off x="2292644" y="2059884"/>
            <a:ext cx="6537325" cy="2959791"/>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dirty="0" smtClean="0"/>
              <a:t>Presenters</a:t>
            </a:r>
          </a:p>
          <a:p>
            <a:pPr lvl="1"/>
            <a:r>
              <a:rPr lang="en-US" dirty="0" smtClean="0"/>
              <a:t>Dave Schumacher, </a:t>
            </a:r>
            <a:r>
              <a:rPr lang="en-US" dirty="0" smtClean="0"/>
              <a:t>Director of </a:t>
            </a:r>
            <a:r>
              <a:rPr lang="en-US" i="1" dirty="0" smtClean="0"/>
              <a:t>The New Fire</a:t>
            </a:r>
            <a:endParaRPr lang="en-US" i="1" dirty="0" smtClean="0"/>
          </a:p>
          <a:p>
            <a:pPr lvl="1"/>
            <a:r>
              <a:rPr lang="en-US" dirty="0" smtClean="0"/>
              <a:t>Robert Daum, Electric Power Research Institute</a:t>
            </a:r>
          </a:p>
          <a:p>
            <a:pPr lvl="1"/>
            <a:r>
              <a:rPr lang="en-US" dirty="0" smtClean="0"/>
              <a:t>Jacob </a:t>
            </a:r>
            <a:r>
              <a:rPr lang="en-US" dirty="0" err="1" smtClean="0"/>
              <a:t>DeWitte</a:t>
            </a:r>
            <a:r>
              <a:rPr lang="en-US" dirty="0" smtClean="0"/>
              <a:t>, </a:t>
            </a:r>
            <a:r>
              <a:rPr lang="en-US" dirty="0" err="1" smtClean="0"/>
              <a:t>Oklo</a:t>
            </a:r>
            <a:r>
              <a:rPr lang="en-US" dirty="0" smtClean="0"/>
              <a:t> Inc.</a:t>
            </a:r>
          </a:p>
          <a:p>
            <a:pPr lvl="1"/>
            <a:r>
              <a:rPr lang="en-US" dirty="0" smtClean="0"/>
              <a:t>Jeff Harper, </a:t>
            </a:r>
            <a:r>
              <a:rPr lang="en-US" dirty="0" smtClean="0"/>
              <a:t>X-energy, </a:t>
            </a:r>
            <a:r>
              <a:rPr lang="en-US" dirty="0" smtClean="0"/>
              <a:t>LLC</a:t>
            </a:r>
          </a:p>
          <a:p>
            <a:pPr marL="457200" lvl="1" indent="0">
              <a:buNone/>
            </a:pPr>
            <a:r>
              <a:rPr lang="en-US" dirty="0" smtClean="0"/>
              <a:t>Facilitator</a:t>
            </a:r>
            <a:endParaRPr lang="en-US" dirty="0"/>
          </a:p>
          <a:p>
            <a:pPr lvl="1"/>
            <a:r>
              <a:rPr lang="en-US" dirty="0" smtClean="0"/>
              <a:t>Steven Buck, NAYGN / Exelon Generation</a:t>
            </a:r>
          </a:p>
        </p:txBody>
      </p:sp>
    </p:spTree>
    <p:extLst>
      <p:ext uri="{BB962C8B-B14F-4D97-AF65-F5344CB8AC3E}">
        <p14:creationId xmlns:p14="http://schemas.microsoft.com/office/powerpoint/2010/main" val="5017926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Inspection </a:t>
            </a:r>
            <a:r>
              <a:rPr lang="en-US" dirty="0" smtClean="0"/>
              <a:t>and Analytics</a:t>
            </a:r>
            <a:endParaRPr lang="en-US" dirty="0"/>
          </a:p>
        </p:txBody>
      </p:sp>
      <p:grpSp>
        <p:nvGrpSpPr>
          <p:cNvPr id="4" name="Group 3"/>
          <p:cNvGrpSpPr/>
          <p:nvPr/>
        </p:nvGrpSpPr>
        <p:grpSpPr>
          <a:xfrm>
            <a:off x="545344" y="906879"/>
            <a:ext cx="3896029" cy="4252950"/>
            <a:chOff x="51435" y="910749"/>
            <a:chExt cx="5273039" cy="5062578"/>
          </a:xfrm>
        </p:grpSpPr>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colorTemperature colorTemp="4700"/>
                      </a14:imgEffect>
                      <a14:imgEffect>
                        <a14:brightnessContrast contrast="40000"/>
                      </a14:imgEffect>
                    </a14:imgLayer>
                  </a14:imgProps>
                </a:ext>
                <a:ext uri="{28A0092B-C50C-407E-A947-70E740481C1C}">
                  <a14:useLocalDpi xmlns:a14="http://schemas.microsoft.com/office/drawing/2010/main"/>
                </a:ext>
              </a:extLst>
            </a:blip>
            <a:srcRect/>
            <a:stretch/>
          </p:blipFill>
          <p:spPr>
            <a:xfrm rot="10800000">
              <a:off x="2678591" y="912069"/>
              <a:ext cx="2645883" cy="3895673"/>
            </a:xfrm>
            <a:prstGeom prst="rect">
              <a:avLst/>
            </a:prstGeom>
            <a:ln>
              <a:noFill/>
            </a:ln>
            <a:effectLst>
              <a:outerShdw blurRad="292100" dist="139700" dir="2700000" algn="tl" rotWithShape="0">
                <a:srgbClr val="333333">
                  <a:alpha val="65000"/>
                </a:srgbClr>
              </a:outerShdw>
            </a:effectLst>
          </p:spPr>
        </p:pic>
        <p:grpSp>
          <p:nvGrpSpPr>
            <p:cNvPr id="6" name="Group 5"/>
            <p:cNvGrpSpPr/>
            <p:nvPr/>
          </p:nvGrpSpPr>
          <p:grpSpPr>
            <a:xfrm>
              <a:off x="70486" y="5446921"/>
              <a:ext cx="5233023" cy="526406"/>
              <a:chOff x="0" y="17930"/>
              <a:chExt cx="5756009" cy="1040788"/>
            </a:xfrm>
            <a:effectLst>
              <a:outerShdw blurRad="50800" dist="38100" dir="2700000" algn="tl" rotWithShape="0">
                <a:prstClr val="black">
                  <a:alpha val="40000"/>
                </a:prstClr>
              </a:outerShdw>
            </a:effectLst>
            <a:scene3d>
              <a:camera prst="orthographicFront"/>
              <a:lightRig rig="flat" dir="t"/>
            </a:scene3d>
          </p:grpSpPr>
          <p:sp>
            <p:nvSpPr>
              <p:cNvPr id="11" name="Rounded Rectangle 10"/>
              <p:cNvSpPr/>
              <p:nvPr/>
            </p:nvSpPr>
            <p:spPr>
              <a:xfrm>
                <a:off x="0" y="17930"/>
                <a:ext cx="5756009" cy="1040788"/>
              </a:xfrm>
              <a:prstGeom prst="roundRect">
                <a:avLst>
                  <a:gd name="adj" fmla="val 10000"/>
                </a:avLst>
              </a:prstGeom>
              <a:solidFill>
                <a:schemeClr val="accent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Rounded Rectangle 4"/>
              <p:cNvSpPr/>
              <p:nvPr/>
            </p:nvSpPr>
            <p:spPr>
              <a:xfrm>
                <a:off x="195342" y="17930"/>
                <a:ext cx="5534583" cy="10407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3203">
                  <a:spcBef>
                    <a:spcPts val="468"/>
                  </a:spcBef>
                  <a:spcAft>
                    <a:spcPts val="468"/>
                  </a:spcAft>
                  <a:buClr>
                    <a:srgbClr val="000099"/>
                  </a:buClr>
                  <a:defRPr/>
                </a:pPr>
                <a:r>
                  <a:rPr lang="en-US" sz="1600" b="1" kern="0" dirty="0">
                    <a:solidFill>
                      <a:srgbClr val="FFFFFF"/>
                    </a:solidFill>
                  </a:rPr>
                  <a:t>Improve defect detection</a:t>
                </a:r>
              </a:p>
            </p:txBody>
          </p:sp>
        </p:grpSp>
        <p:pic>
          <p:nvPicPr>
            <p:cNvPr id="7" name="Content Placeholder 4"/>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l="8997" t="12627" r="11514" b="8341"/>
            <a:stretch/>
          </p:blipFill>
          <p:spPr>
            <a:xfrm rot="5400000">
              <a:off x="-625027" y="1587211"/>
              <a:ext cx="3894620" cy="2541696"/>
            </a:xfrm>
            <a:prstGeom prst="rect">
              <a:avLst/>
            </a:prstGeom>
            <a:ln>
              <a:noFill/>
            </a:ln>
            <a:effectLst>
              <a:outerShdw blurRad="292100" dist="139700" dir="2700000" algn="tl" rotWithShape="0">
                <a:srgbClr val="333333">
                  <a:alpha val="65000"/>
                </a:srgbClr>
              </a:outerShdw>
            </a:effectLst>
          </p:spPr>
        </p:pic>
        <p:sp>
          <p:nvSpPr>
            <p:cNvPr id="8" name="Flowchart: Connector 7"/>
            <p:cNvSpPr/>
            <p:nvPr/>
          </p:nvSpPr>
          <p:spPr bwMode="auto">
            <a:xfrm>
              <a:off x="879067" y="2793968"/>
              <a:ext cx="554873" cy="542666"/>
            </a:xfrm>
            <a:prstGeom prst="flowChartConnector">
              <a:avLst/>
            </a:prstGeom>
            <a:noFill/>
            <a:ln w="28575" cap="flat" cmpd="sng" algn="ctr">
              <a:solidFill>
                <a:srgbClr val="FFC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70872" indent="-170872" algn="ctr" defTabSz="713203" eaLnBrk="0" fontAlgn="base" hangingPunct="0">
                <a:spcBef>
                  <a:spcPct val="50000"/>
                </a:spcBef>
                <a:spcAft>
                  <a:spcPct val="0"/>
                </a:spcAft>
              </a:pPr>
              <a:endParaRPr lang="en-US" sz="1200">
                <a:solidFill>
                  <a:srgbClr val="000000"/>
                </a:solidFill>
              </a:endParaRPr>
            </a:p>
          </p:txBody>
        </p:sp>
        <p:sp>
          <p:nvSpPr>
            <p:cNvPr id="9" name="TextBox 8"/>
            <p:cNvSpPr txBox="1"/>
            <p:nvPr/>
          </p:nvSpPr>
          <p:spPr>
            <a:xfrm>
              <a:off x="51436" y="4861387"/>
              <a:ext cx="2541696" cy="523220"/>
            </a:xfrm>
            <a:prstGeom prst="rect">
              <a:avLst/>
            </a:prstGeom>
            <a:noFill/>
          </p:spPr>
          <p:txBody>
            <a:bodyPr wrap="square" rtlCol="0">
              <a:spAutoFit/>
            </a:bodyPr>
            <a:lstStyle/>
            <a:p>
              <a:pPr algn="ctr" defTabSz="713203"/>
              <a:r>
                <a:rPr lang="en-US" sz="2200" b="1" dirty="0">
                  <a:solidFill>
                    <a:srgbClr val="000000"/>
                  </a:solidFill>
                </a:rPr>
                <a:t>Case 1</a:t>
              </a:r>
            </a:p>
          </p:txBody>
        </p:sp>
        <p:sp>
          <p:nvSpPr>
            <p:cNvPr id="10" name="TextBox 9"/>
            <p:cNvSpPr txBox="1"/>
            <p:nvPr/>
          </p:nvSpPr>
          <p:spPr>
            <a:xfrm>
              <a:off x="2678590" y="4861387"/>
              <a:ext cx="2645884" cy="523220"/>
            </a:xfrm>
            <a:prstGeom prst="rect">
              <a:avLst/>
            </a:prstGeom>
            <a:noFill/>
          </p:spPr>
          <p:txBody>
            <a:bodyPr wrap="square" rtlCol="0">
              <a:spAutoFit/>
            </a:bodyPr>
            <a:lstStyle/>
            <a:p>
              <a:pPr algn="ctr" defTabSz="713203"/>
              <a:r>
                <a:rPr lang="en-US" sz="2200" b="1" dirty="0">
                  <a:solidFill>
                    <a:srgbClr val="000000"/>
                  </a:solidFill>
                </a:rPr>
                <a:t>Case 2</a:t>
              </a:r>
            </a:p>
          </p:txBody>
        </p:sp>
      </p:grpSp>
      <p:grpSp>
        <p:nvGrpSpPr>
          <p:cNvPr id="13" name="Group 12"/>
          <p:cNvGrpSpPr/>
          <p:nvPr/>
        </p:nvGrpSpPr>
        <p:grpSpPr>
          <a:xfrm>
            <a:off x="4803701" y="4717610"/>
            <a:ext cx="3681023" cy="442221"/>
            <a:chOff x="0" y="17930"/>
            <a:chExt cx="5756009" cy="1040788"/>
          </a:xfrm>
          <a:effectLst>
            <a:outerShdw blurRad="50800" dist="38100" dir="2700000" algn="tl" rotWithShape="0">
              <a:prstClr val="black">
                <a:alpha val="40000"/>
              </a:prstClr>
            </a:outerShdw>
          </a:effectLst>
          <a:scene3d>
            <a:camera prst="orthographicFront"/>
            <a:lightRig rig="flat" dir="t"/>
          </a:scene3d>
        </p:grpSpPr>
        <p:sp>
          <p:nvSpPr>
            <p:cNvPr id="14" name="Rounded Rectangle 13"/>
            <p:cNvSpPr/>
            <p:nvPr/>
          </p:nvSpPr>
          <p:spPr>
            <a:xfrm>
              <a:off x="0" y="17930"/>
              <a:ext cx="5756009" cy="1040788"/>
            </a:xfrm>
            <a:prstGeom prst="roundRect">
              <a:avLst>
                <a:gd name="adj" fmla="val 10000"/>
              </a:avLst>
            </a:prstGeom>
            <a:solidFill>
              <a:schemeClr val="accent1"/>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5" name="Rounded Rectangle 4"/>
            <p:cNvSpPr/>
            <p:nvPr/>
          </p:nvSpPr>
          <p:spPr>
            <a:xfrm>
              <a:off x="195342" y="17930"/>
              <a:ext cx="5534583" cy="104078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3203">
                <a:spcBef>
                  <a:spcPts val="468"/>
                </a:spcBef>
                <a:spcAft>
                  <a:spcPts val="468"/>
                </a:spcAft>
                <a:buClr>
                  <a:srgbClr val="000099"/>
                </a:buClr>
                <a:defRPr/>
              </a:pPr>
              <a:r>
                <a:rPr lang="en-US" sz="1600" b="1" kern="0" dirty="0">
                  <a:solidFill>
                    <a:srgbClr val="FFFFFF"/>
                  </a:solidFill>
                </a:rPr>
                <a:t>Inspect faster and more efficiently</a:t>
              </a:r>
            </a:p>
          </p:txBody>
        </p:sp>
      </p:grpSp>
      <p:sp>
        <p:nvSpPr>
          <p:cNvPr id="16" name="TextBox 15"/>
          <p:cNvSpPr txBox="1"/>
          <p:nvPr/>
        </p:nvSpPr>
        <p:spPr>
          <a:xfrm>
            <a:off x="5227034" y="4512426"/>
            <a:ext cx="3241009" cy="195129"/>
          </a:xfrm>
          <a:prstGeom prst="rect">
            <a:avLst/>
          </a:prstGeom>
          <a:noFill/>
        </p:spPr>
        <p:txBody>
          <a:bodyPr wrap="square" lIns="71320" tIns="35661" rIns="71320" bIns="35661" rtlCol="0">
            <a:spAutoFit/>
          </a:bodyPr>
          <a:lstStyle/>
          <a:p>
            <a:pPr algn="r" defTabSz="713203"/>
            <a:r>
              <a:rPr lang="en-US" sz="800" dirty="0">
                <a:solidFill>
                  <a:srgbClr val="000000"/>
                </a:solidFill>
              </a:rPr>
              <a:t>3D Visualization – Bruce Greer, Glenn Yellico</a:t>
            </a:r>
          </a:p>
        </p:txBody>
      </p:sp>
      <p:pic>
        <p:nvPicPr>
          <p:cNvPr id="17" name="Picture 16"/>
          <p:cNvPicPr>
            <a:picLocks noChangeAspect="1"/>
          </p:cNvPicPr>
          <p:nvPr/>
        </p:nvPicPr>
        <p:blipFill>
          <a:blip r:embed="rId6"/>
          <a:stretch>
            <a:fillRect/>
          </a:stretch>
        </p:blipFill>
        <p:spPr>
          <a:xfrm>
            <a:off x="4690595" y="818218"/>
            <a:ext cx="3907235" cy="3536069"/>
          </a:xfrm>
          <a:prstGeom prst="rect">
            <a:avLst/>
          </a:prstGeom>
        </p:spPr>
      </p:pic>
    </p:spTree>
    <p:extLst>
      <p:ext uri="{BB962C8B-B14F-4D97-AF65-F5344CB8AC3E}">
        <p14:creationId xmlns:p14="http://schemas.microsoft.com/office/powerpoint/2010/main" val="392428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Inspection </a:t>
            </a:r>
            <a:r>
              <a:rPr lang="en-US" dirty="0" smtClean="0"/>
              <a:t>and Analytics </a:t>
            </a:r>
            <a:r>
              <a:rPr lang="en-US" dirty="0"/>
              <a:t>(cont’d)</a:t>
            </a:r>
          </a:p>
        </p:txBody>
      </p:sp>
      <p:sp>
        <p:nvSpPr>
          <p:cNvPr id="3" name="Content Placeholder 2"/>
          <p:cNvSpPr>
            <a:spLocks noGrp="1"/>
          </p:cNvSpPr>
          <p:nvPr>
            <p:ph idx="1"/>
          </p:nvPr>
        </p:nvSpPr>
        <p:spPr>
          <a:xfrm>
            <a:off x="274321" y="838200"/>
            <a:ext cx="3925388" cy="4495800"/>
          </a:xfrm>
        </p:spPr>
        <p:txBody>
          <a:bodyPr/>
          <a:lstStyle/>
          <a:p>
            <a:r>
              <a:rPr lang="en-US" dirty="0"/>
              <a:t>Augmented Reality provides efficiencies and/or reductions with</a:t>
            </a:r>
          </a:p>
          <a:p>
            <a:pPr lvl="1"/>
            <a:r>
              <a:rPr lang="en-US" dirty="0"/>
              <a:t>Training and inspector proficiency</a:t>
            </a:r>
          </a:p>
          <a:p>
            <a:pPr lvl="1"/>
            <a:r>
              <a:rPr lang="en-US" dirty="0"/>
              <a:t>Pre-job training and briefings</a:t>
            </a:r>
          </a:p>
          <a:p>
            <a:pPr lvl="1"/>
            <a:r>
              <a:rPr lang="en-US" dirty="0"/>
              <a:t>Inspection consistency</a:t>
            </a:r>
          </a:p>
          <a:p>
            <a:pPr lvl="1"/>
            <a:r>
              <a:rPr lang="en-US" dirty="0"/>
              <a:t>Dose and worker safety</a:t>
            </a:r>
          </a:p>
          <a:p>
            <a:pPr lvl="1"/>
            <a:r>
              <a:rPr lang="en-US" dirty="0"/>
              <a:t>Inspection analyses</a:t>
            </a:r>
          </a:p>
          <a:p>
            <a:endParaRPr lang="en-US" dirty="0"/>
          </a:p>
        </p:txBody>
      </p:sp>
      <p:pic>
        <p:nvPicPr>
          <p:cNvPr id="4" name="Hololens 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60074" y="1665890"/>
            <a:ext cx="4986746" cy="3116716"/>
          </a:xfrm>
          <a:prstGeom prst="rect">
            <a:avLst/>
          </a:prstGeom>
        </p:spPr>
      </p:pic>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8828" r="25834"/>
          <a:stretch/>
        </p:blipFill>
        <p:spPr>
          <a:xfrm rot="5400000">
            <a:off x="7062326" y="811744"/>
            <a:ext cx="1600203" cy="1653115"/>
          </a:xfrm>
          <a:prstGeom prst="roundRect">
            <a:avLst>
              <a:gd name="adj" fmla="val 31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6206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Materials and Components</a:t>
            </a:r>
          </a:p>
        </p:txBody>
      </p:sp>
      <p:sp>
        <p:nvSpPr>
          <p:cNvPr id="3" name="Content Placeholder 2"/>
          <p:cNvSpPr>
            <a:spLocks noGrp="1"/>
          </p:cNvSpPr>
          <p:nvPr>
            <p:ph idx="1"/>
          </p:nvPr>
        </p:nvSpPr>
        <p:spPr>
          <a:xfrm>
            <a:off x="274320" y="838200"/>
            <a:ext cx="4044862" cy="4495800"/>
          </a:xfrm>
        </p:spPr>
        <p:txBody>
          <a:bodyPr/>
          <a:lstStyle/>
          <a:p>
            <a:r>
              <a:rPr lang="en-US" dirty="0"/>
              <a:t>Real Time Nondestructive Evaluation for Welding </a:t>
            </a:r>
          </a:p>
          <a:p>
            <a:r>
              <a:rPr lang="en-US" dirty="0"/>
              <a:t>Powder Metallurgy and Additive Manufacturing</a:t>
            </a:r>
          </a:p>
          <a:p>
            <a:r>
              <a:rPr lang="en-US" dirty="0"/>
              <a:t>Radiation-resistant Materials and Treatments</a:t>
            </a:r>
          </a:p>
          <a:p>
            <a:r>
              <a:rPr lang="en-US" dirty="0"/>
              <a:t>Advanced Concrete and </a:t>
            </a:r>
            <a:r>
              <a:rPr lang="en-US" dirty="0" smtClean="0"/>
              <a:t>Rebar</a:t>
            </a:r>
          </a:p>
          <a:p>
            <a:r>
              <a:rPr lang="en-US" dirty="0" smtClean="0"/>
              <a:t>Enhanced Accident-tolerant Fuel </a:t>
            </a:r>
            <a:endParaRPr lang="en-US" dirty="0"/>
          </a:p>
          <a:p>
            <a:endParaRPr lang="en-US" dirty="0"/>
          </a:p>
        </p:txBody>
      </p:sp>
      <p:pic>
        <p:nvPicPr>
          <p:cNvPr id="4" name="Picture 3" descr="Body_On Body_Backwall-Probe"/>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253868" y="2970247"/>
            <a:ext cx="2390783" cy="1906542"/>
          </a:xfrm>
          <a:prstGeom prst="rect">
            <a:avLst/>
          </a:prstGeom>
          <a:noFill/>
          <a:ln w="9525">
            <a:noFill/>
            <a:miter lim="800000"/>
            <a:headEnd/>
            <a:tailEnd/>
          </a:ln>
          <a:effectLst/>
        </p:spPr>
      </p:pic>
      <p:pic>
        <p:nvPicPr>
          <p:cNvPr id="5" name="Content Placeholder 3" descr="wc relief nozzle - as built - 3"/>
          <p:cNvPicPr>
            <a:picLocks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253868" y="761737"/>
            <a:ext cx="2390783" cy="1897255"/>
          </a:xfrm>
          <a:prstGeom prst="rect">
            <a:avLst/>
          </a:prstGeom>
          <a:ln>
            <a:solidFill>
              <a:schemeClr val="tx1">
                <a:lumMod val="50000"/>
                <a:lumOff val="50000"/>
              </a:schemeClr>
            </a:solidFill>
          </a:ln>
          <a:effectLst/>
        </p:spPr>
      </p:pic>
      <p:pic>
        <p:nvPicPr>
          <p:cNvPr id="6" name="Picture 2" descr="C:\desk stuff\Shield Bldg\mockup\DSC04080.JPG"/>
          <p:cNvPicPr>
            <a:picLocks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21350" y="3268144"/>
            <a:ext cx="2390785" cy="1919903"/>
          </a:xfrm>
          <a:prstGeom prst="rect">
            <a:avLst/>
          </a:prstGeom>
          <a:ln>
            <a:noFill/>
          </a:ln>
          <a:effectLst/>
        </p:spPr>
      </p:pic>
      <p:pic>
        <p:nvPicPr>
          <p:cNvPr id="7" name="Picture 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21352" y="996463"/>
            <a:ext cx="2390783" cy="2018211"/>
          </a:xfrm>
          <a:prstGeom prst="rect">
            <a:avLst/>
          </a:prstGeom>
          <a:ln>
            <a:solidFill>
              <a:schemeClr val="tx1"/>
            </a:solidFill>
          </a:ln>
          <a:effectLst/>
        </p:spPr>
      </p:pic>
    </p:spTree>
    <p:extLst>
      <p:ext uri="{BB962C8B-B14F-4D97-AF65-F5344CB8AC3E}">
        <p14:creationId xmlns:p14="http://schemas.microsoft.com/office/powerpoint/2010/main" val="43269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Tools for Accident Analysis and Mitigation</a:t>
            </a:r>
          </a:p>
        </p:txBody>
      </p:sp>
      <p:pic>
        <p:nvPicPr>
          <p:cNvPr id="4" name="Picture 3"/>
          <p:cNvPicPr>
            <a:picLocks noChangeAspect="1"/>
          </p:cNvPicPr>
          <p:nvPr/>
        </p:nvPicPr>
        <p:blipFill>
          <a:blip r:embed="rId2"/>
          <a:stretch>
            <a:fillRect/>
          </a:stretch>
        </p:blipFill>
        <p:spPr>
          <a:xfrm>
            <a:off x="539789" y="761736"/>
            <a:ext cx="8041564" cy="4482034"/>
          </a:xfrm>
          <a:prstGeom prst="rect">
            <a:avLst/>
          </a:prstGeom>
        </p:spPr>
      </p:pic>
    </p:spTree>
    <p:extLst>
      <p:ext uri="{BB962C8B-B14F-4D97-AF65-F5344CB8AC3E}">
        <p14:creationId xmlns:p14="http://schemas.microsoft.com/office/powerpoint/2010/main" val="4268192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a:t>Advanced and innovative technologies are readily available and deployable in today’s nuclear industry</a:t>
            </a:r>
          </a:p>
          <a:p>
            <a:r>
              <a:rPr lang="en-US" dirty="0"/>
              <a:t>Successful transfer and implementation of these technologies will meet the safety, efficiency, and economic needs of the existing and future fleets</a:t>
            </a:r>
          </a:p>
          <a:p>
            <a:r>
              <a:rPr lang="en-US" dirty="0"/>
              <a:t>The young generation of engineers, technicians and mechanics are well suited for optimizing these technologies</a:t>
            </a:r>
          </a:p>
          <a:p>
            <a:endParaRPr lang="en-US" dirty="0"/>
          </a:p>
        </p:txBody>
      </p:sp>
    </p:spTree>
    <p:extLst>
      <p:ext uri="{BB962C8B-B14F-4D97-AF65-F5344CB8AC3E}">
        <p14:creationId xmlns:p14="http://schemas.microsoft.com/office/powerpoint/2010/main" val="2018383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117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2290595" y="1226417"/>
            <a:ext cx="6853405" cy="9525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r>
              <a:rPr lang="en-US" sz="3000" dirty="0" smtClean="0">
                <a:solidFill>
                  <a:prstClr val="white"/>
                </a:solidFill>
              </a:rPr>
              <a:t>Perspectives on Advanced Technology</a:t>
            </a:r>
            <a:endParaRPr lang="en-US" sz="3000" dirty="0">
              <a:solidFill>
                <a:prstClr val="white"/>
              </a:solidFill>
            </a:endParaRPr>
          </a:p>
        </p:txBody>
      </p:sp>
      <p:sp>
        <p:nvSpPr>
          <p:cNvPr id="3" name="Text Placeholder 2"/>
          <p:cNvSpPr txBox="1">
            <a:spLocks/>
          </p:cNvSpPr>
          <p:nvPr/>
        </p:nvSpPr>
        <p:spPr>
          <a:xfrm>
            <a:off x="2292644" y="2059884"/>
            <a:ext cx="6537325" cy="81484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smtClean="0">
              <a:solidFill>
                <a:prstClr val="white"/>
              </a:solidFill>
            </a:endParaRPr>
          </a:p>
          <a:p>
            <a:pPr lvl="1"/>
            <a:r>
              <a:rPr lang="en-US" sz="2600" dirty="0" smtClean="0">
                <a:solidFill>
                  <a:prstClr val="white"/>
                </a:solidFill>
              </a:rPr>
              <a:t>Jacob </a:t>
            </a:r>
            <a:r>
              <a:rPr lang="en-US" sz="2600" dirty="0" err="1" smtClean="0">
                <a:solidFill>
                  <a:prstClr val="white"/>
                </a:solidFill>
              </a:rPr>
              <a:t>DeWitte</a:t>
            </a:r>
            <a:r>
              <a:rPr lang="en-US" sz="2600" dirty="0" smtClean="0">
                <a:solidFill>
                  <a:prstClr val="white"/>
                </a:solidFill>
              </a:rPr>
              <a:t>, </a:t>
            </a:r>
            <a:r>
              <a:rPr lang="en-US" sz="2600" dirty="0" err="1" smtClean="0">
                <a:solidFill>
                  <a:prstClr val="white"/>
                </a:solidFill>
              </a:rPr>
              <a:t>Oklo</a:t>
            </a:r>
            <a:r>
              <a:rPr lang="en-US" sz="2600" dirty="0" smtClean="0">
                <a:solidFill>
                  <a:prstClr val="white"/>
                </a:solidFill>
              </a:rPr>
              <a:t> Inc.</a:t>
            </a:r>
            <a:endParaRPr lang="en-US" sz="2600" dirty="0">
              <a:solidFill>
                <a:prstClr val="white"/>
              </a:solidFill>
            </a:endParaRPr>
          </a:p>
        </p:txBody>
      </p:sp>
    </p:spTree>
    <p:extLst>
      <p:ext uri="{BB962C8B-B14F-4D97-AF65-F5344CB8AC3E}">
        <p14:creationId xmlns:p14="http://schemas.microsoft.com/office/powerpoint/2010/main" val="1939453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Placeholder 1"/>
          <p:cNvSpPr>
            <a:spLocks noGrp="1"/>
          </p:cNvSpPr>
          <p:nvPr>
            <p:ph type="title" idx="4294967295"/>
          </p:nvPr>
        </p:nvSpPr>
        <p:spPr>
          <a:xfrm>
            <a:off x="2290595" y="1226417"/>
            <a:ext cx="6853405" cy="952500"/>
          </a:xfrm>
          <a:prstGeom prst="rect">
            <a:avLst/>
          </a:prstGeom>
        </p:spPr>
        <p:txBody>
          <a:bodyPr vert="horz" lIns="91440" tIns="45720" rIns="91440" bIns="45720" rtlCol="0" anchor="ctr">
            <a:noAutofit/>
          </a:bodyPr>
          <a:lstStyle>
            <a:lvl1pPr algn="l">
              <a:defRPr sz="4800" b="1">
                <a:solidFill>
                  <a:schemeClr val="bg1"/>
                </a:solidFill>
              </a:defRPr>
            </a:lvl1pPr>
          </a:lstStyle>
          <a:p>
            <a:r>
              <a:rPr lang="en-US" sz="3000" dirty="0" smtClean="0"/>
              <a:t>Perspectives </a:t>
            </a:r>
            <a:r>
              <a:rPr lang="en-US" sz="3000" dirty="0"/>
              <a:t>on Advanced </a:t>
            </a:r>
            <a:r>
              <a:rPr lang="en-US" sz="3000" dirty="0" smtClean="0"/>
              <a:t>Technology:</a:t>
            </a:r>
            <a:br>
              <a:rPr lang="en-US" sz="3000" dirty="0" smtClean="0"/>
            </a:br>
            <a:r>
              <a:rPr lang="en-US" sz="3000" dirty="0" smtClean="0"/>
              <a:t>The </a:t>
            </a:r>
            <a:r>
              <a:rPr lang="en-US" sz="3000" dirty="0"/>
              <a:t>Power of One</a:t>
            </a:r>
          </a:p>
        </p:txBody>
      </p:sp>
      <p:sp>
        <p:nvSpPr>
          <p:cNvPr id="7" name="Text Placeholder 2"/>
          <p:cNvSpPr>
            <a:spLocks noGrp="1"/>
          </p:cNvSpPr>
          <p:nvPr>
            <p:ph idx="4294967295"/>
          </p:nvPr>
        </p:nvSpPr>
        <p:spPr>
          <a:xfrm>
            <a:off x="2292644" y="2059884"/>
            <a:ext cx="6537325" cy="814845"/>
          </a:xfrm>
          <a:prstGeom prst="rect">
            <a:avLst/>
          </a:prstGeom>
        </p:spPr>
        <p:txBody>
          <a:bodyPr vert="horz" lIns="91440" tIns="45720" rIns="91440" bIns="45720" rtlCol="0">
            <a:normAutofit fontScale="92500" lnSpcReduction="10000"/>
          </a:bodyPr>
          <a:lstStyle>
            <a:lvl2pPr>
              <a:defRPr sz="2400">
                <a:solidFill>
                  <a:schemeClr val="bg1"/>
                </a:solidFill>
              </a:defRPr>
            </a:lvl2pPr>
          </a:lstStyle>
          <a:p>
            <a:pPr lvl="1"/>
            <a:endParaRPr lang="en-US" dirty="0"/>
          </a:p>
          <a:p>
            <a:pPr lvl="1"/>
            <a:r>
              <a:rPr lang="en-US" sz="2600" dirty="0" smtClean="0"/>
              <a:t>Jeff </a:t>
            </a:r>
            <a:r>
              <a:rPr lang="en-US" sz="2600" dirty="0" smtClean="0"/>
              <a:t>Harper, X-energy</a:t>
            </a:r>
            <a:r>
              <a:rPr lang="en-US" sz="2600" dirty="0"/>
              <a:t>, LLC</a:t>
            </a:r>
          </a:p>
        </p:txBody>
      </p:sp>
    </p:spTree>
    <p:extLst>
      <p:ext uri="{BB962C8B-B14F-4D97-AF65-F5344CB8AC3E}">
        <p14:creationId xmlns:p14="http://schemas.microsoft.com/office/powerpoint/2010/main" val="256514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altLang="en-US" dirty="0">
                <a:solidFill>
                  <a:schemeClr val="tx1"/>
                </a:solidFill>
                <a:latin typeface="Calibri" panose="020F0502020204030204" pitchFamily="34" charset="0"/>
                <a:cs typeface="Aharoni" panose="02010803020104030203" pitchFamily="2" charset="-79"/>
              </a:rPr>
              <a:t>Global Energy Consumption</a:t>
            </a:r>
            <a:endParaRPr lang="en-US" dirty="0"/>
          </a:p>
        </p:txBody>
      </p:sp>
      <p:sp>
        <p:nvSpPr>
          <p:cNvPr id="3" name="Content Placeholder 2"/>
          <p:cNvSpPr>
            <a:spLocks noGrp="1"/>
          </p:cNvSpPr>
          <p:nvPr>
            <p:ph idx="1"/>
          </p:nvPr>
        </p:nvSpPr>
        <p:spPr>
          <a:xfrm>
            <a:off x="230189" y="1498161"/>
            <a:ext cx="4341811" cy="3658809"/>
          </a:xfrm>
        </p:spPr>
        <p:txBody>
          <a:bodyPr>
            <a:normAutofit fontScale="85000" lnSpcReduction="10000"/>
          </a:bodyPr>
          <a:lstStyle/>
          <a:p>
            <a:pPr marL="238115" indent="-238115" eaLnBrk="0" hangingPunct="0">
              <a:spcBef>
                <a:spcPct val="50000"/>
              </a:spcBef>
              <a:buClr>
                <a:srgbClr val="41B649"/>
              </a:buClr>
              <a:buFont typeface="Arial" panose="020B0604020202020204" pitchFamily="34" charset="0"/>
              <a:buChar char="•"/>
            </a:pPr>
            <a:r>
              <a:rPr lang="de-DE" altLang="en-US" dirty="0"/>
              <a:t>Heat and transportation  represent 84% of the global energy consumption</a:t>
            </a:r>
          </a:p>
          <a:p>
            <a:pPr marL="238115" indent="-238115" eaLnBrk="0" hangingPunct="0">
              <a:spcBef>
                <a:spcPct val="50000"/>
              </a:spcBef>
              <a:buClr>
                <a:srgbClr val="41B649"/>
              </a:buClr>
              <a:buFont typeface="Arial" panose="020B0604020202020204" pitchFamily="34" charset="0"/>
              <a:buChar char="•"/>
            </a:pPr>
            <a:r>
              <a:rPr lang="de-DE" altLang="en-US" dirty="0"/>
              <a:t>Electricity accounts for 16% </a:t>
            </a:r>
          </a:p>
          <a:p>
            <a:pPr marL="238115" indent="-238115" eaLnBrk="0" hangingPunct="0">
              <a:spcBef>
                <a:spcPct val="50000"/>
              </a:spcBef>
              <a:buClr>
                <a:srgbClr val="41B649"/>
              </a:buClr>
              <a:buFont typeface="Arial" panose="020B0604020202020204" pitchFamily="34" charset="0"/>
              <a:buChar char="•"/>
            </a:pPr>
            <a:r>
              <a:rPr lang="de-DE" altLang="en-US" dirty="0"/>
              <a:t>Nuclear is limited to electricity production and is 15% of that market segment</a:t>
            </a: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0457" y="1232153"/>
            <a:ext cx="3996532" cy="3856303"/>
          </a:xfrm>
          <a:prstGeom prst="rect">
            <a:avLst/>
          </a:prstGeom>
          <a:noFill/>
          <a:ln>
            <a:noFill/>
          </a:ln>
          <a:effectLst/>
          <a:extLst>
            <a:ext uri="{909E8E84-426E-40DD-AFC4-6F175D3DCCD1}">
              <a14:hiddenFill xmlns:a14="http://schemas.microsoft.com/office/drawing/2010/main">
                <a:solidFill>
                  <a:srgbClr val="3399FF"/>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Line 7"/>
          <p:cNvSpPr>
            <a:spLocks noChangeShapeType="1"/>
          </p:cNvSpPr>
          <p:nvPr/>
        </p:nvSpPr>
        <p:spPr bwMode="auto">
          <a:xfrm flipV="1">
            <a:off x="5693040" y="4216653"/>
            <a:ext cx="878417" cy="635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1500" dirty="0">
              <a:solidFill>
                <a:prstClr val="black"/>
              </a:solidFill>
            </a:endParaRPr>
          </a:p>
        </p:txBody>
      </p:sp>
      <p:sp>
        <p:nvSpPr>
          <p:cNvPr id="6" name="Text Box 8"/>
          <p:cNvSpPr txBox="1">
            <a:spLocks noChangeArrowheads="1"/>
          </p:cNvSpPr>
          <p:nvPr/>
        </p:nvSpPr>
        <p:spPr bwMode="auto">
          <a:xfrm>
            <a:off x="4278843" y="4892664"/>
            <a:ext cx="1684073" cy="297454"/>
          </a:xfrm>
          <a:prstGeom prst="rect">
            <a:avLst/>
          </a:prstGeom>
          <a:solidFill>
            <a:schemeClr val="bg1"/>
          </a:solidFill>
          <a:ln w="28575">
            <a:solidFill>
              <a:srgbClr val="41B64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eaLnBrk="0" hangingPunct="0">
              <a:spcBef>
                <a:spcPct val="50000"/>
              </a:spcBef>
            </a:pPr>
            <a:r>
              <a:rPr lang="de-DE" altLang="en-US" sz="1333" dirty="0">
                <a:solidFill>
                  <a:srgbClr val="41B649"/>
                </a:solidFill>
              </a:rPr>
              <a:t>Nuclear Energy – 15%</a:t>
            </a:r>
          </a:p>
        </p:txBody>
      </p:sp>
      <p:sp>
        <p:nvSpPr>
          <p:cNvPr id="7" name="TextBox 14"/>
          <p:cNvSpPr txBox="1"/>
          <p:nvPr/>
        </p:nvSpPr>
        <p:spPr>
          <a:xfrm>
            <a:off x="6503724" y="5003291"/>
            <a:ext cx="2519996"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solidFill>
                  <a:prstClr val="black"/>
                </a:solidFill>
              </a:rPr>
              <a:t>Source: International Energy Agency 2012</a:t>
            </a:r>
          </a:p>
        </p:txBody>
      </p:sp>
      <p:sp>
        <p:nvSpPr>
          <p:cNvPr id="8" name="Text Box 12"/>
          <p:cNvSpPr txBox="1">
            <a:spLocks noChangeArrowheads="1"/>
          </p:cNvSpPr>
          <p:nvPr/>
        </p:nvSpPr>
        <p:spPr bwMode="auto">
          <a:xfrm>
            <a:off x="4983578" y="1293043"/>
            <a:ext cx="2252889" cy="365760"/>
          </a:xfrm>
          <a:prstGeom prst="rect">
            <a:avLst/>
          </a:prstGeom>
          <a:solidFill>
            <a:schemeClr val="bg1"/>
          </a:solidFill>
          <a:ln w="2857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spcBef>
                <a:spcPct val="50000"/>
              </a:spcBef>
            </a:pPr>
            <a:endParaRPr lang="de-DE" altLang="en-US" sz="1500" dirty="0">
              <a:solidFill>
                <a:srgbClr val="FF3300"/>
              </a:solidFill>
            </a:endParaRPr>
          </a:p>
        </p:txBody>
      </p:sp>
    </p:spTree>
    <p:extLst>
      <p:ext uri="{BB962C8B-B14F-4D97-AF65-F5344CB8AC3E}">
        <p14:creationId xmlns:p14="http://schemas.microsoft.com/office/powerpoint/2010/main" val="172361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cs typeface="Aharoni" panose="02010803020104030203" pitchFamily="2" charset="-79"/>
              </a:rPr>
              <a:t>International Atomic Energy Agency</a:t>
            </a:r>
            <a:endParaRPr lang="en-US" dirty="0"/>
          </a:p>
        </p:txBody>
      </p:sp>
      <p:sp>
        <p:nvSpPr>
          <p:cNvPr id="4" name="Rectangle 1"/>
          <p:cNvSpPr>
            <a:spLocks noChangeArrowheads="1"/>
          </p:cNvSpPr>
          <p:nvPr/>
        </p:nvSpPr>
        <p:spPr bwMode="auto">
          <a:xfrm>
            <a:off x="1882682" y="1282218"/>
            <a:ext cx="552955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761970"/>
            <a:r>
              <a:rPr lang="en-US" altLang="en-US" dirty="0">
                <a:solidFill>
                  <a:srgbClr val="41B649"/>
                </a:solidFill>
                <a:latin typeface="Calibri"/>
              </a:rPr>
              <a:t>IAEA Non-Electric Applications of </a:t>
            </a:r>
          </a:p>
          <a:p>
            <a:pPr algn="ctr" defTabSz="761970"/>
            <a:r>
              <a:rPr lang="en-US" altLang="en-US" dirty="0">
                <a:solidFill>
                  <a:srgbClr val="41B649"/>
                </a:solidFill>
                <a:latin typeface="Calibri"/>
              </a:rPr>
              <a:t>Nuclear Power:</a:t>
            </a:r>
          </a:p>
          <a:p>
            <a:pPr defTabSz="761970"/>
            <a:r>
              <a:rPr lang="en-US" altLang="en-US" sz="700" dirty="0">
                <a:solidFill>
                  <a:prstClr val="black"/>
                </a:solidFill>
              </a:rPr>
              <a:t>                                                                                                                                                </a:t>
            </a:r>
            <a:endParaRPr lang="en-US" altLang="en-US" dirty="0">
              <a:solidFill>
                <a:prstClr val="black"/>
              </a:solidFill>
            </a:endParaRPr>
          </a:p>
          <a:p>
            <a:pPr defTabSz="761970"/>
            <a:endParaRPr lang="en-US" altLang="en-US" sz="1100" dirty="0">
              <a:solidFill>
                <a:prstClr val="black"/>
              </a:solidFill>
              <a:latin typeface="Calibri"/>
            </a:endParaRPr>
          </a:p>
          <a:p>
            <a:pPr defTabSz="761970"/>
            <a:r>
              <a:rPr lang="en-US" altLang="en-US" sz="1100" dirty="0">
                <a:solidFill>
                  <a:prstClr val="black"/>
                </a:solidFill>
                <a:latin typeface="Calibri"/>
              </a:rPr>
              <a:t>The role of the International Atomic Energy Agency (IAEA) as stated in its Statue and Medium Term Strategy is "To support and facilitate the development of new and emerging applications of nuclear technologies by co-generation and heat applications, including seawater desalination". </a:t>
            </a:r>
            <a:endParaRPr lang="en-US" altLang="en-US" dirty="0">
              <a:solidFill>
                <a:prstClr val="black"/>
              </a:solidFill>
            </a:endParaRPr>
          </a:p>
        </p:txBody>
      </p:sp>
      <p:pic>
        <p:nvPicPr>
          <p:cNvPr id="5" name="Picture 2" descr="N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878" y="2749642"/>
            <a:ext cx="3397155" cy="28537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31193" y="5195039"/>
            <a:ext cx="1398530" cy="246221"/>
          </a:xfrm>
          <a:prstGeom prst="rect">
            <a:avLst/>
          </a:prstGeom>
          <a:noFill/>
        </p:spPr>
        <p:txBody>
          <a:bodyPr wrap="square" rtlCol="0">
            <a:spAutoFit/>
          </a:bodyPr>
          <a:lstStyle/>
          <a:p>
            <a:r>
              <a:rPr lang="en-US" sz="1000" dirty="0">
                <a:solidFill>
                  <a:prstClr val="black"/>
                </a:solidFill>
              </a:rPr>
              <a:t>Source: IAEA 2016</a:t>
            </a:r>
          </a:p>
        </p:txBody>
      </p:sp>
    </p:spTree>
    <p:extLst>
      <p:ext uri="{BB962C8B-B14F-4D97-AF65-F5344CB8AC3E}">
        <p14:creationId xmlns:p14="http://schemas.microsoft.com/office/powerpoint/2010/main" val="294662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2290595" y="1226417"/>
            <a:ext cx="6853405" cy="9525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r>
              <a:rPr lang="en-US" sz="3000" dirty="0" smtClean="0"/>
              <a:t>Perspectives on Advanced Technology</a:t>
            </a:r>
            <a:endParaRPr lang="en-US" sz="3000" dirty="0"/>
          </a:p>
        </p:txBody>
      </p:sp>
      <p:sp>
        <p:nvSpPr>
          <p:cNvPr id="3" name="Text Placeholder 2"/>
          <p:cNvSpPr txBox="1">
            <a:spLocks/>
          </p:cNvSpPr>
          <p:nvPr/>
        </p:nvSpPr>
        <p:spPr>
          <a:xfrm>
            <a:off x="2292644" y="2059884"/>
            <a:ext cx="6537325" cy="81484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smtClean="0"/>
          </a:p>
          <a:p>
            <a:pPr lvl="1"/>
            <a:r>
              <a:rPr lang="en-US" sz="2600" dirty="0" smtClean="0"/>
              <a:t>Dave Schumacher, </a:t>
            </a:r>
            <a:r>
              <a:rPr lang="en-US" sz="2600" dirty="0" smtClean="0"/>
              <a:t>Director of </a:t>
            </a:r>
            <a:r>
              <a:rPr lang="en-US" sz="2600" i="1" dirty="0" smtClean="0"/>
              <a:t>The New Fire</a:t>
            </a:r>
            <a:endParaRPr lang="en-US" sz="2600" i="1" dirty="0"/>
          </a:p>
        </p:txBody>
      </p:sp>
      <p:pic>
        <p:nvPicPr>
          <p:cNvPr id="2050" name="7C35B512-3573-4FA6-B7BE-CF8CE7DC8039" descr="3456BCA7-3C94-41AC-B6E5-85C6E572A7A5@ny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8181" y="3171825"/>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591203" y="5377339"/>
            <a:ext cx="1939955" cy="369332"/>
          </a:xfrm>
          <a:prstGeom prst="rect">
            <a:avLst/>
          </a:prstGeom>
          <a:noFill/>
        </p:spPr>
        <p:txBody>
          <a:bodyPr wrap="none" rtlCol="0">
            <a:spAutoFit/>
          </a:bodyPr>
          <a:lstStyle/>
          <a:p>
            <a:r>
              <a:rPr lang="en-US" dirty="0"/>
              <a:t>n</a:t>
            </a:r>
            <a:r>
              <a:rPr lang="en-US" dirty="0" smtClean="0"/>
              <a:t>ewfiremovie.com</a:t>
            </a:r>
            <a:endParaRPr lang="en-US" dirty="0"/>
          </a:p>
        </p:txBody>
      </p:sp>
    </p:spTree>
    <p:extLst>
      <p:ext uri="{BB962C8B-B14F-4D97-AF65-F5344CB8AC3E}">
        <p14:creationId xmlns:p14="http://schemas.microsoft.com/office/powerpoint/2010/main" val="16629143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Calibri" panose="020F0502020204030204" pitchFamily="34" charset="0"/>
                <a:cs typeface="Aharoni" panose="02010803020104030203" pitchFamily="2" charset="-79"/>
              </a:rPr>
              <a:t>For Process Heat Usable/Required Temperatures</a:t>
            </a:r>
            <a:endParaRPr lang="en-US" sz="3200" dirty="0"/>
          </a:p>
        </p:txBody>
      </p:sp>
      <p:pic>
        <p:nvPicPr>
          <p:cNvPr id="4" name="Picture 3"/>
          <p:cNvPicPr>
            <a:picLocks noChangeAspect="1"/>
          </p:cNvPicPr>
          <p:nvPr/>
        </p:nvPicPr>
        <p:blipFill>
          <a:blip r:embed="rId2"/>
          <a:stretch>
            <a:fillRect/>
          </a:stretch>
        </p:blipFill>
        <p:spPr>
          <a:xfrm>
            <a:off x="854675" y="1470309"/>
            <a:ext cx="7012439" cy="3686661"/>
          </a:xfrm>
          <a:prstGeom prst="rect">
            <a:avLst/>
          </a:prstGeom>
        </p:spPr>
      </p:pic>
      <p:sp>
        <p:nvSpPr>
          <p:cNvPr id="5" name="TextBox 4"/>
          <p:cNvSpPr txBox="1"/>
          <p:nvPr/>
        </p:nvSpPr>
        <p:spPr>
          <a:xfrm>
            <a:off x="5637933" y="5153991"/>
            <a:ext cx="1855398" cy="246221"/>
          </a:xfrm>
          <a:prstGeom prst="rect">
            <a:avLst/>
          </a:prstGeom>
          <a:noFill/>
        </p:spPr>
        <p:txBody>
          <a:bodyPr wrap="square" rtlCol="0">
            <a:spAutoFit/>
          </a:bodyPr>
          <a:lstStyle/>
          <a:p>
            <a:r>
              <a:rPr lang="en-US" sz="1000" dirty="0">
                <a:solidFill>
                  <a:prstClr val="black"/>
                </a:solidFill>
              </a:rPr>
              <a:t>Source: Department of Energy</a:t>
            </a:r>
          </a:p>
        </p:txBody>
      </p:sp>
    </p:spTree>
    <p:extLst>
      <p:ext uri="{BB962C8B-B14F-4D97-AF65-F5344CB8AC3E}">
        <p14:creationId xmlns:p14="http://schemas.microsoft.com/office/powerpoint/2010/main" val="340611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anose="020F0502020204030204" pitchFamily="34" charset="0"/>
                <a:cs typeface="Aharoni" panose="02010803020104030203" pitchFamily="2" charset="-79"/>
              </a:rPr>
              <a:t>Water Crisis</a:t>
            </a:r>
            <a:endParaRPr lang="en-US" dirty="0"/>
          </a:p>
        </p:txBody>
      </p:sp>
      <p:sp>
        <p:nvSpPr>
          <p:cNvPr id="3" name="Content Placeholder 2"/>
          <p:cNvSpPr>
            <a:spLocks noGrp="1"/>
          </p:cNvSpPr>
          <p:nvPr>
            <p:ph idx="1"/>
          </p:nvPr>
        </p:nvSpPr>
        <p:spPr>
          <a:xfrm>
            <a:off x="230189" y="1498161"/>
            <a:ext cx="4351336" cy="3658809"/>
          </a:xfrm>
        </p:spPr>
        <p:txBody>
          <a:bodyPr>
            <a:normAutofit fontScale="47500" lnSpcReduction="20000"/>
          </a:bodyPr>
          <a:lstStyle/>
          <a:p>
            <a:pPr marL="238115" indent="-238115" eaLnBrk="0" hangingPunct="0">
              <a:spcBef>
                <a:spcPct val="50000"/>
              </a:spcBef>
              <a:buClr>
                <a:srgbClr val="41B649"/>
              </a:buClr>
              <a:buFont typeface="Arial" panose="020B0604020202020204" pitchFamily="34" charset="0"/>
              <a:buChar char="•"/>
            </a:pPr>
            <a:r>
              <a:rPr lang="en-US" dirty="0"/>
              <a:t>The world is facing major water shortages with 750 million people lacking access to safe drinking water. The global water consumption rate doubles every twenty years, a pace that is double the rate of population growth. </a:t>
            </a:r>
          </a:p>
          <a:p>
            <a:pPr marL="238115" indent="-238115" eaLnBrk="0" hangingPunct="0">
              <a:spcBef>
                <a:spcPct val="50000"/>
              </a:spcBef>
              <a:buClr>
                <a:srgbClr val="41B649"/>
              </a:buClr>
              <a:buFont typeface="Arial" panose="020B0604020202020204" pitchFamily="34" charset="0"/>
              <a:buChar char="•"/>
            </a:pPr>
            <a:endParaRPr lang="en-US" sz="800" dirty="0"/>
          </a:p>
          <a:p>
            <a:pPr marL="238115" indent="-238115" eaLnBrk="0" hangingPunct="0">
              <a:spcBef>
                <a:spcPct val="50000"/>
              </a:spcBef>
              <a:buClr>
                <a:srgbClr val="41B649"/>
              </a:buClr>
              <a:buFont typeface="Arial" panose="020B0604020202020204" pitchFamily="34" charset="0"/>
              <a:buChar char="•"/>
            </a:pPr>
            <a:r>
              <a:rPr lang="en-US" dirty="0"/>
              <a:t>If population and consumption trends persist, it is estimated that the global demand for clean water will surpass its availability by 56% and 1.8 billion people will be living in regions of water scarcity by 2025. </a:t>
            </a:r>
          </a:p>
          <a:p>
            <a:pPr marL="238115" indent="-238115" eaLnBrk="0" hangingPunct="0">
              <a:spcBef>
                <a:spcPct val="50000"/>
              </a:spcBef>
              <a:buClr>
                <a:srgbClr val="41B649"/>
              </a:buClr>
              <a:buFont typeface="Arial" panose="020B0604020202020204" pitchFamily="34" charset="0"/>
              <a:buChar char="•"/>
            </a:pPr>
            <a:endParaRPr lang="en-US" sz="800" dirty="0"/>
          </a:p>
          <a:p>
            <a:pPr marL="238115" indent="-238115" eaLnBrk="0" hangingPunct="0">
              <a:spcBef>
                <a:spcPct val="50000"/>
              </a:spcBef>
              <a:buClr>
                <a:srgbClr val="41B649"/>
              </a:buClr>
              <a:buFont typeface="Arial" panose="020B0604020202020204" pitchFamily="34" charset="0"/>
              <a:buChar char="•"/>
            </a:pPr>
            <a:r>
              <a:rPr lang="en-US" dirty="0"/>
              <a:t>The World Economic Forum has stated that potential future regional water crises are a leading global risk with a far-reaching impact on society. </a:t>
            </a:r>
          </a:p>
          <a:p>
            <a:endParaRPr lang="en-US" dirty="0"/>
          </a:p>
        </p:txBody>
      </p:sp>
      <p:pic>
        <p:nvPicPr>
          <p:cNvPr id="4" name="Picture 3" descr="Image result for access to drinking water chart"/>
          <p:cNvPicPr/>
          <p:nvPr/>
        </p:nvPicPr>
        <p:blipFill>
          <a:blip r:embed="rId2">
            <a:extLst>
              <a:ext uri="{28A0092B-C50C-407E-A947-70E740481C1C}">
                <a14:useLocalDpi xmlns:a14="http://schemas.microsoft.com/office/drawing/2010/main" val="0"/>
              </a:ext>
            </a:extLst>
          </a:blip>
          <a:srcRect/>
          <a:stretch>
            <a:fillRect/>
          </a:stretch>
        </p:blipFill>
        <p:spPr bwMode="auto">
          <a:xfrm>
            <a:off x="4779524" y="1188644"/>
            <a:ext cx="3610639" cy="2587366"/>
          </a:xfrm>
          <a:prstGeom prst="rect">
            <a:avLst/>
          </a:prstGeom>
          <a:noFill/>
          <a:ln w="19050">
            <a:solidFill>
              <a:srgbClr val="919FA5"/>
            </a:solidFill>
          </a:ln>
        </p:spPr>
      </p:pic>
      <p:sp>
        <p:nvSpPr>
          <p:cNvPr id="5" name="TextBox 4"/>
          <p:cNvSpPr txBox="1"/>
          <p:nvPr/>
        </p:nvSpPr>
        <p:spPr>
          <a:xfrm>
            <a:off x="4779524" y="4156314"/>
            <a:ext cx="3610639" cy="631135"/>
          </a:xfrm>
          <a:prstGeom prst="rect">
            <a:avLst/>
          </a:prstGeom>
          <a:noFill/>
          <a:ln w="12700">
            <a:solidFill>
              <a:srgbClr val="41B649"/>
            </a:solidFill>
          </a:ln>
        </p:spPr>
        <p:txBody>
          <a:bodyPr wrap="square" rtlCol="0">
            <a:spAutoFit/>
          </a:bodyPr>
          <a:lstStyle/>
          <a:p>
            <a:r>
              <a:rPr lang="en-US" sz="1167" dirty="0">
                <a:solidFill>
                  <a:srgbClr val="41B649"/>
                </a:solidFill>
              </a:rPr>
              <a:t>Our Xe-100 reactor can be used to solve the water crisis through its application to salt water desalination plants and help provide inexpensive clean water for millions. </a:t>
            </a:r>
          </a:p>
        </p:txBody>
      </p:sp>
      <p:sp>
        <p:nvSpPr>
          <p:cNvPr id="6" name="TextBox 5"/>
          <p:cNvSpPr txBox="1"/>
          <p:nvPr/>
        </p:nvSpPr>
        <p:spPr>
          <a:xfrm>
            <a:off x="6249844" y="3760373"/>
            <a:ext cx="2345476" cy="246221"/>
          </a:xfrm>
          <a:prstGeom prst="rect">
            <a:avLst/>
          </a:prstGeom>
          <a:noFill/>
        </p:spPr>
        <p:txBody>
          <a:bodyPr wrap="square" rtlCol="0">
            <a:spAutoFit/>
          </a:bodyPr>
          <a:lstStyle/>
          <a:p>
            <a:r>
              <a:rPr lang="en-US" sz="1000" i="1" dirty="0">
                <a:solidFill>
                  <a:prstClr val="black"/>
                </a:solidFill>
              </a:rPr>
              <a:t>Source: World Health Organization 2014</a:t>
            </a:r>
          </a:p>
        </p:txBody>
      </p:sp>
    </p:spTree>
    <p:extLst>
      <p:ext uri="{BB962C8B-B14F-4D97-AF65-F5344CB8AC3E}">
        <p14:creationId xmlns:p14="http://schemas.microsoft.com/office/powerpoint/2010/main" val="128567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Who is X-energy?</a:t>
            </a:r>
            <a:endParaRPr lang="en-US" dirty="0"/>
          </a:p>
        </p:txBody>
      </p:sp>
      <p:sp>
        <p:nvSpPr>
          <p:cNvPr id="3" name="Content Placeholder 2"/>
          <p:cNvSpPr>
            <a:spLocks noGrp="1"/>
          </p:cNvSpPr>
          <p:nvPr>
            <p:ph idx="1"/>
          </p:nvPr>
        </p:nvSpPr>
        <p:spPr>
          <a:xfrm>
            <a:off x="1681581" y="1262772"/>
            <a:ext cx="5772151" cy="1302189"/>
          </a:xfrm>
        </p:spPr>
        <p:txBody>
          <a:bodyPr/>
          <a:lstStyle/>
          <a:p>
            <a:pPr marL="238115" indent="-238115">
              <a:buClr>
                <a:srgbClr val="00B050"/>
              </a:buClr>
              <a:buFont typeface="Arial" panose="020B0604020202020204" pitchFamily="34" charset="0"/>
              <a:buChar char="•"/>
            </a:pPr>
            <a:r>
              <a:rPr lang="en-US" sz="2000" dirty="0">
                <a:solidFill>
                  <a:schemeClr val="tx1"/>
                </a:solidFill>
              </a:rPr>
              <a:t>Nuclear Design Engineering and Services Company</a:t>
            </a:r>
          </a:p>
          <a:p>
            <a:pPr marL="333362" lvl="1" indent="-96569">
              <a:buClr>
                <a:srgbClr val="00B050"/>
              </a:buClr>
              <a:buFont typeface="Calibri" panose="020F0502020204030204" pitchFamily="34" charset="0"/>
              <a:buChar char="­"/>
              <a:tabLst>
                <a:tab pos="384954" algn="l"/>
              </a:tabLst>
            </a:pPr>
            <a:r>
              <a:rPr lang="en-US" sz="1600" b="1" dirty="0">
                <a:solidFill>
                  <a:schemeClr val="tx1"/>
                </a:solidFill>
              </a:rPr>
              <a:t>Xe-100</a:t>
            </a:r>
            <a:r>
              <a:rPr lang="en-US" sz="1600" dirty="0">
                <a:solidFill>
                  <a:schemeClr val="tx1"/>
                </a:solidFill>
              </a:rPr>
              <a:t>: 200MWt Pebble Bed Modular Reactor</a:t>
            </a:r>
          </a:p>
          <a:p>
            <a:pPr marL="333362" lvl="1" indent="-96569">
              <a:buClr>
                <a:srgbClr val="00B050"/>
              </a:buClr>
              <a:buFont typeface="Calibri" panose="020F0502020204030204" pitchFamily="34" charset="0"/>
              <a:buChar char="­"/>
              <a:tabLst>
                <a:tab pos="384954" algn="l"/>
              </a:tabLst>
            </a:pPr>
            <a:r>
              <a:rPr lang="en-US" sz="1600" b="1" dirty="0">
                <a:solidFill>
                  <a:schemeClr val="tx1"/>
                </a:solidFill>
              </a:rPr>
              <a:t>Nuclear Fuel</a:t>
            </a:r>
            <a:r>
              <a:rPr lang="en-US" sz="1600" dirty="0">
                <a:solidFill>
                  <a:schemeClr val="tx1"/>
                </a:solidFill>
              </a:rPr>
              <a:t>: TRISO Fuel design and supply </a:t>
            </a:r>
          </a:p>
          <a:p>
            <a:pPr marL="333362" lvl="1" indent="-96569">
              <a:buClr>
                <a:srgbClr val="00B050"/>
              </a:buClr>
              <a:buFont typeface="Calibri" panose="020F0502020204030204" pitchFamily="34" charset="0"/>
              <a:buChar char="­"/>
              <a:tabLst>
                <a:tab pos="384954" algn="l"/>
              </a:tabLst>
            </a:pPr>
            <a:r>
              <a:rPr lang="en-US" sz="1600" b="1" dirty="0">
                <a:solidFill>
                  <a:schemeClr val="tx1"/>
                </a:solidFill>
              </a:rPr>
              <a:t>Services</a:t>
            </a:r>
            <a:r>
              <a:rPr lang="en-US" sz="1600" dirty="0">
                <a:solidFill>
                  <a:schemeClr val="tx1"/>
                </a:solidFill>
              </a:rPr>
              <a:t>: Turn-Key nuclear projects; Engineering Support</a:t>
            </a:r>
          </a:p>
          <a:p>
            <a:endParaRPr lang="en-US" dirty="0"/>
          </a:p>
        </p:txBody>
      </p:sp>
      <p:grpSp>
        <p:nvGrpSpPr>
          <p:cNvPr id="4" name="Group 3"/>
          <p:cNvGrpSpPr/>
          <p:nvPr/>
        </p:nvGrpSpPr>
        <p:grpSpPr>
          <a:xfrm>
            <a:off x="117719" y="3025212"/>
            <a:ext cx="8908563" cy="2404601"/>
            <a:chOff x="293959" y="2838987"/>
            <a:chExt cx="8908563" cy="2404601"/>
          </a:xfrm>
        </p:grpSpPr>
        <p:sp>
          <p:nvSpPr>
            <p:cNvPr id="5" name="Rectangle 4"/>
            <p:cNvSpPr/>
            <p:nvPr/>
          </p:nvSpPr>
          <p:spPr>
            <a:xfrm>
              <a:off x="293959" y="2998389"/>
              <a:ext cx="4365823" cy="1877437"/>
            </a:xfrm>
            <a:prstGeom prst="rect">
              <a:avLst/>
            </a:prstGeom>
          </p:spPr>
          <p:txBody>
            <a:bodyPr wrap="square">
              <a:spAutoFit/>
            </a:bodyPr>
            <a:lstStyle/>
            <a:p>
              <a:pPr marL="285750" indent="-285750">
                <a:buClr>
                  <a:srgbClr val="00B050"/>
                </a:buClr>
                <a:buFont typeface="Arial" panose="020B0604020202020204" pitchFamily="34" charset="0"/>
                <a:buChar char="•"/>
              </a:pPr>
              <a:r>
                <a:rPr lang="en-US" sz="1600" b="1" dirty="0">
                  <a:solidFill>
                    <a:srgbClr val="000000"/>
                  </a:solidFill>
                  <a:cs typeface="Aharoni" panose="02010803020104030203" pitchFamily="2" charset="-79"/>
                </a:rPr>
                <a:t>Be First to Market </a:t>
              </a:r>
            </a:p>
            <a:p>
              <a:pPr marL="742950" lvl="1" indent="-285750">
                <a:buClr>
                  <a:srgbClr val="00B050"/>
                </a:buClr>
                <a:buFont typeface="Calibri" panose="020F0502020204030204" pitchFamily="34" charset="0"/>
                <a:buChar char="–"/>
              </a:pPr>
              <a:r>
                <a:rPr lang="en-US" sz="1400" dirty="0">
                  <a:solidFill>
                    <a:prstClr val="black"/>
                  </a:solidFill>
                </a:rPr>
                <a:t>Leverage U.S. government and strategic partners to bring Xe-100 to the market by 2030</a:t>
              </a:r>
            </a:p>
            <a:p>
              <a:pPr marL="285750" indent="-285750">
                <a:buClr>
                  <a:srgbClr val="00B050"/>
                </a:buClr>
                <a:buFont typeface="Arial" panose="020B0604020202020204" pitchFamily="34" charset="0"/>
                <a:buChar char="•"/>
              </a:pPr>
              <a:r>
                <a:rPr lang="en-US" sz="1600" b="1" dirty="0">
                  <a:solidFill>
                    <a:prstClr val="black"/>
                  </a:solidFill>
                  <a:cs typeface="Aharoni" panose="02010803020104030203" pitchFamily="2" charset="-79"/>
                </a:rPr>
                <a:t>Leverage Existing Knowledge </a:t>
              </a:r>
            </a:p>
            <a:p>
              <a:pPr marL="742950" lvl="1" indent="-285750">
                <a:buClr>
                  <a:srgbClr val="00B050"/>
                </a:buClr>
                <a:buFont typeface="Calibri" panose="020F0502020204030204" pitchFamily="34" charset="0"/>
                <a:buChar char="–"/>
              </a:pPr>
              <a:r>
                <a:rPr lang="en-US" sz="1400" dirty="0">
                  <a:solidFill>
                    <a:prstClr val="black"/>
                  </a:solidFill>
                </a:rPr>
                <a:t>License existing HTGR technology where possible (subsystems, components, fuel)</a:t>
              </a:r>
            </a:p>
            <a:p>
              <a:pPr marL="742950" lvl="1" indent="-285750">
                <a:buClr>
                  <a:srgbClr val="00B050"/>
                </a:buClr>
                <a:buFont typeface="Calibri" panose="020F0502020204030204" pitchFamily="34" charset="0"/>
                <a:buChar char="–"/>
              </a:pPr>
              <a:r>
                <a:rPr lang="en-US" sz="1400" dirty="0">
                  <a:solidFill>
                    <a:prstClr val="black"/>
                  </a:solidFill>
                </a:rPr>
                <a:t>Leverage past lessons learned (South Africa, Germany)</a:t>
              </a:r>
            </a:p>
          </p:txBody>
        </p:sp>
        <p:sp>
          <p:nvSpPr>
            <p:cNvPr id="6" name="Rectangle 5"/>
            <p:cNvSpPr/>
            <p:nvPr/>
          </p:nvSpPr>
          <p:spPr>
            <a:xfrm>
              <a:off x="4604548" y="2842931"/>
              <a:ext cx="4597974" cy="2400657"/>
            </a:xfrm>
            <a:prstGeom prst="rect">
              <a:avLst/>
            </a:prstGeom>
          </p:spPr>
          <p:txBody>
            <a:bodyPr wrap="square">
              <a:spAutoFit/>
            </a:bodyPr>
            <a:lstStyle/>
            <a:p>
              <a:pPr marL="285750" indent="-285750">
                <a:buClr>
                  <a:srgbClr val="00B050"/>
                </a:buClr>
                <a:buFont typeface="Arial" panose="020B0604020202020204" pitchFamily="34" charset="0"/>
                <a:buChar char="•"/>
              </a:pPr>
              <a:r>
                <a:rPr lang="en-US" sz="1600" b="1" dirty="0">
                  <a:solidFill>
                    <a:srgbClr val="000000"/>
                  </a:solidFill>
                  <a:cs typeface="Aharoni" panose="02010803020104030203" pitchFamily="2" charset="-79"/>
                </a:rPr>
                <a:t>Maintain Simple Product Design</a:t>
              </a:r>
            </a:p>
            <a:p>
              <a:pPr marL="742950" lvl="1" indent="-285750">
                <a:buClr>
                  <a:srgbClr val="00B050"/>
                </a:buClr>
                <a:buFont typeface="Calibri" panose="020F0502020204030204" pitchFamily="34" charset="0"/>
                <a:buChar char="–"/>
              </a:pPr>
              <a:r>
                <a:rPr lang="en-US" sz="1400" dirty="0">
                  <a:solidFill>
                    <a:prstClr val="black"/>
                  </a:solidFill>
                </a:rPr>
                <a:t>Technically simple to design and operate</a:t>
              </a:r>
            </a:p>
            <a:p>
              <a:pPr marL="742950" lvl="1" indent="-285750">
                <a:buClr>
                  <a:srgbClr val="00B050"/>
                </a:buClr>
                <a:buFont typeface="Calibri" panose="020F0502020204030204" pitchFamily="34" charset="0"/>
                <a:buChar char="–"/>
              </a:pPr>
              <a:r>
                <a:rPr lang="en-US" sz="1400" dirty="0">
                  <a:solidFill>
                    <a:prstClr val="black"/>
                  </a:solidFill>
                </a:rPr>
                <a:t>Lowest possible plant/operational cost </a:t>
              </a:r>
            </a:p>
            <a:p>
              <a:pPr marL="285750" indent="-285750">
                <a:buClr>
                  <a:srgbClr val="00B050"/>
                </a:buClr>
                <a:buFont typeface="Arial" panose="020B0604020202020204" pitchFamily="34" charset="0"/>
                <a:buChar char="•"/>
              </a:pPr>
              <a:r>
                <a:rPr lang="en-US" sz="1600" b="1" dirty="0">
                  <a:solidFill>
                    <a:prstClr val="black"/>
                  </a:solidFill>
                  <a:cs typeface="Aharoni" panose="02010803020104030203" pitchFamily="2" charset="-79"/>
                </a:rPr>
                <a:t>Keep LCOE Competitive with Other Fuel Sources</a:t>
              </a:r>
            </a:p>
            <a:p>
              <a:pPr marL="742950" lvl="1" indent="-285750">
                <a:buClr>
                  <a:srgbClr val="00B050"/>
                </a:buClr>
                <a:buFont typeface="Calibri" panose="020F0502020204030204" pitchFamily="34" charset="0"/>
                <a:buChar char="–"/>
              </a:pPr>
              <a:r>
                <a:rPr lang="en-US" sz="1400" dirty="0">
                  <a:solidFill>
                    <a:prstClr val="black"/>
                  </a:solidFill>
                </a:rPr>
                <a:t>Natural gas combustion turbines</a:t>
              </a:r>
            </a:p>
            <a:p>
              <a:pPr marL="742950" lvl="1" indent="-285750">
                <a:buClr>
                  <a:srgbClr val="00B050"/>
                </a:buClr>
                <a:buFont typeface="Calibri" panose="020F0502020204030204" pitchFamily="34" charset="0"/>
                <a:buChar char="–"/>
              </a:pPr>
              <a:r>
                <a:rPr lang="en-US" sz="1400" dirty="0">
                  <a:solidFill>
                    <a:prstClr val="black"/>
                  </a:solidFill>
                </a:rPr>
                <a:t>Traditional nuclear</a:t>
              </a:r>
            </a:p>
            <a:p>
              <a:pPr marL="742950" lvl="1" indent="-285750">
                <a:buClr>
                  <a:srgbClr val="00B050"/>
                </a:buClr>
                <a:buFont typeface="Calibri" panose="020F0502020204030204" pitchFamily="34" charset="0"/>
                <a:buChar char="–"/>
              </a:pPr>
              <a:r>
                <a:rPr lang="en-US" sz="1400" dirty="0">
                  <a:solidFill>
                    <a:prstClr val="black"/>
                  </a:solidFill>
                </a:rPr>
                <a:t>Coal</a:t>
              </a:r>
            </a:p>
            <a:p>
              <a:pPr marL="285750" indent="-285750">
                <a:buClr>
                  <a:srgbClr val="00B050"/>
                </a:buClr>
                <a:buFont typeface="Arial" panose="020B0604020202020204" pitchFamily="34" charset="0"/>
                <a:buChar char="•"/>
              </a:pPr>
              <a:r>
                <a:rPr lang="en-US" sz="1600" b="1" dirty="0">
                  <a:solidFill>
                    <a:srgbClr val="000000"/>
                  </a:solidFill>
                  <a:cs typeface="Aharoni" panose="02010803020104030203" pitchFamily="2" charset="-79"/>
                </a:rPr>
                <a:t>Obtain NRC Design Certification (“Gold Standard”)</a:t>
              </a:r>
            </a:p>
            <a:p>
              <a:pPr>
                <a:buClr>
                  <a:srgbClr val="00B050"/>
                </a:buClr>
              </a:pPr>
              <a:endParaRPr lang="en-US" sz="1400" b="1" dirty="0">
                <a:solidFill>
                  <a:srgbClr val="000000"/>
                </a:solidFill>
                <a:cs typeface="Aharoni" panose="02010803020104030203" pitchFamily="2" charset="-79"/>
              </a:endParaRPr>
            </a:p>
          </p:txBody>
        </p:sp>
        <p:sp>
          <p:nvSpPr>
            <p:cNvPr id="7" name="Rectangle 6"/>
            <p:cNvSpPr/>
            <p:nvPr/>
          </p:nvSpPr>
          <p:spPr>
            <a:xfrm>
              <a:off x="293959" y="2838987"/>
              <a:ext cx="8842726" cy="2193872"/>
            </a:xfrm>
            <a:prstGeom prst="rect">
              <a:avLst/>
            </a:prstGeom>
            <a:noFill/>
            <a:ln w="12700">
              <a:solidFill>
                <a:srgbClr val="3EB04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
        <p:nvSpPr>
          <p:cNvPr id="8" name="TextBox 7"/>
          <p:cNvSpPr txBox="1"/>
          <p:nvPr/>
        </p:nvSpPr>
        <p:spPr>
          <a:xfrm>
            <a:off x="2776957" y="2452558"/>
            <a:ext cx="3581400" cy="646331"/>
          </a:xfrm>
          <a:prstGeom prst="rect">
            <a:avLst/>
          </a:prstGeom>
          <a:noFill/>
        </p:spPr>
        <p:txBody>
          <a:bodyPr wrap="square" rtlCol="0">
            <a:spAutoFit/>
          </a:bodyPr>
          <a:lstStyle/>
          <a:p>
            <a:pPr marL="0" lvl="1"/>
            <a:r>
              <a:rPr lang="en-US" sz="3600" dirty="0">
                <a:solidFill>
                  <a:prstClr val="black"/>
                </a:solidFill>
              </a:rPr>
              <a:t>X-energy Strategy</a:t>
            </a:r>
            <a:r>
              <a:rPr lang="en-US" sz="3600" dirty="0" smtClean="0">
                <a:solidFill>
                  <a:prstClr val="black"/>
                </a:solidFill>
              </a:rPr>
              <a:t>:</a:t>
            </a:r>
            <a:endParaRPr lang="en-US" sz="3600" dirty="0">
              <a:solidFill>
                <a:prstClr val="black"/>
              </a:solidFill>
            </a:endParaRPr>
          </a:p>
        </p:txBody>
      </p:sp>
    </p:spTree>
    <p:extLst>
      <p:ext uri="{BB962C8B-B14F-4D97-AF65-F5344CB8AC3E}">
        <p14:creationId xmlns:p14="http://schemas.microsoft.com/office/powerpoint/2010/main" val="153978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a:solidFill>
                  <a:schemeClr val="tx1"/>
                </a:solidFill>
                <a:latin typeface="Calibri" panose="020F0502020204030204" pitchFamily="34" charset="0"/>
                <a:cs typeface="Aharoni" panose="02010803020104030203" pitchFamily="2" charset="-79"/>
              </a:rPr>
              <a:t>X-energy Innovation Model</a:t>
            </a:r>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025" y="1747069"/>
            <a:ext cx="3721831" cy="3151070"/>
          </a:xfrm>
          <a:prstGeom prst="rect">
            <a:avLst/>
          </a:prstGeom>
        </p:spPr>
      </p:pic>
      <p:sp>
        <p:nvSpPr>
          <p:cNvPr id="5" name="Rectangle 4"/>
          <p:cNvSpPr/>
          <p:nvPr/>
        </p:nvSpPr>
        <p:spPr>
          <a:xfrm>
            <a:off x="4280631" y="1749293"/>
            <a:ext cx="4774790" cy="3139321"/>
          </a:xfrm>
          <a:prstGeom prst="rect">
            <a:avLst/>
          </a:prstGeom>
        </p:spPr>
        <p:txBody>
          <a:bodyPr wrap="square">
            <a:spAutoFit/>
          </a:bodyPr>
          <a:lstStyle/>
          <a:p>
            <a:pPr lvl="1">
              <a:buClr>
                <a:srgbClr val="00B050"/>
              </a:buClr>
            </a:pPr>
            <a:r>
              <a:rPr lang="en-US" b="1" dirty="0">
                <a:solidFill>
                  <a:srgbClr val="3EB049"/>
                </a:solidFill>
                <a:cs typeface="Aharoni" panose="02010803020104030203" pitchFamily="2" charset="-79"/>
              </a:rPr>
              <a:t>Economics:</a:t>
            </a:r>
          </a:p>
          <a:p>
            <a:pPr lvl="1">
              <a:buClr>
                <a:srgbClr val="00B050"/>
              </a:buClr>
            </a:pPr>
            <a:r>
              <a:rPr lang="en-US" dirty="0">
                <a:solidFill>
                  <a:prstClr val="black"/>
                </a:solidFill>
                <a:cs typeface="Aharoni" panose="02010803020104030203" pitchFamily="2" charset="-79"/>
              </a:rPr>
              <a:t>Markets? Customers? Competitive with other energy sources? Business Case?</a:t>
            </a:r>
          </a:p>
          <a:p>
            <a:pPr lvl="1">
              <a:buClr>
                <a:srgbClr val="00B050"/>
              </a:buClr>
            </a:pPr>
            <a:endParaRPr lang="en-US" b="1" dirty="0">
              <a:solidFill>
                <a:prstClr val="black"/>
              </a:solidFill>
              <a:cs typeface="Aharoni" panose="02010803020104030203" pitchFamily="2" charset="-79"/>
            </a:endParaRPr>
          </a:p>
          <a:p>
            <a:pPr lvl="1">
              <a:buClr>
                <a:srgbClr val="00B050"/>
              </a:buClr>
            </a:pPr>
            <a:r>
              <a:rPr lang="en-US" b="1" dirty="0">
                <a:solidFill>
                  <a:srgbClr val="3EB049"/>
                </a:solidFill>
                <a:cs typeface="Aharoni" panose="02010803020104030203" pitchFamily="2" charset="-79"/>
              </a:rPr>
              <a:t>Licensing</a:t>
            </a:r>
            <a:r>
              <a:rPr lang="en-US" dirty="0">
                <a:solidFill>
                  <a:srgbClr val="3EB049"/>
                </a:solidFill>
                <a:cs typeface="Aharoni" panose="02010803020104030203" pitchFamily="2" charset="-79"/>
              </a:rPr>
              <a:t>:</a:t>
            </a:r>
          </a:p>
          <a:p>
            <a:pPr lvl="1">
              <a:buClr>
                <a:srgbClr val="00B050"/>
              </a:buClr>
            </a:pPr>
            <a:r>
              <a:rPr lang="en-US" dirty="0">
                <a:solidFill>
                  <a:prstClr val="black"/>
                </a:solidFill>
                <a:cs typeface="Aharoni" panose="02010803020104030203" pitchFamily="2" charset="-79"/>
              </a:rPr>
              <a:t>Strategy? Technology? Personnel? Public Policy and Perception? </a:t>
            </a:r>
          </a:p>
          <a:p>
            <a:pPr lvl="1">
              <a:buClr>
                <a:srgbClr val="00B050"/>
              </a:buClr>
            </a:pPr>
            <a:endParaRPr lang="en-US" b="1" dirty="0">
              <a:solidFill>
                <a:prstClr val="black"/>
              </a:solidFill>
              <a:cs typeface="Aharoni" panose="02010803020104030203" pitchFamily="2" charset="-79"/>
            </a:endParaRPr>
          </a:p>
          <a:p>
            <a:pPr lvl="1">
              <a:buClr>
                <a:srgbClr val="00B050"/>
              </a:buClr>
            </a:pPr>
            <a:r>
              <a:rPr lang="en-US" b="1" dirty="0">
                <a:solidFill>
                  <a:srgbClr val="3EB049"/>
                </a:solidFill>
                <a:cs typeface="Aharoni" panose="02010803020104030203" pitchFamily="2" charset="-79"/>
              </a:rPr>
              <a:t>Technology</a:t>
            </a:r>
            <a:r>
              <a:rPr lang="en-US" dirty="0">
                <a:solidFill>
                  <a:srgbClr val="3EB049"/>
                </a:solidFill>
              </a:rPr>
              <a:t>: </a:t>
            </a:r>
          </a:p>
          <a:p>
            <a:pPr lvl="1">
              <a:buClr>
                <a:srgbClr val="00B050"/>
              </a:buClr>
            </a:pPr>
            <a:r>
              <a:rPr lang="en-US" dirty="0">
                <a:solidFill>
                  <a:prstClr val="black"/>
                </a:solidFill>
              </a:rPr>
              <a:t>Clean? Safe (meltdown proof)? Secure? Affordable? Small/Distributed? Scalable?</a:t>
            </a:r>
          </a:p>
        </p:txBody>
      </p:sp>
    </p:spTree>
    <p:extLst>
      <p:ext uri="{BB962C8B-B14F-4D97-AF65-F5344CB8AC3E}">
        <p14:creationId xmlns:p14="http://schemas.microsoft.com/office/powerpoint/2010/main" val="312794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ZA" dirty="0" smtClean="0">
                <a:solidFill>
                  <a:schemeClr val="tx1"/>
                </a:solidFill>
              </a:rPr>
              <a:t>The Xe-100 Reactor</a:t>
            </a:r>
            <a:endParaRPr lang="en-US" dirty="0"/>
          </a:p>
        </p:txBody>
      </p:sp>
      <p:sp>
        <p:nvSpPr>
          <p:cNvPr id="3" name="Content Placeholder 2"/>
          <p:cNvSpPr>
            <a:spLocks noGrp="1"/>
          </p:cNvSpPr>
          <p:nvPr>
            <p:ph idx="1"/>
          </p:nvPr>
        </p:nvSpPr>
        <p:spPr>
          <a:xfrm>
            <a:off x="4562475" y="1498161"/>
            <a:ext cx="4354514" cy="3969189"/>
          </a:xfrm>
        </p:spPr>
        <p:txBody>
          <a:bodyPr>
            <a:normAutofit fontScale="40000" lnSpcReduction="20000"/>
          </a:bodyPr>
          <a:lstStyle/>
          <a:p>
            <a:pPr marL="0" indent="0">
              <a:spcAft>
                <a:spcPts val="500"/>
              </a:spcAft>
              <a:buNone/>
            </a:pPr>
            <a:r>
              <a:rPr lang="en-ZA" b="1" dirty="0">
                <a:solidFill>
                  <a:schemeClr val="tx1"/>
                </a:solidFill>
                <a:cs typeface="Aharoni" panose="02010803020104030203" pitchFamily="2" charset="-79"/>
              </a:rPr>
              <a:t>Technology</a:t>
            </a:r>
          </a:p>
          <a:p>
            <a:pPr>
              <a:spcAft>
                <a:spcPts val="500"/>
              </a:spcAft>
              <a:buClr>
                <a:srgbClr val="3EB049"/>
              </a:buClr>
            </a:pPr>
            <a:r>
              <a:rPr lang="en-ZA" dirty="0">
                <a:solidFill>
                  <a:schemeClr val="tx1"/>
                </a:solidFill>
              </a:rPr>
              <a:t>The Xe-100 is a 200MWth/76MWe helium cooled power plant that features a 15.5% LEU fuel cycle</a:t>
            </a:r>
          </a:p>
          <a:p>
            <a:pPr>
              <a:spcAft>
                <a:spcPts val="500"/>
              </a:spcAft>
              <a:buClr>
                <a:srgbClr val="3EB049"/>
              </a:buClr>
            </a:pPr>
            <a:r>
              <a:rPr lang="en-US" dirty="0">
                <a:solidFill>
                  <a:schemeClr val="tx1"/>
                </a:solidFill>
              </a:rPr>
              <a:t>Small size and modular construction result in relatively low cost – single reactor plant of &lt;$1B, expandable to 8 reactors on plant site</a:t>
            </a:r>
          </a:p>
          <a:p>
            <a:pPr>
              <a:spcAft>
                <a:spcPts val="500"/>
              </a:spcAft>
              <a:buClr>
                <a:srgbClr val="3EB049"/>
              </a:buClr>
            </a:pPr>
            <a:r>
              <a:rPr lang="en-US" dirty="0">
                <a:solidFill>
                  <a:schemeClr val="tx1"/>
                </a:solidFill>
              </a:rPr>
              <a:t>On-line fueling allows for  continuous operations with minimal down times for maintenance and refurbishment</a:t>
            </a:r>
          </a:p>
          <a:p>
            <a:pPr marL="0" indent="0">
              <a:spcAft>
                <a:spcPts val="500"/>
              </a:spcAft>
              <a:buNone/>
            </a:pPr>
            <a:r>
              <a:rPr lang="en-US" b="1" dirty="0">
                <a:solidFill>
                  <a:schemeClr val="tx1"/>
                </a:solidFill>
                <a:cs typeface="Aharoni" panose="02010803020104030203" pitchFamily="2" charset="-79"/>
              </a:rPr>
              <a:t>Benefits</a:t>
            </a:r>
          </a:p>
          <a:p>
            <a:pPr>
              <a:spcAft>
                <a:spcPts val="500"/>
              </a:spcAft>
              <a:buClr>
                <a:srgbClr val="3EB049"/>
              </a:buClr>
            </a:pPr>
            <a:r>
              <a:rPr lang="en-US" dirty="0">
                <a:solidFill>
                  <a:schemeClr val="tx1"/>
                </a:solidFill>
              </a:rPr>
              <a:t>The Xe-100 has the ability to perform rapid load following in real time with the power range of 100-40-100% and can replace and supplement other fuel sources (coal, wind, solar) to leverage existing transmission and distribution infrastructure</a:t>
            </a:r>
          </a:p>
          <a:p>
            <a:pPr>
              <a:spcAft>
                <a:spcPts val="500"/>
              </a:spcAft>
              <a:buClr>
                <a:srgbClr val="3EB049"/>
              </a:buClr>
            </a:pPr>
            <a:r>
              <a:rPr lang="en-US" dirty="0">
                <a:solidFill>
                  <a:schemeClr val="tx1"/>
                </a:solidFill>
              </a:rPr>
              <a:t>The heat source is based on pebble bed technology which has a proven meltdown proof core</a:t>
            </a:r>
          </a:p>
          <a:p>
            <a:pPr>
              <a:spcAft>
                <a:spcPts val="500"/>
              </a:spcAft>
              <a:buClr>
                <a:srgbClr val="3EB049"/>
              </a:buClr>
            </a:pPr>
            <a:r>
              <a:rPr lang="en-US" dirty="0">
                <a:solidFill>
                  <a:schemeClr val="tx1"/>
                </a:solidFill>
              </a:rPr>
              <a:t>The Xe-100 is a C0</a:t>
            </a:r>
            <a:r>
              <a:rPr lang="en-US" baseline="-25000" dirty="0">
                <a:solidFill>
                  <a:schemeClr val="tx1"/>
                </a:solidFill>
              </a:rPr>
              <a:t>2</a:t>
            </a:r>
            <a:r>
              <a:rPr lang="en-US" dirty="0">
                <a:solidFill>
                  <a:schemeClr val="tx1"/>
                </a:solidFill>
              </a:rPr>
              <a:t>-free nuclear thermal power source that can be utilized for power generation, process heat applications, and water desalination</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452993569"/>
              </p:ext>
            </p:extLst>
          </p:nvPr>
        </p:nvGraphicFramePr>
        <p:xfrm>
          <a:off x="454927" y="4636547"/>
          <a:ext cx="3298146" cy="1018942"/>
        </p:xfrm>
        <a:graphic>
          <a:graphicData uri="http://schemas.openxmlformats.org/drawingml/2006/table">
            <a:tbl>
              <a:tblPr firstRow="1" bandRow="1">
                <a:tableStyleId>{5940675A-B579-460E-94D1-54222C63F5DA}</a:tableStyleId>
              </a:tblPr>
              <a:tblGrid>
                <a:gridCol w="682262">
                  <a:extLst>
                    <a:ext uri="{9D8B030D-6E8A-4147-A177-3AD203B41FA5}">
                      <a16:colId xmlns="" xmlns:a16="http://schemas.microsoft.com/office/drawing/2014/main" val="20000"/>
                    </a:ext>
                  </a:extLst>
                </a:gridCol>
                <a:gridCol w="914408">
                  <a:extLst>
                    <a:ext uri="{9D8B030D-6E8A-4147-A177-3AD203B41FA5}">
                      <a16:colId xmlns="" xmlns:a16="http://schemas.microsoft.com/office/drawing/2014/main" val="20001"/>
                    </a:ext>
                  </a:extLst>
                </a:gridCol>
                <a:gridCol w="850738">
                  <a:extLst>
                    <a:ext uri="{9D8B030D-6E8A-4147-A177-3AD203B41FA5}">
                      <a16:colId xmlns="" xmlns:a16="http://schemas.microsoft.com/office/drawing/2014/main" val="20002"/>
                    </a:ext>
                  </a:extLst>
                </a:gridCol>
                <a:gridCol w="850738">
                  <a:extLst>
                    <a:ext uri="{9D8B030D-6E8A-4147-A177-3AD203B41FA5}">
                      <a16:colId xmlns="" xmlns:a16="http://schemas.microsoft.com/office/drawing/2014/main" val="1733460159"/>
                    </a:ext>
                  </a:extLst>
                </a:gridCol>
              </a:tblGrid>
              <a:tr h="228600">
                <a:tc gridSpan="3">
                  <a:txBody>
                    <a:bodyPr/>
                    <a:lstStyle/>
                    <a:p>
                      <a:pPr algn="ctr"/>
                      <a:r>
                        <a:rPr lang="en-US" sz="1000" b="1" dirty="0">
                          <a:solidFill>
                            <a:schemeClr val="bg1"/>
                          </a:solidFill>
                        </a:rPr>
                        <a:t>       </a:t>
                      </a:r>
                      <a:r>
                        <a:rPr lang="en-US" sz="1000" b="1" baseline="0" dirty="0">
                          <a:solidFill>
                            <a:schemeClr val="bg1"/>
                          </a:solidFill>
                        </a:rPr>
                        <a:t>             </a:t>
                      </a:r>
                      <a:r>
                        <a:rPr lang="en-US" sz="1000" b="1" dirty="0">
                          <a:solidFill>
                            <a:schemeClr val="bg1"/>
                          </a:solidFill>
                        </a:rPr>
                        <a:t>Xe-100 Reactor</a:t>
                      </a:r>
                      <a:r>
                        <a:rPr lang="en-US" sz="1000" b="1" baseline="0" dirty="0">
                          <a:solidFill>
                            <a:schemeClr val="bg1"/>
                          </a:solidFill>
                        </a:rPr>
                        <a:t> Specifications</a:t>
                      </a:r>
                      <a:endParaRPr lang="en-US" sz="1000" b="1" dirty="0">
                        <a:solidFill>
                          <a:schemeClr val="bg1"/>
                        </a:solidFill>
                      </a:endParaRPr>
                    </a:p>
                  </a:txBody>
                  <a:tcPr marL="76200" marR="76200" marT="38100" marB="38100" anchor="ctr">
                    <a:lnR w="12700" cap="flat" cmpd="sng" algn="ctr">
                      <a:noFill/>
                      <a:prstDash val="solid"/>
                      <a:round/>
                      <a:headEnd type="none" w="med" len="med"/>
                      <a:tailEnd type="none" w="med" len="med"/>
                    </a:lnR>
                    <a:solidFill>
                      <a:srgbClr val="00B050"/>
                    </a:solidFill>
                  </a:tcPr>
                </a:tc>
                <a:tc hMerge="1">
                  <a:txBody>
                    <a:bodyPr/>
                    <a:lstStyle/>
                    <a:p>
                      <a:pPr algn="ctr"/>
                      <a:endParaRPr lang="en-US" sz="1400" dirty="0"/>
                    </a:p>
                  </a:txBody>
                  <a:tcPr anchor="ctr"/>
                </a:tc>
                <a:tc hMerge="1">
                  <a:txBody>
                    <a:bodyPr/>
                    <a:lstStyle/>
                    <a:p>
                      <a:pPr algn="ctr"/>
                      <a:endParaRPr lang="en-US" sz="1400" dirty="0"/>
                    </a:p>
                  </a:txBody>
                  <a:tcPr anchor="ctr"/>
                </a:tc>
                <a:tc>
                  <a:txBody>
                    <a:bodyPr/>
                    <a:lstStyle/>
                    <a:p>
                      <a:pPr algn="ctr"/>
                      <a:endParaRPr lang="en-US" sz="1000" b="1" dirty="0">
                        <a:solidFill>
                          <a:schemeClr val="bg1"/>
                        </a:solidFill>
                      </a:endParaRPr>
                    </a:p>
                  </a:txBody>
                  <a:tcPr marL="76200" marR="76200" marT="38100" marB="3810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 xmlns:a16="http://schemas.microsoft.com/office/drawing/2014/main" val="10000"/>
                  </a:ext>
                </a:extLst>
              </a:tr>
              <a:tr h="432580">
                <a:tc>
                  <a:txBody>
                    <a:bodyPr/>
                    <a:lstStyle/>
                    <a:p>
                      <a:pPr algn="ctr"/>
                      <a:r>
                        <a:rPr lang="en-US" sz="1000" b="1" dirty="0"/>
                        <a:t>Thermal Output</a:t>
                      </a:r>
                    </a:p>
                  </a:txBody>
                  <a:tcPr marL="76200" marR="76200" marT="38100" marB="38100" anchor="ctr">
                    <a:solidFill>
                      <a:srgbClr val="B5E1B6"/>
                    </a:solidFill>
                  </a:tcPr>
                </a:tc>
                <a:tc>
                  <a:txBody>
                    <a:bodyPr/>
                    <a:lstStyle/>
                    <a:p>
                      <a:pPr algn="ctr"/>
                      <a:r>
                        <a:rPr lang="en-US" sz="1000" b="1" dirty="0"/>
                        <a:t>Steam Temperature</a:t>
                      </a:r>
                    </a:p>
                  </a:txBody>
                  <a:tcPr marL="76200" marR="76200" marT="38100" marB="38100" anchor="ctr">
                    <a:solidFill>
                      <a:srgbClr val="B5E1B6"/>
                    </a:solidFill>
                  </a:tcPr>
                </a:tc>
                <a:tc>
                  <a:txBody>
                    <a:bodyPr/>
                    <a:lstStyle/>
                    <a:p>
                      <a:pPr algn="ctr"/>
                      <a:r>
                        <a:rPr lang="en-US" sz="1000" b="1" dirty="0"/>
                        <a:t>Steam Pressure</a:t>
                      </a:r>
                    </a:p>
                  </a:txBody>
                  <a:tcPr marL="76200" marR="76200" marT="38100" marB="38100" anchor="ctr">
                    <a:solidFill>
                      <a:srgbClr val="B5E1B6"/>
                    </a:solidFill>
                  </a:tcPr>
                </a:tc>
                <a:tc>
                  <a:txBody>
                    <a:bodyPr/>
                    <a:lstStyle/>
                    <a:p>
                      <a:pPr algn="ctr"/>
                      <a:r>
                        <a:rPr lang="en-US" sz="1000" b="1" dirty="0"/>
                        <a:t>Electric</a:t>
                      </a:r>
                    </a:p>
                    <a:p>
                      <a:pPr algn="ctr"/>
                      <a:r>
                        <a:rPr lang="en-US" sz="1000" b="1" dirty="0"/>
                        <a:t>Output</a:t>
                      </a:r>
                    </a:p>
                  </a:txBody>
                  <a:tcPr marL="76200" marR="76200" marT="38100" marB="38100" anchor="ctr">
                    <a:lnT w="12700" cap="flat" cmpd="sng" algn="ctr">
                      <a:solidFill>
                        <a:schemeClr val="tx1"/>
                      </a:solidFill>
                      <a:prstDash val="solid"/>
                      <a:round/>
                      <a:headEnd type="none" w="med" len="med"/>
                      <a:tailEnd type="none" w="med" len="med"/>
                    </a:lnT>
                    <a:solidFill>
                      <a:srgbClr val="B5E1B6"/>
                    </a:solidFill>
                  </a:tcPr>
                </a:tc>
                <a:extLst>
                  <a:ext uri="{0D108BD9-81ED-4DB2-BD59-A6C34878D82A}">
                    <a16:rowId xmlns="" xmlns:a16="http://schemas.microsoft.com/office/drawing/2014/main" val="10001"/>
                  </a:ext>
                </a:extLst>
              </a:tr>
              <a:tr h="357762">
                <a:tc>
                  <a:txBody>
                    <a:bodyPr/>
                    <a:lstStyle/>
                    <a:p>
                      <a:pPr algn="ctr"/>
                      <a:r>
                        <a:rPr lang="en-US" sz="1000" dirty="0"/>
                        <a:t>200MWth</a:t>
                      </a:r>
                    </a:p>
                  </a:txBody>
                  <a:tcPr marL="76200" marR="76200" marT="38100" marB="38100" anchor="ctr"/>
                </a:tc>
                <a:tc>
                  <a:txBody>
                    <a:bodyPr/>
                    <a:lstStyle/>
                    <a:p>
                      <a:pPr algn="ctr"/>
                      <a:r>
                        <a:rPr lang="en-US" sz="1000" dirty="0"/>
                        <a:t>565</a:t>
                      </a:r>
                      <a:r>
                        <a:rPr lang="en-US" sz="1000" baseline="30000" dirty="0"/>
                        <a:t>o</a:t>
                      </a:r>
                      <a:r>
                        <a:rPr lang="en-US" sz="1000" baseline="0" dirty="0"/>
                        <a:t>C</a:t>
                      </a:r>
                      <a:endParaRPr lang="en-US" sz="1000" dirty="0"/>
                    </a:p>
                  </a:txBody>
                  <a:tcPr marL="76200" marR="76200" marT="38100" marB="38100" anchor="ctr"/>
                </a:tc>
                <a:tc>
                  <a:txBody>
                    <a:bodyPr/>
                    <a:lstStyle/>
                    <a:p>
                      <a:pPr algn="ctr"/>
                      <a:r>
                        <a:rPr lang="en-US" sz="1000" dirty="0"/>
                        <a:t>16.5MPa</a:t>
                      </a:r>
                    </a:p>
                  </a:txBody>
                  <a:tcPr marL="76200" marR="76200" marT="38100" marB="38100" anchor="ctr"/>
                </a:tc>
                <a:tc>
                  <a:txBody>
                    <a:bodyPr/>
                    <a:lstStyle/>
                    <a:p>
                      <a:pPr algn="ctr"/>
                      <a:r>
                        <a:rPr lang="en-US" sz="1000" dirty="0"/>
                        <a:t>~76MWe</a:t>
                      </a:r>
                    </a:p>
                  </a:txBody>
                  <a:tcPr marL="76200" marR="76200" marT="38100" marB="38100" anchor="ctr"/>
                </a:tc>
                <a:extLst>
                  <a:ext uri="{0D108BD9-81ED-4DB2-BD59-A6C34878D82A}">
                    <a16:rowId xmlns="" xmlns:a16="http://schemas.microsoft.com/office/drawing/2014/main" val="10002"/>
                  </a:ext>
                </a:extLst>
              </a:tr>
            </a:tbl>
          </a:graphicData>
        </a:graphic>
      </p:graphicFrame>
      <p:grpSp>
        <p:nvGrpSpPr>
          <p:cNvPr id="95" name="Group 94"/>
          <p:cNvGrpSpPr/>
          <p:nvPr/>
        </p:nvGrpSpPr>
        <p:grpSpPr>
          <a:xfrm>
            <a:off x="375218" y="1187314"/>
            <a:ext cx="3839191" cy="3365773"/>
            <a:chOff x="-19910" y="989551"/>
            <a:chExt cx="4607029" cy="4038928"/>
          </a:xfrm>
        </p:grpSpPr>
        <p:grpSp>
          <p:nvGrpSpPr>
            <p:cNvPr id="96" name="Group 95"/>
            <p:cNvGrpSpPr/>
            <p:nvPr/>
          </p:nvGrpSpPr>
          <p:grpSpPr>
            <a:xfrm>
              <a:off x="-19910" y="989551"/>
              <a:ext cx="4607029" cy="3970128"/>
              <a:chOff x="2017532" y="0"/>
              <a:chExt cx="7612220" cy="6533758"/>
            </a:xfrm>
          </p:grpSpPr>
          <p:pic>
            <p:nvPicPr>
              <p:cNvPr id="114" name="Picture 113"/>
              <p:cNvPicPr>
                <a:picLocks noChangeAspect="1"/>
              </p:cNvPicPr>
              <p:nvPr/>
            </p:nvPicPr>
            <p:blipFill rotWithShape="1">
              <a:blip r:embed="rId2">
                <a:clrChange>
                  <a:clrFrom>
                    <a:srgbClr val="FFFFFF"/>
                  </a:clrFrom>
                  <a:clrTo>
                    <a:srgbClr val="FFFFFF">
                      <a:alpha val="0"/>
                    </a:srgbClr>
                  </a:clrTo>
                </a:clrChange>
              </a:blip>
              <a:srcRect l="7786"/>
              <a:stretch/>
            </p:blipFill>
            <p:spPr>
              <a:xfrm rot="16200000">
                <a:off x="2649256" y="1780503"/>
                <a:ext cx="6533758" cy="2972752"/>
              </a:xfrm>
              <a:prstGeom prst="rect">
                <a:avLst/>
              </a:prstGeom>
            </p:spPr>
          </p:pic>
          <p:sp>
            <p:nvSpPr>
              <p:cNvPr id="115" name="Rectangle 114"/>
              <p:cNvSpPr/>
              <p:nvPr/>
            </p:nvSpPr>
            <p:spPr>
              <a:xfrm>
                <a:off x="6589799" y="4634309"/>
                <a:ext cx="237339" cy="15360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75" dirty="0">
                  <a:solidFill>
                    <a:prstClr val="white"/>
                  </a:solidFill>
                </a:endParaRPr>
              </a:p>
            </p:txBody>
          </p:sp>
          <p:sp>
            <p:nvSpPr>
              <p:cNvPr id="116" name="TextBox 115"/>
              <p:cNvSpPr txBox="1"/>
              <p:nvPr/>
            </p:nvSpPr>
            <p:spPr>
              <a:xfrm>
                <a:off x="2203781" y="528556"/>
                <a:ext cx="1484940" cy="448267"/>
              </a:xfrm>
              <a:prstGeom prst="rect">
                <a:avLst/>
              </a:prstGeom>
              <a:noFill/>
            </p:spPr>
            <p:txBody>
              <a:bodyPr wrap="none" rtlCol="0">
                <a:spAutoFit/>
              </a:bodyPr>
              <a:lstStyle/>
              <a:p>
                <a:r>
                  <a:rPr lang="en-US" sz="875" dirty="0">
                    <a:solidFill>
                      <a:prstClr val="black"/>
                    </a:solidFill>
                  </a:rPr>
                  <a:t>Control rods</a:t>
                </a:r>
                <a:endParaRPr lang="en-ZA" sz="875" dirty="0">
                  <a:solidFill>
                    <a:prstClr val="black"/>
                  </a:solidFill>
                </a:endParaRPr>
              </a:p>
            </p:txBody>
          </p:sp>
          <p:sp>
            <p:nvSpPr>
              <p:cNvPr id="117" name="TextBox 116"/>
              <p:cNvSpPr txBox="1"/>
              <p:nvPr/>
            </p:nvSpPr>
            <p:spPr>
              <a:xfrm>
                <a:off x="2141090" y="4652209"/>
                <a:ext cx="1793244" cy="448267"/>
              </a:xfrm>
              <a:prstGeom prst="rect">
                <a:avLst/>
              </a:prstGeom>
              <a:noFill/>
            </p:spPr>
            <p:txBody>
              <a:bodyPr wrap="none" rtlCol="0">
                <a:spAutoFit/>
              </a:bodyPr>
              <a:lstStyle/>
              <a:p>
                <a:r>
                  <a:rPr lang="en-US" sz="875" dirty="0">
                    <a:solidFill>
                      <a:prstClr val="black"/>
                    </a:solidFill>
                  </a:rPr>
                  <a:t>Pressure vessel </a:t>
                </a:r>
                <a:endParaRPr lang="en-ZA" sz="875" dirty="0">
                  <a:solidFill>
                    <a:prstClr val="black"/>
                  </a:solidFill>
                </a:endParaRPr>
              </a:p>
            </p:txBody>
          </p:sp>
          <p:sp>
            <p:nvSpPr>
              <p:cNvPr id="118" name="TextBox 117"/>
              <p:cNvSpPr txBox="1"/>
              <p:nvPr/>
            </p:nvSpPr>
            <p:spPr>
              <a:xfrm>
                <a:off x="2217962" y="4091737"/>
                <a:ext cx="1380053" cy="448267"/>
              </a:xfrm>
              <a:prstGeom prst="rect">
                <a:avLst/>
              </a:prstGeom>
              <a:noFill/>
            </p:spPr>
            <p:txBody>
              <a:bodyPr wrap="none" rtlCol="0">
                <a:spAutoFit/>
              </a:bodyPr>
              <a:lstStyle/>
              <a:p>
                <a:r>
                  <a:rPr lang="en-US" sz="875" dirty="0">
                    <a:solidFill>
                      <a:prstClr val="black"/>
                    </a:solidFill>
                  </a:rPr>
                  <a:t>Core barrel</a:t>
                </a:r>
                <a:endParaRPr lang="en-ZA" sz="875" dirty="0">
                  <a:solidFill>
                    <a:prstClr val="black"/>
                  </a:solidFill>
                </a:endParaRPr>
              </a:p>
            </p:txBody>
          </p:sp>
          <p:sp>
            <p:nvSpPr>
              <p:cNvPr id="119" name="TextBox 118"/>
              <p:cNvSpPr txBox="1"/>
              <p:nvPr/>
            </p:nvSpPr>
            <p:spPr>
              <a:xfrm>
                <a:off x="2017532" y="3071959"/>
                <a:ext cx="1888595" cy="714188"/>
              </a:xfrm>
              <a:prstGeom prst="rect">
                <a:avLst/>
              </a:prstGeom>
              <a:noFill/>
            </p:spPr>
            <p:txBody>
              <a:bodyPr wrap="none" rtlCol="0">
                <a:spAutoFit/>
              </a:bodyPr>
              <a:lstStyle/>
              <a:p>
                <a:pPr algn="ctr"/>
                <a:r>
                  <a:rPr lang="en-US" sz="875" dirty="0">
                    <a:solidFill>
                      <a:prstClr val="black"/>
                    </a:solidFill>
                  </a:rPr>
                  <a:t>Graphite bottom</a:t>
                </a:r>
              </a:p>
              <a:p>
                <a:pPr algn="ctr"/>
                <a:r>
                  <a:rPr lang="en-US" sz="875" dirty="0">
                    <a:solidFill>
                      <a:prstClr val="black"/>
                    </a:solidFill>
                  </a:rPr>
                  <a:t>reflector</a:t>
                </a:r>
                <a:endParaRPr lang="en-ZA" sz="875" dirty="0">
                  <a:solidFill>
                    <a:prstClr val="black"/>
                  </a:solidFill>
                </a:endParaRPr>
              </a:p>
            </p:txBody>
          </p:sp>
          <p:sp>
            <p:nvSpPr>
              <p:cNvPr id="120" name="TextBox 119"/>
              <p:cNvSpPr txBox="1"/>
              <p:nvPr/>
            </p:nvSpPr>
            <p:spPr>
              <a:xfrm>
                <a:off x="2237909" y="1175253"/>
                <a:ext cx="1519904" cy="714188"/>
              </a:xfrm>
              <a:prstGeom prst="rect">
                <a:avLst/>
              </a:prstGeom>
              <a:noFill/>
            </p:spPr>
            <p:txBody>
              <a:bodyPr wrap="none" rtlCol="0">
                <a:spAutoFit/>
              </a:bodyPr>
              <a:lstStyle/>
              <a:p>
                <a:pPr algn="ctr"/>
                <a:r>
                  <a:rPr lang="en-US" sz="875" dirty="0">
                    <a:solidFill>
                      <a:prstClr val="black"/>
                    </a:solidFill>
                  </a:rPr>
                  <a:t>Graphite top</a:t>
                </a:r>
              </a:p>
              <a:p>
                <a:pPr algn="ctr"/>
                <a:r>
                  <a:rPr lang="en-US" sz="875" dirty="0">
                    <a:solidFill>
                      <a:prstClr val="black"/>
                    </a:solidFill>
                  </a:rPr>
                  <a:t>reflector</a:t>
                </a:r>
                <a:endParaRPr lang="en-ZA" sz="875" dirty="0">
                  <a:solidFill>
                    <a:prstClr val="black"/>
                  </a:solidFill>
                </a:endParaRPr>
              </a:p>
            </p:txBody>
          </p:sp>
          <p:sp>
            <p:nvSpPr>
              <p:cNvPr id="121" name="TextBox 120"/>
              <p:cNvSpPr txBox="1"/>
              <p:nvPr/>
            </p:nvSpPr>
            <p:spPr>
              <a:xfrm>
                <a:off x="2147601" y="2437169"/>
                <a:ext cx="1577114" cy="714188"/>
              </a:xfrm>
              <a:prstGeom prst="rect">
                <a:avLst/>
              </a:prstGeom>
              <a:noFill/>
            </p:spPr>
            <p:txBody>
              <a:bodyPr wrap="none" rtlCol="0">
                <a:spAutoFit/>
              </a:bodyPr>
              <a:lstStyle/>
              <a:p>
                <a:pPr algn="ctr"/>
                <a:r>
                  <a:rPr lang="en-US" sz="875" dirty="0">
                    <a:solidFill>
                      <a:prstClr val="black"/>
                    </a:solidFill>
                  </a:rPr>
                  <a:t>Graphite side</a:t>
                </a:r>
              </a:p>
              <a:p>
                <a:pPr algn="ctr"/>
                <a:r>
                  <a:rPr lang="en-US" sz="875" dirty="0">
                    <a:solidFill>
                      <a:prstClr val="black"/>
                    </a:solidFill>
                  </a:rPr>
                  <a:t>reflector</a:t>
                </a:r>
                <a:endParaRPr lang="en-ZA" sz="875" dirty="0">
                  <a:solidFill>
                    <a:prstClr val="black"/>
                  </a:solidFill>
                </a:endParaRPr>
              </a:p>
            </p:txBody>
          </p:sp>
          <p:cxnSp>
            <p:nvCxnSpPr>
              <p:cNvPr id="122" name="Straight Arrow Connector 121"/>
              <p:cNvCxnSpPr/>
              <p:nvPr/>
            </p:nvCxnSpPr>
            <p:spPr>
              <a:xfrm flipV="1">
                <a:off x="3745057" y="311293"/>
                <a:ext cx="865474" cy="38263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120" idx="3"/>
              </p:cNvCxnSpPr>
              <p:nvPr/>
            </p:nvCxnSpPr>
            <p:spPr>
              <a:xfrm flipV="1">
                <a:off x="3757812" y="1308489"/>
                <a:ext cx="811800" cy="22385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121" idx="3"/>
              </p:cNvCxnSpPr>
              <p:nvPr/>
            </p:nvCxnSpPr>
            <p:spPr>
              <a:xfrm flipV="1">
                <a:off x="3724716" y="2635865"/>
                <a:ext cx="823687" cy="15839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3720888" y="3525033"/>
                <a:ext cx="907800" cy="32119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3622323" y="4124263"/>
                <a:ext cx="1024215" cy="1891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V="1">
                <a:off x="3865546" y="4286927"/>
                <a:ext cx="780990" cy="5163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TextBox 127"/>
              <p:cNvSpPr txBox="1"/>
              <p:nvPr/>
            </p:nvSpPr>
            <p:spPr>
              <a:xfrm>
                <a:off x="7853282" y="2458442"/>
                <a:ext cx="1335556" cy="448267"/>
              </a:xfrm>
              <a:prstGeom prst="rect">
                <a:avLst/>
              </a:prstGeom>
              <a:noFill/>
            </p:spPr>
            <p:txBody>
              <a:bodyPr wrap="none" rtlCol="0">
                <a:spAutoFit/>
              </a:bodyPr>
              <a:lstStyle/>
              <a:p>
                <a:r>
                  <a:rPr lang="en-US" sz="875" dirty="0">
                    <a:solidFill>
                      <a:prstClr val="black"/>
                    </a:solidFill>
                  </a:rPr>
                  <a:t>Circulators</a:t>
                </a:r>
                <a:endParaRPr lang="en-ZA" sz="875" dirty="0">
                  <a:solidFill>
                    <a:prstClr val="black"/>
                  </a:solidFill>
                </a:endParaRPr>
              </a:p>
            </p:txBody>
          </p:sp>
          <p:cxnSp>
            <p:nvCxnSpPr>
              <p:cNvPr id="129" name="Straight Arrow Connector 128"/>
              <p:cNvCxnSpPr/>
              <p:nvPr/>
            </p:nvCxnSpPr>
            <p:spPr>
              <a:xfrm flipH="1" flipV="1">
                <a:off x="7106445" y="2461182"/>
                <a:ext cx="844512" cy="1685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7552681" y="2993252"/>
                <a:ext cx="1971096" cy="714188"/>
              </a:xfrm>
              <a:prstGeom prst="rect">
                <a:avLst/>
              </a:prstGeom>
              <a:noFill/>
            </p:spPr>
            <p:txBody>
              <a:bodyPr wrap="square" rtlCol="0">
                <a:spAutoFit/>
              </a:bodyPr>
              <a:lstStyle/>
              <a:p>
                <a:pPr algn="ctr"/>
                <a:r>
                  <a:rPr lang="en-US" sz="875" dirty="0">
                    <a:solidFill>
                      <a:prstClr val="black"/>
                    </a:solidFill>
                  </a:rPr>
                  <a:t>Steam collection manifold</a:t>
                </a:r>
                <a:endParaRPr lang="en-ZA" sz="875" dirty="0">
                  <a:solidFill>
                    <a:prstClr val="black"/>
                  </a:solidFill>
                </a:endParaRPr>
              </a:p>
            </p:txBody>
          </p:sp>
          <p:cxnSp>
            <p:nvCxnSpPr>
              <p:cNvPr id="131" name="Straight Arrow Connector 130"/>
              <p:cNvCxnSpPr/>
              <p:nvPr/>
            </p:nvCxnSpPr>
            <p:spPr>
              <a:xfrm flipH="1" flipV="1">
                <a:off x="6891611" y="3071959"/>
                <a:ext cx="1025482" cy="32406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7494177" y="4436400"/>
                <a:ext cx="1944087" cy="714188"/>
              </a:xfrm>
              <a:prstGeom prst="rect">
                <a:avLst/>
              </a:prstGeom>
              <a:noFill/>
            </p:spPr>
            <p:txBody>
              <a:bodyPr wrap="square" rtlCol="0">
                <a:spAutoFit/>
              </a:bodyPr>
              <a:lstStyle/>
              <a:p>
                <a:pPr algn="ctr"/>
                <a:r>
                  <a:rPr lang="en-US" sz="875" dirty="0">
                    <a:solidFill>
                      <a:prstClr val="black"/>
                    </a:solidFill>
                  </a:rPr>
                  <a:t>Helical coil tubes (not shown)</a:t>
                </a:r>
                <a:endParaRPr lang="en-ZA" sz="875" dirty="0">
                  <a:solidFill>
                    <a:prstClr val="black"/>
                  </a:solidFill>
                </a:endParaRPr>
              </a:p>
            </p:txBody>
          </p:sp>
          <p:cxnSp>
            <p:nvCxnSpPr>
              <p:cNvPr id="133" name="Straight Arrow Connector 132"/>
              <p:cNvCxnSpPr/>
              <p:nvPr/>
            </p:nvCxnSpPr>
            <p:spPr>
              <a:xfrm flipH="1">
                <a:off x="7133743" y="4841773"/>
                <a:ext cx="719539" cy="4902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4" name="Left Brace 133"/>
              <p:cNvSpPr/>
              <p:nvPr/>
            </p:nvSpPr>
            <p:spPr>
              <a:xfrm rot="16200000" flipV="1">
                <a:off x="4889897" y="4178694"/>
                <a:ext cx="294469" cy="1305733"/>
              </a:xfrm>
              <a:prstGeom prst="leftBrac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875" dirty="0">
                  <a:solidFill>
                    <a:prstClr val="black"/>
                  </a:solidFill>
                </a:endParaRPr>
              </a:p>
            </p:txBody>
          </p:sp>
          <p:sp>
            <p:nvSpPr>
              <p:cNvPr id="135" name="Left Brace 134"/>
              <p:cNvSpPr/>
              <p:nvPr/>
            </p:nvSpPr>
            <p:spPr>
              <a:xfrm rot="5400000">
                <a:off x="6793843" y="1566840"/>
                <a:ext cx="270313" cy="1052321"/>
              </a:xfrm>
              <a:prstGeom prst="leftBrace">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sz="875" dirty="0">
                  <a:solidFill>
                    <a:prstClr val="black"/>
                  </a:solidFill>
                </a:endParaRPr>
              </a:p>
            </p:txBody>
          </p:sp>
          <p:sp>
            <p:nvSpPr>
              <p:cNvPr id="136" name="TextBox 135"/>
              <p:cNvSpPr txBox="1"/>
              <p:nvPr/>
            </p:nvSpPr>
            <p:spPr>
              <a:xfrm>
                <a:off x="6011572" y="1510991"/>
                <a:ext cx="1971233" cy="448267"/>
              </a:xfrm>
              <a:prstGeom prst="rect">
                <a:avLst/>
              </a:prstGeom>
              <a:noFill/>
            </p:spPr>
            <p:txBody>
              <a:bodyPr wrap="none" rtlCol="0">
                <a:spAutoFit/>
              </a:bodyPr>
              <a:lstStyle/>
              <a:p>
                <a:pPr algn="ctr"/>
                <a:r>
                  <a:rPr lang="en-US" sz="875" dirty="0">
                    <a:solidFill>
                      <a:srgbClr val="FF0000"/>
                    </a:solidFill>
                  </a:rPr>
                  <a:t>Steam Generator </a:t>
                </a:r>
                <a:endParaRPr lang="en-ZA" sz="875" dirty="0">
                  <a:solidFill>
                    <a:srgbClr val="FF0000"/>
                  </a:solidFill>
                </a:endParaRPr>
              </a:p>
            </p:txBody>
          </p:sp>
          <p:sp>
            <p:nvSpPr>
              <p:cNvPr id="137" name="TextBox 136"/>
              <p:cNvSpPr txBox="1"/>
              <p:nvPr/>
            </p:nvSpPr>
            <p:spPr>
              <a:xfrm>
                <a:off x="4508932" y="5022356"/>
                <a:ext cx="1068572" cy="448267"/>
              </a:xfrm>
              <a:prstGeom prst="rect">
                <a:avLst/>
              </a:prstGeom>
              <a:noFill/>
            </p:spPr>
            <p:txBody>
              <a:bodyPr wrap="none" rtlCol="0">
                <a:spAutoFit/>
              </a:bodyPr>
              <a:lstStyle/>
              <a:p>
                <a:pPr algn="ctr"/>
                <a:r>
                  <a:rPr lang="en-US" sz="875" dirty="0">
                    <a:solidFill>
                      <a:srgbClr val="FF0000"/>
                    </a:solidFill>
                  </a:rPr>
                  <a:t>Reactor</a:t>
                </a:r>
                <a:endParaRPr lang="en-ZA" sz="875" dirty="0">
                  <a:solidFill>
                    <a:srgbClr val="FF0000"/>
                  </a:solidFill>
                </a:endParaRPr>
              </a:p>
            </p:txBody>
          </p:sp>
          <p:sp>
            <p:nvSpPr>
              <p:cNvPr id="138" name="TextBox 137"/>
              <p:cNvSpPr txBox="1"/>
              <p:nvPr/>
            </p:nvSpPr>
            <p:spPr>
              <a:xfrm>
                <a:off x="2237026" y="1966567"/>
                <a:ext cx="1386410" cy="448267"/>
              </a:xfrm>
              <a:prstGeom prst="rect">
                <a:avLst/>
              </a:prstGeom>
              <a:noFill/>
            </p:spPr>
            <p:txBody>
              <a:bodyPr wrap="none" rtlCol="0">
                <a:spAutoFit/>
              </a:bodyPr>
              <a:lstStyle/>
              <a:p>
                <a:pPr algn="ctr"/>
                <a:r>
                  <a:rPr lang="en-US" sz="875" dirty="0">
                    <a:solidFill>
                      <a:prstClr val="black"/>
                    </a:solidFill>
                  </a:rPr>
                  <a:t>Pebble bed</a:t>
                </a:r>
                <a:endParaRPr lang="en-ZA" sz="875" dirty="0">
                  <a:solidFill>
                    <a:prstClr val="black"/>
                  </a:solidFill>
                </a:endParaRPr>
              </a:p>
            </p:txBody>
          </p:sp>
          <p:cxnSp>
            <p:nvCxnSpPr>
              <p:cNvPr id="139" name="Straight Arrow Connector 138"/>
              <p:cNvCxnSpPr/>
              <p:nvPr/>
            </p:nvCxnSpPr>
            <p:spPr>
              <a:xfrm flipV="1">
                <a:off x="3680153" y="2153123"/>
                <a:ext cx="1409286" cy="5492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Down Arrow 139"/>
              <p:cNvSpPr/>
              <p:nvPr/>
            </p:nvSpPr>
            <p:spPr>
              <a:xfrm>
                <a:off x="6576746" y="3172429"/>
                <a:ext cx="45719" cy="144016"/>
              </a:xfrm>
              <a:prstGeom prst="down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1" name="Right Arrow 140"/>
              <p:cNvSpPr/>
              <p:nvPr/>
            </p:nvSpPr>
            <p:spPr>
              <a:xfrm rot="3335804">
                <a:off x="6985653" y="4594026"/>
                <a:ext cx="216024"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2" name="Right Arrow 141"/>
              <p:cNvSpPr/>
              <p:nvPr/>
            </p:nvSpPr>
            <p:spPr>
              <a:xfrm rot="10800000">
                <a:off x="6289710" y="3578675"/>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3" name="Right Arrow 142"/>
              <p:cNvSpPr/>
              <p:nvPr/>
            </p:nvSpPr>
            <p:spPr>
              <a:xfrm rot="10800000">
                <a:off x="6300348" y="3846224"/>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4" name="Right Arrow 143"/>
              <p:cNvSpPr/>
              <p:nvPr/>
            </p:nvSpPr>
            <p:spPr>
              <a:xfrm rot="10800000">
                <a:off x="5531224" y="3826313"/>
                <a:ext cx="216023" cy="91919"/>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5" name="Right Arrow 144"/>
              <p:cNvSpPr/>
              <p:nvPr/>
            </p:nvSpPr>
            <p:spPr>
              <a:xfrm rot="10800000">
                <a:off x="5531223" y="3550023"/>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6" name="Right Arrow 145"/>
              <p:cNvSpPr/>
              <p:nvPr/>
            </p:nvSpPr>
            <p:spPr>
              <a:xfrm rot="16200000">
                <a:off x="5353622" y="3240423"/>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7" name="Right Arrow 146"/>
              <p:cNvSpPr/>
              <p:nvPr/>
            </p:nvSpPr>
            <p:spPr>
              <a:xfrm rot="16200000">
                <a:off x="4502520" y="3254365"/>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8" name="Right Arrow 147"/>
              <p:cNvSpPr/>
              <p:nvPr/>
            </p:nvSpPr>
            <p:spPr>
              <a:xfrm rot="16200000">
                <a:off x="4502520" y="2123284"/>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49" name="Right Arrow 148"/>
              <p:cNvSpPr/>
              <p:nvPr/>
            </p:nvSpPr>
            <p:spPr>
              <a:xfrm rot="16200000">
                <a:off x="5389626" y="2102029"/>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0" name="Right Arrow 149"/>
              <p:cNvSpPr/>
              <p:nvPr/>
            </p:nvSpPr>
            <p:spPr>
              <a:xfrm rot="10800000">
                <a:off x="5294608" y="1516245"/>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1" name="Right Arrow 150"/>
              <p:cNvSpPr/>
              <p:nvPr/>
            </p:nvSpPr>
            <p:spPr>
              <a:xfrm>
                <a:off x="4502520" y="1516245"/>
                <a:ext cx="216024" cy="72008"/>
              </a:xfrm>
              <a:prstGeom prst="rightArrow">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2" name="Down Arrow 151"/>
              <p:cNvSpPr/>
              <p:nvPr/>
            </p:nvSpPr>
            <p:spPr>
              <a:xfrm>
                <a:off x="5216598" y="1700887"/>
                <a:ext cx="45719" cy="144016"/>
              </a:xfrm>
              <a:prstGeom prst="downArrow">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3" name="Down Arrow 152"/>
              <p:cNvSpPr/>
              <p:nvPr/>
            </p:nvSpPr>
            <p:spPr>
              <a:xfrm>
                <a:off x="5072582" y="1628879"/>
                <a:ext cx="45719" cy="144016"/>
              </a:xfrm>
              <a:prstGeom prst="downArrow">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4" name="Down Arrow 153"/>
              <p:cNvSpPr/>
              <p:nvPr/>
            </p:nvSpPr>
            <p:spPr>
              <a:xfrm>
                <a:off x="4905460" y="1634054"/>
                <a:ext cx="45719" cy="144016"/>
              </a:xfrm>
              <a:prstGeom prst="downArrow">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5" name="Down Arrow 154"/>
              <p:cNvSpPr/>
              <p:nvPr/>
            </p:nvSpPr>
            <p:spPr>
              <a:xfrm>
                <a:off x="4847930" y="3100420"/>
                <a:ext cx="45719"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6" name="Down Arrow 155"/>
              <p:cNvSpPr/>
              <p:nvPr/>
            </p:nvSpPr>
            <p:spPr>
              <a:xfrm>
                <a:off x="4977573" y="3153345"/>
                <a:ext cx="45719"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7" name="Down Arrow 156"/>
              <p:cNvSpPr/>
              <p:nvPr/>
            </p:nvSpPr>
            <p:spPr>
              <a:xfrm>
                <a:off x="5041094" y="3153345"/>
                <a:ext cx="45719"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8" name="Down Arrow 157"/>
              <p:cNvSpPr/>
              <p:nvPr/>
            </p:nvSpPr>
            <p:spPr>
              <a:xfrm>
                <a:off x="4789577" y="1700887"/>
                <a:ext cx="45719" cy="144016"/>
              </a:xfrm>
              <a:prstGeom prst="downArrow">
                <a:avLst/>
              </a:prstGeom>
              <a:solidFill>
                <a:srgbClr val="00B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59" name="Down Arrow 158"/>
              <p:cNvSpPr/>
              <p:nvPr/>
            </p:nvSpPr>
            <p:spPr>
              <a:xfrm>
                <a:off x="5157736" y="3081337"/>
                <a:ext cx="45719"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0" name="Down Arrow 159"/>
              <p:cNvSpPr/>
              <p:nvPr/>
            </p:nvSpPr>
            <p:spPr>
              <a:xfrm>
                <a:off x="5229744" y="3081337"/>
                <a:ext cx="45719"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1" name="Down Arrow 160"/>
              <p:cNvSpPr/>
              <p:nvPr/>
            </p:nvSpPr>
            <p:spPr>
              <a:xfrm>
                <a:off x="4784409" y="3081337"/>
                <a:ext cx="45719" cy="14401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2" name="Down Arrow 161"/>
              <p:cNvSpPr/>
              <p:nvPr/>
            </p:nvSpPr>
            <p:spPr>
              <a:xfrm>
                <a:off x="5233455" y="2338863"/>
                <a:ext cx="45719" cy="144016"/>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3" name="Down Arrow 162"/>
              <p:cNvSpPr/>
              <p:nvPr/>
            </p:nvSpPr>
            <p:spPr>
              <a:xfrm>
                <a:off x="5089439" y="2338863"/>
                <a:ext cx="45719" cy="144016"/>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4" name="Down Arrow 163"/>
              <p:cNvSpPr/>
              <p:nvPr/>
            </p:nvSpPr>
            <p:spPr>
              <a:xfrm>
                <a:off x="4925393" y="2338863"/>
                <a:ext cx="45719" cy="144016"/>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5" name="Down Arrow 164"/>
              <p:cNvSpPr/>
              <p:nvPr/>
            </p:nvSpPr>
            <p:spPr>
              <a:xfrm>
                <a:off x="4782091" y="2338863"/>
                <a:ext cx="45719" cy="144016"/>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6" name="Right Arrow 165"/>
              <p:cNvSpPr/>
              <p:nvPr/>
            </p:nvSpPr>
            <p:spPr>
              <a:xfrm>
                <a:off x="6353646" y="3706194"/>
                <a:ext cx="216024"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7" name="Right Arrow 166"/>
              <p:cNvSpPr/>
              <p:nvPr/>
            </p:nvSpPr>
            <p:spPr>
              <a:xfrm>
                <a:off x="5854085" y="3696816"/>
                <a:ext cx="216024"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8" name="Right Arrow 167"/>
              <p:cNvSpPr/>
              <p:nvPr/>
            </p:nvSpPr>
            <p:spPr>
              <a:xfrm>
                <a:off x="5157735" y="3696816"/>
                <a:ext cx="216024"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69" name="Right Arrow 168"/>
              <p:cNvSpPr/>
              <p:nvPr/>
            </p:nvSpPr>
            <p:spPr>
              <a:xfrm rot="5400000">
                <a:off x="6805288" y="4358933"/>
                <a:ext cx="216024"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0" name="Right Arrow 169"/>
              <p:cNvSpPr/>
              <p:nvPr/>
            </p:nvSpPr>
            <p:spPr>
              <a:xfrm rot="6661022">
                <a:off x="6646778" y="4598304"/>
                <a:ext cx="216024" cy="7200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1" name="Down Arrow 170"/>
              <p:cNvSpPr/>
              <p:nvPr/>
            </p:nvSpPr>
            <p:spPr>
              <a:xfrm flipV="1">
                <a:off x="7075109" y="3314147"/>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2" name="Down Arrow 171"/>
              <p:cNvSpPr/>
              <p:nvPr/>
            </p:nvSpPr>
            <p:spPr>
              <a:xfrm>
                <a:off x="7088023" y="5147123"/>
                <a:ext cx="45719" cy="14401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3" name="Down Arrow 172"/>
              <p:cNvSpPr/>
              <p:nvPr/>
            </p:nvSpPr>
            <p:spPr>
              <a:xfrm>
                <a:off x="6697141" y="5140259"/>
                <a:ext cx="45719" cy="14401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4" name="Down Arrow 173"/>
              <p:cNvSpPr/>
              <p:nvPr/>
            </p:nvSpPr>
            <p:spPr>
              <a:xfrm>
                <a:off x="7096308" y="5711586"/>
                <a:ext cx="45719" cy="14401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5" name="Down Arrow 174"/>
              <p:cNvSpPr/>
              <p:nvPr/>
            </p:nvSpPr>
            <p:spPr>
              <a:xfrm>
                <a:off x="6700747" y="5713502"/>
                <a:ext cx="45719" cy="14401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6" name="Down Arrow 175"/>
              <p:cNvSpPr/>
              <p:nvPr/>
            </p:nvSpPr>
            <p:spPr>
              <a:xfrm flipV="1">
                <a:off x="6563332" y="5470930"/>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7" name="Down Arrow 176"/>
              <p:cNvSpPr/>
              <p:nvPr/>
            </p:nvSpPr>
            <p:spPr>
              <a:xfrm flipV="1">
                <a:off x="7195099" y="5404881"/>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8" name="Down Arrow 177"/>
              <p:cNvSpPr/>
              <p:nvPr/>
            </p:nvSpPr>
            <p:spPr>
              <a:xfrm flipV="1">
                <a:off x="6557986" y="4765575"/>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79" name="Down Arrow 178"/>
              <p:cNvSpPr/>
              <p:nvPr/>
            </p:nvSpPr>
            <p:spPr>
              <a:xfrm flipV="1">
                <a:off x="7192147" y="4784948"/>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80" name="Down Arrow 179"/>
              <p:cNvSpPr/>
              <p:nvPr/>
            </p:nvSpPr>
            <p:spPr>
              <a:xfrm flipV="1">
                <a:off x="6589798" y="4318737"/>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81" name="Down Arrow 180"/>
              <p:cNvSpPr/>
              <p:nvPr/>
            </p:nvSpPr>
            <p:spPr>
              <a:xfrm flipV="1">
                <a:off x="7159405" y="4257619"/>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82" name="Down Arrow 181"/>
              <p:cNvSpPr/>
              <p:nvPr/>
            </p:nvSpPr>
            <p:spPr>
              <a:xfrm flipV="1">
                <a:off x="6659981" y="3344766"/>
                <a:ext cx="63624" cy="152400"/>
              </a:xfrm>
              <a:prstGeom prst="downArrow">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875" dirty="0">
                  <a:solidFill>
                    <a:prstClr val="white"/>
                  </a:solidFill>
                </a:endParaRPr>
              </a:p>
            </p:txBody>
          </p:sp>
          <p:sp>
            <p:nvSpPr>
              <p:cNvPr id="183" name="TextBox 182"/>
              <p:cNvSpPr txBox="1"/>
              <p:nvPr/>
            </p:nvSpPr>
            <p:spPr>
              <a:xfrm>
                <a:off x="7685665" y="5911706"/>
                <a:ext cx="1944087" cy="448267"/>
              </a:xfrm>
              <a:prstGeom prst="rect">
                <a:avLst/>
              </a:prstGeom>
              <a:noFill/>
            </p:spPr>
            <p:txBody>
              <a:bodyPr wrap="square" rtlCol="0">
                <a:spAutoFit/>
              </a:bodyPr>
              <a:lstStyle/>
              <a:p>
                <a:r>
                  <a:rPr lang="en-US" sz="875" dirty="0">
                    <a:solidFill>
                      <a:prstClr val="black"/>
                    </a:solidFill>
                  </a:rPr>
                  <a:t>Feed water inlet</a:t>
                </a:r>
                <a:endParaRPr lang="en-ZA" sz="875" dirty="0">
                  <a:solidFill>
                    <a:prstClr val="black"/>
                  </a:solidFill>
                </a:endParaRPr>
              </a:p>
            </p:txBody>
          </p:sp>
          <p:cxnSp>
            <p:nvCxnSpPr>
              <p:cNvPr id="184" name="Straight Arrow Connector 183"/>
              <p:cNvCxnSpPr/>
              <p:nvPr/>
            </p:nvCxnSpPr>
            <p:spPr>
              <a:xfrm flipH="1">
                <a:off x="6891606" y="6253604"/>
                <a:ext cx="956541" cy="2757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01973" y="4634964"/>
              <a:ext cx="1019276" cy="393515"/>
              <a:chOff x="501973" y="4634964"/>
              <a:chExt cx="1019276" cy="393515"/>
            </a:xfrm>
          </p:grpSpPr>
          <p:sp>
            <p:nvSpPr>
              <p:cNvPr id="109" name="Down Arrow 108"/>
              <p:cNvSpPr/>
              <p:nvPr/>
            </p:nvSpPr>
            <p:spPr>
              <a:xfrm rot="16200000">
                <a:off x="688332" y="4830914"/>
                <a:ext cx="136201" cy="166121"/>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sp>
            <p:nvSpPr>
              <p:cNvPr id="110" name="Down Arrow 109"/>
              <p:cNvSpPr/>
              <p:nvPr/>
            </p:nvSpPr>
            <p:spPr>
              <a:xfrm rot="16200000">
                <a:off x="1054394" y="4830916"/>
                <a:ext cx="136201" cy="166121"/>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sp>
            <p:nvSpPr>
              <p:cNvPr id="111" name="Down Arrow 110"/>
              <p:cNvSpPr/>
              <p:nvPr/>
            </p:nvSpPr>
            <p:spPr>
              <a:xfrm rot="16200000">
                <a:off x="870319" y="4830917"/>
                <a:ext cx="136201" cy="166121"/>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sp>
            <p:nvSpPr>
              <p:cNvPr id="112" name="Down Arrow 111"/>
              <p:cNvSpPr/>
              <p:nvPr/>
            </p:nvSpPr>
            <p:spPr>
              <a:xfrm rot="16200000">
                <a:off x="1234293" y="4830916"/>
                <a:ext cx="136201" cy="16612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sp>
            <p:nvSpPr>
              <p:cNvPr id="113" name="Rectangle 112"/>
              <p:cNvSpPr/>
              <p:nvPr/>
            </p:nvSpPr>
            <p:spPr>
              <a:xfrm>
                <a:off x="501973" y="4634964"/>
                <a:ext cx="1019276" cy="3935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dirty="0">
                  <a:solidFill>
                    <a:prstClr val="white"/>
                  </a:solidFill>
                </a:endParaRPr>
              </a:p>
            </p:txBody>
          </p:sp>
        </p:grpSp>
        <p:sp>
          <p:nvSpPr>
            <p:cNvPr id="98" name="TextBox 97"/>
            <p:cNvSpPr txBox="1"/>
            <p:nvPr/>
          </p:nvSpPr>
          <p:spPr>
            <a:xfrm>
              <a:off x="444450" y="4627650"/>
              <a:ext cx="1335059" cy="272382"/>
            </a:xfrm>
            <a:prstGeom prst="rect">
              <a:avLst/>
            </a:prstGeom>
            <a:noFill/>
          </p:spPr>
          <p:txBody>
            <a:bodyPr wrap="square" rtlCol="0">
              <a:spAutoFit/>
            </a:bodyPr>
            <a:lstStyle/>
            <a:p>
              <a:r>
                <a:rPr lang="en-US" sz="875" dirty="0">
                  <a:solidFill>
                    <a:prstClr val="black"/>
                  </a:solidFill>
                </a:rPr>
                <a:t>Helium Flow Path </a:t>
              </a:r>
            </a:p>
          </p:txBody>
        </p:sp>
        <p:grpSp>
          <p:nvGrpSpPr>
            <p:cNvPr id="99" name="Group 98"/>
            <p:cNvGrpSpPr/>
            <p:nvPr/>
          </p:nvGrpSpPr>
          <p:grpSpPr>
            <a:xfrm>
              <a:off x="1323843" y="4118828"/>
              <a:ext cx="1018241" cy="413514"/>
              <a:chOff x="5559647" y="5220835"/>
              <a:chExt cx="1425828" cy="520014"/>
            </a:xfrm>
          </p:grpSpPr>
          <p:sp>
            <p:nvSpPr>
              <p:cNvPr id="105" name="TextBox 104"/>
              <p:cNvSpPr txBox="1"/>
              <p:nvPr/>
            </p:nvSpPr>
            <p:spPr>
              <a:xfrm>
                <a:off x="5559647" y="5388541"/>
                <a:ext cx="1425828" cy="352308"/>
              </a:xfrm>
              <a:prstGeom prst="rect">
                <a:avLst/>
              </a:prstGeom>
              <a:noFill/>
            </p:spPr>
            <p:txBody>
              <a:bodyPr wrap="square" rtlCol="0">
                <a:spAutoFit/>
              </a:bodyPr>
              <a:lstStyle>
                <a:defPPr>
                  <a:defRPr lang="en-US"/>
                </a:defPPr>
                <a:lvl1pPr>
                  <a:defRPr sz="1400" i="1"/>
                </a:lvl1pPr>
              </a:lstStyle>
              <a:p>
                <a:r>
                  <a:rPr lang="en-US" sz="917" dirty="0">
                    <a:solidFill>
                      <a:prstClr val="white">
                        <a:lumMod val="50000"/>
                      </a:prstClr>
                    </a:solidFill>
                  </a:rPr>
                  <a:t>~4.88 Meters</a:t>
                </a:r>
              </a:p>
            </p:txBody>
          </p:sp>
          <p:cxnSp>
            <p:nvCxnSpPr>
              <p:cNvPr id="106" name="Straight Connector 105"/>
              <p:cNvCxnSpPr/>
              <p:nvPr/>
            </p:nvCxnSpPr>
            <p:spPr>
              <a:xfrm>
                <a:off x="5675091" y="5385235"/>
                <a:ext cx="1127479"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6802570" y="5220835"/>
                <a:ext cx="0" cy="28322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a:off x="5681037" y="5220836"/>
                <a:ext cx="0" cy="28322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grpSp>
          <p:nvGrpSpPr>
            <p:cNvPr id="100" name="Group 99"/>
            <p:cNvGrpSpPr/>
            <p:nvPr/>
          </p:nvGrpSpPr>
          <p:grpSpPr>
            <a:xfrm rot="16200000">
              <a:off x="1084368" y="2217064"/>
              <a:ext cx="2657560" cy="404828"/>
              <a:chOff x="5675091" y="5220835"/>
              <a:chExt cx="1127479" cy="509092"/>
            </a:xfrm>
          </p:grpSpPr>
          <p:sp>
            <p:nvSpPr>
              <p:cNvPr id="101" name="TextBox 100"/>
              <p:cNvSpPr txBox="1"/>
              <p:nvPr/>
            </p:nvSpPr>
            <p:spPr>
              <a:xfrm>
                <a:off x="5677476" y="5377619"/>
                <a:ext cx="1111605" cy="352308"/>
              </a:xfrm>
              <a:prstGeom prst="rect">
                <a:avLst/>
              </a:prstGeom>
              <a:noFill/>
            </p:spPr>
            <p:txBody>
              <a:bodyPr wrap="square" rtlCol="0">
                <a:spAutoFit/>
              </a:bodyPr>
              <a:lstStyle>
                <a:defPPr>
                  <a:defRPr lang="en-US"/>
                </a:defPPr>
                <a:lvl1pPr>
                  <a:defRPr sz="1400" i="1"/>
                </a:lvl1pPr>
              </a:lstStyle>
              <a:p>
                <a:pPr algn="ctr"/>
                <a:r>
                  <a:rPr lang="en-US" sz="917" dirty="0">
                    <a:solidFill>
                      <a:prstClr val="white">
                        <a:lumMod val="50000"/>
                      </a:prstClr>
                    </a:solidFill>
                  </a:rPr>
                  <a:t>~20 Meters</a:t>
                </a:r>
              </a:p>
            </p:txBody>
          </p:sp>
          <p:cxnSp>
            <p:nvCxnSpPr>
              <p:cNvPr id="102" name="Straight Connector 101"/>
              <p:cNvCxnSpPr/>
              <p:nvPr/>
            </p:nvCxnSpPr>
            <p:spPr>
              <a:xfrm>
                <a:off x="5675091" y="5385235"/>
                <a:ext cx="1127479"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3" name="Straight Connector 102"/>
              <p:cNvCxnSpPr/>
              <p:nvPr/>
            </p:nvCxnSpPr>
            <p:spPr>
              <a:xfrm>
                <a:off x="6802570" y="5220835"/>
                <a:ext cx="0" cy="28322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104" name="Straight Connector 103"/>
              <p:cNvCxnSpPr/>
              <p:nvPr/>
            </p:nvCxnSpPr>
            <p:spPr>
              <a:xfrm>
                <a:off x="5681037" y="5220836"/>
                <a:ext cx="0" cy="283225"/>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6724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chemeClr val="tx1"/>
                </a:solidFill>
              </a:rPr>
              <a:t>TRISO Fuel is the Key to Unsurpassed Safety</a:t>
            </a:r>
            <a:endParaRPr lang="en-US" sz="3600" dirty="0"/>
          </a:p>
        </p:txBody>
      </p:sp>
      <p:sp>
        <p:nvSpPr>
          <p:cNvPr id="3" name="Content Placeholder 2"/>
          <p:cNvSpPr>
            <a:spLocks noGrp="1"/>
          </p:cNvSpPr>
          <p:nvPr>
            <p:ph idx="1"/>
          </p:nvPr>
        </p:nvSpPr>
        <p:spPr>
          <a:xfrm>
            <a:off x="6072465" y="1498160"/>
            <a:ext cx="2804181" cy="4016815"/>
          </a:xfrm>
        </p:spPr>
        <p:txBody>
          <a:bodyPr>
            <a:normAutofit fontScale="47500" lnSpcReduction="20000"/>
          </a:bodyPr>
          <a:lstStyle/>
          <a:p>
            <a:pPr marL="190492" indent="-190492">
              <a:lnSpc>
                <a:spcPts val="1250"/>
              </a:lnSpc>
              <a:spcAft>
                <a:spcPts val="500"/>
              </a:spcAft>
              <a:buClr>
                <a:srgbClr val="3EB049"/>
              </a:buClr>
            </a:pPr>
            <a:r>
              <a:rPr lang="en-US" dirty="0"/>
              <a:t>UCO TRISO coated particles act like pressure vessels to retain fission products</a:t>
            </a:r>
          </a:p>
          <a:p>
            <a:pPr marL="190492" indent="-190492">
              <a:lnSpc>
                <a:spcPts val="1250"/>
              </a:lnSpc>
              <a:spcAft>
                <a:spcPts val="500"/>
              </a:spcAft>
              <a:buClr>
                <a:srgbClr val="3EB049"/>
              </a:buClr>
            </a:pPr>
            <a:endParaRPr lang="en-US" dirty="0"/>
          </a:p>
          <a:p>
            <a:pPr marL="190492" indent="-190492">
              <a:lnSpc>
                <a:spcPts val="1250"/>
              </a:lnSpc>
              <a:spcAft>
                <a:spcPts val="500"/>
              </a:spcAft>
              <a:buClr>
                <a:srgbClr val="3EB049"/>
              </a:buClr>
            </a:pPr>
            <a:r>
              <a:rPr lang="en-US" dirty="0"/>
              <a:t>Leverage $400M investment by DOE thru NGNP/AGR programs</a:t>
            </a:r>
          </a:p>
          <a:p>
            <a:pPr marL="190492" indent="-190492">
              <a:lnSpc>
                <a:spcPts val="1250"/>
              </a:lnSpc>
              <a:spcAft>
                <a:spcPts val="500"/>
              </a:spcAft>
              <a:buClr>
                <a:srgbClr val="3EB049"/>
              </a:buClr>
            </a:pPr>
            <a:endParaRPr lang="en-US" dirty="0"/>
          </a:p>
          <a:p>
            <a:pPr marL="190492" indent="-190492">
              <a:lnSpc>
                <a:spcPts val="1250"/>
              </a:lnSpc>
              <a:spcAft>
                <a:spcPts val="500"/>
              </a:spcAft>
              <a:buClr>
                <a:srgbClr val="3EB049"/>
              </a:buClr>
            </a:pPr>
            <a:r>
              <a:rPr lang="en-US" dirty="0"/>
              <a:t>Pebble fuel development is a key thrust under our DOE Cooperative Agreement</a:t>
            </a:r>
          </a:p>
          <a:p>
            <a:pPr marL="190492" indent="-190492">
              <a:lnSpc>
                <a:spcPts val="1250"/>
              </a:lnSpc>
              <a:spcAft>
                <a:spcPts val="500"/>
              </a:spcAft>
              <a:buClr>
                <a:srgbClr val="3EB049"/>
              </a:buClr>
            </a:pPr>
            <a:endParaRPr lang="en-US" dirty="0"/>
          </a:p>
          <a:p>
            <a:pPr marL="190492" indent="-190492">
              <a:lnSpc>
                <a:spcPts val="1250"/>
              </a:lnSpc>
              <a:spcAft>
                <a:spcPts val="500"/>
              </a:spcAft>
              <a:buClr>
                <a:srgbClr val="3EB049"/>
              </a:buClr>
            </a:pPr>
            <a:r>
              <a:rPr lang="en-US" dirty="0"/>
              <a:t>Laboratory scale fabrication processes will lead to pilot scale production capacities</a:t>
            </a:r>
          </a:p>
          <a:p>
            <a:pPr marL="190492" indent="-190492">
              <a:lnSpc>
                <a:spcPts val="1250"/>
              </a:lnSpc>
              <a:spcAft>
                <a:spcPts val="500"/>
              </a:spcAft>
              <a:buClr>
                <a:srgbClr val="3EB049"/>
              </a:buClr>
            </a:pPr>
            <a:endParaRPr lang="en-US" dirty="0"/>
          </a:p>
          <a:p>
            <a:pPr marL="190492" indent="-190492">
              <a:lnSpc>
                <a:spcPts val="1250"/>
              </a:lnSpc>
              <a:spcAft>
                <a:spcPts val="500"/>
              </a:spcAft>
              <a:buClr>
                <a:srgbClr val="3EB049"/>
              </a:buClr>
            </a:pPr>
            <a:r>
              <a:rPr lang="en-US" dirty="0"/>
              <a:t>STATUS: Producing surrogate pebbles; working fab facility concept design</a:t>
            </a:r>
          </a:p>
          <a:p>
            <a:endParaRPr lang="en-US" dirty="0"/>
          </a:p>
        </p:txBody>
      </p:sp>
      <p:pic>
        <p:nvPicPr>
          <p:cNvPr id="4" name="Picture 3"/>
          <p:cNvPicPr>
            <a:picLocks noChangeAspect="1"/>
          </p:cNvPicPr>
          <p:nvPr/>
        </p:nvPicPr>
        <p:blipFill>
          <a:blip r:embed="rId2">
            <a:clrChange>
              <a:clrFrom>
                <a:srgbClr val="FFFFFF"/>
              </a:clrFrom>
              <a:clrTo>
                <a:srgbClr val="FFFFFF">
                  <a:alpha val="0"/>
                </a:srgbClr>
              </a:clrTo>
            </a:clrChange>
          </a:blip>
          <a:stretch>
            <a:fillRect/>
          </a:stretch>
        </p:blipFill>
        <p:spPr>
          <a:xfrm>
            <a:off x="40665" y="1363724"/>
            <a:ext cx="6072142" cy="3792041"/>
          </a:xfrm>
          <a:prstGeom prst="rect">
            <a:avLst/>
          </a:prstGeom>
        </p:spPr>
      </p:pic>
    </p:spTree>
    <p:extLst>
      <p:ext uri="{BB962C8B-B14F-4D97-AF65-F5344CB8AC3E}">
        <p14:creationId xmlns:p14="http://schemas.microsoft.com/office/powerpoint/2010/main" val="217389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tx1"/>
                </a:solidFill>
              </a:rPr>
              <a:t>The Power of One: Game Changers</a:t>
            </a:r>
            <a:endParaRPr lang="en-US" dirty="0"/>
          </a:p>
        </p:txBody>
      </p:sp>
      <p:grpSp>
        <p:nvGrpSpPr>
          <p:cNvPr id="13" name="Group 12"/>
          <p:cNvGrpSpPr/>
          <p:nvPr/>
        </p:nvGrpSpPr>
        <p:grpSpPr>
          <a:xfrm>
            <a:off x="446309" y="1279935"/>
            <a:ext cx="4349650" cy="1982218"/>
            <a:chOff x="446309" y="822735"/>
            <a:chExt cx="4349650" cy="1982218"/>
          </a:xfrm>
        </p:grpSpPr>
        <p:pic>
          <p:nvPicPr>
            <p:cNvPr id="14" name="Picture 13"/>
            <p:cNvPicPr>
              <a:picLocks noChangeAspect="1"/>
            </p:cNvPicPr>
            <p:nvPr/>
          </p:nvPicPr>
          <p:blipFill rotWithShape="1">
            <a:blip r:embed="rId2"/>
            <a:srcRect t="9380"/>
            <a:stretch/>
          </p:blipFill>
          <p:spPr>
            <a:xfrm>
              <a:off x="446309" y="822735"/>
              <a:ext cx="1749915" cy="1982218"/>
            </a:xfrm>
            <a:prstGeom prst="rect">
              <a:avLst/>
            </a:prstGeom>
          </p:spPr>
        </p:pic>
        <p:sp>
          <p:nvSpPr>
            <p:cNvPr id="15" name="TextBox 14"/>
            <p:cNvSpPr txBox="1"/>
            <p:nvPr/>
          </p:nvSpPr>
          <p:spPr>
            <a:xfrm>
              <a:off x="2196224" y="1062042"/>
              <a:ext cx="2599735" cy="923330"/>
            </a:xfrm>
            <a:prstGeom prst="rect">
              <a:avLst/>
            </a:prstGeom>
            <a:noFill/>
          </p:spPr>
          <p:txBody>
            <a:bodyPr wrap="square" rtlCol="0">
              <a:spAutoFit/>
            </a:bodyPr>
            <a:lstStyle/>
            <a:p>
              <a:r>
                <a:rPr lang="en-US" b="1" dirty="0">
                  <a:solidFill>
                    <a:prstClr val="black"/>
                  </a:solidFill>
                </a:rPr>
                <a:t>Thomas Edison </a:t>
              </a:r>
            </a:p>
            <a:p>
              <a:pPr marL="171450" indent="-171450">
                <a:buFontTx/>
                <a:buChar char="-"/>
              </a:pPr>
              <a:r>
                <a:rPr lang="en-US" dirty="0">
                  <a:solidFill>
                    <a:prstClr val="black"/>
                  </a:solidFill>
                </a:rPr>
                <a:t>Inventor of electricity</a:t>
              </a:r>
            </a:p>
            <a:p>
              <a:pPr marL="171450" indent="-171450">
                <a:buFontTx/>
                <a:buChar char="-"/>
              </a:pPr>
              <a:endParaRPr lang="en-US" dirty="0">
                <a:solidFill>
                  <a:prstClr val="black"/>
                </a:solidFill>
              </a:endParaRPr>
            </a:p>
          </p:txBody>
        </p:sp>
      </p:grpSp>
      <p:grpSp>
        <p:nvGrpSpPr>
          <p:cNvPr id="16" name="Group 15"/>
          <p:cNvGrpSpPr/>
          <p:nvPr/>
        </p:nvGrpSpPr>
        <p:grpSpPr>
          <a:xfrm>
            <a:off x="4557074" y="3572900"/>
            <a:ext cx="4477198" cy="2048144"/>
            <a:chOff x="2754563" y="3124456"/>
            <a:chExt cx="4477198" cy="2048144"/>
          </a:xfrm>
        </p:grpSpPr>
        <p:sp>
          <p:nvSpPr>
            <p:cNvPr id="17" name="TextBox 16"/>
            <p:cNvSpPr txBox="1"/>
            <p:nvPr/>
          </p:nvSpPr>
          <p:spPr>
            <a:xfrm>
              <a:off x="4590263" y="3504053"/>
              <a:ext cx="2641498" cy="1477328"/>
            </a:xfrm>
            <a:prstGeom prst="rect">
              <a:avLst/>
            </a:prstGeom>
            <a:noFill/>
          </p:spPr>
          <p:txBody>
            <a:bodyPr wrap="square" rtlCol="0">
              <a:spAutoFit/>
            </a:bodyPr>
            <a:lstStyle/>
            <a:p>
              <a:r>
                <a:rPr lang="en-US" b="1" dirty="0">
                  <a:solidFill>
                    <a:prstClr val="black"/>
                  </a:solidFill>
                </a:rPr>
                <a:t>Admiral Hyman Rickover</a:t>
              </a:r>
            </a:p>
            <a:p>
              <a:pPr marL="58738" indent="-58738"/>
              <a:r>
                <a:rPr lang="en-US" dirty="0">
                  <a:solidFill>
                    <a:prstClr val="black"/>
                  </a:solidFill>
                </a:rPr>
                <a:t>- Championed the first nuclear submarine and commercial nuclear power plant </a:t>
              </a:r>
            </a:p>
          </p:txBody>
        </p:sp>
        <p:pic>
          <p:nvPicPr>
            <p:cNvPr id="18" name="Picture 17"/>
            <p:cNvPicPr>
              <a:picLocks noChangeAspect="1"/>
            </p:cNvPicPr>
            <p:nvPr/>
          </p:nvPicPr>
          <p:blipFill rotWithShape="1">
            <a:blip r:embed="rId3"/>
            <a:srcRect t="-2797" b="15910"/>
            <a:stretch/>
          </p:blipFill>
          <p:spPr>
            <a:xfrm>
              <a:off x="2754563" y="3124456"/>
              <a:ext cx="1835700" cy="2048144"/>
            </a:xfrm>
            <a:prstGeom prst="rect">
              <a:avLst/>
            </a:prstGeom>
          </p:spPr>
        </p:pic>
      </p:grpSp>
      <p:grpSp>
        <p:nvGrpSpPr>
          <p:cNvPr id="19" name="Group 18"/>
          <p:cNvGrpSpPr/>
          <p:nvPr/>
        </p:nvGrpSpPr>
        <p:grpSpPr>
          <a:xfrm>
            <a:off x="2550192" y="2281312"/>
            <a:ext cx="6165183" cy="2062415"/>
            <a:chOff x="4795959" y="786856"/>
            <a:chExt cx="6165183" cy="2062415"/>
          </a:xfrm>
        </p:grpSpPr>
        <p:sp>
          <p:nvSpPr>
            <p:cNvPr id="20" name="Rectangle 19"/>
            <p:cNvSpPr/>
            <p:nvPr/>
          </p:nvSpPr>
          <p:spPr>
            <a:xfrm>
              <a:off x="6540703" y="1062041"/>
              <a:ext cx="4420439" cy="923330"/>
            </a:xfrm>
            <a:prstGeom prst="rect">
              <a:avLst/>
            </a:prstGeom>
          </p:spPr>
          <p:txBody>
            <a:bodyPr wrap="square">
              <a:spAutoFit/>
            </a:bodyPr>
            <a:lstStyle/>
            <a:p>
              <a:r>
                <a:rPr lang="en-US" b="1" dirty="0">
                  <a:solidFill>
                    <a:srgbClr val="181818"/>
                  </a:solidFill>
                </a:rPr>
                <a:t>George Westinghouse</a:t>
              </a:r>
            </a:p>
            <a:p>
              <a:pPr marL="117475" indent="-117475"/>
              <a:r>
                <a:rPr lang="en-US" dirty="0">
                  <a:solidFill>
                    <a:srgbClr val="181818"/>
                  </a:solidFill>
                </a:rPr>
                <a:t>- Created the widespread distribution system for electricity based on alternating current</a:t>
              </a:r>
              <a:endParaRPr lang="en-US" dirty="0">
                <a:solidFill>
                  <a:prstClr val="black"/>
                </a:solidFill>
              </a:endParaRPr>
            </a:p>
          </p:txBody>
        </p:sp>
        <p:pic>
          <p:nvPicPr>
            <p:cNvPr id="21" name="Picture 20"/>
            <p:cNvPicPr>
              <a:picLocks noChangeAspect="1"/>
            </p:cNvPicPr>
            <p:nvPr/>
          </p:nvPicPr>
          <p:blipFill rotWithShape="1">
            <a:blip r:embed="rId4"/>
            <a:srcRect l="27675" t="6272" r="22821" b="39712"/>
            <a:stretch/>
          </p:blipFill>
          <p:spPr>
            <a:xfrm>
              <a:off x="4795959" y="786856"/>
              <a:ext cx="1744744" cy="2062415"/>
            </a:xfrm>
            <a:prstGeom prst="rect">
              <a:avLst/>
            </a:prstGeom>
          </p:spPr>
        </p:pic>
      </p:grpSp>
    </p:spTree>
    <p:extLst>
      <p:ext uri="{BB962C8B-B14F-4D97-AF65-F5344CB8AC3E}">
        <p14:creationId xmlns:p14="http://schemas.microsoft.com/office/powerpoint/2010/main" val="359308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dirty="0"/>
              <a:t>The Power of One: Potential Energy Game Changers</a:t>
            </a:r>
          </a:p>
        </p:txBody>
      </p:sp>
      <p:sp>
        <p:nvSpPr>
          <p:cNvPr id="4" name="Content Placeholder 2"/>
          <p:cNvSpPr>
            <a:spLocks noGrp="1"/>
          </p:cNvSpPr>
          <p:nvPr>
            <p:ph idx="1"/>
          </p:nvPr>
        </p:nvSpPr>
        <p:spPr>
          <a:xfrm>
            <a:off x="2741855" y="3855893"/>
            <a:ext cx="6165752" cy="851152"/>
          </a:xfrm>
        </p:spPr>
        <p:txBody>
          <a:bodyPr anchor="t">
            <a:noAutofit/>
          </a:bodyPr>
          <a:lstStyle/>
          <a:p>
            <a:pPr marL="0" indent="0">
              <a:spcAft>
                <a:spcPts val="500"/>
              </a:spcAft>
              <a:buNone/>
            </a:pPr>
            <a:r>
              <a:rPr lang="en-US" sz="1800" dirty="0">
                <a:solidFill>
                  <a:schemeClr val="tx1"/>
                </a:solidFill>
              </a:rPr>
              <a:t>Co-founder of  SGT, Inc. – 2</a:t>
            </a:r>
            <a:r>
              <a:rPr lang="en-US" sz="1800" baseline="30000" dirty="0">
                <a:solidFill>
                  <a:schemeClr val="tx1"/>
                </a:solidFill>
              </a:rPr>
              <a:t>nd</a:t>
            </a:r>
            <a:r>
              <a:rPr lang="en-US" sz="1800" dirty="0">
                <a:solidFill>
                  <a:schemeClr val="tx1"/>
                </a:solidFill>
              </a:rPr>
              <a:t> largest engineering services contractor to NASA. </a:t>
            </a:r>
          </a:p>
          <a:p>
            <a:pPr marL="0" indent="0">
              <a:spcAft>
                <a:spcPts val="500"/>
              </a:spcAft>
              <a:buNone/>
            </a:pPr>
            <a:endParaRPr lang="en-US" sz="500" dirty="0">
              <a:solidFill>
                <a:schemeClr val="tx1"/>
              </a:solidFill>
            </a:endParaRPr>
          </a:p>
          <a:p>
            <a:pPr marL="0" indent="0">
              <a:lnSpc>
                <a:spcPct val="90000"/>
              </a:lnSpc>
              <a:buNone/>
            </a:pPr>
            <a:r>
              <a:rPr lang="en-US" sz="1400" dirty="0">
                <a:solidFill>
                  <a:srgbClr val="41B649"/>
                </a:solidFill>
                <a:latin typeface="Arial Black" panose="020B0A04020102020204" pitchFamily="34" charset="0"/>
              </a:rPr>
              <a:t>“I began X-energy because the world needs energy solutions that are clean, safe, secure, and affordable. With so much at stake, we cannot continue down the same path.” </a:t>
            </a:r>
          </a:p>
          <a:p>
            <a:pPr marL="0" indent="0">
              <a:lnSpc>
                <a:spcPct val="90000"/>
              </a:lnSpc>
              <a:buNone/>
            </a:pPr>
            <a:r>
              <a:rPr lang="en-US" sz="1200" b="1" dirty="0"/>
              <a:t>- Dr. Kam Ghaffarian, Founder &amp; CEO of X Energy, LLC</a:t>
            </a:r>
          </a:p>
          <a:p>
            <a:pPr marL="99215" indent="0">
              <a:spcAft>
                <a:spcPts val="500"/>
              </a:spcAft>
              <a:buNone/>
            </a:pPr>
            <a:endParaRPr lang="en-US" sz="600" dirty="0">
              <a:solidFill>
                <a:schemeClr val="tx1"/>
              </a:solidFill>
            </a:endParaRPr>
          </a:p>
          <a:p>
            <a:pPr marL="522532">
              <a:spcBef>
                <a:spcPts val="0"/>
              </a:spcBef>
              <a:spcAft>
                <a:spcPts val="500"/>
              </a:spcAft>
            </a:pPr>
            <a:endParaRPr lang="en-US" sz="1800" dirty="0"/>
          </a:p>
        </p:txBody>
      </p:sp>
      <p:pic>
        <p:nvPicPr>
          <p:cNvPr id="5" name="Picture 4"/>
          <p:cNvPicPr>
            <a:picLocks noChangeAspect="1"/>
          </p:cNvPicPr>
          <p:nvPr/>
        </p:nvPicPr>
        <p:blipFill rotWithShape="1">
          <a:blip r:embed="rId2"/>
          <a:srcRect b="13322"/>
          <a:stretch/>
        </p:blipFill>
        <p:spPr>
          <a:xfrm>
            <a:off x="987299" y="3412814"/>
            <a:ext cx="1685254" cy="2238711"/>
          </a:xfrm>
          <a:prstGeom prst="rect">
            <a:avLst/>
          </a:prstGeom>
        </p:spPr>
      </p:pic>
      <p:grpSp>
        <p:nvGrpSpPr>
          <p:cNvPr id="6" name="Group 5"/>
          <p:cNvGrpSpPr/>
          <p:nvPr/>
        </p:nvGrpSpPr>
        <p:grpSpPr>
          <a:xfrm>
            <a:off x="969170" y="1103966"/>
            <a:ext cx="7706657" cy="2231105"/>
            <a:chOff x="969170" y="646766"/>
            <a:chExt cx="7706657" cy="2231105"/>
          </a:xfrm>
        </p:grpSpPr>
        <p:grpSp>
          <p:nvGrpSpPr>
            <p:cNvPr id="7" name="Group 6"/>
            <p:cNvGrpSpPr/>
            <p:nvPr/>
          </p:nvGrpSpPr>
          <p:grpSpPr>
            <a:xfrm>
              <a:off x="969170" y="847958"/>
              <a:ext cx="7706657" cy="2029913"/>
              <a:chOff x="1774043" y="4451881"/>
              <a:chExt cx="4762747" cy="1149231"/>
            </a:xfrm>
          </p:grpSpPr>
          <p:sp>
            <p:nvSpPr>
              <p:cNvPr id="9" name="TextBox 8"/>
              <p:cNvSpPr txBox="1"/>
              <p:nvPr/>
            </p:nvSpPr>
            <p:spPr>
              <a:xfrm>
                <a:off x="2869570" y="4616289"/>
                <a:ext cx="3667220" cy="804441"/>
              </a:xfrm>
              <a:prstGeom prst="rect">
                <a:avLst/>
              </a:prstGeom>
              <a:noFill/>
            </p:spPr>
            <p:txBody>
              <a:bodyPr wrap="square" rtlCol="0">
                <a:spAutoFit/>
              </a:bodyPr>
              <a:lstStyle/>
              <a:p>
                <a:pPr>
                  <a:spcBef>
                    <a:spcPct val="20000"/>
                  </a:spcBef>
                  <a:spcAft>
                    <a:spcPts val="500"/>
                  </a:spcAft>
                </a:pPr>
                <a:r>
                  <a:rPr lang="en-US" dirty="0">
                    <a:solidFill>
                      <a:prstClr val="black"/>
                    </a:solidFill>
                  </a:rPr>
                  <a:t>Initial champion for the information age through Microsoft.</a:t>
                </a:r>
              </a:p>
              <a:p>
                <a:pPr>
                  <a:spcBef>
                    <a:spcPct val="20000"/>
                  </a:spcBef>
                  <a:spcAft>
                    <a:spcPts val="500"/>
                  </a:spcAft>
                </a:pPr>
                <a:endParaRPr lang="en-US" sz="500" dirty="0">
                  <a:solidFill>
                    <a:prstClr val="black"/>
                  </a:solidFill>
                </a:endParaRPr>
              </a:p>
              <a:p>
                <a:r>
                  <a:rPr lang="en-US" sz="1400" b="1" dirty="0">
                    <a:solidFill>
                      <a:srgbClr val="003192"/>
                    </a:solidFill>
                    <a:latin typeface="Arial Black" panose="020B0A04020102020204" pitchFamily="34" charset="0"/>
                  </a:rPr>
                  <a:t>“We need a massive amount of innovation in research and development on clean energy: next-generation nuclear plants that are even safer than today’s” </a:t>
                </a:r>
              </a:p>
              <a:p>
                <a:r>
                  <a:rPr lang="en-US" sz="1200" b="1" dirty="0">
                    <a:solidFill>
                      <a:prstClr val="black"/>
                    </a:solidFill>
                  </a:rPr>
                  <a:t>– Bill Gates, Founder &amp; Chairman of TerraPower</a:t>
                </a:r>
              </a:p>
            </p:txBody>
          </p:sp>
          <p:pic>
            <p:nvPicPr>
              <p:cNvPr id="10" name="Picture 9"/>
              <p:cNvPicPr>
                <a:picLocks noChangeAspect="1"/>
              </p:cNvPicPr>
              <p:nvPr/>
            </p:nvPicPr>
            <p:blipFill rotWithShape="1">
              <a:blip r:embed="rId3"/>
              <a:srcRect l="5332" t="-468" r="7597" b="468"/>
              <a:stretch/>
            </p:blipFill>
            <p:spPr>
              <a:xfrm>
                <a:off x="1774043" y="4451881"/>
                <a:ext cx="1063901" cy="1149231"/>
              </a:xfrm>
              <a:prstGeom prst="rect">
                <a:avLst/>
              </a:prstGeom>
            </p:spPr>
          </p:pic>
        </p:grpSp>
        <p:sp>
          <p:nvSpPr>
            <p:cNvPr id="8" name="TextBox 7"/>
            <p:cNvSpPr txBox="1"/>
            <p:nvPr/>
          </p:nvSpPr>
          <p:spPr>
            <a:xfrm>
              <a:off x="4220871" y="646766"/>
              <a:ext cx="1890133" cy="523220"/>
            </a:xfrm>
            <a:prstGeom prst="rect">
              <a:avLst/>
            </a:prstGeom>
            <a:noFill/>
          </p:spPr>
          <p:txBody>
            <a:bodyPr wrap="none" rtlCol="0">
              <a:spAutoFit/>
            </a:bodyPr>
            <a:lstStyle/>
            <a:p>
              <a:r>
                <a:rPr lang="en-US" sz="2800" b="1" dirty="0">
                  <a:solidFill>
                    <a:srgbClr val="003192"/>
                  </a:solidFill>
                </a:rPr>
                <a:t>TerraPower</a:t>
              </a:r>
            </a:p>
          </p:txBody>
        </p:sp>
      </p:grpSp>
      <p:sp>
        <p:nvSpPr>
          <p:cNvPr id="11" name="TextBox 10"/>
          <p:cNvSpPr txBox="1"/>
          <p:nvPr/>
        </p:nvSpPr>
        <p:spPr>
          <a:xfrm>
            <a:off x="4106127" y="3296971"/>
            <a:ext cx="2119619" cy="523220"/>
          </a:xfrm>
          <a:prstGeom prst="rect">
            <a:avLst/>
          </a:prstGeom>
          <a:noFill/>
        </p:spPr>
        <p:txBody>
          <a:bodyPr wrap="none" rtlCol="0">
            <a:spAutoFit/>
          </a:bodyPr>
          <a:lstStyle/>
          <a:p>
            <a:r>
              <a:rPr lang="en-US" sz="2800" b="1" dirty="0">
                <a:solidFill>
                  <a:srgbClr val="3EB049"/>
                </a:solidFill>
              </a:rPr>
              <a:t>X Energy, LLC</a:t>
            </a:r>
          </a:p>
        </p:txBody>
      </p:sp>
    </p:spTree>
    <p:extLst>
      <p:ext uri="{BB962C8B-B14F-4D97-AF65-F5344CB8AC3E}">
        <p14:creationId xmlns:p14="http://schemas.microsoft.com/office/powerpoint/2010/main" val="278672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tx1"/>
                </a:solidFill>
              </a:rPr>
              <a:t>The Power of One: Future Energy Game Changers</a:t>
            </a:r>
            <a:endParaRPr lang="en-US" sz="3200" dirty="0"/>
          </a:p>
        </p:txBody>
      </p:sp>
      <p:sp>
        <p:nvSpPr>
          <p:cNvPr id="4" name="Content Placeholder 2"/>
          <p:cNvSpPr>
            <a:spLocks noGrp="1"/>
          </p:cNvSpPr>
          <p:nvPr>
            <p:ph idx="1"/>
          </p:nvPr>
        </p:nvSpPr>
        <p:spPr>
          <a:xfrm>
            <a:off x="230189" y="2871959"/>
            <a:ext cx="6181590" cy="1270872"/>
          </a:xfrm>
        </p:spPr>
        <p:txBody>
          <a:bodyPr>
            <a:normAutofit/>
          </a:bodyPr>
          <a:lstStyle/>
          <a:p>
            <a:pPr marL="0" indent="0" algn="ctr">
              <a:buNone/>
            </a:pPr>
            <a:r>
              <a:rPr lang="en-US" b="1" dirty="0">
                <a:solidFill>
                  <a:schemeClr val="tx1"/>
                </a:solidFill>
              </a:rPr>
              <a:t>How will you fit into the transforming energy industry?</a:t>
            </a:r>
            <a:endParaRPr lang="en-US" dirty="0"/>
          </a:p>
        </p:txBody>
      </p:sp>
      <p:sp>
        <p:nvSpPr>
          <p:cNvPr id="5" name="Rectangle 4"/>
          <p:cNvSpPr/>
          <p:nvPr/>
        </p:nvSpPr>
        <p:spPr>
          <a:xfrm>
            <a:off x="1677620" y="2139582"/>
            <a:ext cx="3129190" cy="584775"/>
          </a:xfrm>
          <a:prstGeom prst="rect">
            <a:avLst/>
          </a:prstGeom>
        </p:spPr>
        <p:txBody>
          <a:bodyPr vert="horz" lIns="91440" tIns="45720" rIns="91440" bIns="45720" rtlCol="0">
            <a:normAutofit/>
          </a:bodyPr>
          <a:lstStyle/>
          <a:p>
            <a:pPr>
              <a:spcBef>
                <a:spcPct val="20000"/>
              </a:spcBef>
              <a:buFont typeface="Arial"/>
              <a:buNone/>
            </a:pPr>
            <a:r>
              <a:rPr lang="en-US" sz="3200" b="1" dirty="0">
                <a:solidFill>
                  <a:prstClr val="black"/>
                </a:solidFill>
              </a:rPr>
              <a:t>What about you?</a:t>
            </a:r>
          </a:p>
        </p:txBody>
      </p:sp>
      <p:pic>
        <p:nvPicPr>
          <p:cNvPr id="6" name="Picture 5" descr="ICAs Today | Collective Action Newsletter"/>
          <p:cNvPicPr>
            <a:picLocks noChangeAspect="1"/>
          </p:cNvPicPr>
          <p:nvPr/>
        </p:nvPicPr>
        <p:blipFill>
          <a:blip r:embed="rId2"/>
          <a:stretch>
            <a:fillRect/>
          </a:stretch>
        </p:blipFill>
        <p:spPr>
          <a:xfrm>
            <a:off x="5711914" y="788099"/>
            <a:ext cx="2845286" cy="4926901"/>
          </a:xfrm>
          <a:prstGeom prst="rect">
            <a:avLst/>
          </a:prstGeom>
        </p:spPr>
      </p:pic>
    </p:spTree>
    <p:extLst>
      <p:ext uri="{BB962C8B-B14F-4D97-AF65-F5344CB8AC3E}">
        <p14:creationId xmlns:p14="http://schemas.microsoft.com/office/powerpoint/2010/main" val="132936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 Information</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7" t="18289" r="1112" b="7791"/>
          <a:stretch/>
        </p:blipFill>
        <p:spPr bwMode="auto">
          <a:xfrm>
            <a:off x="0" y="1498160"/>
            <a:ext cx="9144000" cy="410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769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sz="quarter" idx="1"/>
          </p:nvPr>
        </p:nvSpPr>
        <p:spPr/>
        <p:txBody>
          <a:bodyPr>
            <a:normAutofit fontScale="85000" lnSpcReduction="10000"/>
          </a:bodyPr>
          <a:lstStyle/>
          <a:p>
            <a:pPr>
              <a:spcAft>
                <a:spcPts val="0"/>
              </a:spcAft>
            </a:pPr>
            <a:r>
              <a:rPr lang="en-US" b="1" dirty="0"/>
              <a:t>Robert S. Daum, Ph.D.</a:t>
            </a:r>
          </a:p>
          <a:p>
            <a:pPr>
              <a:spcAft>
                <a:spcPts val="0"/>
              </a:spcAft>
            </a:pPr>
            <a:r>
              <a:rPr lang="en-US" dirty="0"/>
              <a:t>Senior Program Manager, Fuel Reliability Program</a:t>
            </a:r>
          </a:p>
          <a:p>
            <a:pPr>
              <a:spcAft>
                <a:spcPts val="0"/>
              </a:spcAft>
            </a:pPr>
            <a:r>
              <a:rPr lang="en-US" dirty="0"/>
              <a:t>Electric Power Research Institute</a:t>
            </a:r>
          </a:p>
          <a:p>
            <a:endParaRPr lang="en-US" dirty="0"/>
          </a:p>
          <a:p>
            <a:pPr>
              <a:spcAft>
                <a:spcPts val="0"/>
              </a:spcAft>
            </a:pPr>
            <a:r>
              <a:rPr lang="en-US" b="1" dirty="0" smtClean="0"/>
              <a:t>North </a:t>
            </a:r>
            <a:r>
              <a:rPr lang="en-US" b="1" dirty="0"/>
              <a:t>American Young Generation in Nuclear</a:t>
            </a:r>
          </a:p>
          <a:p>
            <a:pPr>
              <a:spcAft>
                <a:spcPts val="0"/>
              </a:spcAft>
            </a:pPr>
            <a:r>
              <a:rPr lang="en-US" b="1" i="1" dirty="0"/>
              <a:t>Working for America </a:t>
            </a:r>
            <a:r>
              <a:rPr lang="en-US" b="1" dirty="0" smtClean="0"/>
              <a:t>Meeting</a:t>
            </a:r>
          </a:p>
          <a:p>
            <a:pPr>
              <a:spcAft>
                <a:spcPts val="0"/>
              </a:spcAft>
            </a:pPr>
            <a:r>
              <a:rPr lang="en-US" dirty="0" smtClean="0"/>
              <a:t>Scottsdale</a:t>
            </a:r>
            <a:r>
              <a:rPr lang="en-US" dirty="0"/>
              <a:t>, Arizona</a:t>
            </a:r>
          </a:p>
          <a:p>
            <a:pPr>
              <a:spcAft>
                <a:spcPts val="0"/>
              </a:spcAft>
            </a:pPr>
            <a:r>
              <a:rPr lang="en-US" dirty="0"/>
              <a:t>May 22, 2017</a:t>
            </a:r>
          </a:p>
          <a:p>
            <a:endParaRPr lang="en-US" dirty="0"/>
          </a:p>
        </p:txBody>
      </p:sp>
      <p:sp>
        <p:nvSpPr>
          <p:cNvPr id="4" name="Title 3"/>
          <p:cNvSpPr>
            <a:spLocks noGrp="1"/>
          </p:cNvSpPr>
          <p:nvPr>
            <p:ph type="ctrTitle" sz="quarter"/>
          </p:nvPr>
        </p:nvSpPr>
        <p:spPr/>
        <p:txBody>
          <a:bodyPr/>
          <a:lstStyle/>
          <a:p>
            <a:r>
              <a:rPr lang="en-US" dirty="0"/>
              <a:t>Perspectives on Advanced Technology</a:t>
            </a:r>
            <a:br>
              <a:rPr lang="en-US" dirty="0"/>
            </a:br>
            <a:endParaRPr lang="en-US" dirty="0"/>
          </a:p>
        </p:txBody>
      </p:sp>
    </p:spTree>
    <p:extLst>
      <p:ext uri="{BB962C8B-B14F-4D97-AF65-F5344CB8AC3E}">
        <p14:creationId xmlns:p14="http://schemas.microsoft.com/office/powerpoint/2010/main" val="26442630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2290595" y="1226417"/>
            <a:ext cx="6853405" cy="9525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r>
              <a:rPr lang="en-US" sz="3000" dirty="0" smtClean="0">
                <a:solidFill>
                  <a:prstClr val="white"/>
                </a:solidFill>
              </a:rPr>
              <a:t>Questions</a:t>
            </a:r>
            <a:endParaRPr lang="en-US" sz="3000" dirty="0">
              <a:solidFill>
                <a:prstClr val="white"/>
              </a:solidFill>
            </a:endParaRPr>
          </a:p>
        </p:txBody>
      </p:sp>
      <p:sp>
        <p:nvSpPr>
          <p:cNvPr id="3" name="Text Placeholder 2"/>
          <p:cNvSpPr txBox="1">
            <a:spLocks/>
          </p:cNvSpPr>
          <p:nvPr/>
        </p:nvSpPr>
        <p:spPr>
          <a:xfrm>
            <a:off x="2292644" y="2059884"/>
            <a:ext cx="6537325" cy="8148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solidFill>
                  <a:prstClr val="white"/>
                </a:solidFill>
              </a:rPr>
              <a:t>Please use mobile app to submit questions for our presenters</a:t>
            </a:r>
          </a:p>
        </p:txBody>
      </p:sp>
    </p:spTree>
    <p:extLst>
      <p:ext uri="{BB962C8B-B14F-4D97-AF65-F5344CB8AC3E}">
        <p14:creationId xmlns:p14="http://schemas.microsoft.com/office/powerpoint/2010/main" val="2376576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2290595" y="1226417"/>
            <a:ext cx="6853405" cy="95250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800" b="1" kern="1200">
                <a:solidFill>
                  <a:schemeClr val="bg1"/>
                </a:solidFill>
                <a:latin typeface="+mj-lt"/>
                <a:ea typeface="+mj-ea"/>
                <a:cs typeface="+mj-cs"/>
              </a:defRPr>
            </a:lvl1pPr>
          </a:lstStyle>
          <a:p>
            <a:endParaRPr lang="en-US" sz="2800" dirty="0" smtClean="0">
              <a:solidFill>
                <a:prstClr val="white"/>
              </a:solidFill>
            </a:endParaRPr>
          </a:p>
        </p:txBody>
      </p:sp>
      <p:sp>
        <p:nvSpPr>
          <p:cNvPr id="4" name="Text Placeholder 2"/>
          <p:cNvSpPr txBox="1">
            <a:spLocks/>
          </p:cNvSpPr>
          <p:nvPr/>
        </p:nvSpPr>
        <p:spPr>
          <a:xfrm>
            <a:off x="1303338" y="1583634"/>
            <a:ext cx="6537325" cy="295979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Font typeface="Arial"/>
              <a:buNone/>
            </a:pPr>
            <a:endParaRPr lang="en-US" dirty="0" smtClean="0">
              <a:solidFill>
                <a:prstClr val="white"/>
              </a:solidFill>
            </a:endParaRPr>
          </a:p>
          <a:p>
            <a:pPr marL="457200" lvl="1" indent="0">
              <a:buFont typeface="Arial"/>
              <a:buNone/>
            </a:pPr>
            <a:r>
              <a:rPr lang="en-US" sz="3000" dirty="0" smtClean="0">
                <a:solidFill>
                  <a:prstClr val="white"/>
                </a:solidFill>
                <a:latin typeface="+mj-lt"/>
              </a:rPr>
              <a:t>Thank you for attending this session.</a:t>
            </a:r>
          </a:p>
          <a:p>
            <a:pPr marL="457200" lvl="1" indent="0">
              <a:buFont typeface="Arial"/>
              <a:buNone/>
            </a:pPr>
            <a:endParaRPr lang="en-US" sz="3000" dirty="0" smtClean="0">
              <a:solidFill>
                <a:prstClr val="white"/>
              </a:solidFill>
              <a:latin typeface="+mj-lt"/>
            </a:endParaRPr>
          </a:p>
          <a:p>
            <a:pPr marL="457200" lvl="1" indent="0">
              <a:buFont typeface="Arial"/>
              <a:buNone/>
            </a:pPr>
            <a:r>
              <a:rPr lang="en-US" sz="3000" dirty="0" smtClean="0">
                <a:solidFill>
                  <a:prstClr val="white"/>
                </a:solidFill>
                <a:latin typeface="+mj-lt"/>
              </a:rPr>
              <a:t>Please enjoy the rest of the conference.</a:t>
            </a:r>
          </a:p>
        </p:txBody>
      </p:sp>
    </p:spTree>
    <p:extLst>
      <p:ext uri="{BB962C8B-B14F-4D97-AF65-F5344CB8AC3E}">
        <p14:creationId xmlns:p14="http://schemas.microsoft.com/office/powerpoint/2010/main" val="18126122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Strategic Benefits of Advanced Nuclear Technologies</a:t>
            </a:r>
          </a:p>
        </p:txBody>
      </p:sp>
      <p:pic>
        <p:nvPicPr>
          <p:cNvPr id="6" name="Picture 5" descr="McGuir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15748"/>
            <a:ext cx="3174223" cy="3489898"/>
          </a:xfrm>
          <a:prstGeom prst="rect">
            <a:avLst/>
          </a:prstGeom>
        </p:spPr>
      </p:pic>
      <p:pic>
        <p:nvPicPr>
          <p:cNvPr id="7" name="Picture 6" descr="Steam Generator Nigh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74228" y="1009883"/>
            <a:ext cx="3069773" cy="3495762"/>
          </a:xfrm>
          <a:prstGeom prst="rect">
            <a:avLst/>
          </a:prstGeom>
        </p:spPr>
      </p:pic>
      <p:pic>
        <p:nvPicPr>
          <p:cNvPr id="8" name="Picture 7" descr="Vogtle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65038" y="1009883"/>
            <a:ext cx="2909190" cy="3495762"/>
          </a:xfrm>
          <a:prstGeom prst="rect">
            <a:avLst/>
          </a:prstGeom>
        </p:spPr>
      </p:pic>
      <p:sp>
        <p:nvSpPr>
          <p:cNvPr id="9" name="Text Box 4"/>
          <p:cNvSpPr txBox="1">
            <a:spLocks noChangeArrowheads="1"/>
          </p:cNvSpPr>
          <p:nvPr/>
        </p:nvSpPr>
        <p:spPr bwMode="auto">
          <a:xfrm>
            <a:off x="6097314" y="1009883"/>
            <a:ext cx="2130185" cy="1118202"/>
          </a:xfrm>
          <a:prstGeom prst="rect">
            <a:avLst/>
          </a:prstGeom>
          <a:noFill/>
          <a:ln w="9525">
            <a:noFill/>
            <a:miter lim="800000"/>
            <a:headEnd/>
            <a:tailEnd/>
          </a:ln>
          <a:effectLst/>
        </p:spPr>
        <p:txBody>
          <a:bodyPr lIns="71320" tIns="35661" rIns="71320" bIns="35661"/>
          <a:lstStyle/>
          <a:p>
            <a:pPr defTabSz="713203" fontAlgn="base">
              <a:spcBef>
                <a:spcPct val="0"/>
              </a:spcBef>
              <a:spcAft>
                <a:spcPct val="0"/>
              </a:spcAft>
            </a:pPr>
            <a:r>
              <a:rPr lang="en-US" sz="1900" b="1" dirty="0">
                <a:solidFill>
                  <a:srgbClr val="FFFFFF"/>
                </a:solidFill>
              </a:rPr>
              <a:t>Assess</a:t>
            </a:r>
          </a:p>
          <a:p>
            <a:pPr defTabSz="713203" fontAlgn="base">
              <a:spcBef>
                <a:spcPct val="0"/>
              </a:spcBef>
              <a:spcAft>
                <a:spcPct val="0"/>
              </a:spcAft>
            </a:pPr>
            <a:r>
              <a:rPr lang="en-US" sz="1200" b="1" dirty="0">
                <a:solidFill>
                  <a:srgbClr val="FFFFFF"/>
                </a:solidFill>
              </a:rPr>
              <a:t>long-term sustainability of nuclear energy</a:t>
            </a:r>
            <a:endParaRPr lang="en-US" sz="1200" dirty="0">
              <a:solidFill>
                <a:srgbClr val="FFFFFF"/>
              </a:solidFill>
            </a:endParaRPr>
          </a:p>
        </p:txBody>
      </p:sp>
      <p:sp>
        <p:nvSpPr>
          <p:cNvPr id="10" name="Text Box 5"/>
          <p:cNvSpPr txBox="1">
            <a:spLocks noChangeArrowheads="1"/>
          </p:cNvSpPr>
          <p:nvPr/>
        </p:nvSpPr>
        <p:spPr bwMode="auto">
          <a:xfrm>
            <a:off x="3174224" y="1013741"/>
            <a:ext cx="2693716" cy="1114344"/>
          </a:xfrm>
          <a:prstGeom prst="rect">
            <a:avLst/>
          </a:prstGeom>
          <a:noFill/>
          <a:ln w="9525">
            <a:noFill/>
            <a:miter lim="800000"/>
            <a:headEnd/>
            <a:tailEnd/>
          </a:ln>
          <a:effectLst/>
        </p:spPr>
        <p:txBody>
          <a:bodyPr lIns="71320" tIns="35661" rIns="71320" bIns="35661"/>
          <a:lstStyle/>
          <a:p>
            <a:pPr defTabSz="713203" fontAlgn="base">
              <a:spcBef>
                <a:spcPct val="0"/>
              </a:spcBef>
              <a:spcAft>
                <a:spcPct val="0"/>
              </a:spcAft>
            </a:pPr>
            <a:r>
              <a:rPr lang="en-US" sz="1900" b="1" dirty="0">
                <a:solidFill>
                  <a:srgbClr val="000000"/>
                </a:solidFill>
              </a:rPr>
              <a:t>Enable</a:t>
            </a:r>
            <a:r>
              <a:rPr lang="en-US" b="1" dirty="0">
                <a:solidFill>
                  <a:srgbClr val="000000"/>
                </a:solidFill>
              </a:rPr>
              <a:t> </a:t>
            </a:r>
          </a:p>
          <a:p>
            <a:pPr defTabSz="713203" fontAlgn="base">
              <a:spcBef>
                <a:spcPct val="0"/>
              </a:spcBef>
              <a:spcAft>
                <a:spcPct val="0"/>
              </a:spcAft>
            </a:pPr>
            <a:r>
              <a:rPr lang="en-US" b="1" dirty="0">
                <a:solidFill>
                  <a:srgbClr val="000000"/>
                </a:solidFill>
              </a:rPr>
              <a:t>the </a:t>
            </a:r>
            <a:r>
              <a:rPr lang="en-US" sz="1200" b="1" dirty="0">
                <a:solidFill>
                  <a:srgbClr val="000000"/>
                </a:solidFill>
              </a:rPr>
              <a:t>deployment of advanced nuclear technologies</a:t>
            </a:r>
            <a:endParaRPr lang="en-US" sz="1200" dirty="0">
              <a:solidFill>
                <a:srgbClr val="000000"/>
              </a:solidFill>
            </a:endParaRPr>
          </a:p>
        </p:txBody>
      </p:sp>
      <p:sp>
        <p:nvSpPr>
          <p:cNvPr id="11" name="01_Maximize text"/>
          <p:cNvSpPr txBox="1">
            <a:spLocks noChangeArrowheads="1"/>
          </p:cNvSpPr>
          <p:nvPr/>
        </p:nvSpPr>
        <p:spPr bwMode="auto">
          <a:xfrm>
            <a:off x="48987" y="1015747"/>
            <a:ext cx="2554729" cy="1035152"/>
          </a:xfrm>
          <a:prstGeom prst="rect">
            <a:avLst/>
          </a:prstGeom>
          <a:noFill/>
          <a:ln w="9525">
            <a:noFill/>
            <a:miter lim="800000"/>
            <a:headEnd/>
            <a:tailEnd/>
          </a:ln>
          <a:effectLst/>
        </p:spPr>
        <p:txBody>
          <a:bodyPr lIns="71320" tIns="35661" rIns="71320" bIns="35661"/>
          <a:lstStyle/>
          <a:p>
            <a:pPr defTabSz="713203" fontAlgn="base">
              <a:spcBef>
                <a:spcPct val="0"/>
              </a:spcBef>
              <a:spcAft>
                <a:spcPct val="0"/>
              </a:spcAft>
            </a:pPr>
            <a:r>
              <a:rPr lang="en-US" sz="1900" b="1" dirty="0">
                <a:solidFill>
                  <a:srgbClr val="000000"/>
                </a:solidFill>
              </a:rPr>
              <a:t>Maximize</a:t>
            </a:r>
            <a:r>
              <a:rPr lang="en-US" b="1" dirty="0">
                <a:solidFill>
                  <a:srgbClr val="000000"/>
                </a:solidFill>
              </a:rPr>
              <a:t> </a:t>
            </a:r>
            <a:br>
              <a:rPr lang="en-US" b="1" dirty="0">
                <a:solidFill>
                  <a:srgbClr val="000000"/>
                </a:solidFill>
              </a:rPr>
            </a:br>
            <a:r>
              <a:rPr lang="en-US" sz="1200" b="1" dirty="0">
                <a:solidFill>
                  <a:srgbClr val="000000"/>
                </a:solidFill>
              </a:rPr>
              <a:t>the safe utilization of existing nuclear assets</a:t>
            </a:r>
            <a:endParaRPr lang="en-US" sz="1200" dirty="0">
              <a:solidFill>
                <a:srgbClr val="000000"/>
              </a:solidFill>
            </a:endParaRPr>
          </a:p>
        </p:txBody>
      </p:sp>
    </p:spTree>
    <p:extLst>
      <p:ext uri="{BB962C8B-B14F-4D97-AF65-F5344CB8AC3E}">
        <p14:creationId xmlns:p14="http://schemas.microsoft.com/office/powerpoint/2010/main" val="280408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ppt_x</p:attrName>
                                        </p:attrNameLst>
                                      </p:cBhvr>
                                      <p:tavLst>
                                        <p:tav tm="0">
                                          <p:val>
                                            <p:strVal val="#ppt_x-#ppt_w*1.125000"/>
                                          </p:val>
                                        </p:tav>
                                        <p:tav tm="100000">
                                          <p:val>
                                            <p:strVal val="#ppt_x"/>
                                          </p:val>
                                        </p:tav>
                                      </p:tavLst>
                                    </p:anim>
                                    <p:animEffect transition="in" filter="wipe(right)">
                                      <p:cBhvr>
                                        <p:cTn id="16" dur="500"/>
                                        <p:tgtEl>
                                          <p:spTgt spid="8"/>
                                        </p:tgtEl>
                                      </p:cBhvr>
                                    </p:animEffect>
                                  </p:childTnLst>
                                </p:cTn>
                              </p:par>
                              <p:par>
                                <p:cTn id="17" presetID="10" presetClass="entr" presetSubtype="0" fill="hold" grpId="0" nodeType="withEffect">
                                  <p:stCondLst>
                                    <p:cond delay="125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ppt_x</p:attrName>
                                        </p:attrNameLst>
                                      </p:cBhvr>
                                      <p:tavLst>
                                        <p:tav tm="0">
                                          <p:val>
                                            <p:strVal val="#ppt_x-#ppt_w*1.125000"/>
                                          </p:val>
                                        </p:tav>
                                        <p:tav tm="100000">
                                          <p:val>
                                            <p:strVal val="#ppt_x"/>
                                          </p:val>
                                        </p:tav>
                                      </p:tavLst>
                                    </p:anim>
                                    <p:animEffect transition="in" filter="wipe(right)">
                                      <p:cBhvr>
                                        <p:cTn id="25" dur="500"/>
                                        <p:tgtEl>
                                          <p:spTgt spid="7"/>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Opportunities and Timely Benefits</a:t>
            </a:r>
          </a:p>
        </p:txBody>
      </p:sp>
      <p:sp>
        <p:nvSpPr>
          <p:cNvPr id="3" name="Content Placeholder 2"/>
          <p:cNvSpPr>
            <a:spLocks noGrp="1"/>
          </p:cNvSpPr>
          <p:nvPr>
            <p:ph idx="1"/>
          </p:nvPr>
        </p:nvSpPr>
        <p:spPr/>
        <p:txBody>
          <a:bodyPr/>
          <a:lstStyle/>
          <a:p>
            <a:r>
              <a:rPr lang="en-US" dirty="0"/>
              <a:t>Advanced technologies permit (or promise to) workflow efficiencies and simplifications, enabling reductions in cost, work scope, lead time, dose, regulation, etc.</a:t>
            </a:r>
          </a:p>
          <a:p>
            <a:pPr lvl="1"/>
            <a:r>
              <a:rPr lang="en-US" dirty="0"/>
              <a:t>Directly supports the </a:t>
            </a:r>
            <a:r>
              <a:rPr lang="en-US" i="1" dirty="0"/>
              <a:t>Delivering the Nuclear Promise </a:t>
            </a:r>
            <a:r>
              <a:rPr lang="en-US" dirty="0"/>
              <a:t>Initiative with enhanced safety and security while doing our jobs smarter</a:t>
            </a:r>
          </a:p>
          <a:p>
            <a:pPr marL="356602" lvl="1" indent="0">
              <a:buNone/>
            </a:pPr>
            <a:r>
              <a:rPr lang="en-US" dirty="0"/>
              <a:t>									</a:t>
            </a:r>
            <a:endParaRPr lang="en-US" dirty="0" smtClean="0"/>
          </a:p>
          <a:p>
            <a:pPr marL="356602" lvl="1" indent="0">
              <a:buNone/>
            </a:pPr>
            <a:endParaRPr lang="en-US" dirty="0"/>
          </a:p>
          <a:p>
            <a:pPr marL="356602" lvl="1" indent="0">
              <a:buNone/>
            </a:pPr>
            <a:r>
              <a:rPr lang="en-US" dirty="0" smtClean="0"/>
              <a:t>					…</a:t>
            </a:r>
            <a:r>
              <a:rPr lang="en-US" dirty="0"/>
              <a:t>here are some examples</a:t>
            </a:r>
          </a:p>
          <a:p>
            <a:endParaRPr lang="en-US" dirty="0"/>
          </a:p>
        </p:txBody>
      </p:sp>
    </p:spTree>
    <p:extLst>
      <p:ext uri="{BB962C8B-B14F-4D97-AF65-F5344CB8AC3E}">
        <p14:creationId xmlns:p14="http://schemas.microsoft.com/office/powerpoint/2010/main" val="15484172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Maintenance Tools</a:t>
            </a:r>
          </a:p>
        </p:txBody>
      </p:sp>
      <p:sp>
        <p:nvSpPr>
          <p:cNvPr id="23" name="Content Placeholder 22"/>
          <p:cNvSpPr>
            <a:spLocks noGrp="1"/>
          </p:cNvSpPr>
          <p:nvPr>
            <p:ph idx="1"/>
          </p:nvPr>
        </p:nvSpPr>
        <p:spPr/>
        <p:txBody>
          <a:bodyPr/>
          <a:lstStyle/>
          <a:p>
            <a:r>
              <a:rPr lang="en-US" dirty="0"/>
              <a:t>Improving the delivery of </a:t>
            </a:r>
            <a:r>
              <a:rPr lang="en-US" dirty="0" smtClean="0"/>
              <a:t>technical information </a:t>
            </a:r>
            <a:r>
              <a:rPr lang="en-US" dirty="0"/>
              <a:t>and maintenance </a:t>
            </a:r>
            <a:r>
              <a:rPr lang="en-US" dirty="0" smtClean="0"/>
              <a:t>instruction to </a:t>
            </a:r>
            <a:r>
              <a:rPr lang="en-US" dirty="0"/>
              <a:t>empower the maintenance worker </a:t>
            </a:r>
          </a:p>
        </p:txBody>
      </p:sp>
      <p:sp>
        <p:nvSpPr>
          <p:cNvPr id="4" name="Rectangle 3"/>
          <p:cNvSpPr/>
          <p:nvPr/>
        </p:nvSpPr>
        <p:spPr bwMode="auto">
          <a:xfrm>
            <a:off x="6141884" y="1900534"/>
            <a:ext cx="1423487" cy="3284543"/>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71320" tIns="35661" rIns="71320" bIns="35661" numCol="1" rtlCol="0" anchor="ctr" anchorCtr="0" compatLnSpc="1">
            <a:prstTxWarp prst="textNoShape">
              <a:avLst/>
            </a:prstTxWarp>
          </a:bodyPr>
          <a:lstStyle/>
          <a:p>
            <a:pPr marL="170872" indent="-170872" algn="ctr" defTabSz="713203" eaLnBrk="0" fontAlgn="base" hangingPunct="0">
              <a:spcBef>
                <a:spcPct val="50000"/>
              </a:spcBef>
              <a:spcAft>
                <a:spcPct val="0"/>
              </a:spcAft>
            </a:pPr>
            <a:endParaRPr lang="en-US" sz="1200" dirty="0">
              <a:solidFill>
                <a:srgbClr val="000000"/>
              </a:solidFill>
            </a:endParaRPr>
          </a:p>
        </p:txBody>
      </p:sp>
      <p:sp>
        <p:nvSpPr>
          <p:cNvPr id="5" name="Rectangle 4"/>
          <p:cNvSpPr/>
          <p:nvPr/>
        </p:nvSpPr>
        <p:spPr bwMode="auto">
          <a:xfrm>
            <a:off x="1564503" y="1904567"/>
            <a:ext cx="1423487" cy="3282468"/>
          </a:xfrm>
          <a:prstGeom prst="rect">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71320" tIns="35661" rIns="71320" bIns="35661" numCol="1" rtlCol="0" anchor="ctr" anchorCtr="0" compatLnSpc="1">
            <a:prstTxWarp prst="textNoShape">
              <a:avLst/>
            </a:prstTxWarp>
          </a:bodyPr>
          <a:lstStyle/>
          <a:p>
            <a:pPr marL="170872" indent="-170872" algn="ctr" defTabSz="713203" eaLnBrk="0" fontAlgn="base" hangingPunct="0">
              <a:spcBef>
                <a:spcPct val="50000"/>
              </a:spcBef>
              <a:spcAft>
                <a:spcPct val="0"/>
              </a:spcAft>
            </a:pPr>
            <a:endParaRPr lang="en-US" sz="1200" dirty="0">
              <a:solidFill>
                <a:srgbClr val="000000"/>
              </a:solidFill>
            </a:endParaRPr>
          </a:p>
        </p:txBody>
      </p:sp>
      <p:pic>
        <p:nvPicPr>
          <p:cNvPr id="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49033" y="3656441"/>
            <a:ext cx="821321" cy="1181375"/>
          </a:xfrm>
          <a:prstGeom prst="rect">
            <a:avLst/>
          </a:prstGeom>
          <a:noFill/>
          <a:ln w="6350" cmpd="sng">
            <a:solidFill>
              <a:schemeClr val="tx1"/>
            </a:solidFill>
            <a:miter lim="800000"/>
            <a:headEnd/>
            <a:tailEnd/>
          </a:ln>
          <a:effectLst/>
        </p:spPr>
      </p:pic>
      <p:pic>
        <p:nvPicPr>
          <p:cNvPr id="7" name="Picture 3" descr="C:\Documents and Settings\pmpu002\My Documents\Knowledge Transfer Project\AOV Project\Photos\DSC06464.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49033" y="2105163"/>
            <a:ext cx="1035692" cy="1319361"/>
          </a:xfrm>
          <a:prstGeom prst="rect">
            <a:avLst/>
          </a:prstGeom>
          <a:noFill/>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27751" y="2104528"/>
            <a:ext cx="1036172" cy="1001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670697" y="4826006"/>
            <a:ext cx="1184036" cy="349017"/>
          </a:xfrm>
          <a:prstGeom prst="rect">
            <a:avLst/>
          </a:prstGeom>
          <a:noFill/>
        </p:spPr>
        <p:txBody>
          <a:bodyPr wrap="square" lIns="71320" tIns="35661" rIns="71320" bIns="35661" rtlCol="0">
            <a:spAutoFit/>
          </a:bodyPr>
          <a:lstStyle/>
          <a:p>
            <a:pPr defTabSz="713203"/>
            <a:r>
              <a:rPr lang="en-US" sz="900" b="1" dirty="0">
                <a:solidFill>
                  <a:srgbClr val="000000"/>
                </a:solidFill>
              </a:rPr>
              <a:t>Maintenance Instruction</a:t>
            </a:r>
          </a:p>
        </p:txBody>
      </p:sp>
      <p:sp>
        <p:nvSpPr>
          <p:cNvPr id="10" name="TextBox 9"/>
          <p:cNvSpPr txBox="1"/>
          <p:nvPr/>
        </p:nvSpPr>
        <p:spPr>
          <a:xfrm>
            <a:off x="1660856" y="3428268"/>
            <a:ext cx="1318060" cy="210518"/>
          </a:xfrm>
          <a:prstGeom prst="rect">
            <a:avLst/>
          </a:prstGeom>
          <a:noFill/>
        </p:spPr>
        <p:txBody>
          <a:bodyPr wrap="square" lIns="71320" tIns="35661" rIns="71320" bIns="35661" rtlCol="0">
            <a:spAutoFit/>
          </a:bodyPr>
          <a:lstStyle/>
          <a:p>
            <a:pPr defTabSz="713203"/>
            <a:r>
              <a:rPr lang="en-US" sz="900" b="1" dirty="0">
                <a:solidFill>
                  <a:srgbClr val="000000"/>
                </a:solidFill>
              </a:rPr>
              <a:t>Subject Matter Expert</a:t>
            </a:r>
          </a:p>
        </p:txBody>
      </p:sp>
      <p:sp>
        <p:nvSpPr>
          <p:cNvPr id="11" name="TextBox 10"/>
          <p:cNvSpPr txBox="1"/>
          <p:nvPr/>
        </p:nvSpPr>
        <p:spPr>
          <a:xfrm>
            <a:off x="6248631" y="3115911"/>
            <a:ext cx="1202196" cy="349017"/>
          </a:xfrm>
          <a:prstGeom prst="rect">
            <a:avLst/>
          </a:prstGeom>
          <a:noFill/>
        </p:spPr>
        <p:txBody>
          <a:bodyPr wrap="square" lIns="71320" tIns="35661" rIns="71320" bIns="35661" rtlCol="0">
            <a:spAutoFit/>
          </a:bodyPr>
          <a:lstStyle/>
          <a:p>
            <a:pPr defTabSz="713203"/>
            <a:r>
              <a:rPr lang="en-US" sz="900" b="1" dirty="0">
                <a:solidFill>
                  <a:srgbClr val="000000"/>
                </a:solidFill>
              </a:rPr>
              <a:t>Operating Experience</a:t>
            </a:r>
          </a:p>
        </p:txBody>
      </p:sp>
      <p:pic>
        <p:nvPicPr>
          <p:cNvPr id="12" name="Picture 4" descr="C:\Users\i975\AppData\Local\Microsoft\Windows\Temporary Internet Files\Content.Outlook\I7V5HANU\DSC0023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327751" y="3747516"/>
            <a:ext cx="1026446" cy="106940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255212" y="4830645"/>
            <a:ext cx="987251" cy="210518"/>
          </a:xfrm>
          <a:prstGeom prst="rect">
            <a:avLst/>
          </a:prstGeom>
          <a:noFill/>
        </p:spPr>
        <p:txBody>
          <a:bodyPr wrap="square" lIns="71320" tIns="35661" rIns="71320" bIns="35661" rtlCol="0">
            <a:spAutoFit/>
          </a:bodyPr>
          <a:lstStyle/>
          <a:p>
            <a:pPr defTabSz="713203"/>
            <a:r>
              <a:rPr lang="en-US" sz="900" b="1" dirty="0">
                <a:solidFill>
                  <a:srgbClr val="000000"/>
                </a:solidFill>
              </a:rPr>
              <a:t>Components</a:t>
            </a:r>
          </a:p>
        </p:txBody>
      </p:sp>
      <p:pic>
        <p:nvPicPr>
          <p:cNvPr id="14" name="Picture 27" descr="Xoom"/>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02571" y="2664301"/>
            <a:ext cx="2517292" cy="1877616"/>
          </a:xfrm>
          <a:prstGeom prst="rect">
            <a:avLst/>
          </a:prstGeom>
          <a:noFill/>
        </p:spPr>
      </p:pic>
      <p:sp>
        <p:nvSpPr>
          <p:cNvPr id="15" name="TextBox 14"/>
          <p:cNvSpPr txBox="1"/>
          <p:nvPr/>
        </p:nvSpPr>
        <p:spPr>
          <a:xfrm>
            <a:off x="4309217" y="4233697"/>
            <a:ext cx="987251" cy="164351"/>
          </a:xfrm>
          <a:prstGeom prst="rect">
            <a:avLst/>
          </a:prstGeom>
          <a:noFill/>
        </p:spPr>
        <p:txBody>
          <a:bodyPr wrap="square" lIns="71320" tIns="35661" rIns="71320" bIns="35661" rtlCol="0">
            <a:spAutoFit/>
          </a:bodyPr>
          <a:lstStyle/>
          <a:p>
            <a:pPr defTabSz="713203"/>
            <a:r>
              <a:rPr lang="en-US" sz="600" b="1" dirty="0">
                <a:solidFill>
                  <a:srgbClr val="000000"/>
                </a:solidFill>
              </a:rPr>
              <a:t>Tablet </a:t>
            </a:r>
          </a:p>
        </p:txBody>
      </p:sp>
      <p:sp>
        <p:nvSpPr>
          <p:cNvPr id="16" name="Down Arrow 15"/>
          <p:cNvSpPr/>
          <p:nvPr/>
        </p:nvSpPr>
        <p:spPr bwMode="auto">
          <a:xfrm rot="5400000">
            <a:off x="5542035" y="3903109"/>
            <a:ext cx="707380" cy="698638"/>
          </a:xfrm>
          <a:prstGeom prst="downArrow">
            <a:avLst/>
          </a:prstGeom>
          <a:solidFill>
            <a:srgbClr val="FF6600"/>
          </a:solidFill>
          <a:ln w="9525" cap="flat" cmpd="sng" algn="ctr">
            <a:noFill/>
            <a:prstDash val="solid"/>
            <a:round/>
            <a:headEnd type="none" w="med" len="med"/>
            <a:tailEnd type="none" w="med" len="med"/>
          </a:ln>
          <a:effectLst/>
        </p:spPr>
        <p:txBody>
          <a:bodyPr vert="horz" wrap="square" lIns="71320" tIns="35661" rIns="71320" bIns="35661" numCol="1" rtlCol="0" anchor="ctr" anchorCtr="0" compatLnSpc="1">
            <a:prstTxWarp prst="textNoShape">
              <a:avLst/>
            </a:prstTxWarp>
          </a:bodyPr>
          <a:lstStyle/>
          <a:p>
            <a:pPr marL="170872" indent="-170872" algn="ctr" defTabSz="713203" eaLnBrk="0" fontAlgn="base" hangingPunct="0">
              <a:spcBef>
                <a:spcPct val="50000"/>
              </a:spcBef>
              <a:spcAft>
                <a:spcPct val="0"/>
              </a:spcAft>
            </a:pPr>
            <a:endParaRPr lang="en-US" sz="1200" dirty="0">
              <a:solidFill>
                <a:srgbClr val="000000"/>
              </a:solidFill>
            </a:endParaRPr>
          </a:p>
        </p:txBody>
      </p:sp>
      <p:sp>
        <p:nvSpPr>
          <p:cNvPr id="17" name="Oval 28"/>
          <p:cNvSpPr>
            <a:spLocks noChangeArrowheads="1"/>
          </p:cNvSpPr>
          <p:nvPr/>
        </p:nvSpPr>
        <p:spPr bwMode="auto">
          <a:xfrm>
            <a:off x="4285059" y="3736386"/>
            <a:ext cx="350363" cy="410711"/>
          </a:xfrm>
          <a:prstGeom prst="ellipse">
            <a:avLst/>
          </a:prstGeom>
          <a:noFill/>
          <a:ln w="25400">
            <a:solidFill>
              <a:srgbClr val="FF0000"/>
            </a:solidFill>
            <a:round/>
            <a:headEnd/>
            <a:tailEnd/>
          </a:ln>
          <a:effectLst/>
        </p:spPr>
        <p:txBody>
          <a:bodyPr wrap="none" lIns="71320" tIns="35661" rIns="71320" bIns="35661" anchor="ctr"/>
          <a:lstStyle/>
          <a:p>
            <a:pPr defTabSz="713203"/>
            <a:endParaRPr lang="en-US" dirty="0">
              <a:solidFill>
                <a:srgbClr val="000000"/>
              </a:solidFill>
            </a:endParaRPr>
          </a:p>
        </p:txBody>
      </p:sp>
      <p:sp>
        <p:nvSpPr>
          <p:cNvPr id="18" name="Down Arrow 17"/>
          <p:cNvSpPr/>
          <p:nvPr/>
        </p:nvSpPr>
        <p:spPr bwMode="auto">
          <a:xfrm rot="5400000">
            <a:off x="5542035" y="2609454"/>
            <a:ext cx="707380" cy="698638"/>
          </a:xfrm>
          <a:prstGeom prst="downArrow">
            <a:avLst/>
          </a:prstGeom>
          <a:solidFill>
            <a:srgbClr val="FF6600"/>
          </a:solidFill>
          <a:ln w="9525" cap="flat" cmpd="sng" algn="ctr">
            <a:noFill/>
            <a:prstDash val="solid"/>
            <a:round/>
            <a:headEnd type="none" w="med" len="med"/>
            <a:tailEnd type="none" w="med" len="med"/>
          </a:ln>
          <a:effectLst/>
        </p:spPr>
        <p:txBody>
          <a:bodyPr vert="horz" wrap="square" lIns="71320" tIns="35661" rIns="71320" bIns="35661" numCol="1" rtlCol="0" anchor="ctr" anchorCtr="0" compatLnSpc="1">
            <a:prstTxWarp prst="textNoShape">
              <a:avLst/>
            </a:prstTxWarp>
          </a:bodyPr>
          <a:lstStyle/>
          <a:p>
            <a:pPr marL="170872" indent="-170872" algn="ctr" defTabSz="713203" eaLnBrk="0" fontAlgn="base" hangingPunct="0">
              <a:spcBef>
                <a:spcPct val="50000"/>
              </a:spcBef>
              <a:spcAft>
                <a:spcPct val="0"/>
              </a:spcAft>
            </a:pPr>
            <a:endParaRPr lang="en-US" sz="1200" dirty="0">
              <a:solidFill>
                <a:srgbClr val="000000"/>
              </a:solidFill>
            </a:endParaRPr>
          </a:p>
        </p:txBody>
      </p:sp>
      <p:sp>
        <p:nvSpPr>
          <p:cNvPr id="19" name="Down Arrow 18"/>
          <p:cNvSpPr/>
          <p:nvPr/>
        </p:nvSpPr>
        <p:spPr bwMode="auto">
          <a:xfrm rot="16200000" flipH="1">
            <a:off x="2888002" y="3903109"/>
            <a:ext cx="707380" cy="698638"/>
          </a:xfrm>
          <a:prstGeom prst="downArrow">
            <a:avLst/>
          </a:prstGeom>
          <a:solidFill>
            <a:srgbClr val="FF6600"/>
          </a:solidFill>
          <a:ln w="9525" cap="flat" cmpd="sng" algn="ctr">
            <a:noFill/>
            <a:prstDash val="solid"/>
            <a:round/>
            <a:headEnd type="none" w="med" len="med"/>
            <a:tailEnd type="none" w="med" len="med"/>
          </a:ln>
          <a:effectLst/>
        </p:spPr>
        <p:txBody>
          <a:bodyPr vert="horz" wrap="square" lIns="71320" tIns="35661" rIns="71320" bIns="35661" numCol="1" rtlCol="0" anchor="ctr" anchorCtr="0" compatLnSpc="1">
            <a:prstTxWarp prst="textNoShape">
              <a:avLst/>
            </a:prstTxWarp>
          </a:bodyPr>
          <a:lstStyle/>
          <a:p>
            <a:pPr marL="170872" indent="-170872" algn="ctr" defTabSz="713203" eaLnBrk="0" fontAlgn="base" hangingPunct="0">
              <a:spcBef>
                <a:spcPct val="50000"/>
              </a:spcBef>
              <a:spcAft>
                <a:spcPct val="0"/>
              </a:spcAft>
            </a:pPr>
            <a:endParaRPr lang="en-US" sz="1200" dirty="0">
              <a:solidFill>
                <a:srgbClr val="000000"/>
              </a:solidFill>
            </a:endParaRPr>
          </a:p>
        </p:txBody>
      </p:sp>
      <p:sp>
        <p:nvSpPr>
          <p:cNvPr id="20" name="Down Arrow 19"/>
          <p:cNvSpPr/>
          <p:nvPr/>
        </p:nvSpPr>
        <p:spPr bwMode="auto">
          <a:xfrm rot="16200000" flipH="1">
            <a:off x="2888002" y="2609454"/>
            <a:ext cx="707380" cy="698638"/>
          </a:xfrm>
          <a:prstGeom prst="downArrow">
            <a:avLst/>
          </a:prstGeom>
          <a:solidFill>
            <a:srgbClr val="FF6600"/>
          </a:solidFill>
          <a:ln w="9525" cap="flat" cmpd="sng" algn="ctr">
            <a:noFill/>
            <a:prstDash val="solid"/>
            <a:round/>
            <a:headEnd type="none" w="med" len="med"/>
            <a:tailEnd type="none" w="med" len="med"/>
          </a:ln>
          <a:effectLst/>
        </p:spPr>
        <p:txBody>
          <a:bodyPr vert="horz" wrap="square" lIns="71320" tIns="35661" rIns="71320" bIns="35661" numCol="1" rtlCol="0" anchor="ctr" anchorCtr="0" compatLnSpc="1">
            <a:prstTxWarp prst="textNoShape">
              <a:avLst/>
            </a:prstTxWarp>
          </a:bodyPr>
          <a:lstStyle/>
          <a:p>
            <a:pPr marL="170872" indent="-170872" algn="ctr" defTabSz="713203" eaLnBrk="0" fontAlgn="base" hangingPunct="0">
              <a:spcBef>
                <a:spcPct val="50000"/>
              </a:spcBef>
              <a:spcAft>
                <a:spcPct val="0"/>
              </a:spcAft>
            </a:pPr>
            <a:endParaRPr lang="en-US" sz="1200" dirty="0">
              <a:solidFill>
                <a:srgbClr val="000000"/>
              </a:solidFill>
            </a:endParaRPr>
          </a:p>
        </p:txBody>
      </p:sp>
      <p:sp>
        <p:nvSpPr>
          <p:cNvPr id="21" name="TextBox 20"/>
          <p:cNvSpPr txBox="1"/>
          <p:nvPr/>
        </p:nvSpPr>
        <p:spPr>
          <a:xfrm>
            <a:off x="3906302" y="4613505"/>
            <a:ext cx="1318060" cy="210518"/>
          </a:xfrm>
          <a:prstGeom prst="rect">
            <a:avLst/>
          </a:prstGeom>
          <a:noFill/>
        </p:spPr>
        <p:txBody>
          <a:bodyPr wrap="square" lIns="71320" tIns="35661" rIns="71320" bIns="35661" rtlCol="0">
            <a:spAutoFit/>
          </a:bodyPr>
          <a:lstStyle/>
          <a:p>
            <a:pPr algn="ctr" defTabSz="713203"/>
            <a:r>
              <a:rPr lang="en-US" sz="900" b="1" dirty="0">
                <a:solidFill>
                  <a:srgbClr val="000000"/>
                </a:solidFill>
              </a:rPr>
              <a:t>Tablet</a:t>
            </a:r>
          </a:p>
        </p:txBody>
      </p:sp>
    </p:spTree>
    <p:extLst>
      <p:ext uri="{BB962C8B-B14F-4D97-AF65-F5344CB8AC3E}">
        <p14:creationId xmlns:p14="http://schemas.microsoft.com/office/powerpoint/2010/main" val="13642475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Maintenance Tools (cont’d)</a:t>
            </a:r>
          </a:p>
        </p:txBody>
      </p:sp>
      <p:pic>
        <p:nvPicPr>
          <p:cNvPr id="4" name="Between Bearing Pump_Extended Explosion for NMAC M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81256" y="1580088"/>
            <a:ext cx="5053360" cy="3144313"/>
          </a:xfrm>
          <a:prstGeom prst="rect">
            <a:avLst/>
          </a:prstGeom>
        </p:spPr>
      </p:pic>
      <p:pic>
        <p:nvPicPr>
          <p:cNvPr id="5" name="Picture 4"/>
          <p:cNvPicPr>
            <a:picLocks noChangeAspect="1"/>
          </p:cNvPicPr>
          <p:nvPr/>
        </p:nvPicPr>
        <p:blipFill>
          <a:blip r:embed="rId5"/>
          <a:stretch>
            <a:fillRect/>
          </a:stretch>
        </p:blipFill>
        <p:spPr>
          <a:xfrm>
            <a:off x="365909" y="934512"/>
            <a:ext cx="3376601" cy="4136203"/>
          </a:xfrm>
          <a:prstGeom prst="rect">
            <a:avLst/>
          </a:prstGeom>
        </p:spPr>
      </p:pic>
    </p:spTree>
    <p:extLst>
      <p:ext uri="{BB962C8B-B14F-4D97-AF65-F5344CB8AC3E}">
        <p14:creationId xmlns:p14="http://schemas.microsoft.com/office/powerpoint/2010/main" val="286495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Monitoring of Plant Health</a:t>
            </a:r>
          </a:p>
        </p:txBody>
      </p:sp>
      <p:pic>
        <p:nvPicPr>
          <p:cNvPr id="32" name="Picture 31"/>
          <p:cNvPicPr>
            <a:picLocks noChangeAspect="1"/>
          </p:cNvPicPr>
          <p:nvPr/>
        </p:nvPicPr>
        <p:blipFill>
          <a:blip r:embed="rId2"/>
          <a:stretch>
            <a:fillRect/>
          </a:stretch>
        </p:blipFill>
        <p:spPr>
          <a:xfrm>
            <a:off x="588520" y="761736"/>
            <a:ext cx="7980710" cy="4195156"/>
          </a:xfrm>
          <a:prstGeom prst="rect">
            <a:avLst/>
          </a:prstGeom>
        </p:spPr>
      </p:pic>
    </p:spTree>
    <p:extLst>
      <p:ext uri="{BB962C8B-B14F-4D97-AF65-F5344CB8AC3E}">
        <p14:creationId xmlns:p14="http://schemas.microsoft.com/office/powerpoint/2010/main" val="22709839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Technology for Training</a:t>
            </a:r>
          </a:p>
        </p:txBody>
      </p:sp>
      <p:sp>
        <p:nvSpPr>
          <p:cNvPr id="3" name="Content Placeholder 2"/>
          <p:cNvSpPr>
            <a:spLocks noGrp="1"/>
          </p:cNvSpPr>
          <p:nvPr>
            <p:ph idx="1"/>
          </p:nvPr>
        </p:nvSpPr>
        <p:spPr>
          <a:xfrm>
            <a:off x="274320" y="838200"/>
            <a:ext cx="5035732" cy="4495800"/>
          </a:xfrm>
        </p:spPr>
        <p:txBody>
          <a:bodyPr>
            <a:normAutofit/>
          </a:bodyPr>
          <a:lstStyle/>
          <a:p>
            <a:r>
              <a:rPr lang="en-US" dirty="0"/>
              <a:t>Standardization across company, fleets, industry</a:t>
            </a:r>
          </a:p>
          <a:p>
            <a:r>
              <a:rPr lang="en-US" dirty="0"/>
              <a:t>Collaboration – in development and delivery</a:t>
            </a:r>
          </a:p>
          <a:p>
            <a:r>
              <a:rPr lang="en-US" dirty="0"/>
              <a:t>Shared resources</a:t>
            </a:r>
          </a:p>
          <a:p>
            <a:r>
              <a:rPr lang="en-US" dirty="0"/>
              <a:t>Increased use of on-line and distance learning</a:t>
            </a:r>
          </a:p>
          <a:p>
            <a:r>
              <a:rPr lang="en-US" dirty="0"/>
              <a:t>Simulated action and environments</a:t>
            </a:r>
          </a:p>
          <a:p>
            <a:r>
              <a:rPr lang="en-US" dirty="0"/>
              <a:t>Gamification</a:t>
            </a:r>
          </a:p>
          <a:p>
            <a:endParaRPr lang="en-US" dirty="0"/>
          </a:p>
        </p:txBody>
      </p:sp>
      <p:pic>
        <p:nvPicPr>
          <p:cNvPr id="4" name="Content Placeholder 5"/>
          <p:cNvPicPr>
            <a:picLocks noChangeAspect="1"/>
          </p:cNvPicPr>
          <p:nvPr/>
        </p:nvPicPr>
        <p:blipFill rotWithShape="1">
          <a:blip r:embed="rId2"/>
          <a:srcRect l="4461" t="2263" r="2312" b="3752"/>
          <a:stretch/>
        </p:blipFill>
        <p:spPr>
          <a:xfrm>
            <a:off x="4821790" y="2177092"/>
            <a:ext cx="3978494" cy="293919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9617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7 PowerPoint Theme">
  <a:themeElements>
    <a:clrScheme name="EPRI Color Theme 2015">
      <a:dk1>
        <a:srgbClr val="000000"/>
      </a:dk1>
      <a:lt1>
        <a:srgbClr val="FFFFFF"/>
      </a:lt1>
      <a:dk2>
        <a:srgbClr val="000099"/>
      </a:dk2>
      <a:lt2>
        <a:srgbClr val="595959"/>
      </a:lt2>
      <a:accent1>
        <a:srgbClr val="006699"/>
      </a:accent1>
      <a:accent2>
        <a:srgbClr val="A50021"/>
      </a:accent2>
      <a:accent3>
        <a:srgbClr val="30BE30"/>
      </a:accent3>
      <a:accent4>
        <a:srgbClr val="FF8000"/>
      </a:accent4>
      <a:accent5>
        <a:srgbClr val="8409FF"/>
      </a:accent5>
      <a:accent6>
        <a:srgbClr val="FFCC00"/>
      </a:accent6>
      <a:hlink>
        <a:srgbClr val="0000FF"/>
      </a:hlink>
      <a:folHlink>
        <a:srgbClr val="FF00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219075" marR="0" indent="-219075"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219075" marR="0" indent="-219075" algn="ctr" defTabSz="914400" rtl="0" eaLnBrk="0" fontAlgn="base" latinLnBrk="0" hangingPunct="0">
          <a:lnSpc>
            <a:spcPct val="100000"/>
          </a:lnSpc>
          <a:spcBef>
            <a:spcPct val="50000"/>
          </a:spcBef>
          <a:spcAft>
            <a:spcPct val="0"/>
          </a:spcAft>
          <a:buClrTx/>
          <a:buSzTx/>
          <a:buFontTx/>
          <a:buNone/>
          <a:tabLst/>
          <a:defRPr kumimoji="0" lang="en-US" sz="1600" b="0" i="0" u="none" strike="noStrike" cap="none" normalizeH="0" baseline="0" smtClean="0">
            <a:ln>
              <a:noFill/>
            </a:ln>
            <a:solidFill>
              <a:srgbClr val="000000"/>
            </a:solidFill>
            <a:effectLst/>
            <a:latin typeface="Arial"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000000"/>
        </a:dk1>
        <a:lt1>
          <a:srgbClr val="FFFFFF"/>
        </a:lt1>
        <a:dk2>
          <a:srgbClr val="0013C5"/>
        </a:dk2>
        <a:lt2>
          <a:srgbClr val="B2B2B2"/>
        </a:lt2>
        <a:accent1>
          <a:srgbClr val="B04359"/>
        </a:accent1>
        <a:accent2>
          <a:srgbClr val="006699"/>
        </a:accent2>
        <a:accent3>
          <a:srgbClr val="FFFFFF"/>
        </a:accent3>
        <a:accent4>
          <a:srgbClr val="000000"/>
        </a:accent4>
        <a:accent5>
          <a:srgbClr val="D4B0B5"/>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4">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A432"/>
        </a:hlink>
        <a:folHlink>
          <a:srgbClr val="4FE37C"/>
        </a:folHlink>
      </a:clrScheme>
      <a:clrMap bg1="lt1" tx1="dk1" bg2="lt2" tx2="dk2" accent1="accent1" accent2="accent2" accent3="accent3" accent4="accent4" accent5="accent5" accent6="accent6" hlink="hlink" folHlink="folHlink"/>
    </a:extraClrScheme>
    <a:extraClrScheme>
      <a:clrScheme name="blank 15">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4FE37C"/>
        </a:folHlink>
      </a:clrScheme>
      <a:clrMap bg1="lt1" tx1="dk1" bg2="lt2" tx2="dk2" accent1="accent1" accent2="accent2" accent3="accent3" accent4="accent4" accent5="accent5" accent6="accent6" hlink="hlink" folHlink="folHlink"/>
    </a:extraClrScheme>
    <a:extraClrScheme>
      <a:clrScheme name="blank 16">
        <a:dk1>
          <a:srgbClr val="000000"/>
        </a:dk1>
        <a:lt1>
          <a:srgbClr val="FFFFFF"/>
        </a:lt1>
        <a:dk2>
          <a:srgbClr val="0013C5"/>
        </a:dk2>
        <a:lt2>
          <a:srgbClr val="B2B2B2"/>
        </a:lt2>
        <a:accent1>
          <a:srgbClr val="A50021"/>
        </a:accent1>
        <a:accent2>
          <a:srgbClr val="006699"/>
        </a:accent2>
        <a:accent3>
          <a:srgbClr val="FFFFFF"/>
        </a:accent3>
        <a:accent4>
          <a:srgbClr val="000000"/>
        </a:accent4>
        <a:accent5>
          <a:srgbClr val="CFAAAB"/>
        </a:accent5>
        <a:accent6>
          <a:srgbClr val="005C8A"/>
        </a:accent6>
        <a:hlink>
          <a:srgbClr val="FF9933"/>
        </a:hlink>
        <a:folHlink>
          <a:srgbClr val="33CC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owerPoint-Widescreen-Template-2017.potx [Read-Only]" id="{F594B589-A1C8-4F94-A4CC-0F126C500D6B}" vid="{8A492D12-80E0-4EFA-AC2D-4D1CE202705F}"/>
    </a:ext>
  </a:extLst>
</a:theme>
</file>

<file path=docProps/app.xml><?xml version="1.0" encoding="utf-8"?>
<Properties xmlns="http://schemas.openxmlformats.org/officeDocument/2006/extended-properties" xmlns:vt="http://schemas.openxmlformats.org/officeDocument/2006/docPropsVTypes">
  <TotalTime>293</TotalTime>
  <Words>1253</Words>
  <Application>Microsoft Office PowerPoint</Application>
  <PresentationFormat>On-screen Show (16:10)</PresentationFormat>
  <Paragraphs>208</Paragraphs>
  <Slides>31</Slides>
  <Notes>0</Notes>
  <HiddenSlides>0</HiddenSlides>
  <MMClips>2</MMClips>
  <ScaleCrop>false</ScaleCrop>
  <HeadingPairs>
    <vt:vector size="4" baseType="variant">
      <vt:variant>
        <vt:lpstr>Theme</vt:lpstr>
      </vt:variant>
      <vt:variant>
        <vt:i4>2</vt:i4>
      </vt:variant>
      <vt:variant>
        <vt:lpstr>Slide Titles</vt:lpstr>
      </vt:variant>
      <vt:variant>
        <vt:i4>31</vt:i4>
      </vt:variant>
    </vt:vector>
  </HeadingPairs>
  <TitlesOfParts>
    <vt:vector size="33" baseType="lpstr">
      <vt:lpstr>Office Theme</vt:lpstr>
      <vt:lpstr>2017 PowerPoint Theme</vt:lpstr>
      <vt:lpstr>PowerPoint Presentation</vt:lpstr>
      <vt:lpstr>PowerPoint Presentation</vt:lpstr>
      <vt:lpstr>Perspectives on Advanced Technology </vt:lpstr>
      <vt:lpstr>Strategic Benefits of Advanced Nuclear Technologies</vt:lpstr>
      <vt:lpstr>Opportunities and Timely Benefits</vt:lpstr>
      <vt:lpstr>Advanced Maintenance Tools</vt:lpstr>
      <vt:lpstr>Advanced Maintenance Tools (cont’d)</vt:lpstr>
      <vt:lpstr>Advanced Monitoring of Plant Health</vt:lpstr>
      <vt:lpstr>Advanced Technology for Training</vt:lpstr>
      <vt:lpstr>Advanced Inspection and Analytics</vt:lpstr>
      <vt:lpstr>Advanced Inspection and Analytics (cont’d)</vt:lpstr>
      <vt:lpstr>Advanced Materials and Components</vt:lpstr>
      <vt:lpstr>Advanced Tools for Accident Analysis and Mitigation</vt:lpstr>
      <vt:lpstr>Summary</vt:lpstr>
      <vt:lpstr>PowerPoint Presentation</vt:lpstr>
      <vt:lpstr>PowerPoint Presentation</vt:lpstr>
      <vt:lpstr>Perspectives on Advanced Technology: The Power of One</vt:lpstr>
      <vt:lpstr>Global Energy Consumption</vt:lpstr>
      <vt:lpstr>International Atomic Energy Agency</vt:lpstr>
      <vt:lpstr>For Process Heat Usable/Required Temperatures</vt:lpstr>
      <vt:lpstr>Water Crisis</vt:lpstr>
      <vt:lpstr>Who is X-energy?</vt:lpstr>
      <vt:lpstr>X-energy Innovation Model</vt:lpstr>
      <vt:lpstr>The Xe-100 Reactor</vt:lpstr>
      <vt:lpstr>TRISO Fuel is the Key to Unsurpassed Safety</vt:lpstr>
      <vt:lpstr>The Power of One: Game Changers</vt:lpstr>
      <vt:lpstr>The Power of One: Potential Energy Game Changers</vt:lpstr>
      <vt:lpstr>The Power of One: Future Energy Game Changers</vt:lpstr>
      <vt:lpstr>Contact Information</vt:lpstr>
      <vt:lpstr>PowerPoint Presentation</vt:lpstr>
      <vt:lpstr>PowerPoint Presentation</vt:lpstr>
    </vt:vector>
  </TitlesOfParts>
  <Company>NEI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Creative Temp</dc:creator>
  <cp:lastModifiedBy>Jamie Williams</cp:lastModifiedBy>
  <cp:revision>26</cp:revision>
  <dcterms:created xsi:type="dcterms:W3CDTF">2017-04-13T19:48:23Z</dcterms:created>
  <dcterms:modified xsi:type="dcterms:W3CDTF">2017-05-18T15:56:29Z</dcterms:modified>
</cp:coreProperties>
</file>