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5143500" cx="9144000"/>
  <p:notesSz cx="7315200" cy="9601200"/>
  <p:embeddedFontLst>
    <p:embeddedFont>
      <p:font typeface="Arial Narrow"/>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ArialNarrow-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ArialNarrow-italic.fntdata"/><Relationship Id="rId25" Type="http://schemas.openxmlformats.org/officeDocument/2006/relationships/font" Target="fonts/ArialNarrow-bold.fntdata"/><Relationship Id="rId27" Type="http://schemas.openxmlformats.org/officeDocument/2006/relationships/font" Target="fonts/ArialNarrow-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169920" cy="48006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 name="Shape 4"/>
          <p:cNvSpPr txBox="1"/>
          <p:nvPr>
            <p:ph idx="10" type="dt"/>
          </p:nvPr>
        </p:nvSpPr>
        <p:spPr>
          <a:xfrm>
            <a:off x="4143587" y="0"/>
            <a:ext cx="3169920" cy="480060"/>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5" name="Shape 5"/>
          <p:cNvSpPr/>
          <p:nvPr>
            <p:ph idx="3"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Shape 6"/>
          <p:cNvSpPr txBox="1"/>
          <p:nvPr>
            <p:ph idx="1" type="body"/>
          </p:nvPr>
        </p:nvSpPr>
        <p:spPr>
          <a:xfrm>
            <a:off x="731520" y="4560570"/>
            <a:ext cx="5852160" cy="4320540"/>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9119474"/>
            <a:ext cx="3169920" cy="48006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8" name="Shape 8"/>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bbc.co.uk/bitesize/standard/physics/health_physics/nuclear_radiation/revision/3/"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ns.org/pi/resources/dosechart/" TargetMode="External"/><Relationship Id="rId3" Type="http://schemas.openxmlformats.org/officeDocument/2006/relationships/hyperlink" Target="https://www.epa.gov/radiation/calculate-your-radiation-dose" TargetMode="External"/><Relationship Id="rId4" Type="http://schemas.openxmlformats.org/officeDocument/2006/relationships/hyperlink" Target="https://www.nrc.gov/about-nrc/radiation/around-us/calculator.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ps.org/hpspublications/articles/dosesfrommedicalradiation.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health-effects/rad-exposure-cancer.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Linear_no-threshold_model" TargetMode="External"/><Relationship Id="rId3" Type="http://schemas.openxmlformats.org/officeDocument/2006/relationships/hyperlink" Target="https://ssl.ans.org/cms/media/?m=178&amp;n=Sept+radiation+dose+article.pdf" TargetMode="External"/><Relationship Id="rId4" Type="http://schemas.openxmlformats.org/officeDocument/2006/relationships/hyperlink" Target="http://www2.lbl.gov/abc/wallchart/chapters/appendix/appendixf.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ho.int/ionizing_radiation/chernobyl/backgrounder/en/" TargetMode="External"/><Relationship Id="rId3" Type="http://schemas.openxmlformats.org/officeDocument/2006/relationships/hyperlink" Target="http://www.who.int/ionizing_radiation/a_e/fukushima/faqs-fukushima/en/" TargetMode="External"/><Relationship Id="rId4" Type="http://schemas.openxmlformats.org/officeDocument/2006/relationships/hyperlink" Target="https://kenanmalik.wordpress.com/2015/07/30/the-irrational-fear-of-radiation/"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 name="Shape 47"/>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8" name="Shape 48"/>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lnSpc>
                <a:spcPct val="90000"/>
              </a:lnSpc>
              <a:spcBef>
                <a:spcPts val="450"/>
              </a:spcBef>
              <a:spcAft>
                <a:spcPts val="0"/>
              </a:spcAft>
              <a:buNone/>
            </a:pPr>
            <a:r>
              <a:rPr lang="en-US">
                <a:latin typeface="Arial Narrow"/>
                <a:ea typeface="Arial Narrow"/>
                <a:cs typeface="Arial Narrow"/>
                <a:sym typeface="Arial Narrow"/>
              </a:rPr>
              <a:t>Alpha - relatively large particles, stopped by ~4 inches of air, can use paper as a shield</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not dangerous unless the alpha particle gets inside the body (inhalation or ingestion)</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Beta - small particle (electron or positron), if high energy, can penetrate skin, can use aluminum to shield beta particles</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Gamma = photons - low energy gammas=x-rays (emitted when an electron moves to a lower energy orbital) or high energy gamma (when protons/neutrons move to a lower energy orbital)</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has properties of both a wave and a particle</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easily penetrates tissue but very small so has lower biological impact than alpha radiation</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use lead as a shield</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neutron - chargeless particle that can cause ionization via secondary reactions</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very penetrating (but neutral and somewhat small)</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use concrete (or water) as a shield</a:t>
            </a:r>
            <a:endParaRPr>
              <a:latin typeface="Arial Narrow"/>
              <a:ea typeface="Arial Narrow"/>
              <a:cs typeface="Arial Narrow"/>
              <a:sym typeface="Arial Narrow"/>
            </a:endParaRPr>
          </a:p>
          <a:p>
            <a:pPr indent="0" lvl="0" marL="0">
              <a:spcBef>
                <a:spcPts val="360"/>
              </a:spcBef>
              <a:spcAft>
                <a:spcPts val="0"/>
              </a:spcAft>
              <a:buNone/>
            </a:pPr>
            <a:r>
              <a:rPr lang="en-US">
                <a:latin typeface="Arial Narrow"/>
                <a:ea typeface="Arial Narrow"/>
                <a:cs typeface="Arial Narrow"/>
                <a:sym typeface="Arial Narrow"/>
              </a:rPr>
              <a:t>Learn more:  </a:t>
            </a:r>
            <a:r>
              <a:rPr lang="en-US" u="sng">
                <a:solidFill>
                  <a:schemeClr val="hlink"/>
                </a:solidFill>
                <a:hlinkClick r:id="rId2"/>
              </a:rPr>
              <a:t>http://www.bbc.co.uk/bitesize/standard/physics/health_physics/nuclear_radiation/revision/3/</a:t>
            </a:r>
            <a:endParaRPr/>
          </a:p>
          <a:p>
            <a:pPr indent="0" lvl="0" marL="0">
              <a:spcBef>
                <a:spcPts val="360"/>
              </a:spcBef>
              <a:spcAft>
                <a:spcPts val="0"/>
              </a:spcAft>
              <a:buNone/>
            </a:pPr>
            <a:r>
              <a:t/>
            </a:r>
            <a:endParaRPr/>
          </a:p>
        </p:txBody>
      </p:sp>
      <p:sp>
        <p:nvSpPr>
          <p:cNvPr id="139" name="Shape 139"/>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In general, radiation protection means reduce radiation dose to as low as reasonably achievable (this is known as ALARA in the nuclear industry).</a:t>
            </a:r>
            <a:endParaRPr/>
          </a:p>
          <a:p>
            <a:pPr indent="0" lvl="0" marL="0">
              <a:spcBef>
                <a:spcPts val="360"/>
              </a:spcBef>
              <a:spcAft>
                <a:spcPts val="0"/>
              </a:spcAft>
              <a:buNone/>
            </a:pPr>
            <a:r>
              <a:rPr lang="en-US"/>
              <a:t>Dose can be reduced in three primary ways:</a:t>
            </a:r>
            <a:endParaRPr/>
          </a:p>
          <a:p>
            <a:pPr indent="-317500" lvl="0" marL="457200" rtl="0">
              <a:spcBef>
                <a:spcPts val="360"/>
              </a:spcBef>
              <a:spcAft>
                <a:spcPts val="0"/>
              </a:spcAft>
              <a:buSzPts val="1400"/>
              <a:buAutoNum type="arabicPeriod"/>
            </a:pPr>
            <a:r>
              <a:rPr lang="en-US"/>
              <a:t>time - dose is proportional to the time spent being exposed.  Spend as little time next to a source as possible.</a:t>
            </a:r>
            <a:endParaRPr/>
          </a:p>
          <a:p>
            <a:pPr indent="-317500" lvl="0" marL="457200" rtl="0">
              <a:spcBef>
                <a:spcPts val="0"/>
              </a:spcBef>
              <a:spcAft>
                <a:spcPts val="0"/>
              </a:spcAft>
              <a:buSzPts val="1400"/>
              <a:buAutoNum type="arabicPeriod"/>
            </a:pPr>
            <a:r>
              <a:rPr lang="en-US"/>
              <a:t>distance - dose is inversely proportional to distance squared.  stepping away from the source will significantly reduce your dose.</a:t>
            </a:r>
            <a:endParaRPr/>
          </a:p>
          <a:p>
            <a:pPr indent="-317500" lvl="0" marL="457200" rtl="0">
              <a:spcBef>
                <a:spcPts val="0"/>
              </a:spcBef>
              <a:spcAft>
                <a:spcPts val="0"/>
              </a:spcAft>
              <a:buSzPts val="1400"/>
              <a:buAutoNum type="arabicPeriod"/>
            </a:pPr>
            <a:r>
              <a:rPr lang="en-US"/>
              <a:t>shielding - putting a material (such as lead, concrete, or water) in between you and the source will result in the radiation being absorbed or scattered and you receiving a lower dose</a:t>
            </a:r>
            <a:endParaRPr/>
          </a:p>
          <a:p>
            <a:pPr indent="0" lvl="0" marL="0" rtl="0">
              <a:spcBef>
                <a:spcPts val="360"/>
              </a:spcBef>
              <a:spcAft>
                <a:spcPts val="0"/>
              </a:spcAft>
              <a:buNone/>
            </a:pPr>
            <a:r>
              <a:rPr lang="en-US"/>
              <a:t>Contamination is a radioactive particle where it isn’t supposed to be.  Being contaminated doesn’t make YOU radioactive - it means you are transporting radioactive particles.</a:t>
            </a:r>
            <a:endParaRPr/>
          </a:p>
          <a:p>
            <a:pPr indent="0" lvl="0" marL="0" rtl="0">
              <a:spcBef>
                <a:spcPts val="360"/>
              </a:spcBef>
              <a:spcAft>
                <a:spcPts val="0"/>
              </a:spcAft>
              <a:buNone/>
            </a:pPr>
            <a:r>
              <a:rPr lang="en-US"/>
              <a:t>The white suit is not for radiation protection (gammas and neutrons would go right through the suit).  Instead it is worn in an area where there might be radioactive particles (dust) that we are trying to prevent spreading.  The suit is carefully removed upon exiting the radioactive area.</a:t>
            </a:r>
            <a:endParaRPr/>
          </a:p>
          <a:p>
            <a:pPr indent="0" lvl="0" marL="0">
              <a:spcBef>
                <a:spcPts val="360"/>
              </a:spcBef>
              <a:spcAft>
                <a:spcPts val="0"/>
              </a:spcAft>
              <a:buNone/>
            </a:pPr>
            <a:r>
              <a:rPr lang="en-US"/>
              <a:t>In the lower picture, these workers are wearing a respirator.  Respirators provide radiation protection by filtering particles before they reach your lungs.  Although alpha particles are harmless external to your body (because your skin is a natural shield for both alpha and beta radiation), they can cause significant damage if they are internal (via ingestion or inhalation).  Thus a respirator is used to prevent this.</a:t>
            </a:r>
            <a:endParaRPr/>
          </a:p>
        </p:txBody>
      </p:sp>
      <p:sp>
        <p:nvSpPr>
          <p:cNvPr id="148" name="Shape 148"/>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A 6</a:t>
            </a:r>
            <a:endParaRPr/>
          </a:p>
          <a:p>
            <a:pPr indent="0" lvl="0" marL="0">
              <a:spcBef>
                <a:spcPts val="360"/>
              </a:spcBef>
              <a:spcAft>
                <a:spcPts val="0"/>
              </a:spcAft>
              <a:buNone/>
            </a:pPr>
            <a:r>
              <a:rPr lang="en-US"/>
              <a:t>B 2</a:t>
            </a:r>
            <a:endParaRPr/>
          </a:p>
          <a:p>
            <a:pPr indent="0" lvl="0" marL="0">
              <a:spcBef>
                <a:spcPts val="360"/>
              </a:spcBef>
              <a:spcAft>
                <a:spcPts val="0"/>
              </a:spcAft>
              <a:buNone/>
            </a:pPr>
            <a:r>
              <a:rPr lang="en-US"/>
              <a:t>C 7</a:t>
            </a:r>
            <a:endParaRPr/>
          </a:p>
          <a:p>
            <a:pPr indent="0" lvl="0" marL="0">
              <a:spcBef>
                <a:spcPts val="360"/>
              </a:spcBef>
              <a:spcAft>
                <a:spcPts val="0"/>
              </a:spcAft>
              <a:buNone/>
            </a:pPr>
            <a:r>
              <a:rPr lang="en-US"/>
              <a:t>D 5</a:t>
            </a:r>
            <a:endParaRPr/>
          </a:p>
          <a:p>
            <a:pPr indent="0" lvl="0" marL="0">
              <a:spcBef>
                <a:spcPts val="360"/>
              </a:spcBef>
              <a:spcAft>
                <a:spcPts val="0"/>
              </a:spcAft>
              <a:buNone/>
            </a:pPr>
            <a:r>
              <a:rPr lang="en-US"/>
              <a:t>E 3</a:t>
            </a:r>
            <a:endParaRPr/>
          </a:p>
          <a:p>
            <a:pPr indent="0" lvl="0" marL="0">
              <a:spcBef>
                <a:spcPts val="360"/>
              </a:spcBef>
              <a:spcAft>
                <a:spcPts val="0"/>
              </a:spcAft>
              <a:buNone/>
            </a:pPr>
            <a:r>
              <a:rPr lang="en-US"/>
              <a:t>F 1</a:t>
            </a:r>
            <a:endParaRPr/>
          </a:p>
          <a:p>
            <a:pPr indent="0" lvl="0" marL="0">
              <a:spcBef>
                <a:spcPts val="360"/>
              </a:spcBef>
              <a:spcAft>
                <a:spcPts val="0"/>
              </a:spcAft>
              <a:buNone/>
            </a:pPr>
            <a:r>
              <a:rPr lang="en-US"/>
              <a:t>G 4</a:t>
            </a:r>
            <a:endParaRPr/>
          </a:p>
          <a:p>
            <a:pPr indent="0" lvl="0" marL="0">
              <a:spcBef>
                <a:spcPts val="360"/>
              </a:spcBef>
              <a:spcAft>
                <a:spcPts val="0"/>
              </a:spcAft>
              <a:buNone/>
            </a:pPr>
            <a:r>
              <a:rPr lang="en-US"/>
              <a:t>Review what background dose is</a:t>
            </a:r>
            <a:endParaRPr/>
          </a:p>
        </p:txBody>
      </p:sp>
      <p:sp>
        <p:nvSpPr>
          <p:cNvPr id="160" name="Shape 160"/>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A Geiger counter is a device to detect radiation.  You can’t see, hear, feel, or smell radiation.  But you can detect it with a special instrument.</a:t>
            </a:r>
            <a:endParaRPr/>
          </a:p>
          <a:p>
            <a:pPr indent="0" lvl="0" marL="0">
              <a:spcBef>
                <a:spcPts val="360"/>
              </a:spcBef>
              <a:spcAft>
                <a:spcPts val="0"/>
              </a:spcAft>
              <a:buNone/>
            </a:pPr>
            <a:r>
              <a:rPr lang="en-US"/>
              <a:t>Fiesta ware - contains uranium in the orange paint (alpha emitter)</a:t>
            </a:r>
            <a:endParaRPr/>
          </a:p>
          <a:p>
            <a:pPr indent="0" lvl="0" marL="0">
              <a:spcBef>
                <a:spcPts val="360"/>
              </a:spcBef>
              <a:spcAft>
                <a:spcPts val="0"/>
              </a:spcAft>
              <a:buNone/>
            </a:pPr>
            <a:r>
              <a:rPr lang="en-US"/>
              <a:t>Lantern mantels contain radioactive thorium</a:t>
            </a:r>
            <a:endParaRPr/>
          </a:p>
          <a:p>
            <a:pPr indent="0" lvl="0" marL="0">
              <a:spcBef>
                <a:spcPts val="360"/>
              </a:spcBef>
              <a:spcAft>
                <a:spcPts val="0"/>
              </a:spcAft>
              <a:buNone/>
            </a:pPr>
            <a:r>
              <a:rPr lang="en-US"/>
              <a:t>Salt substitute has potassium (which has a naturally ocurring radioactive isotope)</a:t>
            </a:r>
            <a:endParaRPr/>
          </a:p>
          <a:p>
            <a:pPr indent="0" lvl="0" marL="0">
              <a:spcBef>
                <a:spcPts val="360"/>
              </a:spcBef>
              <a:spcAft>
                <a:spcPts val="0"/>
              </a:spcAft>
              <a:buNone/>
            </a:pPr>
            <a:r>
              <a:rPr lang="en-US"/>
              <a:t>Check sources - labelled with type of particle and energy</a:t>
            </a:r>
            <a:endParaRPr/>
          </a:p>
          <a:p>
            <a:pPr indent="0" lvl="0" marL="0">
              <a:spcBef>
                <a:spcPts val="360"/>
              </a:spcBef>
              <a:spcAft>
                <a:spcPts val="0"/>
              </a:spcAft>
              <a:buNone/>
            </a:pPr>
            <a:r>
              <a:rPr lang="en-US"/>
              <a:t>Smoke detectors have Americium (alpha particle emitter)</a:t>
            </a:r>
            <a:endParaRPr/>
          </a:p>
          <a:p>
            <a:pPr indent="0" lvl="0" marL="0">
              <a:spcBef>
                <a:spcPts val="360"/>
              </a:spcBef>
              <a:spcAft>
                <a:spcPts val="0"/>
              </a:spcAft>
              <a:buNone/>
            </a:pPr>
            <a:r>
              <a:t/>
            </a:r>
            <a:endParaRPr/>
          </a:p>
          <a:p>
            <a:pPr indent="0" lvl="0" marL="0">
              <a:spcBef>
                <a:spcPts val="360"/>
              </a:spcBef>
              <a:spcAft>
                <a:spcPts val="0"/>
              </a:spcAft>
              <a:buNone/>
            </a:pPr>
            <a:r>
              <a:rPr lang="en-US"/>
              <a:t>Use the concepts of distance and shielding and explore the rate of detection.</a:t>
            </a:r>
            <a:endParaRPr/>
          </a:p>
        </p:txBody>
      </p:sp>
      <p:sp>
        <p:nvSpPr>
          <p:cNvPr id="176" name="Shape 17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190" name="Shape 190"/>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198" name="Shape 198"/>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06" name="Shape 20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14" name="Shape 214"/>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22" name="Shape 222"/>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9" name="Shape 229"/>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marR="0" rtl="0" algn="l">
              <a:spcBef>
                <a:spcPts val="36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30" name="Shape 230"/>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Fact: Radiation is all around us. We are constantly being bombarded with radioactive particles from: space, earth, and the food we eat.  Bananas are naturally radioactive.  Brazil nuts are one of the most radioactive foods.</a:t>
            </a:r>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Fact: Radiation releases from nuclear power plants are highly regulated and extremely insignificant. No scientific or medical study evidence shows that anyone has been harmed from radiation being released from a nuclear power plant in normal operation.</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	Oftentimes, people think that the white cloud coming out of a nuclear plant cooling tower is radioactive smoke.  It is actually just plain old water.</a:t>
            </a:r>
            <a:endParaRPr>
              <a:latin typeface="Arial Narrow"/>
              <a:ea typeface="Arial Narrow"/>
              <a:cs typeface="Arial Narrow"/>
              <a:sym typeface="Arial Narrow"/>
            </a:endParaRPr>
          </a:p>
          <a:p>
            <a:pPr indent="0" lvl="0" marL="0" rtl="0">
              <a:lnSpc>
                <a:spcPct val="90000"/>
              </a:lnSpc>
              <a:spcBef>
                <a:spcPts val="450"/>
              </a:spcBef>
              <a:spcAft>
                <a:spcPts val="0"/>
              </a:spcAft>
              <a:buNone/>
            </a:pPr>
            <a:r>
              <a:rPr lang="en-US">
                <a:latin typeface="Arial Narrow"/>
                <a:ea typeface="Arial Narrow"/>
                <a:cs typeface="Arial Narrow"/>
                <a:sym typeface="Arial Narrow"/>
              </a:rPr>
              <a:t>So, why so many myths and misconceptions?  Pop culture is partially to blame.</a:t>
            </a:r>
            <a:endParaRPr>
              <a:latin typeface="Arial Narrow"/>
              <a:ea typeface="Arial Narrow"/>
              <a:cs typeface="Arial Narrow"/>
              <a:sym typeface="Arial Narrow"/>
            </a:endParaRPr>
          </a:p>
        </p:txBody>
      </p:sp>
      <p:sp>
        <p:nvSpPr>
          <p:cNvPr id="57" name="Shape 57"/>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Radiation is a process in which energetic particles or waves travel through space.</a:t>
            </a:r>
            <a:endParaRPr/>
          </a:p>
          <a:p>
            <a:pPr indent="0" lvl="0" marL="0">
              <a:spcBef>
                <a:spcPts val="360"/>
              </a:spcBef>
              <a:spcAft>
                <a:spcPts val="0"/>
              </a:spcAft>
              <a:buNone/>
            </a:pPr>
            <a:r>
              <a:rPr lang="en-US"/>
              <a:t>Two major divisions of radiation are non-ionizing radiation and ionizing radiation (enough energy to strip electrons from atoms to make them charged ions)</a:t>
            </a:r>
            <a:endParaRPr/>
          </a:p>
          <a:p>
            <a:pPr indent="0" lvl="0" marL="0">
              <a:spcBef>
                <a:spcPts val="360"/>
              </a:spcBef>
              <a:spcAft>
                <a:spcPts val="0"/>
              </a:spcAft>
              <a:buNone/>
            </a:pPr>
            <a:r>
              <a:rPr lang="en-US"/>
              <a:t>Ionizing radiation is the only type of radiation that could affect your health (a biological radiation dose).</a:t>
            </a:r>
            <a:endParaRPr/>
          </a:p>
          <a:p>
            <a:pPr indent="0" lvl="0" marL="0">
              <a:spcBef>
                <a:spcPts val="360"/>
              </a:spcBef>
              <a:spcAft>
                <a:spcPts val="0"/>
              </a:spcAft>
              <a:buNone/>
            </a:pPr>
            <a:r>
              <a:rPr lang="en-US"/>
              <a:t>The electromagnetic spectrum is one way to organize radiation.  Higher frequency and shorter wavelength means the particle has more energy and can go through more materials.</a:t>
            </a:r>
            <a:endParaRPr/>
          </a:p>
          <a:p>
            <a:pPr indent="0" lvl="0" marL="0">
              <a:spcBef>
                <a:spcPts val="360"/>
              </a:spcBef>
              <a:spcAft>
                <a:spcPts val="0"/>
              </a:spcAft>
              <a:buNone/>
            </a:pPr>
            <a:r>
              <a:rPr lang="en-US"/>
              <a:t>Through materials?  Yes!  Atoms are mostly empty space!  Radiation can travel through some materials.</a:t>
            </a:r>
            <a:endParaRPr/>
          </a:p>
          <a:p>
            <a:pPr indent="0" lvl="0" marL="0">
              <a:spcBef>
                <a:spcPts val="360"/>
              </a:spcBef>
              <a:spcAft>
                <a:spcPts val="0"/>
              </a:spcAft>
              <a:buNone/>
            </a:pPr>
            <a:r>
              <a:t/>
            </a:r>
            <a:endParaRPr/>
          </a:p>
        </p:txBody>
      </p:sp>
      <p:sp>
        <p:nvSpPr>
          <p:cNvPr id="76" name="Shape 7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Radiation is a natural process and we live in a world that is constantly bathed in radiation.</a:t>
            </a:r>
            <a:endParaRPr/>
          </a:p>
          <a:p>
            <a:pPr indent="0" lvl="0" marL="0">
              <a:spcBef>
                <a:spcPts val="360"/>
              </a:spcBef>
              <a:spcAft>
                <a:spcPts val="0"/>
              </a:spcAft>
              <a:buNone/>
            </a:pPr>
            <a:r>
              <a:rPr lang="en-US"/>
              <a:t>The food you eat is radioactive as is the ground under your feet. Cosmic radiation reaches you through the Earth’s atmosphere.  Your body is radioactive.</a:t>
            </a:r>
            <a:endParaRPr/>
          </a:p>
          <a:p>
            <a:pPr indent="0" lvl="0" marL="0">
              <a:spcBef>
                <a:spcPts val="360"/>
              </a:spcBef>
              <a:spcAft>
                <a:spcPts val="0"/>
              </a:spcAft>
              <a:buNone/>
            </a:pPr>
            <a:r>
              <a:rPr lang="en-US"/>
              <a:t>	Fun fact - sleeping next to someone for 8 hrs/night for 1 year gives you a dose of 2 mrem.</a:t>
            </a:r>
            <a:endParaRPr/>
          </a:p>
          <a:p>
            <a:pPr indent="0" lvl="0" marL="0">
              <a:spcBef>
                <a:spcPts val="360"/>
              </a:spcBef>
              <a:spcAft>
                <a:spcPts val="0"/>
              </a:spcAft>
              <a:buNone/>
            </a:pPr>
            <a:r>
              <a:rPr lang="en-US"/>
              <a:t>The radiation we are constantly exposed to is called BACKGROUND RADIATION.</a:t>
            </a:r>
            <a:endParaRPr/>
          </a:p>
          <a:p>
            <a:pPr indent="0" lvl="0" marL="0">
              <a:spcBef>
                <a:spcPts val="360"/>
              </a:spcBef>
              <a:spcAft>
                <a:spcPts val="0"/>
              </a:spcAft>
              <a:buNone/>
            </a:pPr>
            <a:r>
              <a:rPr lang="en-US"/>
              <a:t>Learn about other places you might get radiation by visiting RadTown, USA (link in slides)</a:t>
            </a:r>
            <a:endParaRPr/>
          </a:p>
          <a:p>
            <a:pPr indent="0" lvl="0" marL="0">
              <a:spcBef>
                <a:spcPts val="360"/>
              </a:spcBef>
              <a:spcAft>
                <a:spcPts val="0"/>
              </a:spcAft>
              <a:buNone/>
            </a:pPr>
            <a:r>
              <a:t/>
            </a:r>
            <a:endParaRPr/>
          </a:p>
        </p:txBody>
      </p:sp>
      <p:sp>
        <p:nvSpPr>
          <p:cNvPr id="84" name="Shape 84"/>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We live in a radioactive world and always have. Radiation is all around us as part of our natural environment. The annual average dose of radiation per person in the United States is about 300-600 mrems (millirems). </a:t>
            </a:r>
            <a:endParaRPr/>
          </a:p>
          <a:p>
            <a:pPr indent="0" lvl="0" marL="0">
              <a:spcBef>
                <a:spcPts val="360"/>
              </a:spcBef>
              <a:spcAft>
                <a:spcPts val="0"/>
              </a:spcAft>
              <a:buNone/>
            </a:pPr>
            <a:r>
              <a:rPr lang="en-US"/>
              <a:t>National standards allow up to 5,000 mrems / year dose for those who work with and around radioactive materials.</a:t>
            </a:r>
            <a:endParaRPr/>
          </a:p>
          <a:p>
            <a:pPr indent="0" lvl="0" marL="0">
              <a:spcBef>
                <a:spcPts val="360"/>
              </a:spcBef>
              <a:spcAft>
                <a:spcPts val="0"/>
              </a:spcAft>
              <a:buNone/>
            </a:pPr>
            <a:r>
              <a:rPr lang="en-US"/>
              <a:t>mrem (milli-rem) is a unit of dose received from radiation.</a:t>
            </a:r>
            <a:endParaRPr/>
          </a:p>
          <a:p>
            <a:pPr indent="0" lvl="0" marL="0">
              <a:spcBef>
                <a:spcPts val="360"/>
              </a:spcBef>
              <a:spcAft>
                <a:spcPts val="0"/>
              </a:spcAft>
              <a:buNone/>
            </a:pPr>
            <a:r>
              <a:rPr lang="en-US"/>
              <a:t>Use this chart to calculate how much dose you receive in a year.</a:t>
            </a:r>
            <a:endParaRPr/>
          </a:p>
          <a:p>
            <a:pPr indent="0" lvl="0" marL="0">
              <a:spcBef>
                <a:spcPts val="360"/>
              </a:spcBef>
              <a:spcAft>
                <a:spcPts val="0"/>
              </a:spcAft>
              <a:buNone/>
            </a:pPr>
            <a:r>
              <a:t/>
            </a:r>
            <a:endParaRPr/>
          </a:p>
          <a:p>
            <a:pPr indent="0" lvl="0" marL="0">
              <a:spcBef>
                <a:spcPts val="360"/>
              </a:spcBef>
              <a:spcAft>
                <a:spcPts val="0"/>
              </a:spcAft>
              <a:buNone/>
            </a:pPr>
            <a:r>
              <a:rPr lang="en-US" u="sng">
                <a:solidFill>
                  <a:schemeClr val="hlink"/>
                </a:solidFill>
                <a:hlinkClick r:id="rId2"/>
              </a:rPr>
              <a:t>http://www.ans.org/pi/resources/dosechart/</a:t>
            </a:r>
            <a:endParaRPr/>
          </a:p>
          <a:p>
            <a:pPr indent="0" lvl="0" marL="0">
              <a:spcBef>
                <a:spcPts val="360"/>
              </a:spcBef>
              <a:spcAft>
                <a:spcPts val="0"/>
              </a:spcAft>
              <a:buNone/>
            </a:pPr>
            <a:r>
              <a:rPr lang="en-US" u="sng">
                <a:solidFill>
                  <a:schemeClr val="hlink"/>
                </a:solidFill>
                <a:hlinkClick r:id="rId3"/>
              </a:rPr>
              <a:t>https://www.epa.gov/radiation/calculate-your-radiation-dose</a:t>
            </a:r>
            <a:endParaRPr/>
          </a:p>
          <a:p>
            <a:pPr indent="0" lvl="0" marL="0">
              <a:spcBef>
                <a:spcPts val="360"/>
              </a:spcBef>
              <a:spcAft>
                <a:spcPts val="0"/>
              </a:spcAft>
              <a:buNone/>
            </a:pPr>
            <a:r>
              <a:rPr lang="en-US" u="sng">
                <a:solidFill>
                  <a:schemeClr val="hlink"/>
                </a:solidFill>
                <a:hlinkClick r:id="rId4"/>
              </a:rPr>
              <a:t>https://www.nrc.gov/about-nrc/radiation/around-us/calculator.html</a:t>
            </a:r>
            <a:endParaRPr/>
          </a:p>
          <a:p>
            <a:pPr indent="0" lvl="0" marL="0">
              <a:spcBef>
                <a:spcPts val="360"/>
              </a:spcBef>
              <a:spcAft>
                <a:spcPts val="0"/>
              </a:spcAft>
              <a:buNone/>
            </a:pPr>
            <a:r>
              <a:t/>
            </a:r>
            <a:endParaRPr/>
          </a:p>
        </p:txBody>
      </p:sp>
      <p:sp>
        <p:nvSpPr>
          <p:cNvPr id="93" name="Shape 9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Add up your totals (from both pages) to calculate your annual background dose.</a:t>
            </a:r>
            <a:endParaRPr/>
          </a:p>
          <a:p>
            <a:pPr indent="0" lvl="0" marL="0">
              <a:spcBef>
                <a:spcPts val="360"/>
              </a:spcBef>
              <a:spcAft>
                <a:spcPts val="0"/>
              </a:spcAft>
              <a:buNone/>
            </a:pPr>
            <a:r>
              <a:rPr lang="en-US"/>
              <a:t>Write it on a post-it note and put it on the board (make a histogram of the responses:  typical bins are 50 mrem from 350 up to 1000 mrem; some answers might be much higher if someone has had cancer treatments - if they are concerned, see below)</a:t>
            </a:r>
            <a:endParaRPr/>
          </a:p>
          <a:p>
            <a:pPr indent="0" lvl="0" marL="0">
              <a:spcBef>
                <a:spcPts val="360"/>
              </a:spcBef>
              <a:spcAft>
                <a:spcPts val="0"/>
              </a:spcAft>
              <a:buNone/>
            </a:pPr>
            <a:r>
              <a:rPr lang="en-US"/>
              <a:t>What are some things you learned? Can anyone get zero radiation dose?  No!</a:t>
            </a:r>
            <a:endParaRPr/>
          </a:p>
          <a:p>
            <a:pPr indent="0" lvl="0" marL="0">
              <a:spcBef>
                <a:spcPts val="360"/>
              </a:spcBef>
              <a:spcAft>
                <a:spcPts val="0"/>
              </a:spcAft>
              <a:buNone/>
            </a:pPr>
            <a:r>
              <a:rPr lang="en-US"/>
              <a:t>Why do you get more dose living next to a coal plant rather than a nuclear plant?  Nuclear plants are very highly regulated for radiation.  Coal is from the ground (which we just learned is naturally radioactive) and those trace amounts of radioactivity are released from the smokestack (and not highly monitored/regulated).</a:t>
            </a:r>
            <a:endParaRPr/>
          </a:p>
          <a:p>
            <a:pPr indent="0" lvl="0" marL="0">
              <a:spcBef>
                <a:spcPts val="360"/>
              </a:spcBef>
              <a:spcAft>
                <a:spcPts val="0"/>
              </a:spcAft>
              <a:buNone/>
            </a:pPr>
            <a:r>
              <a:t/>
            </a:r>
            <a:endParaRPr/>
          </a:p>
          <a:p>
            <a:pPr indent="0" lvl="0" marL="0">
              <a:spcBef>
                <a:spcPts val="360"/>
              </a:spcBef>
              <a:spcAft>
                <a:spcPts val="0"/>
              </a:spcAft>
              <a:buNone/>
            </a:pPr>
            <a:r>
              <a:t/>
            </a:r>
            <a:endParaRPr/>
          </a:p>
          <a:p>
            <a:pPr indent="0" lvl="0" marL="0">
              <a:spcBef>
                <a:spcPts val="360"/>
              </a:spcBef>
              <a:spcAft>
                <a:spcPts val="0"/>
              </a:spcAft>
              <a:buNone/>
            </a:pPr>
            <a:r>
              <a:t/>
            </a:r>
            <a:endParaRPr/>
          </a:p>
          <a:p>
            <a:pPr indent="0" lvl="0" marL="0">
              <a:spcBef>
                <a:spcPts val="360"/>
              </a:spcBef>
              <a:spcAft>
                <a:spcPts val="0"/>
              </a:spcAft>
              <a:buNone/>
            </a:pPr>
            <a:r>
              <a:rPr lang="en-US">
                <a:solidFill>
                  <a:srgbClr val="000000"/>
                </a:solidFill>
                <a:highlight>
                  <a:srgbClr val="FFFFFF"/>
                </a:highlight>
                <a:latin typeface="Verdana"/>
                <a:ea typeface="Verdana"/>
                <a:cs typeface="Verdana"/>
                <a:sym typeface="Verdana"/>
              </a:rPr>
              <a:t>In radiation therapy, much higher doses are given, with the intent of destroying cancer tissues. The trick is to give enough dose to kill the unhealthy tissues while not giving too much to normal, healthy tissues. This is accomplished in a number of ways. With external radiation, many techniques are used to focus the radiation dose in the area of interest and give lower doses to normal tissues. Small sources may be placed very near to or in direct contact with cancer tissues (brachytherapy) and only left in place for defined periods of time. Therapy is also performed with internal radioactive sources, like are used in diagnostic nuclear medicine. These sources are labeled to special molecules that are designed to be taken up preferentially by cancer cells, and less by other organs and tissues, and thus lead to a positive outcome without compromising the health of the patient. It is not possible to give specific dose calculations for these cases. Each situation is studied carefully by a radiation physicist before the therapy is given, and a specific dose plan is devised. Doses are typically on the order of hundreds or thousands times higher than in the diagnostic studies described above.  </a:t>
            </a:r>
            <a:r>
              <a:rPr lang="en-US" u="sng">
                <a:solidFill>
                  <a:schemeClr val="hlink"/>
                </a:solidFill>
                <a:highlight>
                  <a:srgbClr val="FFFFFF"/>
                </a:highlight>
                <a:latin typeface="Verdana"/>
                <a:ea typeface="Verdana"/>
                <a:cs typeface="Verdana"/>
                <a:sym typeface="Verdana"/>
                <a:hlinkClick r:id="rId2"/>
              </a:rPr>
              <a:t>https://hps.org/hpspublications/articles/dosesfrommedicalradiation.html</a:t>
            </a:r>
            <a:r>
              <a:rPr lang="en-US">
                <a:solidFill>
                  <a:srgbClr val="000000"/>
                </a:solidFill>
                <a:highlight>
                  <a:srgbClr val="FFFFFF"/>
                </a:highlight>
                <a:latin typeface="Verdana"/>
                <a:ea typeface="Verdana"/>
                <a:cs typeface="Verdana"/>
                <a:sym typeface="Verdana"/>
              </a:rPr>
              <a:t> </a:t>
            </a:r>
            <a:endParaRPr/>
          </a:p>
        </p:txBody>
      </p:sp>
      <p:sp>
        <p:nvSpPr>
          <p:cNvPr id="102" name="Shape 102"/>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Because we evolved in a radioactive world (we evolved to “see” radiation in that our eyes have evolved to see visible light) our bodies are actually very good at repairing themselves (by repairing the cell DNA or by killing a cell that is sick) from radiation damage.</a:t>
            </a:r>
            <a:endParaRPr/>
          </a:p>
          <a:p>
            <a:pPr indent="0" lvl="0" marL="0">
              <a:spcBef>
                <a:spcPts val="360"/>
              </a:spcBef>
              <a:spcAft>
                <a:spcPts val="0"/>
              </a:spcAft>
              <a:buNone/>
            </a:pPr>
            <a:r>
              <a:rPr lang="en-US"/>
              <a:t>However, a very very large amount of radiation all at once (known as an acute dose) can overwhelm your body’s repair capacity resulting in radiation sickness.</a:t>
            </a:r>
            <a:endParaRPr/>
          </a:p>
          <a:p>
            <a:pPr indent="0" lvl="0" marL="0">
              <a:spcBef>
                <a:spcPts val="360"/>
              </a:spcBef>
              <a:spcAft>
                <a:spcPts val="0"/>
              </a:spcAft>
              <a:buNone/>
            </a:pPr>
            <a:r>
              <a:rPr lang="en-US"/>
              <a:t>	40,000 mrem ~ radiation sickness (if an acute dose)</a:t>
            </a:r>
            <a:endParaRPr/>
          </a:p>
          <a:p>
            <a:pPr indent="0" lvl="0" marL="0">
              <a:spcBef>
                <a:spcPts val="360"/>
              </a:spcBef>
              <a:spcAft>
                <a:spcPts val="0"/>
              </a:spcAft>
              <a:buNone/>
            </a:pPr>
            <a:r>
              <a:rPr lang="en-US"/>
              <a:t>	800,000 mrem ~ typically a fatal dose (if an acute dose)</a:t>
            </a:r>
            <a:endParaRPr/>
          </a:p>
          <a:p>
            <a:pPr indent="0" lvl="0" marL="0">
              <a:spcBef>
                <a:spcPts val="360"/>
              </a:spcBef>
              <a:spcAft>
                <a:spcPts val="0"/>
              </a:spcAft>
              <a:buNone/>
            </a:pPr>
            <a:r>
              <a:rPr lang="en-US"/>
              <a:t>Use the above link for a useful visualization of the huge magnitude of radiation required to make you sick.  Pay attention to the different colors of the boxes.</a:t>
            </a:r>
            <a:endParaRPr/>
          </a:p>
          <a:p>
            <a:pPr indent="0" lvl="0" marL="0">
              <a:spcBef>
                <a:spcPts val="360"/>
              </a:spcBef>
              <a:spcAft>
                <a:spcPts val="0"/>
              </a:spcAft>
              <a:buNone/>
            </a:pPr>
            <a:r>
              <a:t/>
            </a:r>
            <a:endParaRPr/>
          </a:p>
          <a:p>
            <a:pPr indent="0" lvl="0" marL="0">
              <a:spcBef>
                <a:spcPts val="360"/>
              </a:spcBef>
              <a:spcAft>
                <a:spcPts val="0"/>
              </a:spcAft>
              <a:buNone/>
            </a:pPr>
            <a:r>
              <a:rPr lang="en-US"/>
              <a:t>From specific cases (mainly the atomic bomb survivors) it is known that very high doses result in an increased risk of cancer.  The data shows an approximately linear trend.  This model was extrapolated to lower radiation doses and is known as the “linear no threshold” model for radiation risk.  Based on this model, there is an increase in cancer risk for </a:t>
            </a:r>
            <a:r>
              <a:rPr i="1" lang="en-US"/>
              <a:t>any</a:t>
            </a:r>
            <a:r>
              <a:rPr lang="en-US"/>
              <a:t> increase in radiation dose.  This is widely accepted as a conservative model but it is what the US uses to regulate radiation (US Nuclear Regulatory Commission).  A conservative model means it errs on the side of being safe.</a:t>
            </a:r>
            <a:endParaRPr/>
          </a:p>
          <a:p>
            <a:pPr indent="0" lvl="0" marL="0">
              <a:spcBef>
                <a:spcPts val="360"/>
              </a:spcBef>
              <a:spcAft>
                <a:spcPts val="0"/>
              </a:spcAft>
              <a:buNone/>
            </a:pPr>
            <a:r>
              <a:rPr lang="en-US" u="sng">
                <a:solidFill>
                  <a:schemeClr val="hlink"/>
                </a:solidFill>
                <a:hlinkClick r:id="rId2"/>
              </a:rPr>
              <a:t>https://www.nrc.gov/about-nrc/radiation/health-effects/rad-exposure-cancer.html</a:t>
            </a:r>
            <a:r>
              <a:rPr lang="en-US"/>
              <a:t> </a:t>
            </a:r>
            <a:endParaRPr/>
          </a:p>
        </p:txBody>
      </p:sp>
      <p:sp>
        <p:nvSpPr>
          <p:cNvPr id="111" name="Shape 111"/>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Other models suggest radiation at low doses might not be harmful at all.  In fact, low level radiation might have a beneficial effect - this is known as hormesis.  The idea is that your body gets more efficient at repairing damaged cells when it has some radiation exposure (similar to inoculation).</a:t>
            </a:r>
            <a:endParaRPr/>
          </a:p>
          <a:p>
            <a:pPr indent="0" lvl="0" marL="0">
              <a:spcBef>
                <a:spcPts val="360"/>
              </a:spcBef>
              <a:spcAft>
                <a:spcPts val="0"/>
              </a:spcAft>
              <a:buNone/>
            </a:pPr>
            <a:r>
              <a:rPr lang="en-US"/>
              <a:t>Read these articles if you are interested in linear no threshold (or the alternatives)</a:t>
            </a:r>
            <a:endParaRPr/>
          </a:p>
          <a:p>
            <a:pPr indent="0" lvl="0" marL="0">
              <a:spcBef>
                <a:spcPts val="360"/>
              </a:spcBef>
              <a:spcAft>
                <a:spcPts val="0"/>
              </a:spcAft>
              <a:buNone/>
            </a:pPr>
            <a:r>
              <a:rPr lang="en-US"/>
              <a:t>	Overview:  </a:t>
            </a:r>
            <a:r>
              <a:rPr lang="en-US" u="sng">
                <a:solidFill>
                  <a:schemeClr val="hlink"/>
                </a:solidFill>
                <a:hlinkClick r:id="rId2"/>
              </a:rPr>
              <a:t>https://en.wikipedia.org/wiki/Linear_no-threshold_model</a:t>
            </a:r>
            <a:endParaRPr/>
          </a:p>
          <a:p>
            <a:pPr indent="0" lvl="0" marL="0">
              <a:spcBef>
                <a:spcPts val="360"/>
              </a:spcBef>
              <a:spcAft>
                <a:spcPts val="0"/>
              </a:spcAft>
              <a:buNone/>
            </a:pPr>
            <a:r>
              <a:rPr lang="en-US"/>
              <a:t>	Technical:  </a:t>
            </a:r>
            <a:r>
              <a:rPr lang="en-US" u="sng">
                <a:solidFill>
                  <a:schemeClr val="hlink"/>
                </a:solidFill>
                <a:hlinkClick r:id="rId3"/>
              </a:rPr>
              <a:t>https://ssl.ans.org/cms/media/?m=178&amp;n=Sept+radiation+dose+article.pdf</a:t>
            </a:r>
            <a:endParaRPr/>
          </a:p>
          <a:p>
            <a:pPr indent="0" lvl="0" marL="0">
              <a:spcBef>
                <a:spcPts val="360"/>
              </a:spcBef>
              <a:spcAft>
                <a:spcPts val="0"/>
              </a:spcAft>
              <a:buNone/>
            </a:pPr>
            <a:r>
              <a:t/>
            </a:r>
            <a:endParaRPr/>
          </a:p>
          <a:p>
            <a:pPr indent="0" lvl="0" marL="0">
              <a:spcBef>
                <a:spcPts val="360"/>
              </a:spcBef>
              <a:spcAft>
                <a:spcPts val="0"/>
              </a:spcAft>
              <a:buNone/>
            </a:pPr>
            <a:r>
              <a:rPr lang="en-US"/>
              <a:t>Graph:  </a:t>
            </a:r>
            <a:r>
              <a:rPr lang="en-US" u="sng">
                <a:solidFill>
                  <a:schemeClr val="hlink"/>
                </a:solidFill>
                <a:hlinkClick r:id="rId4"/>
              </a:rPr>
              <a:t>http://www2.lbl.gov/abc/wallchart/chapters/appendix/appendixf.html</a:t>
            </a:r>
            <a:r>
              <a:rPr lang="en-US"/>
              <a:t> </a:t>
            </a:r>
            <a:endParaRPr/>
          </a:p>
        </p:txBody>
      </p:sp>
      <p:sp>
        <p:nvSpPr>
          <p:cNvPr id="120" name="Shape 120"/>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Being wrong about the effects of low level radiation has real life consequences.</a:t>
            </a:r>
            <a:endParaRPr/>
          </a:p>
          <a:p>
            <a:pPr indent="0" lvl="0" marL="0" rtl="0">
              <a:spcBef>
                <a:spcPts val="360"/>
              </a:spcBef>
              <a:spcAft>
                <a:spcPts val="0"/>
              </a:spcAft>
              <a:buNone/>
            </a:pPr>
            <a:r>
              <a:rPr lang="en-US"/>
              <a:t>	World Health Organization - The consequences of low level radiation are often more psychological than physical.  Especially after Chernobyl, treating residents as victims resulted in distress leading to psycho-social and mental health impact.  </a:t>
            </a:r>
            <a:endParaRPr/>
          </a:p>
          <a:p>
            <a:pPr indent="0" lvl="0" marL="0" rtl="0">
              <a:spcBef>
                <a:spcPts val="360"/>
              </a:spcBef>
              <a:spcAft>
                <a:spcPts val="0"/>
              </a:spcAft>
              <a:buNone/>
            </a:pPr>
            <a:r>
              <a:rPr lang="en-US"/>
              <a:t>		As for mutations:  </a:t>
            </a:r>
            <a:r>
              <a:rPr lang="en-US" sz="1000">
                <a:solidFill>
                  <a:srgbClr val="333333"/>
                </a:solidFill>
                <a:highlight>
                  <a:srgbClr val="FFFFFF"/>
                </a:highlight>
              </a:rPr>
              <a:t>A modest but steady increase in reported congenital malformations in both contaminated and uncontaminated areas of Belarus appears related to improved reporting and not to radiation exposure.</a:t>
            </a:r>
            <a:endParaRPr/>
          </a:p>
          <a:p>
            <a:pPr indent="0" lvl="0" marL="0" rtl="0">
              <a:spcBef>
                <a:spcPts val="360"/>
              </a:spcBef>
              <a:spcAft>
                <a:spcPts val="0"/>
              </a:spcAft>
              <a:buNone/>
            </a:pPr>
            <a:r>
              <a:rPr lang="en-US"/>
              <a:t>		Chernobyl:  </a:t>
            </a:r>
            <a:r>
              <a:rPr lang="en-US" u="sng">
                <a:solidFill>
                  <a:schemeClr val="hlink"/>
                </a:solidFill>
                <a:hlinkClick r:id="rId2"/>
              </a:rPr>
              <a:t>http://www.who.int/ionizing_radiation/chernobyl/backgrounder/en/</a:t>
            </a:r>
            <a:r>
              <a:rPr lang="en-US"/>
              <a:t> </a:t>
            </a:r>
            <a:endParaRPr/>
          </a:p>
          <a:p>
            <a:pPr indent="0" lvl="0" marL="0" rtl="0">
              <a:spcBef>
                <a:spcPts val="360"/>
              </a:spcBef>
              <a:spcAft>
                <a:spcPts val="0"/>
              </a:spcAft>
              <a:buNone/>
            </a:pPr>
            <a:r>
              <a:rPr lang="en-US"/>
              <a:t>			There was a definitive uptick in the cases of thyroid cancer (luckily highly treatable, &gt;98% cure rate) that sadly could have easily been prevented if the USSR had acknowledged the incident immediately and distributed potassium iodide supplements.  </a:t>
            </a:r>
            <a:endParaRPr/>
          </a:p>
          <a:p>
            <a:pPr indent="0" lvl="0" marL="0" rtl="0">
              <a:spcBef>
                <a:spcPts val="360"/>
              </a:spcBef>
              <a:spcAft>
                <a:spcPts val="0"/>
              </a:spcAft>
              <a:buNone/>
            </a:pPr>
            <a:r>
              <a:rPr lang="en-US"/>
              <a:t>		Fukushima:  </a:t>
            </a:r>
            <a:r>
              <a:rPr lang="en-US" u="sng">
                <a:solidFill>
                  <a:schemeClr val="hlink"/>
                </a:solidFill>
                <a:hlinkClick r:id="rId3"/>
              </a:rPr>
              <a:t>http://www.who.int/ionizing_radiation/a_e/fukushima/faqs-fukushima/en/</a:t>
            </a:r>
            <a:r>
              <a:rPr lang="en-US"/>
              <a:t> </a:t>
            </a:r>
            <a:endParaRPr/>
          </a:p>
          <a:p>
            <a:pPr indent="0" lvl="0" marL="0">
              <a:spcBef>
                <a:spcPts val="360"/>
              </a:spcBef>
              <a:spcAft>
                <a:spcPts val="0"/>
              </a:spcAft>
              <a:buNone/>
            </a:pPr>
            <a:r>
              <a:rPr lang="en-US"/>
              <a:t>Conclusion:  research funding for low dose radiation health effects is needed.</a:t>
            </a:r>
            <a:endParaRPr/>
          </a:p>
          <a:p>
            <a:pPr indent="0" lvl="0" marL="0">
              <a:spcBef>
                <a:spcPts val="360"/>
              </a:spcBef>
              <a:spcAft>
                <a:spcPts val="0"/>
              </a:spcAft>
              <a:buNone/>
            </a:pPr>
            <a:r>
              <a:rPr lang="en-US"/>
              <a:t>	The fear of radiation might be more harmful than actual radiation.</a:t>
            </a:r>
            <a:endParaRPr/>
          </a:p>
          <a:p>
            <a:pPr indent="0" lvl="0" marL="0" rtl="0">
              <a:spcBef>
                <a:spcPts val="360"/>
              </a:spcBef>
              <a:spcAft>
                <a:spcPts val="0"/>
              </a:spcAft>
              <a:buNone/>
            </a:pPr>
            <a:r>
              <a:rPr lang="en-US"/>
              <a:t>	Have healthy skepticism when you hear a far-out claim about something like cell phone towers causing cancer.</a:t>
            </a:r>
            <a:endParaRPr/>
          </a:p>
          <a:p>
            <a:pPr indent="0" lvl="0" marL="0">
              <a:spcBef>
                <a:spcPts val="360"/>
              </a:spcBef>
              <a:spcAft>
                <a:spcPts val="0"/>
              </a:spcAft>
              <a:buNone/>
            </a:pPr>
            <a:r>
              <a:t/>
            </a:r>
            <a:endParaRPr/>
          </a:p>
          <a:p>
            <a:pPr indent="0" lvl="0" marL="0" rtl="0">
              <a:spcBef>
                <a:spcPts val="360"/>
              </a:spcBef>
              <a:spcAft>
                <a:spcPts val="0"/>
              </a:spcAft>
              <a:buNone/>
            </a:pPr>
            <a:r>
              <a:rPr lang="en-US"/>
              <a:t>Image:  </a:t>
            </a:r>
            <a:r>
              <a:rPr lang="en-US" u="sng">
                <a:solidFill>
                  <a:schemeClr val="hlink"/>
                </a:solidFill>
                <a:hlinkClick r:id="rId4"/>
              </a:rPr>
              <a:t>https://kenanmalik.wordpress.com/2015/07/30/the-irrational-fear-of-radiation/</a:t>
            </a:r>
            <a:r>
              <a:rPr lang="en-US"/>
              <a:t> </a:t>
            </a:r>
            <a:endParaRPr/>
          </a:p>
        </p:txBody>
      </p:sp>
      <p:sp>
        <p:nvSpPr>
          <p:cNvPr id="129" name="Shape 129"/>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6" name="Shape 16"/>
        <p:cNvGrpSpPr/>
        <p:nvPr/>
      </p:nvGrpSpPr>
      <p:grpSpPr>
        <a:xfrm>
          <a:off x="0" y="0"/>
          <a:ext cx="0" cy="0"/>
          <a:chOff x="0" y="0"/>
          <a:chExt cx="0" cy="0"/>
        </a:xfrm>
      </p:grpSpPr>
      <p:pic>
        <p:nvPicPr>
          <p:cNvPr descr="shutterstock_46244998.jpg" id="17" name="Shape 17"/>
          <p:cNvPicPr preferRelativeResize="0"/>
          <p:nvPr/>
        </p:nvPicPr>
        <p:blipFill rotWithShape="1">
          <a:blip r:embed="rId2">
            <a:alphaModFix/>
          </a:blip>
          <a:srcRect b="6345" l="0" r="0" t="9281"/>
          <a:stretch/>
        </p:blipFill>
        <p:spPr>
          <a:xfrm>
            <a:off x="0" y="-1"/>
            <a:ext cx="9168384" cy="5143501"/>
          </a:xfrm>
          <a:prstGeom prst="rect">
            <a:avLst/>
          </a:prstGeom>
          <a:noFill/>
          <a:ln>
            <a:noFill/>
          </a:ln>
        </p:spPr>
      </p:pic>
      <p:sp>
        <p:nvSpPr>
          <p:cNvPr id="18" name="Shape 18"/>
          <p:cNvSpPr/>
          <p:nvPr/>
        </p:nvSpPr>
        <p:spPr>
          <a:xfrm flipH="1">
            <a:off x="380996" y="4171950"/>
            <a:ext cx="8788403" cy="990600"/>
          </a:xfrm>
          <a:prstGeom prst="round1Rect">
            <a:avLst>
              <a:gd fmla="val 3433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9" name="Shape 19"/>
          <p:cNvSpPr txBox="1"/>
          <p:nvPr>
            <p:ph type="ctrTitle"/>
          </p:nvPr>
        </p:nvSpPr>
        <p:spPr>
          <a:xfrm>
            <a:off x="849694" y="4392748"/>
            <a:ext cx="6491299" cy="278720"/>
          </a:xfrm>
          <a:prstGeom prst="rect">
            <a:avLst/>
          </a:prstGeom>
          <a:noFill/>
          <a:ln>
            <a:noFill/>
          </a:ln>
        </p:spPr>
        <p:txBody>
          <a:bodyPr anchorCtr="0" anchor="ctr" bIns="91425" lIns="91425" spcFirstLastPara="1" rIns="91425" wrap="square" tIns="91425"/>
          <a:lstStyle>
            <a:lvl1pPr lvl="0" marR="0" rtl="0" algn="l">
              <a:lnSpc>
                <a:spcPct val="85000"/>
              </a:lnSpc>
              <a:spcBef>
                <a:spcPts val="0"/>
              </a:spcBef>
              <a:spcAft>
                <a:spcPts val="0"/>
              </a:spcAft>
              <a:buSzPts val="1400"/>
              <a:buNone/>
              <a:defRPr b="1" i="0" sz="2000" u="none" cap="none" strike="noStrike">
                <a:solidFill>
                  <a:srgbClr val="004E74"/>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20" name="Shape 20"/>
          <p:cNvSpPr txBox="1"/>
          <p:nvPr>
            <p:ph idx="1" type="subTitle"/>
          </p:nvPr>
        </p:nvSpPr>
        <p:spPr>
          <a:xfrm>
            <a:off x="857261" y="4684349"/>
            <a:ext cx="6493565" cy="323850"/>
          </a:xfrm>
          <a:prstGeom prst="rect">
            <a:avLst/>
          </a:prstGeom>
          <a:noFill/>
          <a:ln>
            <a:noFill/>
          </a:ln>
        </p:spPr>
        <p:txBody>
          <a:bodyPr anchorCtr="0" anchor="t" bIns="91425" lIns="91425" spcFirstLastPara="1" rIns="91425" wrap="square" tIns="91425"/>
          <a:lstStyle>
            <a:lvl1pPr lvl="0" marR="0" rtl="0" algn="l">
              <a:lnSpc>
                <a:spcPct val="90000"/>
              </a:lnSpc>
              <a:spcBef>
                <a:spcPts val="400"/>
              </a:spcBef>
              <a:spcAft>
                <a:spcPts val="0"/>
              </a:spcAft>
              <a:buClr>
                <a:srgbClr val="004E74"/>
              </a:buClr>
              <a:buSzPts val="1600"/>
              <a:buFont typeface="Noto Sans Symbols"/>
              <a:buNone/>
              <a:defRPr b="0" i="0" sz="1600" u="none" cap="none" strike="noStrike">
                <a:solidFill>
                  <a:srgbClr val="027939"/>
                </a:solidFill>
                <a:latin typeface="Arial"/>
                <a:ea typeface="Arial"/>
                <a:cs typeface="Arial"/>
                <a:sym typeface="Arial"/>
              </a:defRPr>
            </a:lvl1pPr>
            <a:lvl2pPr lvl="1"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lvl="2"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lvl="3"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lvl="4"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lvl="5"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lvl="6"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lvl="7"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lvl="8"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pic>
        <p:nvPicPr>
          <p:cNvPr id="21" name="Shape 21"/>
          <p:cNvPicPr preferRelativeResize="0"/>
          <p:nvPr/>
        </p:nvPicPr>
        <p:blipFill rotWithShape="1">
          <a:blip r:embed="rId3">
            <a:alphaModFix/>
          </a:blip>
          <a:srcRect b="11016" l="0" r="0" t="0"/>
          <a:stretch/>
        </p:blipFill>
        <p:spPr>
          <a:xfrm>
            <a:off x="6808975" y="4198550"/>
            <a:ext cx="2412475" cy="937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Shape 23"/>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24" name="Shape 24"/>
          <p:cNvSpPr txBox="1"/>
          <p:nvPr>
            <p:ph idx="1" type="body"/>
          </p:nvPr>
        </p:nvSpPr>
        <p:spPr>
          <a:xfrm>
            <a:off x="615222" y="857466"/>
            <a:ext cx="8260491" cy="3657600"/>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42900" lvl="3" marL="1828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25" name="Shape 25"/>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26" name="Shape 26"/>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27" name="Shape 27"/>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spTree>
      <p:nvGrpSpPr>
        <p:cNvPr id="28" name="Shape 28"/>
        <p:cNvGrpSpPr/>
        <p:nvPr/>
      </p:nvGrpSpPr>
      <p:grpSpPr>
        <a:xfrm>
          <a:off x="0" y="0"/>
          <a:ext cx="0" cy="0"/>
          <a:chOff x="0" y="0"/>
          <a:chExt cx="0" cy="0"/>
        </a:xfrm>
      </p:grpSpPr>
      <p:sp>
        <p:nvSpPr>
          <p:cNvPr id="29" name="Shape 29"/>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0" name="Shape 30"/>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1" name="Shape 31"/>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 name="Shape 32"/>
        <p:cNvGrpSpPr/>
        <p:nvPr/>
      </p:nvGrpSpPr>
      <p:grpSpPr>
        <a:xfrm>
          <a:off x="0" y="0"/>
          <a:ext cx="0" cy="0"/>
          <a:chOff x="0" y="0"/>
          <a:chExt cx="0" cy="0"/>
        </a:xfrm>
      </p:grpSpPr>
      <p:sp>
        <p:nvSpPr>
          <p:cNvPr id="33" name="Shape 33"/>
          <p:cNvSpPr txBox="1"/>
          <p:nvPr>
            <p:ph type="title"/>
          </p:nvPr>
        </p:nvSpPr>
        <p:spPr>
          <a:xfrm>
            <a:off x="722313" y="3344465"/>
            <a:ext cx="7772400" cy="1021556"/>
          </a:xfrm>
          <a:prstGeom prst="rect">
            <a:avLst/>
          </a:prstGeom>
          <a:noFill/>
          <a:ln>
            <a:noFill/>
          </a:ln>
        </p:spPr>
        <p:txBody>
          <a:bodyPr anchorCtr="0" anchor="t" bIns="91425" lIns="91425" spcFirstLastPara="1" rIns="91425" wrap="square" tIns="91425"/>
          <a:lstStyle>
            <a:lvl1pPr lvl="0" marR="0" rtl="0" algn="l">
              <a:lnSpc>
                <a:spcPct val="85000"/>
              </a:lnSpc>
              <a:spcBef>
                <a:spcPts val="0"/>
              </a:spcBef>
              <a:spcAft>
                <a:spcPts val="0"/>
              </a:spcAft>
              <a:buSzPts val="1400"/>
              <a:buNone/>
              <a:defRPr b="0" i="0" sz="3200" u="none" cap="none" strike="noStrike">
                <a:solidFill>
                  <a:srgbClr val="004E74"/>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34" name="Shape 34"/>
          <p:cNvSpPr txBox="1"/>
          <p:nvPr>
            <p:ph idx="1" type="body"/>
          </p:nvPr>
        </p:nvSpPr>
        <p:spPr>
          <a:xfrm>
            <a:off x="722313" y="2114550"/>
            <a:ext cx="7772400" cy="112514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500"/>
              </a:spcBef>
              <a:spcAft>
                <a:spcPts val="0"/>
              </a:spcAft>
              <a:buClr>
                <a:srgbClr val="004E74"/>
              </a:buClr>
              <a:buSzPts val="2000"/>
              <a:buFont typeface="Noto Sans Symbols"/>
              <a:buNone/>
              <a:defRPr b="0" i="0" sz="2000" u="none" cap="none" strike="noStrike">
                <a:solidFill>
                  <a:schemeClr val="dk1"/>
                </a:solidFill>
                <a:latin typeface="Arial Narrow"/>
                <a:ea typeface="Arial Narrow"/>
                <a:cs typeface="Arial Narrow"/>
                <a:sym typeface="Arial Narrow"/>
              </a:defRPr>
            </a:lvl1pPr>
            <a:lvl2pPr indent="-228600" lvl="1" marL="914400" marR="0" rtl="0" algn="l">
              <a:lnSpc>
                <a:spcPct val="90000"/>
              </a:lnSpc>
              <a:spcBef>
                <a:spcPts val="450"/>
              </a:spcBef>
              <a:spcAft>
                <a:spcPts val="0"/>
              </a:spcAft>
              <a:buClr>
                <a:srgbClr val="004E74"/>
              </a:buClr>
              <a:buSzPts val="1800"/>
              <a:buFont typeface="Noto Sans Symbols"/>
              <a:buNone/>
              <a:defRPr b="0" i="0" sz="1800" u="none" cap="none" strike="noStrike">
                <a:solidFill>
                  <a:schemeClr val="dk1"/>
                </a:solidFill>
                <a:latin typeface="Arial Narrow"/>
                <a:ea typeface="Arial Narrow"/>
                <a:cs typeface="Arial Narrow"/>
                <a:sym typeface="Arial Narrow"/>
              </a:defRPr>
            </a:lvl2pPr>
            <a:lvl3pPr indent="-228600" lvl="2" marL="1371600" marR="0" rtl="0" algn="l">
              <a:lnSpc>
                <a:spcPct val="90000"/>
              </a:lnSpc>
              <a:spcBef>
                <a:spcPts val="400"/>
              </a:spcBef>
              <a:spcAft>
                <a:spcPts val="0"/>
              </a:spcAft>
              <a:buClr>
                <a:srgbClr val="004E74"/>
              </a:buClr>
              <a:buSzPts val="1600"/>
              <a:buFont typeface="Noto Sans Symbols"/>
              <a:buNone/>
              <a:defRPr b="0" i="0" sz="1600" u="none" cap="none" strike="noStrike">
                <a:solidFill>
                  <a:schemeClr val="dk1"/>
                </a:solidFill>
                <a:latin typeface="Arial Narrow"/>
                <a:ea typeface="Arial Narrow"/>
                <a:cs typeface="Arial Narrow"/>
                <a:sym typeface="Arial Narrow"/>
              </a:defRPr>
            </a:lvl3pPr>
            <a:lvl4pPr indent="-228600" lvl="3" marL="18288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4pPr>
            <a:lvl5pPr indent="-228600" lvl="4" marL="22860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5pPr>
            <a:lvl6pPr indent="-228600" lvl="5" marL="27432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6pPr>
            <a:lvl7pPr indent="-228600" lvl="6" marL="32004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7pPr>
            <a:lvl8pPr indent="-228600" lvl="7" marL="36576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8pPr>
            <a:lvl9pPr indent="-228600" lvl="8" marL="41148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9pPr>
          </a:lstStyle>
          <a:p/>
        </p:txBody>
      </p:sp>
      <p:sp>
        <p:nvSpPr>
          <p:cNvPr id="35" name="Shape 35"/>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6" name="Shape 36"/>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7" name="Shape 37"/>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8" name="Shape 38"/>
        <p:cNvGrpSpPr/>
        <p:nvPr/>
      </p:nvGrpSpPr>
      <p:grpSpPr>
        <a:xfrm>
          <a:off x="0" y="0"/>
          <a:ext cx="0" cy="0"/>
          <a:chOff x="0" y="0"/>
          <a:chExt cx="0" cy="0"/>
        </a:xfrm>
      </p:grpSpPr>
      <p:sp>
        <p:nvSpPr>
          <p:cNvPr id="39" name="Shape 39"/>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40" name="Shape 40"/>
          <p:cNvSpPr txBox="1"/>
          <p:nvPr>
            <p:ph idx="1" type="body"/>
          </p:nvPr>
        </p:nvSpPr>
        <p:spPr>
          <a:xfrm>
            <a:off x="614031" y="887476"/>
            <a:ext cx="4114800" cy="3737372"/>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04800" lvl="3" marL="18288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4pPr>
            <a:lvl5pPr indent="-304800" lvl="4" marL="22860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41" name="Shape 41"/>
          <p:cNvSpPr txBox="1"/>
          <p:nvPr>
            <p:ph idx="2" type="body"/>
          </p:nvPr>
        </p:nvSpPr>
        <p:spPr>
          <a:xfrm>
            <a:off x="4953706" y="887476"/>
            <a:ext cx="4114800" cy="3737372"/>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04800" lvl="3" marL="18288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4pPr>
            <a:lvl5pPr indent="-304800" lvl="4" marL="22860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42" name="Shape 42"/>
          <p:cNvSpPr txBox="1"/>
          <p:nvPr>
            <p:ph idx="10" type="dt"/>
          </p:nvPr>
        </p:nvSpPr>
        <p:spPr>
          <a:xfrm>
            <a:off x="392232" y="4875002"/>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3" name="Shape 43"/>
          <p:cNvSpPr txBox="1"/>
          <p:nvPr>
            <p:ph idx="11" type="ftr"/>
          </p:nvPr>
        </p:nvSpPr>
        <p:spPr>
          <a:xfrm>
            <a:off x="3158704" y="4875002"/>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4" name="Shape 44"/>
          <p:cNvSpPr txBox="1"/>
          <p:nvPr>
            <p:ph idx="12" type="sldNum"/>
          </p:nvPr>
        </p:nvSpPr>
        <p:spPr>
          <a:xfrm>
            <a:off x="6922684" y="4875002"/>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27939"/>
            </a:gs>
            <a:gs pos="100000">
              <a:srgbClr val="01482F"/>
            </a:gs>
          </a:gsLst>
          <a:lin ang="5400000" scaled="0"/>
        </a:gradFill>
      </p:bgPr>
    </p:bg>
    <p:spTree>
      <p:nvGrpSpPr>
        <p:cNvPr id="9" name="Shape 9"/>
        <p:cNvGrpSpPr/>
        <p:nvPr/>
      </p:nvGrpSpPr>
      <p:grpSpPr>
        <a:xfrm>
          <a:off x="0" y="0"/>
          <a:ext cx="0" cy="0"/>
          <a:chOff x="0" y="0"/>
          <a:chExt cx="0" cy="0"/>
        </a:xfrm>
      </p:grpSpPr>
      <p:sp>
        <p:nvSpPr>
          <p:cNvPr id="10" name="Shape 10"/>
          <p:cNvSpPr/>
          <p:nvPr/>
        </p:nvSpPr>
        <p:spPr>
          <a:xfrm flipH="1">
            <a:off x="304796" y="666750"/>
            <a:ext cx="8839193" cy="4476750"/>
          </a:xfrm>
          <a:prstGeom prst="round1Rect">
            <a:avLst>
              <a:gd fmla="val 13434"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1" name="Shape 11"/>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12" name="Shape 12"/>
          <p:cNvSpPr txBox="1"/>
          <p:nvPr>
            <p:ph idx="1" type="body"/>
          </p:nvPr>
        </p:nvSpPr>
        <p:spPr>
          <a:xfrm>
            <a:off x="615222" y="857466"/>
            <a:ext cx="8260491" cy="3657600"/>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42900" lvl="3" marL="1828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13" name="Shape 13"/>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14" name="Shape 14"/>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15" name="Shape 15"/>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24.png"/><Relationship Id="rId8"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nuclearconnect.org/in-the-classroom/for-teachers/making-radiation-photograph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nuclearconnect.org/in-the-classroom/for-teachers/modeling-radioactive-stable-atom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nuclearconnect.org/in-the-classroom/for-teachers/cloud_chambe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nuclearconnect.org/in-the-classroom/for-teachers/marble-nuclei-projec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 Id="rId10" Type="http://schemas.openxmlformats.org/officeDocument/2006/relationships/image" Target="../media/image22.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3.epa.gov/radtown/index.html"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xkcd.com/radiation/"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 name="Shape 49"/>
        <p:cNvGrpSpPr/>
        <p:nvPr/>
      </p:nvGrpSpPr>
      <p:grpSpPr>
        <a:xfrm>
          <a:off x="0" y="0"/>
          <a:ext cx="0" cy="0"/>
          <a:chOff x="0" y="0"/>
          <a:chExt cx="0" cy="0"/>
        </a:xfrm>
      </p:grpSpPr>
      <p:sp>
        <p:nvSpPr>
          <p:cNvPr id="50" name="Shape 50"/>
          <p:cNvSpPr txBox="1"/>
          <p:nvPr>
            <p:ph type="ctrTitle"/>
          </p:nvPr>
        </p:nvSpPr>
        <p:spPr>
          <a:xfrm>
            <a:off x="849694" y="4392748"/>
            <a:ext cx="6491400" cy="2787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a:t>Nuclear Science Teacher Workshop</a:t>
            </a:r>
            <a:endParaRPr b="1" i="0" sz="2000" u="none" cap="none" strike="noStrike">
              <a:solidFill>
                <a:srgbClr val="004E74"/>
              </a:solidFill>
              <a:latin typeface="Arial"/>
              <a:ea typeface="Arial"/>
              <a:cs typeface="Arial"/>
              <a:sym typeface="Arial"/>
            </a:endParaRPr>
          </a:p>
        </p:txBody>
      </p:sp>
      <p:sp>
        <p:nvSpPr>
          <p:cNvPr id="51" name="Shape 51"/>
          <p:cNvSpPr txBox="1"/>
          <p:nvPr>
            <p:ph idx="1" type="subTitle"/>
          </p:nvPr>
        </p:nvSpPr>
        <p:spPr>
          <a:xfrm>
            <a:off x="857261" y="4684349"/>
            <a:ext cx="6493500" cy="324000"/>
          </a:xfrm>
          <a:prstGeom prst="rect">
            <a:avLst/>
          </a:prstGeom>
        </p:spPr>
        <p:txBody>
          <a:bodyPr anchorCtr="0" anchor="t" bIns="91425" lIns="91425" spcFirstLastPara="1" rIns="91425" wrap="square" tIns="91425">
            <a:noAutofit/>
          </a:bodyPr>
          <a:lstStyle/>
          <a:p>
            <a:pPr indent="0" lvl="0" marL="0">
              <a:spcBef>
                <a:spcPts val="400"/>
              </a:spcBef>
              <a:spcAft>
                <a:spcPts val="0"/>
              </a:spcAft>
              <a:buNone/>
            </a:pPr>
            <a:r>
              <a:rPr lang="en-US"/>
              <a:t>May 19, 2018 Atlanta, Georgia</a:t>
            </a:r>
            <a:endParaRPr/>
          </a:p>
        </p:txBody>
      </p:sp>
      <p:sp>
        <p:nvSpPr>
          <p:cNvPr id="52" name="Shape 52"/>
          <p:cNvSpPr txBox="1"/>
          <p:nvPr/>
        </p:nvSpPr>
        <p:spPr>
          <a:xfrm>
            <a:off x="6244950" y="1748575"/>
            <a:ext cx="2816100" cy="2345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a:solidFill>
                  <a:schemeClr val="lt1"/>
                </a:solidFill>
              </a:rPr>
              <a:t>Radiation has a reputation of being bad or evil, but what many don’t know is that radiation is always around us. From natural radiation from the environment to radiation from artificial sources, such as x-rays, this transmittal of energy has been around throughout time.</a:t>
            </a:r>
            <a:endParaRPr b="1">
              <a:solidFill>
                <a:schemeClr val="lt1"/>
              </a:solidFill>
            </a:endParaRPr>
          </a:p>
          <a:p>
            <a:pPr indent="0" lvl="0" marL="0">
              <a:spcBef>
                <a:spcPts val="0"/>
              </a:spcBef>
              <a:spcAft>
                <a:spcPts val="0"/>
              </a:spcAft>
              <a:buNone/>
            </a:pPr>
            <a:r>
              <a:t/>
            </a:r>
            <a:endParaRPr b="1">
              <a:solidFill>
                <a:schemeClr val="lt1"/>
              </a:solidFill>
            </a:endParaRPr>
          </a:p>
        </p:txBody>
      </p:sp>
      <p:sp>
        <p:nvSpPr>
          <p:cNvPr id="53" name="Shape 53"/>
          <p:cNvSpPr txBox="1"/>
          <p:nvPr/>
        </p:nvSpPr>
        <p:spPr>
          <a:xfrm>
            <a:off x="270175" y="384475"/>
            <a:ext cx="4914900" cy="1600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4800">
                <a:solidFill>
                  <a:schemeClr val="lt1"/>
                </a:solidFill>
              </a:rPr>
              <a:t>Radical</a:t>
            </a:r>
            <a:endParaRPr b="1" sz="4800">
              <a:solidFill>
                <a:schemeClr val="lt1"/>
              </a:solidFill>
            </a:endParaRPr>
          </a:p>
          <a:p>
            <a:pPr indent="0" lvl="0" marL="0">
              <a:spcBef>
                <a:spcPts val="0"/>
              </a:spcBef>
              <a:spcAft>
                <a:spcPts val="0"/>
              </a:spcAft>
              <a:buNone/>
            </a:pPr>
            <a:r>
              <a:rPr b="1" lang="en-US" sz="4800">
                <a:solidFill>
                  <a:schemeClr val="lt1"/>
                </a:solidFill>
              </a:rPr>
              <a:t>Radiation</a:t>
            </a:r>
            <a:endParaRPr b="1" sz="4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More Details:  Types of Radiation</a:t>
            </a:r>
            <a:endParaRPr/>
          </a:p>
        </p:txBody>
      </p:sp>
      <p:sp>
        <p:nvSpPr>
          <p:cNvPr id="142" name="Shape 142"/>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43" name="Shape 143"/>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44" name="Shape 144"/>
          <p:cNvPicPr preferRelativeResize="0"/>
          <p:nvPr/>
        </p:nvPicPr>
        <p:blipFill>
          <a:blip r:embed="rId3">
            <a:alphaModFix/>
          </a:blip>
          <a:stretch>
            <a:fillRect/>
          </a:stretch>
        </p:blipFill>
        <p:spPr>
          <a:xfrm>
            <a:off x="-8300" y="667550"/>
            <a:ext cx="9144000" cy="419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Radiation Protection</a:t>
            </a:r>
            <a:endParaRPr/>
          </a:p>
        </p:txBody>
      </p:sp>
      <p:sp>
        <p:nvSpPr>
          <p:cNvPr id="151" name="Shape 151"/>
          <p:cNvSpPr txBox="1"/>
          <p:nvPr>
            <p:ph idx="1" type="body"/>
          </p:nvPr>
        </p:nvSpPr>
        <p:spPr>
          <a:xfrm>
            <a:off x="614025" y="887475"/>
            <a:ext cx="4114800" cy="37374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ALARA = as low as reasonably achievable</a:t>
            </a:r>
            <a:endParaRPr/>
          </a:p>
          <a:p>
            <a:pPr indent="-342900" lvl="0" marL="457200" rtl="0">
              <a:spcBef>
                <a:spcPts val="450"/>
              </a:spcBef>
              <a:spcAft>
                <a:spcPts val="0"/>
              </a:spcAft>
              <a:buSzPts val="1800"/>
              <a:buAutoNum type="arabicPeriod"/>
            </a:pPr>
            <a:r>
              <a:rPr lang="en-US"/>
              <a:t>Time</a:t>
            </a:r>
            <a:endParaRPr/>
          </a:p>
          <a:p>
            <a:pPr indent="-342900" lvl="0" marL="457200" rtl="0">
              <a:spcBef>
                <a:spcPts val="0"/>
              </a:spcBef>
              <a:spcAft>
                <a:spcPts val="0"/>
              </a:spcAft>
              <a:buSzPts val="1800"/>
              <a:buAutoNum type="arabicPeriod"/>
            </a:pPr>
            <a:r>
              <a:rPr lang="en-US"/>
              <a:t>Distance</a:t>
            </a:r>
            <a:endParaRPr/>
          </a:p>
          <a:p>
            <a:pPr indent="-342900" lvl="0" marL="457200">
              <a:spcBef>
                <a:spcPts val="0"/>
              </a:spcBef>
              <a:spcAft>
                <a:spcPts val="0"/>
              </a:spcAft>
              <a:buSzPts val="1800"/>
              <a:buAutoNum type="arabicPeriod"/>
            </a:pPr>
            <a:r>
              <a:rPr lang="en-US"/>
              <a:t>Shielding</a:t>
            </a:r>
            <a:endParaRPr/>
          </a:p>
        </p:txBody>
      </p:sp>
      <p:sp>
        <p:nvSpPr>
          <p:cNvPr id="152" name="Shape 152"/>
          <p:cNvSpPr txBox="1"/>
          <p:nvPr>
            <p:ph idx="12" type="sldNum"/>
          </p:nvPr>
        </p:nvSpPr>
        <p:spPr>
          <a:xfrm>
            <a:off x="6922684" y="4875002"/>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b="1" lang="en-US"/>
              <a:t>‹#›</a:t>
            </a:fld>
            <a:endParaRPr b="1"/>
          </a:p>
        </p:txBody>
      </p:sp>
      <p:sp>
        <p:nvSpPr>
          <p:cNvPr id="153" name="Shape 153"/>
          <p:cNvSpPr txBox="1"/>
          <p:nvPr>
            <p:ph idx="2" type="body"/>
          </p:nvPr>
        </p:nvSpPr>
        <p:spPr>
          <a:xfrm>
            <a:off x="4953706" y="887476"/>
            <a:ext cx="4114800" cy="37374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rPr lang="en-US"/>
              <a:t>Radiation Vs Contamination</a:t>
            </a:r>
            <a:endParaRPr/>
          </a:p>
        </p:txBody>
      </p:sp>
      <p:pic>
        <p:nvPicPr>
          <p:cNvPr id="154" name="Shape 154"/>
          <p:cNvPicPr preferRelativeResize="0"/>
          <p:nvPr/>
        </p:nvPicPr>
        <p:blipFill>
          <a:blip r:embed="rId3">
            <a:alphaModFix/>
          </a:blip>
          <a:stretch>
            <a:fillRect/>
          </a:stretch>
        </p:blipFill>
        <p:spPr>
          <a:xfrm>
            <a:off x="966725" y="2372071"/>
            <a:ext cx="3274625" cy="2455950"/>
          </a:xfrm>
          <a:prstGeom prst="rect">
            <a:avLst/>
          </a:prstGeom>
          <a:noFill/>
          <a:ln>
            <a:noFill/>
          </a:ln>
        </p:spPr>
      </p:pic>
      <p:pic>
        <p:nvPicPr>
          <p:cNvPr id="155" name="Shape 155"/>
          <p:cNvPicPr preferRelativeResize="0"/>
          <p:nvPr/>
        </p:nvPicPr>
        <p:blipFill>
          <a:blip r:embed="rId4">
            <a:alphaModFix/>
          </a:blip>
          <a:stretch>
            <a:fillRect/>
          </a:stretch>
        </p:blipFill>
        <p:spPr>
          <a:xfrm>
            <a:off x="5773876" y="685800"/>
            <a:ext cx="3133442" cy="1914875"/>
          </a:xfrm>
          <a:prstGeom prst="rect">
            <a:avLst/>
          </a:prstGeom>
          <a:noFill/>
          <a:ln>
            <a:noFill/>
          </a:ln>
        </p:spPr>
      </p:pic>
      <p:pic>
        <p:nvPicPr>
          <p:cNvPr id="156" name="Shape 156"/>
          <p:cNvPicPr preferRelativeResize="0"/>
          <p:nvPr/>
        </p:nvPicPr>
        <p:blipFill>
          <a:blip r:embed="rId5">
            <a:alphaModFix/>
          </a:blip>
          <a:stretch>
            <a:fillRect/>
          </a:stretch>
        </p:blipFill>
        <p:spPr>
          <a:xfrm>
            <a:off x="5830472" y="3017750"/>
            <a:ext cx="2954951" cy="1952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Classroom Activity:  Matching</a:t>
            </a:r>
            <a:endParaRPr/>
          </a:p>
        </p:txBody>
      </p:sp>
      <p:sp>
        <p:nvSpPr>
          <p:cNvPr id="163" name="Shape 163"/>
          <p:cNvSpPr txBox="1"/>
          <p:nvPr>
            <p:ph idx="1" type="body"/>
          </p:nvPr>
        </p:nvSpPr>
        <p:spPr>
          <a:xfrm>
            <a:off x="598856" y="582676"/>
            <a:ext cx="4114800" cy="37374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A) 0.009 mrem</a:t>
            </a:r>
            <a:endParaRPr/>
          </a:p>
          <a:p>
            <a:pPr indent="0" lvl="0" marL="0">
              <a:spcBef>
                <a:spcPts val="450"/>
              </a:spcBef>
              <a:spcAft>
                <a:spcPts val="0"/>
              </a:spcAft>
              <a:buNone/>
            </a:pPr>
            <a:r>
              <a:t/>
            </a:r>
            <a:endParaRPr/>
          </a:p>
          <a:p>
            <a:pPr indent="0" lvl="0" marL="0">
              <a:spcBef>
                <a:spcPts val="450"/>
              </a:spcBef>
              <a:spcAft>
                <a:spcPts val="0"/>
              </a:spcAft>
              <a:buNone/>
            </a:pPr>
            <a:r>
              <a:rPr lang="en-US"/>
              <a:t>B) 0.01 mrem</a:t>
            </a:r>
            <a:endParaRPr/>
          </a:p>
          <a:p>
            <a:pPr indent="0" lvl="0" marL="0">
              <a:spcBef>
                <a:spcPts val="450"/>
              </a:spcBef>
              <a:spcAft>
                <a:spcPts val="0"/>
              </a:spcAft>
              <a:buNone/>
            </a:pPr>
            <a:r>
              <a:t/>
            </a:r>
            <a:endParaRPr/>
          </a:p>
          <a:p>
            <a:pPr indent="0" lvl="0" marL="0">
              <a:spcBef>
                <a:spcPts val="450"/>
              </a:spcBef>
              <a:spcAft>
                <a:spcPts val="0"/>
              </a:spcAft>
              <a:buNone/>
            </a:pPr>
            <a:r>
              <a:rPr lang="en-US"/>
              <a:t>C) 0.03 mrem</a:t>
            </a:r>
            <a:endParaRPr/>
          </a:p>
          <a:p>
            <a:pPr indent="0" lvl="0" marL="0">
              <a:spcBef>
                <a:spcPts val="450"/>
              </a:spcBef>
              <a:spcAft>
                <a:spcPts val="0"/>
              </a:spcAft>
              <a:buNone/>
            </a:pPr>
            <a:r>
              <a:t/>
            </a:r>
            <a:endParaRPr/>
          </a:p>
          <a:p>
            <a:pPr indent="0" lvl="0" marL="0">
              <a:spcBef>
                <a:spcPts val="450"/>
              </a:spcBef>
              <a:spcAft>
                <a:spcPts val="0"/>
              </a:spcAft>
              <a:buNone/>
            </a:pPr>
            <a:r>
              <a:rPr lang="en-US"/>
              <a:t>D) 0.5 mrem</a:t>
            </a:r>
            <a:endParaRPr/>
          </a:p>
          <a:p>
            <a:pPr indent="0" lvl="0" marL="0">
              <a:spcBef>
                <a:spcPts val="450"/>
              </a:spcBef>
              <a:spcAft>
                <a:spcPts val="0"/>
              </a:spcAft>
              <a:buNone/>
            </a:pPr>
            <a:r>
              <a:t/>
            </a:r>
            <a:endParaRPr/>
          </a:p>
          <a:p>
            <a:pPr indent="0" lvl="0" marL="0">
              <a:spcBef>
                <a:spcPts val="450"/>
              </a:spcBef>
              <a:spcAft>
                <a:spcPts val="0"/>
              </a:spcAft>
              <a:buNone/>
            </a:pPr>
            <a:r>
              <a:rPr lang="en-US"/>
              <a:t>E) 1 mrem</a:t>
            </a:r>
            <a:endParaRPr/>
          </a:p>
          <a:p>
            <a:pPr indent="0" lvl="0" marL="0">
              <a:spcBef>
                <a:spcPts val="450"/>
              </a:spcBef>
              <a:spcAft>
                <a:spcPts val="0"/>
              </a:spcAft>
              <a:buNone/>
            </a:pPr>
            <a:r>
              <a:t/>
            </a:r>
            <a:endParaRPr/>
          </a:p>
          <a:p>
            <a:pPr indent="0" lvl="0" marL="0">
              <a:spcBef>
                <a:spcPts val="450"/>
              </a:spcBef>
              <a:spcAft>
                <a:spcPts val="0"/>
              </a:spcAft>
              <a:buNone/>
            </a:pPr>
            <a:r>
              <a:rPr lang="en-US"/>
              <a:t>F) 4 mrem</a:t>
            </a:r>
            <a:endParaRPr/>
          </a:p>
          <a:p>
            <a:pPr indent="0" lvl="0" marL="0">
              <a:spcBef>
                <a:spcPts val="450"/>
              </a:spcBef>
              <a:spcAft>
                <a:spcPts val="0"/>
              </a:spcAft>
              <a:buNone/>
            </a:pPr>
            <a:r>
              <a:t/>
            </a:r>
            <a:endParaRPr/>
          </a:p>
          <a:p>
            <a:pPr indent="0" lvl="0" marL="0">
              <a:spcBef>
                <a:spcPts val="450"/>
              </a:spcBef>
              <a:spcAft>
                <a:spcPts val="0"/>
              </a:spcAft>
              <a:buNone/>
            </a:pPr>
            <a:r>
              <a:rPr lang="en-US"/>
              <a:t>G) 40,000 mrem</a:t>
            </a:r>
            <a:endParaRPr/>
          </a:p>
          <a:p>
            <a:pPr indent="0" lvl="0" marL="0">
              <a:spcBef>
                <a:spcPts val="450"/>
              </a:spcBef>
              <a:spcAft>
                <a:spcPts val="0"/>
              </a:spcAft>
              <a:buNone/>
            </a:pPr>
            <a:r>
              <a:t/>
            </a:r>
            <a:endParaRPr/>
          </a:p>
          <a:p>
            <a:pPr indent="0" lvl="0" marL="0">
              <a:spcBef>
                <a:spcPts val="450"/>
              </a:spcBef>
              <a:spcAft>
                <a:spcPts val="0"/>
              </a:spcAft>
              <a:buNone/>
            </a:pPr>
            <a:r>
              <a:t/>
            </a:r>
            <a:endParaRPr/>
          </a:p>
        </p:txBody>
      </p:sp>
      <p:sp>
        <p:nvSpPr>
          <p:cNvPr id="164" name="Shape 164"/>
          <p:cNvSpPr txBox="1"/>
          <p:nvPr>
            <p:ph idx="2" type="body"/>
          </p:nvPr>
        </p:nvSpPr>
        <p:spPr>
          <a:xfrm>
            <a:off x="3223375" y="582675"/>
            <a:ext cx="5832900" cy="3737400"/>
          </a:xfrm>
          <a:prstGeom prst="rect">
            <a:avLst/>
          </a:prstGeom>
        </p:spPr>
        <p:txBody>
          <a:bodyPr anchorCtr="0" anchor="t" bIns="91425" lIns="91425" spcFirstLastPara="1" rIns="91425" wrap="square" tIns="91425">
            <a:noAutofit/>
          </a:bodyPr>
          <a:lstStyle/>
          <a:p>
            <a:pPr indent="-342900" lvl="0" marL="457200" rtl="0">
              <a:spcBef>
                <a:spcPts val="450"/>
              </a:spcBef>
              <a:spcAft>
                <a:spcPts val="0"/>
              </a:spcAft>
              <a:buSzPts val="1800"/>
              <a:buAutoNum type="arabicPeriod"/>
            </a:pPr>
            <a:r>
              <a:rPr lang="en-US"/>
              <a:t>Airplane flight from NY to LA</a:t>
            </a:r>
            <a:endParaRPr/>
          </a:p>
          <a:p>
            <a:pPr indent="0" lvl="0" marL="0">
              <a:spcBef>
                <a:spcPts val="450"/>
              </a:spcBef>
              <a:spcAft>
                <a:spcPts val="0"/>
              </a:spcAft>
              <a:buNone/>
            </a:pPr>
            <a:r>
              <a:t/>
            </a:r>
            <a:endParaRPr/>
          </a:p>
          <a:p>
            <a:pPr indent="-342900" lvl="0" marL="457200" rtl="0">
              <a:spcBef>
                <a:spcPts val="450"/>
              </a:spcBef>
              <a:spcAft>
                <a:spcPts val="0"/>
              </a:spcAft>
              <a:buSzPts val="1800"/>
              <a:buAutoNum type="arabicPeriod"/>
            </a:pPr>
            <a:r>
              <a:rPr lang="en-US"/>
              <a:t>Eating one banana </a:t>
            </a:r>
            <a:endParaRPr/>
          </a:p>
          <a:p>
            <a:pPr indent="0" lvl="0" marL="0">
              <a:spcBef>
                <a:spcPts val="450"/>
              </a:spcBef>
              <a:spcAft>
                <a:spcPts val="0"/>
              </a:spcAft>
              <a:buNone/>
            </a:pPr>
            <a:r>
              <a:t/>
            </a:r>
            <a:endParaRPr/>
          </a:p>
          <a:p>
            <a:pPr indent="-342900" lvl="0" marL="457200" rtl="0">
              <a:spcBef>
                <a:spcPts val="450"/>
              </a:spcBef>
              <a:spcAft>
                <a:spcPts val="0"/>
              </a:spcAft>
              <a:buSzPts val="1800"/>
              <a:buAutoNum type="arabicPeriod"/>
            </a:pPr>
            <a:r>
              <a:rPr lang="en-US"/>
              <a:t>Background dose for one day</a:t>
            </a:r>
            <a:endParaRPr/>
          </a:p>
          <a:p>
            <a:pPr indent="0" lvl="0" marL="0">
              <a:spcBef>
                <a:spcPts val="450"/>
              </a:spcBef>
              <a:spcAft>
                <a:spcPts val="0"/>
              </a:spcAft>
              <a:buNone/>
            </a:pPr>
            <a:r>
              <a:t/>
            </a:r>
            <a:endParaRPr/>
          </a:p>
          <a:p>
            <a:pPr indent="-342900" lvl="0" marL="457200" rtl="0">
              <a:spcBef>
                <a:spcPts val="450"/>
              </a:spcBef>
              <a:spcAft>
                <a:spcPts val="0"/>
              </a:spcAft>
              <a:buSzPts val="1800"/>
              <a:buAutoNum type="arabicPeriod"/>
            </a:pPr>
            <a:r>
              <a:rPr lang="en-US"/>
              <a:t>Radiation poisoning (acute dose) </a:t>
            </a:r>
            <a:endParaRPr/>
          </a:p>
          <a:p>
            <a:pPr indent="0" lvl="0" marL="0">
              <a:spcBef>
                <a:spcPts val="450"/>
              </a:spcBef>
              <a:spcAft>
                <a:spcPts val="0"/>
              </a:spcAft>
              <a:buNone/>
            </a:pPr>
            <a:r>
              <a:t/>
            </a:r>
            <a:endParaRPr/>
          </a:p>
          <a:p>
            <a:pPr indent="-342900" lvl="0" marL="457200" rtl="0">
              <a:spcBef>
                <a:spcPts val="450"/>
              </a:spcBef>
              <a:spcAft>
                <a:spcPts val="0"/>
              </a:spcAft>
              <a:buSzPts val="1800"/>
              <a:buAutoNum type="arabicPeriod"/>
            </a:pPr>
            <a:r>
              <a:rPr lang="en-US"/>
              <a:t>Dental X-ray </a:t>
            </a:r>
            <a:endParaRPr/>
          </a:p>
          <a:p>
            <a:pPr indent="0" lvl="0" marL="0">
              <a:spcBef>
                <a:spcPts val="450"/>
              </a:spcBef>
              <a:spcAft>
                <a:spcPts val="0"/>
              </a:spcAft>
              <a:buNone/>
            </a:pPr>
            <a:r>
              <a:t/>
            </a:r>
            <a:endParaRPr/>
          </a:p>
          <a:p>
            <a:pPr indent="-342900" lvl="0" marL="457200" rtl="0">
              <a:spcBef>
                <a:spcPts val="450"/>
              </a:spcBef>
              <a:spcAft>
                <a:spcPts val="0"/>
              </a:spcAft>
              <a:buSzPts val="1800"/>
              <a:buAutoNum type="arabicPeriod"/>
            </a:pPr>
            <a:r>
              <a:rPr lang="en-US"/>
              <a:t>Living within 50 miles of a nuclear power plant for one year  </a:t>
            </a:r>
            <a:endParaRPr/>
          </a:p>
          <a:p>
            <a:pPr indent="0" lvl="0" marL="0">
              <a:spcBef>
                <a:spcPts val="450"/>
              </a:spcBef>
              <a:spcAft>
                <a:spcPts val="0"/>
              </a:spcAft>
              <a:buNone/>
            </a:pPr>
            <a:r>
              <a:t/>
            </a:r>
            <a:endParaRPr/>
          </a:p>
          <a:p>
            <a:pPr indent="-342900" lvl="0" marL="457200">
              <a:spcBef>
                <a:spcPts val="450"/>
              </a:spcBef>
              <a:spcAft>
                <a:spcPts val="0"/>
              </a:spcAft>
              <a:buSzPts val="1800"/>
              <a:buAutoNum type="arabicPeriod"/>
            </a:pPr>
            <a:r>
              <a:rPr lang="en-US"/>
              <a:t>Living within 50 miles of a coal power plant for one year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p:txBody>
      </p:sp>
      <p:sp>
        <p:nvSpPr>
          <p:cNvPr id="165" name="Shape 165"/>
          <p:cNvSpPr txBox="1"/>
          <p:nvPr>
            <p:ph idx="12" type="sldNum"/>
          </p:nvPr>
        </p:nvSpPr>
        <p:spPr>
          <a:xfrm>
            <a:off x="6922684" y="4875002"/>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cxnSp>
        <p:nvCxnSpPr>
          <p:cNvPr id="166" name="Shape 166"/>
          <p:cNvCxnSpPr/>
          <p:nvPr/>
        </p:nvCxnSpPr>
        <p:spPr>
          <a:xfrm flipH="1" rot="10800000">
            <a:off x="1581675" y="2167075"/>
            <a:ext cx="1811100" cy="1352400"/>
          </a:xfrm>
          <a:prstGeom prst="straightConnector1">
            <a:avLst/>
          </a:prstGeom>
          <a:noFill/>
          <a:ln cap="flat" cmpd="sng" w="9525">
            <a:solidFill>
              <a:schemeClr val="dk2"/>
            </a:solidFill>
            <a:prstDash val="solid"/>
            <a:round/>
            <a:headEnd len="med" w="med" type="none"/>
            <a:tailEnd len="med" w="med" type="triangle"/>
          </a:ln>
        </p:spPr>
      </p:cxnSp>
      <p:cxnSp>
        <p:nvCxnSpPr>
          <p:cNvPr id="167" name="Shape 167"/>
          <p:cNvCxnSpPr/>
          <p:nvPr/>
        </p:nvCxnSpPr>
        <p:spPr>
          <a:xfrm>
            <a:off x="1702425" y="2843325"/>
            <a:ext cx="1738800" cy="700200"/>
          </a:xfrm>
          <a:prstGeom prst="straightConnector1">
            <a:avLst/>
          </a:prstGeom>
          <a:noFill/>
          <a:ln cap="flat" cmpd="sng" w="9525">
            <a:solidFill>
              <a:schemeClr val="dk2"/>
            </a:solidFill>
            <a:prstDash val="solid"/>
            <a:round/>
            <a:headEnd len="med" w="med" type="none"/>
            <a:tailEnd len="med" w="med" type="triangle"/>
          </a:ln>
        </p:spPr>
      </p:cxnSp>
      <p:cxnSp>
        <p:nvCxnSpPr>
          <p:cNvPr id="168" name="Shape 168"/>
          <p:cNvCxnSpPr/>
          <p:nvPr/>
        </p:nvCxnSpPr>
        <p:spPr>
          <a:xfrm flipH="1" rot="10800000">
            <a:off x="1605825" y="911600"/>
            <a:ext cx="1774800" cy="3296100"/>
          </a:xfrm>
          <a:prstGeom prst="straightConnector1">
            <a:avLst/>
          </a:prstGeom>
          <a:noFill/>
          <a:ln cap="flat" cmpd="sng" w="9525">
            <a:solidFill>
              <a:schemeClr val="dk2"/>
            </a:solidFill>
            <a:prstDash val="solid"/>
            <a:round/>
            <a:headEnd len="med" w="med" type="none"/>
            <a:tailEnd len="med" w="med" type="triangle"/>
          </a:ln>
        </p:spPr>
      </p:cxnSp>
      <p:cxnSp>
        <p:nvCxnSpPr>
          <p:cNvPr id="169" name="Shape 169"/>
          <p:cNvCxnSpPr/>
          <p:nvPr/>
        </p:nvCxnSpPr>
        <p:spPr>
          <a:xfrm flipH="1" rot="10800000">
            <a:off x="2100875" y="2939775"/>
            <a:ext cx="1255800" cy="1992300"/>
          </a:xfrm>
          <a:prstGeom prst="straightConnector1">
            <a:avLst/>
          </a:prstGeom>
          <a:noFill/>
          <a:ln cap="flat" cmpd="sng" w="9525">
            <a:solidFill>
              <a:schemeClr val="dk2"/>
            </a:solidFill>
            <a:prstDash val="solid"/>
            <a:round/>
            <a:headEnd len="med" w="med" type="none"/>
            <a:tailEnd len="med" w="med" type="triangle"/>
          </a:ln>
        </p:spPr>
      </p:cxnSp>
      <p:cxnSp>
        <p:nvCxnSpPr>
          <p:cNvPr id="170" name="Shape 170"/>
          <p:cNvCxnSpPr/>
          <p:nvPr/>
        </p:nvCxnSpPr>
        <p:spPr>
          <a:xfrm>
            <a:off x="1901700" y="2191325"/>
            <a:ext cx="1467000" cy="2680500"/>
          </a:xfrm>
          <a:prstGeom prst="straightConnector1">
            <a:avLst/>
          </a:prstGeom>
          <a:noFill/>
          <a:ln cap="flat" cmpd="sng" w="9525">
            <a:solidFill>
              <a:schemeClr val="dk2"/>
            </a:solidFill>
            <a:prstDash val="solid"/>
            <a:round/>
            <a:headEnd len="med" w="med" type="none"/>
            <a:tailEnd len="med" w="med" type="triangle"/>
          </a:ln>
        </p:spPr>
      </p:cxnSp>
      <p:cxnSp>
        <p:nvCxnSpPr>
          <p:cNvPr id="171" name="Shape 171"/>
          <p:cNvCxnSpPr/>
          <p:nvPr/>
        </p:nvCxnSpPr>
        <p:spPr>
          <a:xfrm>
            <a:off x="1943900" y="1527275"/>
            <a:ext cx="1436700" cy="24000"/>
          </a:xfrm>
          <a:prstGeom prst="straightConnector1">
            <a:avLst/>
          </a:prstGeom>
          <a:noFill/>
          <a:ln cap="flat" cmpd="sng" w="9525">
            <a:solidFill>
              <a:schemeClr val="dk2"/>
            </a:solidFill>
            <a:prstDash val="solid"/>
            <a:round/>
            <a:headEnd len="med" w="med" type="none"/>
            <a:tailEnd len="med" w="med" type="triangle"/>
          </a:ln>
        </p:spPr>
      </p:cxnSp>
      <p:cxnSp>
        <p:nvCxnSpPr>
          <p:cNvPr id="172" name="Shape 172"/>
          <p:cNvCxnSpPr/>
          <p:nvPr/>
        </p:nvCxnSpPr>
        <p:spPr>
          <a:xfrm>
            <a:off x="2028425" y="911500"/>
            <a:ext cx="1352400" cy="3247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2501662" y="3870424"/>
            <a:ext cx="1894235" cy="1260472"/>
          </a:xfrm>
          <a:prstGeom prst="rect">
            <a:avLst/>
          </a:prstGeom>
          <a:noFill/>
          <a:ln>
            <a:noFill/>
          </a:ln>
        </p:spPr>
      </p:pic>
      <p:pic>
        <p:nvPicPr>
          <p:cNvPr id="179" name="Shape 179"/>
          <p:cNvPicPr preferRelativeResize="0"/>
          <p:nvPr/>
        </p:nvPicPr>
        <p:blipFill>
          <a:blip r:embed="rId4">
            <a:alphaModFix/>
          </a:blip>
          <a:stretch>
            <a:fillRect/>
          </a:stretch>
        </p:blipFill>
        <p:spPr>
          <a:xfrm>
            <a:off x="276725" y="351100"/>
            <a:ext cx="2556049" cy="1704025"/>
          </a:xfrm>
          <a:prstGeom prst="rect">
            <a:avLst/>
          </a:prstGeom>
          <a:noFill/>
          <a:ln>
            <a:noFill/>
          </a:ln>
        </p:spPr>
      </p:pic>
      <p:sp>
        <p:nvSpPr>
          <p:cNvPr id="180" name="Shape 180"/>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Classroom Activity:  Geiger Counter</a:t>
            </a:r>
            <a:endParaRPr/>
          </a:p>
        </p:txBody>
      </p:sp>
      <p:sp>
        <p:nvSpPr>
          <p:cNvPr id="181" name="Shape 181"/>
          <p:cNvSpPr txBox="1"/>
          <p:nvPr>
            <p:ph idx="2" type="body"/>
          </p:nvPr>
        </p:nvSpPr>
        <p:spPr>
          <a:xfrm>
            <a:off x="4953706" y="887476"/>
            <a:ext cx="4114800" cy="37374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82" name="Shape 182"/>
          <p:cNvSpPr txBox="1"/>
          <p:nvPr>
            <p:ph idx="12" type="sldNum"/>
          </p:nvPr>
        </p:nvSpPr>
        <p:spPr>
          <a:xfrm>
            <a:off x="6922684" y="4875002"/>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83" name="Shape 183"/>
          <p:cNvPicPr preferRelativeResize="0"/>
          <p:nvPr/>
        </p:nvPicPr>
        <p:blipFill>
          <a:blip r:embed="rId5">
            <a:alphaModFix/>
          </a:blip>
          <a:stretch>
            <a:fillRect/>
          </a:stretch>
        </p:blipFill>
        <p:spPr>
          <a:xfrm>
            <a:off x="4324350" y="871538"/>
            <a:ext cx="4762500" cy="4010025"/>
          </a:xfrm>
          <a:prstGeom prst="rect">
            <a:avLst/>
          </a:prstGeom>
          <a:noFill/>
          <a:ln>
            <a:noFill/>
          </a:ln>
        </p:spPr>
      </p:pic>
      <p:pic>
        <p:nvPicPr>
          <p:cNvPr id="184" name="Shape 184"/>
          <p:cNvPicPr preferRelativeResize="0"/>
          <p:nvPr/>
        </p:nvPicPr>
        <p:blipFill>
          <a:blip r:embed="rId6">
            <a:alphaModFix/>
          </a:blip>
          <a:stretch>
            <a:fillRect/>
          </a:stretch>
        </p:blipFill>
        <p:spPr>
          <a:xfrm>
            <a:off x="485100" y="3785500"/>
            <a:ext cx="1978800" cy="1260475"/>
          </a:xfrm>
          <a:prstGeom prst="rect">
            <a:avLst/>
          </a:prstGeom>
          <a:noFill/>
          <a:ln>
            <a:noFill/>
          </a:ln>
        </p:spPr>
      </p:pic>
      <p:pic>
        <p:nvPicPr>
          <p:cNvPr id="185" name="Shape 185"/>
          <p:cNvPicPr preferRelativeResize="0"/>
          <p:nvPr/>
        </p:nvPicPr>
        <p:blipFill>
          <a:blip r:embed="rId7">
            <a:alphaModFix/>
          </a:blip>
          <a:stretch>
            <a:fillRect/>
          </a:stretch>
        </p:blipFill>
        <p:spPr>
          <a:xfrm>
            <a:off x="2748602" y="738350"/>
            <a:ext cx="1400350" cy="3047149"/>
          </a:xfrm>
          <a:prstGeom prst="rect">
            <a:avLst/>
          </a:prstGeom>
          <a:noFill/>
          <a:ln>
            <a:noFill/>
          </a:ln>
        </p:spPr>
      </p:pic>
      <p:pic>
        <p:nvPicPr>
          <p:cNvPr id="186" name="Shape 186"/>
          <p:cNvPicPr preferRelativeResize="0"/>
          <p:nvPr/>
        </p:nvPicPr>
        <p:blipFill>
          <a:blip r:embed="rId8">
            <a:alphaModFix/>
          </a:blip>
          <a:stretch>
            <a:fillRect/>
          </a:stretch>
        </p:blipFill>
        <p:spPr>
          <a:xfrm>
            <a:off x="939900" y="1927025"/>
            <a:ext cx="1344225" cy="1792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193" name="Shape 193"/>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Middle School</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MS-PS1.A         Structure and Properties of Matter</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MS-PS4-2 Develop and use a model to describe that waves are reflected, absorbed, or transmitted through various materials</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Use a Nerf gun to demonstrate the basics of radiation protection.  The Nerf ball is the particle (or wave).</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Time - limit the time someone can shoot the Nerf gun</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Distance - run away from the person shooting the Nerf gun</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Shielding - hold up a notebook as a radiation “shield”</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194" name="Shape 194"/>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01" name="Shape 201"/>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Fourth Grade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4-PS3-2.  Make observations to provide evidence that energy can be transferred from place to place by sound, light, heat, and electric currents</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a:t>
            </a:r>
            <a:r>
              <a:rPr lang="en-US" u="sng">
                <a:solidFill>
                  <a:schemeClr val="hlink"/>
                </a:solidFill>
                <a:latin typeface="Arial"/>
                <a:ea typeface="Arial"/>
                <a:cs typeface="Arial"/>
                <a:sym typeface="Arial"/>
                <a:hlinkClick r:id="rId3"/>
              </a:rPr>
              <a:t>Autoradiographs</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202" name="Shape 202"/>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09" name="Shape 209"/>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Eighth Grade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S8P1.f Obtain, evaluate, and communicate information about the structure and properties of matter.</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a:t>
            </a:r>
            <a:r>
              <a:rPr lang="en-US" u="sng">
                <a:solidFill>
                  <a:schemeClr val="hlink"/>
                </a:solidFill>
                <a:latin typeface="Arial"/>
                <a:ea typeface="Arial"/>
                <a:cs typeface="Arial"/>
                <a:sym typeface="Arial"/>
                <a:hlinkClick r:id="rId3"/>
              </a:rPr>
              <a:t>Modeling </a:t>
            </a:r>
            <a:r>
              <a:rPr lang="en-US">
                <a:solidFill>
                  <a:srgbClr val="FF0000"/>
                </a:solidFill>
                <a:latin typeface="Arial"/>
                <a:ea typeface="Arial"/>
                <a:cs typeface="Arial"/>
                <a:sym typeface="Arial"/>
              </a:rPr>
              <a:t>radioactive and stable atoms</a:t>
            </a:r>
            <a:endParaRPr>
              <a:solidFill>
                <a:srgbClr val="000000"/>
              </a:solidFill>
              <a:latin typeface="Arial"/>
              <a:ea typeface="Arial"/>
              <a:cs typeface="Arial"/>
              <a:sym typeface="Arial"/>
            </a:endParaRPr>
          </a:p>
        </p:txBody>
      </p:sp>
      <p:sp>
        <p:nvSpPr>
          <p:cNvPr id="210" name="Shape 210"/>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17" name="Shape 217"/>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Physical Science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HS-PS1-8          Develop models to illustrate the changes in the composition of the nucleus of the atom and the energy released during the processes of fission, fusion, and radioactive decay</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SPS4:   Obtain, evaluate, and communicate information to explain the changes in nuclear structure as a result of fission, fusion, and radioactive decay.</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Make a </a:t>
            </a:r>
            <a:r>
              <a:rPr lang="en-US" u="sng">
                <a:solidFill>
                  <a:schemeClr val="hlink"/>
                </a:solidFill>
                <a:latin typeface="Arial"/>
                <a:ea typeface="Arial"/>
                <a:cs typeface="Arial"/>
                <a:sym typeface="Arial"/>
                <a:hlinkClick r:id="rId3"/>
              </a:rPr>
              <a:t>Cloud Chamber</a:t>
            </a:r>
            <a:r>
              <a:rPr lang="en-US">
                <a:solidFill>
                  <a:srgbClr val="FF0000"/>
                </a:solidFill>
                <a:latin typeface="Arial"/>
                <a:ea typeface="Arial"/>
                <a:cs typeface="Arial"/>
                <a:sym typeface="Arial"/>
              </a:rPr>
              <a:t>.  A cloud chamber is a way to “see” radiation with the naked eye.  An alpha particle (a relatively large radioactive particle) leaves a trail (like how a plane’s jet stream is visible) through a cloudy supersaturated alcohol mixture.</a:t>
            </a:r>
            <a:endParaRPr>
              <a:solidFill>
                <a:srgbClr val="000000"/>
              </a:solidFill>
              <a:latin typeface="Arial"/>
              <a:ea typeface="Arial"/>
              <a:cs typeface="Arial"/>
              <a:sym typeface="Arial"/>
            </a:endParaRPr>
          </a:p>
        </p:txBody>
      </p:sp>
      <p:sp>
        <p:nvSpPr>
          <p:cNvPr id="218" name="Shape 21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25" name="Shape 225"/>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Physical Science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SPS1.   Obtain, evaluate, and communicate information from the Periodic Table to explain the relative properties of elements based on patterns of atomic structure</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SPS2.   Obtain, evaluate, and communicate information to explain how atoms bond to form stable compounds.</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Play Critical Path board game (chart of nuclides) or </a:t>
            </a:r>
            <a:r>
              <a:rPr lang="en-US" u="sng">
                <a:solidFill>
                  <a:schemeClr val="hlink"/>
                </a:solidFill>
                <a:latin typeface="Arial"/>
                <a:ea typeface="Arial"/>
                <a:cs typeface="Arial"/>
                <a:sym typeface="Arial"/>
                <a:hlinkClick r:id="rId3"/>
              </a:rPr>
              <a:t>Marble Nuclei</a:t>
            </a:r>
            <a:r>
              <a:rPr lang="en-US">
                <a:solidFill>
                  <a:srgbClr val="FF0000"/>
                </a:solidFill>
                <a:latin typeface="Arial"/>
                <a:ea typeface="Arial"/>
                <a:cs typeface="Arial"/>
                <a:sym typeface="Arial"/>
              </a:rPr>
              <a:t> </a:t>
            </a: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226" name="Shape 226"/>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800" u="none" cap="none" strike="noStrike">
                <a:solidFill>
                  <a:schemeClr val="dk1"/>
                </a:solidFill>
                <a:latin typeface="Arial Narrow"/>
                <a:ea typeface="Arial Narrow"/>
                <a:cs typeface="Arial Narrow"/>
                <a:sym typeface="Arial Narrow"/>
              </a:rPr>
              <a:t>‹#›</a:t>
            </a:fld>
            <a:endParaRPr b="0" i="0" sz="800" u="none" cap="none" strike="noStrike">
              <a:solidFill>
                <a:schemeClr val="dk1"/>
              </a:solidFill>
              <a:latin typeface="Arial Narrow"/>
              <a:ea typeface="Arial Narrow"/>
              <a:cs typeface="Arial Narrow"/>
              <a:sym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What do you know about radiation?</a:t>
            </a:r>
            <a:endParaRPr/>
          </a:p>
        </p:txBody>
      </p:sp>
      <p:sp>
        <p:nvSpPr>
          <p:cNvPr id="60" name="Shape 60"/>
          <p:cNvSpPr txBox="1"/>
          <p:nvPr>
            <p:ph idx="1" type="body"/>
          </p:nvPr>
        </p:nvSpPr>
        <p:spPr>
          <a:xfrm>
            <a:off x="615224" y="857475"/>
            <a:ext cx="4108500" cy="3657600"/>
          </a:xfrm>
          <a:prstGeom prst="rect">
            <a:avLst/>
          </a:prstGeom>
        </p:spPr>
        <p:txBody>
          <a:bodyPr anchorCtr="0" anchor="t" bIns="91425" lIns="91425" spcFirstLastPara="1" rIns="91425" wrap="square" tIns="91425">
            <a:noAutofit/>
          </a:bodyPr>
          <a:lstStyle/>
          <a:p>
            <a:pPr indent="-342900" lvl="0" marL="457200" rtl="0">
              <a:spcBef>
                <a:spcPts val="450"/>
              </a:spcBef>
              <a:spcAft>
                <a:spcPts val="0"/>
              </a:spcAft>
              <a:buSzPts val="1800"/>
              <a:buChar char="▪"/>
            </a:pPr>
            <a:r>
              <a:rPr lang="en-US"/>
              <a:t>No dose of radiation is safe</a:t>
            </a:r>
            <a:endParaRPr/>
          </a:p>
          <a:p>
            <a:pPr indent="0" lvl="0" marL="0" rtl="0">
              <a:spcBef>
                <a:spcPts val="450"/>
              </a:spcBef>
              <a:spcAft>
                <a:spcPts val="0"/>
              </a:spcAft>
              <a:buNone/>
            </a:pPr>
            <a:r>
              <a:t/>
            </a:r>
            <a:endParaRPr/>
          </a:p>
          <a:p>
            <a:pPr indent="0" lvl="0" marL="0" rtl="0">
              <a:spcBef>
                <a:spcPts val="450"/>
              </a:spcBef>
              <a:spcAft>
                <a:spcPts val="0"/>
              </a:spcAft>
              <a:buNone/>
            </a:pPr>
            <a:r>
              <a:t/>
            </a:r>
            <a:endParaRPr/>
          </a:p>
          <a:p>
            <a:pPr indent="0" lvl="0" marL="0" rt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rtl="0">
              <a:spcBef>
                <a:spcPts val="450"/>
              </a:spcBef>
              <a:spcAft>
                <a:spcPts val="0"/>
              </a:spcAft>
              <a:buNone/>
            </a:pPr>
            <a:r>
              <a:t/>
            </a:r>
            <a:endParaRPr/>
          </a:p>
          <a:p>
            <a:pPr indent="0" lvl="0" marL="0" rtl="0">
              <a:spcBef>
                <a:spcPts val="450"/>
              </a:spcBef>
              <a:spcAft>
                <a:spcPts val="0"/>
              </a:spcAft>
              <a:buNone/>
            </a:pPr>
            <a:r>
              <a:t/>
            </a:r>
            <a:endParaRPr/>
          </a:p>
          <a:p>
            <a:pPr indent="0" lvl="0" marL="0" rtl="0">
              <a:spcBef>
                <a:spcPts val="450"/>
              </a:spcBef>
              <a:spcAft>
                <a:spcPts val="0"/>
              </a:spcAft>
              <a:buNone/>
            </a:pPr>
            <a:r>
              <a:t/>
            </a:r>
            <a:endParaRPr/>
          </a:p>
          <a:p>
            <a:pPr indent="-342900" lvl="0" marL="457200">
              <a:spcBef>
                <a:spcPts val="450"/>
              </a:spcBef>
              <a:spcAft>
                <a:spcPts val="0"/>
              </a:spcAft>
              <a:buSzPts val="1800"/>
              <a:buChar char="▪"/>
            </a:pPr>
            <a:r>
              <a:rPr lang="en-US"/>
              <a:t>Nuclear power plants emit dangerous amounts of radiation.</a:t>
            </a:r>
            <a:endParaRPr/>
          </a:p>
        </p:txBody>
      </p:sp>
      <p:sp>
        <p:nvSpPr>
          <p:cNvPr id="61" name="Shape 61"/>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
        <p:nvSpPr>
          <p:cNvPr id="62" name="Shape 62"/>
          <p:cNvSpPr txBox="1"/>
          <p:nvPr>
            <p:ph idx="1" type="body"/>
          </p:nvPr>
        </p:nvSpPr>
        <p:spPr>
          <a:xfrm>
            <a:off x="4958624" y="857475"/>
            <a:ext cx="4108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b="1" lang="en-US"/>
              <a:t>Fact</a:t>
            </a:r>
            <a:r>
              <a:rPr lang="en-US"/>
              <a:t>: Radiation is all around us!</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rtl="0">
              <a:spcBef>
                <a:spcPts val="450"/>
              </a:spcBef>
              <a:spcAft>
                <a:spcPts val="0"/>
              </a:spcAft>
              <a:buNone/>
            </a:pPr>
            <a:r>
              <a:rPr b="1" lang="en-US"/>
              <a:t>Fact</a:t>
            </a:r>
            <a:r>
              <a:rPr lang="en-US"/>
              <a:t>: Radiation releases from nuclear power plants are extremely insignificant. </a:t>
            </a:r>
            <a:endParaRPr/>
          </a:p>
        </p:txBody>
      </p:sp>
      <p:pic>
        <p:nvPicPr>
          <p:cNvPr id="63" name="Shape 63"/>
          <p:cNvPicPr preferRelativeResize="0"/>
          <p:nvPr/>
        </p:nvPicPr>
        <p:blipFill>
          <a:blip r:embed="rId3">
            <a:alphaModFix/>
          </a:blip>
          <a:stretch>
            <a:fillRect/>
          </a:stretch>
        </p:blipFill>
        <p:spPr>
          <a:xfrm>
            <a:off x="4653825" y="1483670"/>
            <a:ext cx="1532850" cy="1464136"/>
          </a:xfrm>
          <a:prstGeom prst="rect">
            <a:avLst/>
          </a:prstGeom>
          <a:noFill/>
          <a:ln>
            <a:noFill/>
          </a:ln>
        </p:spPr>
      </p:pic>
      <p:pic>
        <p:nvPicPr>
          <p:cNvPr id="64" name="Shape 64"/>
          <p:cNvPicPr preferRelativeResize="0"/>
          <p:nvPr/>
        </p:nvPicPr>
        <p:blipFill>
          <a:blip r:embed="rId4">
            <a:alphaModFix/>
          </a:blip>
          <a:stretch>
            <a:fillRect/>
          </a:stretch>
        </p:blipFill>
        <p:spPr>
          <a:xfrm>
            <a:off x="6368538" y="1480475"/>
            <a:ext cx="831479" cy="1464125"/>
          </a:xfrm>
          <a:prstGeom prst="rect">
            <a:avLst/>
          </a:prstGeom>
          <a:noFill/>
          <a:ln>
            <a:noFill/>
          </a:ln>
        </p:spPr>
      </p:pic>
      <p:pic>
        <p:nvPicPr>
          <p:cNvPr id="65" name="Shape 65"/>
          <p:cNvPicPr preferRelativeResize="0"/>
          <p:nvPr/>
        </p:nvPicPr>
        <p:blipFill>
          <a:blip r:embed="rId5">
            <a:alphaModFix/>
          </a:blip>
          <a:stretch>
            <a:fillRect/>
          </a:stretch>
        </p:blipFill>
        <p:spPr>
          <a:xfrm>
            <a:off x="7381900" y="1401125"/>
            <a:ext cx="1417425" cy="1788125"/>
          </a:xfrm>
          <a:prstGeom prst="rect">
            <a:avLst/>
          </a:prstGeom>
          <a:noFill/>
          <a:ln>
            <a:noFill/>
          </a:ln>
        </p:spPr>
      </p:pic>
      <p:pic>
        <p:nvPicPr>
          <p:cNvPr id="66" name="Shape 66"/>
          <p:cNvPicPr preferRelativeResize="0"/>
          <p:nvPr/>
        </p:nvPicPr>
        <p:blipFill>
          <a:blip r:embed="rId6">
            <a:alphaModFix/>
          </a:blip>
          <a:stretch>
            <a:fillRect/>
          </a:stretch>
        </p:blipFill>
        <p:spPr>
          <a:xfrm>
            <a:off x="838200" y="1520750"/>
            <a:ext cx="3370900" cy="2529825"/>
          </a:xfrm>
          <a:prstGeom prst="rect">
            <a:avLst/>
          </a:prstGeom>
          <a:noFill/>
          <a:ln>
            <a:noFill/>
          </a:ln>
        </p:spPr>
      </p:pic>
      <p:sp>
        <p:nvSpPr>
          <p:cNvPr id="67" name="Shape 67"/>
          <p:cNvSpPr/>
          <p:nvPr/>
        </p:nvSpPr>
        <p:spPr>
          <a:xfrm rot="-1750247">
            <a:off x="359076" y="1407302"/>
            <a:ext cx="3524907" cy="942432"/>
          </a:xfrm>
          <a:prstGeom prst="rect">
            <a:avLst/>
          </a:prstGeom>
        </p:spPr>
        <p:txBody>
          <a:bodyPr>
            <a:prstTxWarp prst="textPlain"/>
          </a:bodyPr>
          <a:lstStyle/>
          <a:p>
            <a:pPr lvl="0" algn="ctr"/>
            <a:r>
              <a:rPr b="0" i="0">
                <a:ln cap="flat" cmpd="sng" w="9525">
                  <a:solidFill>
                    <a:schemeClr val="accent1"/>
                  </a:solidFill>
                  <a:prstDash val="solid"/>
                  <a:round/>
                  <a:headEnd len="sm" w="sm" type="none"/>
                  <a:tailEnd len="sm" w="sm" type="none"/>
                </a:ln>
                <a:solidFill>
                  <a:schemeClr val="accent3"/>
                </a:solidFill>
                <a:latin typeface="Arial"/>
              </a:rPr>
              <a:t>MYTH</a:t>
            </a:r>
          </a:p>
        </p:txBody>
      </p:sp>
      <p:sp>
        <p:nvSpPr>
          <p:cNvPr id="68" name="Shape 68"/>
          <p:cNvSpPr/>
          <p:nvPr/>
        </p:nvSpPr>
        <p:spPr>
          <a:xfrm rot="-1750247">
            <a:off x="511476" y="3464702"/>
            <a:ext cx="3524907" cy="942432"/>
          </a:xfrm>
          <a:prstGeom prst="rect">
            <a:avLst/>
          </a:prstGeom>
        </p:spPr>
        <p:txBody>
          <a:bodyPr>
            <a:prstTxWarp prst="textPlain"/>
          </a:bodyPr>
          <a:lstStyle/>
          <a:p>
            <a:pPr lvl="0" algn="ctr"/>
            <a:r>
              <a:rPr b="0" i="0">
                <a:ln cap="flat" cmpd="sng" w="9525">
                  <a:solidFill>
                    <a:schemeClr val="accent1"/>
                  </a:solidFill>
                  <a:prstDash val="solid"/>
                  <a:round/>
                  <a:headEnd len="sm" w="sm" type="none"/>
                  <a:tailEnd len="sm" w="sm" type="none"/>
                </a:ln>
                <a:solidFill>
                  <a:schemeClr val="accent3"/>
                </a:solidFill>
                <a:latin typeface="Arial"/>
              </a:rPr>
              <a:t>MYTH</a:t>
            </a:r>
          </a:p>
        </p:txBody>
      </p:sp>
      <p:pic>
        <p:nvPicPr>
          <p:cNvPr id="69" name="Shape 69"/>
          <p:cNvPicPr preferRelativeResize="0"/>
          <p:nvPr/>
        </p:nvPicPr>
        <p:blipFill>
          <a:blip r:embed="rId7">
            <a:alphaModFix/>
          </a:blip>
          <a:stretch>
            <a:fillRect/>
          </a:stretch>
        </p:blipFill>
        <p:spPr>
          <a:xfrm>
            <a:off x="287816" y="633422"/>
            <a:ext cx="5265259" cy="3657600"/>
          </a:xfrm>
          <a:prstGeom prst="rect">
            <a:avLst/>
          </a:prstGeom>
          <a:noFill/>
          <a:ln>
            <a:noFill/>
          </a:ln>
        </p:spPr>
      </p:pic>
      <p:pic>
        <p:nvPicPr>
          <p:cNvPr id="70" name="Shape 70"/>
          <p:cNvPicPr preferRelativeResize="0"/>
          <p:nvPr/>
        </p:nvPicPr>
        <p:blipFill>
          <a:blip r:embed="rId8">
            <a:alphaModFix/>
          </a:blip>
          <a:stretch>
            <a:fillRect/>
          </a:stretch>
        </p:blipFill>
        <p:spPr>
          <a:xfrm>
            <a:off x="1085850" y="1214438"/>
            <a:ext cx="5905500" cy="2714625"/>
          </a:xfrm>
          <a:prstGeom prst="rect">
            <a:avLst/>
          </a:prstGeom>
          <a:noFill/>
          <a:ln>
            <a:noFill/>
          </a:ln>
        </p:spPr>
      </p:pic>
      <p:pic>
        <p:nvPicPr>
          <p:cNvPr id="71" name="Shape 71"/>
          <p:cNvPicPr preferRelativeResize="0"/>
          <p:nvPr/>
        </p:nvPicPr>
        <p:blipFill>
          <a:blip r:embed="rId9">
            <a:alphaModFix/>
          </a:blip>
          <a:stretch>
            <a:fillRect/>
          </a:stretch>
        </p:blipFill>
        <p:spPr>
          <a:xfrm>
            <a:off x="2633663" y="1352550"/>
            <a:ext cx="5095875" cy="3657600"/>
          </a:xfrm>
          <a:prstGeom prst="rect">
            <a:avLst/>
          </a:prstGeom>
          <a:noFill/>
          <a:ln>
            <a:noFill/>
          </a:ln>
        </p:spPr>
      </p:pic>
      <p:pic>
        <p:nvPicPr>
          <p:cNvPr id="72" name="Shape 72"/>
          <p:cNvPicPr preferRelativeResize="0"/>
          <p:nvPr/>
        </p:nvPicPr>
        <p:blipFill>
          <a:blip r:embed="rId10">
            <a:alphaModFix/>
          </a:blip>
          <a:stretch>
            <a:fillRect/>
          </a:stretch>
        </p:blipFill>
        <p:spPr>
          <a:xfrm>
            <a:off x="3243967" y="718475"/>
            <a:ext cx="5900035" cy="44250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1000"/>
                                        <p:tgtEl>
                                          <p:spTgt spid="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par>
                                <p:cTn fill="hold" nodeType="with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par>
                                <p:cTn fill="hold" nodeType="with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Shape 78"/>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What is radiation?</a:t>
            </a:r>
            <a:endParaRPr/>
          </a:p>
        </p:txBody>
      </p:sp>
      <p:sp>
        <p:nvSpPr>
          <p:cNvPr id="79" name="Shape 79"/>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80" name="Shape 80"/>
          <p:cNvPicPr preferRelativeResize="0"/>
          <p:nvPr/>
        </p:nvPicPr>
        <p:blipFill>
          <a:blip r:embed="rId3">
            <a:alphaModFix/>
          </a:blip>
          <a:stretch>
            <a:fillRect/>
          </a:stretch>
        </p:blipFill>
        <p:spPr>
          <a:xfrm>
            <a:off x="1853857" y="1007207"/>
            <a:ext cx="5951900" cy="3607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Shape 86"/>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I’m radioactive and you are too!</a:t>
            </a:r>
            <a:endParaRPr/>
          </a:p>
        </p:txBody>
      </p:sp>
      <p:sp>
        <p:nvSpPr>
          <p:cNvPr id="87" name="Shape 87"/>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Visit </a:t>
            </a:r>
            <a:r>
              <a:rPr lang="en-US" u="sng">
                <a:solidFill>
                  <a:schemeClr val="hlink"/>
                </a:solidFill>
                <a:hlinkClick r:id="rId3"/>
              </a:rPr>
              <a:t>RadTown</a:t>
            </a:r>
            <a:r>
              <a:rPr lang="en-US"/>
              <a:t>, USA</a:t>
            </a:r>
            <a:endParaRPr/>
          </a:p>
        </p:txBody>
      </p:sp>
      <p:sp>
        <p:nvSpPr>
          <p:cNvPr id="88" name="Shape 8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89" name="Shape 89"/>
          <p:cNvPicPr preferRelativeResize="0"/>
          <p:nvPr/>
        </p:nvPicPr>
        <p:blipFill>
          <a:blip r:embed="rId4">
            <a:alphaModFix/>
          </a:blip>
          <a:stretch>
            <a:fillRect/>
          </a:stretch>
        </p:blipFill>
        <p:spPr>
          <a:xfrm>
            <a:off x="2747963" y="1052513"/>
            <a:ext cx="4714875" cy="3648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Calculate my radiation dose!</a:t>
            </a:r>
            <a:endParaRPr/>
          </a:p>
        </p:txBody>
      </p:sp>
      <p:sp>
        <p:nvSpPr>
          <p:cNvPr id="96" name="Shape 96"/>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97" name="Shape 97"/>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98" name="Shape 98"/>
          <p:cNvPicPr preferRelativeResize="0"/>
          <p:nvPr/>
        </p:nvPicPr>
        <p:blipFill>
          <a:blip r:embed="rId3">
            <a:alphaModFix/>
          </a:blip>
          <a:stretch>
            <a:fillRect/>
          </a:stretch>
        </p:blipFill>
        <p:spPr>
          <a:xfrm>
            <a:off x="842963" y="752475"/>
            <a:ext cx="7762875" cy="4400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5" name="Shape 105"/>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06" name="Shape 106"/>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07" name="Shape 107"/>
          <p:cNvPicPr preferRelativeResize="0"/>
          <p:nvPr/>
        </p:nvPicPr>
        <p:blipFill>
          <a:blip r:embed="rId3">
            <a:alphaModFix/>
          </a:blip>
          <a:stretch>
            <a:fillRect/>
          </a:stretch>
        </p:blipFill>
        <p:spPr>
          <a:xfrm>
            <a:off x="603641" y="0"/>
            <a:ext cx="7936718"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How much radiation is too much?</a:t>
            </a:r>
            <a:endParaRPr/>
          </a:p>
        </p:txBody>
      </p:sp>
      <p:sp>
        <p:nvSpPr>
          <p:cNvPr id="114" name="Shape 114"/>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You actually need </a:t>
            </a:r>
            <a:r>
              <a:rPr b="1" lang="en-US"/>
              <a:t>A LOT</a:t>
            </a:r>
            <a:r>
              <a:rPr lang="en-US"/>
              <a:t> of radiation before you will get sick.</a:t>
            </a:r>
            <a:endParaRPr/>
          </a:p>
          <a:p>
            <a:pPr indent="0" lvl="0" marL="0">
              <a:spcBef>
                <a:spcPts val="450"/>
              </a:spcBef>
              <a:spcAft>
                <a:spcPts val="0"/>
              </a:spcAft>
              <a:buNone/>
            </a:pPr>
            <a:r>
              <a:rPr lang="en-US"/>
              <a:t>Typical background dose:  300-600 mrem</a:t>
            </a:r>
            <a:endParaRPr/>
          </a:p>
          <a:p>
            <a:pPr indent="0" lvl="0" marL="0">
              <a:spcBef>
                <a:spcPts val="450"/>
              </a:spcBef>
              <a:spcAft>
                <a:spcPts val="0"/>
              </a:spcAft>
              <a:buNone/>
            </a:pPr>
            <a:r>
              <a:rPr lang="en-US"/>
              <a:t>Amount of radiation to cause sickness </a:t>
            </a:r>
            <a:endParaRPr/>
          </a:p>
          <a:p>
            <a:pPr indent="0" lvl="0" marL="0">
              <a:spcBef>
                <a:spcPts val="450"/>
              </a:spcBef>
              <a:spcAft>
                <a:spcPts val="0"/>
              </a:spcAft>
              <a:buNone/>
            </a:pPr>
            <a:r>
              <a:rPr lang="en-US"/>
              <a:t>(must receive in short amount of time):  40,000 mrem</a:t>
            </a:r>
            <a:endParaRPr/>
          </a:p>
          <a:p>
            <a:pPr indent="0" lvl="0" marL="0">
              <a:spcBef>
                <a:spcPts val="450"/>
              </a:spcBef>
              <a:spcAft>
                <a:spcPts val="0"/>
              </a:spcAft>
              <a:buNone/>
            </a:pPr>
            <a:r>
              <a:t/>
            </a:r>
            <a:endParaRPr/>
          </a:p>
          <a:p>
            <a:pPr indent="0" lvl="0" marL="0">
              <a:spcBef>
                <a:spcPts val="450"/>
              </a:spcBef>
              <a:spcAft>
                <a:spcPts val="0"/>
              </a:spcAft>
              <a:buNone/>
            </a:pPr>
            <a:r>
              <a:t/>
            </a:r>
            <a:endParaRPr/>
          </a:p>
          <a:p>
            <a:pPr indent="0" lvl="0" marL="0">
              <a:spcBef>
                <a:spcPts val="450"/>
              </a:spcBef>
              <a:spcAft>
                <a:spcPts val="0"/>
              </a:spcAft>
              <a:buNone/>
            </a:pPr>
            <a:r>
              <a:rPr lang="en-US"/>
              <a:t>Check it out:  </a:t>
            </a:r>
            <a:r>
              <a:rPr lang="en-US" u="sng">
                <a:solidFill>
                  <a:schemeClr val="hlink"/>
                </a:solidFill>
                <a:hlinkClick r:id="rId3"/>
              </a:rPr>
              <a:t>https://xkcd.com/radiation/</a:t>
            </a:r>
            <a:r>
              <a:rPr lang="en-US"/>
              <a:t> </a:t>
            </a:r>
            <a:endParaRPr/>
          </a:p>
        </p:txBody>
      </p:sp>
      <p:pic>
        <p:nvPicPr>
          <p:cNvPr id="115" name="Shape 115"/>
          <p:cNvPicPr preferRelativeResize="0"/>
          <p:nvPr/>
        </p:nvPicPr>
        <p:blipFill>
          <a:blip r:embed="rId4">
            <a:alphaModFix/>
          </a:blip>
          <a:stretch>
            <a:fillRect/>
          </a:stretch>
        </p:blipFill>
        <p:spPr>
          <a:xfrm>
            <a:off x="5288375" y="1329075"/>
            <a:ext cx="3690275" cy="3764075"/>
          </a:xfrm>
          <a:prstGeom prst="rect">
            <a:avLst/>
          </a:prstGeom>
          <a:noFill/>
          <a:ln>
            <a:noFill/>
          </a:ln>
        </p:spPr>
      </p:pic>
      <p:sp>
        <p:nvSpPr>
          <p:cNvPr id="116" name="Shape 116"/>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Shape 12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Beyond Linear No Threshold</a:t>
            </a:r>
            <a:endParaRPr/>
          </a:p>
        </p:txBody>
      </p:sp>
      <p:sp>
        <p:nvSpPr>
          <p:cNvPr id="123" name="Shape 123"/>
          <p:cNvSpPr txBox="1"/>
          <p:nvPr>
            <p:ph idx="1" type="body"/>
          </p:nvPr>
        </p:nvSpPr>
        <p:spPr>
          <a:xfrm>
            <a:off x="5324598" y="857475"/>
            <a:ext cx="3551100" cy="3657600"/>
          </a:xfrm>
          <a:prstGeom prst="rect">
            <a:avLst/>
          </a:prstGeom>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Clr>
                <a:srgbClr val="000000"/>
              </a:buClr>
              <a:buSzPts val="1100"/>
              <a:buFont typeface="Verdana"/>
              <a:buAutoNum type="arabicPeriod"/>
            </a:pPr>
            <a:r>
              <a:rPr lang="en-US" sz="1100">
                <a:solidFill>
                  <a:srgbClr val="000000"/>
                </a:solidFill>
                <a:latin typeface="Verdana"/>
                <a:ea typeface="Verdana"/>
                <a:cs typeface="Verdana"/>
                <a:sym typeface="Verdana"/>
              </a:rPr>
              <a:t>The linearity assumption [curve B].</a:t>
            </a:r>
            <a:endParaRPr sz="1100">
              <a:solidFill>
                <a:srgbClr val="000000"/>
              </a:solidFill>
              <a:latin typeface="Verdana"/>
              <a:ea typeface="Verdana"/>
              <a:cs typeface="Verdana"/>
              <a:sym typeface="Verdana"/>
            </a:endParaRPr>
          </a:p>
          <a:p>
            <a:pPr indent="-298450" lvl="0" marL="457200" rtl="0" algn="just">
              <a:lnSpc>
                <a:spcPct val="115000"/>
              </a:lnSpc>
              <a:spcBef>
                <a:spcPts val="0"/>
              </a:spcBef>
              <a:spcAft>
                <a:spcPts val="0"/>
              </a:spcAft>
              <a:buClr>
                <a:srgbClr val="000000"/>
              </a:buClr>
              <a:buSzPts val="1100"/>
              <a:buFont typeface="Verdana"/>
              <a:buAutoNum type="arabicPeriod"/>
            </a:pPr>
            <a:r>
              <a:rPr lang="en-US" sz="1100">
                <a:solidFill>
                  <a:srgbClr val="000000"/>
                </a:solidFill>
                <a:latin typeface="Verdana"/>
                <a:ea typeface="Verdana"/>
                <a:cs typeface="Verdana"/>
                <a:sym typeface="Verdana"/>
              </a:rPr>
              <a:t>Greater risk at low doses than implied by linearity ("supra-linearity") [curve A].</a:t>
            </a:r>
            <a:endParaRPr sz="1100">
              <a:solidFill>
                <a:srgbClr val="000000"/>
              </a:solidFill>
              <a:latin typeface="Verdana"/>
              <a:ea typeface="Verdana"/>
              <a:cs typeface="Verdana"/>
              <a:sym typeface="Verdana"/>
            </a:endParaRPr>
          </a:p>
          <a:p>
            <a:pPr indent="-298450" lvl="0" marL="457200" rtl="0" algn="just">
              <a:lnSpc>
                <a:spcPct val="115000"/>
              </a:lnSpc>
              <a:spcBef>
                <a:spcPts val="0"/>
              </a:spcBef>
              <a:spcAft>
                <a:spcPts val="0"/>
              </a:spcAft>
              <a:buClr>
                <a:srgbClr val="000000"/>
              </a:buClr>
              <a:buSzPts val="1100"/>
              <a:buFont typeface="Verdana"/>
              <a:buAutoNum type="arabicPeriod"/>
            </a:pPr>
            <a:r>
              <a:rPr lang="en-US" sz="1100">
                <a:solidFill>
                  <a:srgbClr val="000000"/>
                </a:solidFill>
                <a:latin typeface="Verdana"/>
                <a:ea typeface="Verdana"/>
                <a:cs typeface="Verdana"/>
                <a:sym typeface="Verdana"/>
              </a:rPr>
              <a:t>A linear-quadratic curve in which the low-dose risk is depressed [curve C].</a:t>
            </a:r>
            <a:endParaRPr sz="1100">
              <a:solidFill>
                <a:srgbClr val="000000"/>
              </a:solidFill>
              <a:latin typeface="Verdana"/>
              <a:ea typeface="Verdana"/>
              <a:cs typeface="Verdana"/>
              <a:sym typeface="Verdana"/>
            </a:endParaRPr>
          </a:p>
          <a:p>
            <a:pPr indent="-298450" lvl="0" marL="457200" rtl="0" algn="just">
              <a:lnSpc>
                <a:spcPct val="115000"/>
              </a:lnSpc>
              <a:spcBef>
                <a:spcPts val="0"/>
              </a:spcBef>
              <a:spcAft>
                <a:spcPts val="0"/>
              </a:spcAft>
              <a:buClr>
                <a:srgbClr val="000000"/>
              </a:buClr>
              <a:buSzPts val="1100"/>
              <a:buFont typeface="Verdana"/>
              <a:buAutoNum type="arabicPeriod"/>
            </a:pPr>
            <a:r>
              <a:rPr lang="en-US" sz="1100">
                <a:solidFill>
                  <a:srgbClr val="000000"/>
                </a:solidFill>
                <a:latin typeface="Verdana"/>
                <a:ea typeface="Verdana"/>
                <a:cs typeface="Verdana"/>
                <a:sym typeface="Verdana"/>
              </a:rPr>
              <a:t>A negative region at very low doses, corresponding to a beneficial effect (this is termed hormesis) [curve D].</a:t>
            </a:r>
            <a:endParaRPr sz="1100">
              <a:solidFill>
                <a:srgbClr val="000000"/>
              </a:solidFill>
              <a:latin typeface="Verdana"/>
              <a:ea typeface="Verdana"/>
              <a:cs typeface="Verdana"/>
              <a:sym typeface="Verdana"/>
            </a:endParaRPr>
          </a:p>
          <a:p>
            <a:pPr indent="-298450" lvl="0" marL="457200" rtl="0" algn="just">
              <a:lnSpc>
                <a:spcPct val="115000"/>
              </a:lnSpc>
              <a:spcBef>
                <a:spcPts val="0"/>
              </a:spcBef>
              <a:spcAft>
                <a:spcPts val="0"/>
              </a:spcAft>
              <a:buClr>
                <a:srgbClr val="000000"/>
              </a:buClr>
              <a:buSzPts val="1100"/>
              <a:buFont typeface="Verdana"/>
              <a:buAutoNum type="arabicPeriod"/>
            </a:pPr>
            <a:r>
              <a:rPr lang="en-US" sz="1100">
                <a:solidFill>
                  <a:srgbClr val="000000"/>
                </a:solidFill>
                <a:latin typeface="Verdana"/>
                <a:ea typeface="Verdana"/>
                <a:cs typeface="Verdana"/>
                <a:sym typeface="Verdana"/>
              </a:rPr>
              <a:t>A threshold, below which there is no appreciable cancer induction [not shown].</a:t>
            </a:r>
            <a:endParaRPr sz="1100">
              <a:solidFill>
                <a:srgbClr val="000000"/>
              </a:solidFill>
              <a:latin typeface="Verdana"/>
              <a:ea typeface="Verdana"/>
              <a:cs typeface="Verdana"/>
              <a:sym typeface="Verdana"/>
            </a:endParaRPr>
          </a:p>
          <a:p>
            <a:pPr indent="-298450" lvl="0" marL="457200" rtl="0" algn="just">
              <a:lnSpc>
                <a:spcPct val="115000"/>
              </a:lnSpc>
              <a:spcBef>
                <a:spcPts val="0"/>
              </a:spcBef>
              <a:spcAft>
                <a:spcPts val="0"/>
              </a:spcAft>
              <a:buClr>
                <a:srgbClr val="000000"/>
              </a:buClr>
              <a:buSzPts val="1100"/>
              <a:buFont typeface="Verdana"/>
              <a:buAutoNum type="arabicPeriod"/>
            </a:pPr>
            <a:r>
              <a:rPr lang="en-US" sz="1100">
                <a:solidFill>
                  <a:srgbClr val="000000"/>
                </a:solidFill>
                <a:latin typeface="Verdana"/>
                <a:ea typeface="Verdana"/>
                <a:cs typeface="Verdana"/>
                <a:sym typeface="Verdana"/>
              </a:rPr>
              <a:t>A DDREF which reduces the risk below that calculated for linearity [not shown].</a:t>
            </a:r>
            <a:endParaRPr sz="1100">
              <a:solidFill>
                <a:srgbClr val="000000"/>
              </a:solidFill>
              <a:latin typeface="Verdana"/>
              <a:ea typeface="Verdana"/>
              <a:cs typeface="Verdana"/>
              <a:sym typeface="Verdana"/>
            </a:endParaRPr>
          </a:p>
          <a:p>
            <a:pPr indent="0" lvl="0" marL="0">
              <a:spcBef>
                <a:spcPts val="450"/>
              </a:spcBef>
              <a:spcAft>
                <a:spcPts val="0"/>
              </a:spcAft>
              <a:buNone/>
            </a:pPr>
            <a:r>
              <a:t/>
            </a:r>
            <a:endParaRPr/>
          </a:p>
        </p:txBody>
      </p:sp>
      <p:sp>
        <p:nvSpPr>
          <p:cNvPr id="124" name="Shape 124"/>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25" name="Shape 125"/>
          <p:cNvPicPr preferRelativeResize="0"/>
          <p:nvPr/>
        </p:nvPicPr>
        <p:blipFill>
          <a:blip r:embed="rId3">
            <a:alphaModFix/>
          </a:blip>
          <a:stretch>
            <a:fillRect/>
          </a:stretch>
        </p:blipFill>
        <p:spPr>
          <a:xfrm>
            <a:off x="437750" y="926600"/>
            <a:ext cx="4900050" cy="3500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Shape 131"/>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Radiation, Society, and Psychology</a:t>
            </a:r>
            <a:endParaRPr/>
          </a:p>
        </p:txBody>
      </p:sp>
      <p:sp>
        <p:nvSpPr>
          <p:cNvPr id="132" name="Shape 132"/>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pic>
        <p:nvPicPr>
          <p:cNvPr id="133" name="Shape 133"/>
          <p:cNvPicPr preferRelativeResize="0"/>
          <p:nvPr/>
        </p:nvPicPr>
        <p:blipFill>
          <a:blip r:embed="rId3">
            <a:alphaModFix/>
          </a:blip>
          <a:stretch>
            <a:fillRect/>
          </a:stretch>
        </p:blipFill>
        <p:spPr>
          <a:xfrm>
            <a:off x="3075100" y="2253626"/>
            <a:ext cx="2963225" cy="1733500"/>
          </a:xfrm>
          <a:prstGeom prst="rect">
            <a:avLst/>
          </a:prstGeom>
          <a:noFill/>
          <a:ln>
            <a:noFill/>
          </a:ln>
        </p:spPr>
      </p:pic>
      <p:pic>
        <p:nvPicPr>
          <p:cNvPr id="134" name="Shape 134"/>
          <p:cNvPicPr preferRelativeResize="0"/>
          <p:nvPr/>
        </p:nvPicPr>
        <p:blipFill>
          <a:blip r:embed="rId4">
            <a:alphaModFix/>
          </a:blip>
          <a:stretch>
            <a:fillRect/>
          </a:stretch>
        </p:blipFill>
        <p:spPr>
          <a:xfrm>
            <a:off x="405950" y="1076009"/>
            <a:ext cx="2362200" cy="3143250"/>
          </a:xfrm>
          <a:prstGeom prst="rect">
            <a:avLst/>
          </a:prstGeom>
          <a:noFill/>
          <a:ln>
            <a:noFill/>
          </a:ln>
        </p:spPr>
      </p:pic>
      <p:pic>
        <p:nvPicPr>
          <p:cNvPr id="135" name="Shape 135"/>
          <p:cNvPicPr preferRelativeResize="0"/>
          <p:nvPr/>
        </p:nvPicPr>
        <p:blipFill>
          <a:blip r:embed="rId5">
            <a:alphaModFix/>
          </a:blip>
          <a:stretch>
            <a:fillRect/>
          </a:stretch>
        </p:blipFill>
        <p:spPr>
          <a:xfrm>
            <a:off x="6321163" y="923600"/>
            <a:ext cx="2657475" cy="3829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NEW DUKE ENERGY 3">
      <a:dk1>
        <a:srgbClr val="005072"/>
      </a:dk1>
      <a:lt1>
        <a:srgbClr val="FFFFFF"/>
      </a:lt1>
      <a:dk2>
        <a:srgbClr val="256B94"/>
      </a:dk2>
      <a:lt2>
        <a:srgbClr val="CACAC8"/>
      </a:lt2>
      <a:accent1>
        <a:srgbClr val="FF5A00"/>
      </a:accent1>
      <a:accent2>
        <a:srgbClr val="2EB135"/>
      </a:accent2>
      <a:accent3>
        <a:srgbClr val="F4AA00"/>
      </a:accent3>
      <a:accent4>
        <a:srgbClr val="34B5D0"/>
      </a:accent4>
      <a:accent5>
        <a:srgbClr val="007836"/>
      </a:accent5>
      <a:accent6>
        <a:srgbClr val="FF5A00"/>
      </a:accent6>
      <a:hlink>
        <a:srgbClr val="007DA4"/>
      </a:hlink>
      <a:folHlink>
        <a:srgbClr val="D5C2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