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MOV" ContentType="video/quicktime"/>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1"/>
  </p:notesMasterIdLst>
  <p:sldIdLst>
    <p:sldId id="256" r:id="rId5"/>
    <p:sldId id="257" r:id="rId6"/>
    <p:sldId id="258" r:id="rId7"/>
    <p:sldId id="260" r:id="rId8"/>
    <p:sldId id="286" r:id="rId9"/>
    <p:sldId id="289" r:id="rId10"/>
    <p:sldId id="288" r:id="rId11"/>
    <p:sldId id="261" r:id="rId12"/>
    <p:sldId id="303" r:id="rId13"/>
    <p:sldId id="302" r:id="rId14"/>
    <p:sldId id="300" r:id="rId15"/>
    <p:sldId id="301" r:id="rId16"/>
    <p:sldId id="274" r:id="rId17"/>
    <p:sldId id="283" r:id="rId18"/>
    <p:sldId id="294" r:id="rId19"/>
    <p:sldId id="291" r:id="rId20"/>
    <p:sldId id="292" r:id="rId21"/>
    <p:sldId id="295" r:id="rId22"/>
    <p:sldId id="296" r:id="rId23"/>
    <p:sldId id="297" r:id="rId24"/>
    <p:sldId id="298" r:id="rId25"/>
    <p:sldId id="293" r:id="rId26"/>
    <p:sldId id="299" r:id="rId27"/>
    <p:sldId id="290" r:id="rId28"/>
    <p:sldId id="272" r:id="rId29"/>
    <p:sldId id="26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00" autoAdjust="0"/>
  </p:normalViewPr>
  <p:slideViewPr>
    <p:cSldViewPr snapToGrid="0" snapToObjects="1">
      <p:cViewPr varScale="1">
        <p:scale>
          <a:sx n="55" d="100"/>
          <a:sy n="55" d="100"/>
        </p:scale>
        <p:origin x="161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C19EE-4891-2048-B945-31A353614C52}" type="datetimeFigureOut">
              <a:rPr lang="en-US" smtClean="0"/>
              <a:t>9/21/2020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9EDA9-A97E-B140-B791-ABFAD2941DBE}" type="slidenum">
              <a:rPr lang="en-US" smtClean="0"/>
              <a:t>‹#›</a:t>
            </a:fld>
            <a:endParaRPr lang="en-US"/>
          </a:p>
        </p:txBody>
      </p:sp>
    </p:spTree>
    <p:extLst>
      <p:ext uri="{BB962C8B-B14F-4D97-AF65-F5344CB8AC3E}">
        <p14:creationId xmlns:p14="http://schemas.microsoft.com/office/powerpoint/2010/main" val="42715710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off with Safety.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Please stop and look around your areas for any potential hazards that would affect you leaving your area safely in case of an emergency. If there are any hazards, please take a moment to eliminate them. Make sure we are also following our COVID-19 protocols.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have to get off the call, I’ll be glad to catch you up at a later time.</a:t>
            </a:r>
          </a:p>
          <a:p>
            <a:endParaRPr lang="en-US" dirty="0"/>
          </a:p>
        </p:txBody>
      </p:sp>
      <p:sp>
        <p:nvSpPr>
          <p:cNvPr id="4" name="Slide Number Placeholder 3"/>
          <p:cNvSpPr>
            <a:spLocks noGrp="1"/>
          </p:cNvSpPr>
          <p:nvPr>
            <p:ph type="sldNum" sz="quarter" idx="10"/>
          </p:nvPr>
        </p:nvSpPr>
        <p:spPr/>
        <p:txBody>
          <a:bodyPr/>
          <a:lstStyle/>
          <a:p>
            <a:fld id="{0C19EDA9-A97E-B140-B791-ABFAD2941DBE}" type="slidenum">
              <a:rPr lang="en-US" smtClean="0"/>
              <a:t>1</a:t>
            </a:fld>
            <a:endParaRPr lang="en-US"/>
          </a:p>
        </p:txBody>
      </p:sp>
    </p:spTree>
    <p:extLst>
      <p:ext uri="{BB962C8B-B14F-4D97-AF65-F5344CB8AC3E}">
        <p14:creationId xmlns:p14="http://schemas.microsoft.com/office/powerpoint/2010/main" val="1016768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19EDA9-A97E-B140-B791-ABFAD2941DBE}" type="slidenum">
              <a:rPr lang="en-US" smtClean="0"/>
              <a:t>13</a:t>
            </a:fld>
            <a:endParaRPr lang="en-US"/>
          </a:p>
        </p:txBody>
      </p:sp>
    </p:spTree>
    <p:extLst>
      <p:ext uri="{BB962C8B-B14F-4D97-AF65-F5344CB8AC3E}">
        <p14:creationId xmlns:p14="http://schemas.microsoft.com/office/powerpoint/2010/main" val="1297417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Nominations for Q3 excellence awards are now open.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19EDA9-A97E-B140-B791-ABFAD2941DBE}" type="slidenum">
              <a:rPr lang="en-US" smtClean="0"/>
              <a:t>23</a:t>
            </a:fld>
            <a:endParaRPr lang="en-US"/>
          </a:p>
        </p:txBody>
      </p:sp>
    </p:spTree>
    <p:extLst>
      <p:ext uri="{BB962C8B-B14F-4D97-AF65-F5344CB8AC3E}">
        <p14:creationId xmlns:p14="http://schemas.microsoft.com/office/powerpoint/2010/main" val="270947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C19EDA9-A97E-B140-B791-ABFAD2941DBE}" type="slidenum">
              <a:rPr lang="en-US" smtClean="0"/>
              <a:t>24</a:t>
            </a:fld>
            <a:endParaRPr lang="en-US"/>
          </a:p>
        </p:txBody>
      </p:sp>
    </p:spTree>
    <p:extLst>
      <p:ext uri="{BB962C8B-B14F-4D97-AF65-F5344CB8AC3E}">
        <p14:creationId xmlns:p14="http://schemas.microsoft.com/office/powerpoint/2010/main" val="81905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19EDA9-A97E-B140-B791-ABFAD2941DBE}" type="slidenum">
              <a:rPr lang="en-US" smtClean="0"/>
              <a:t>25</a:t>
            </a:fld>
            <a:endParaRPr lang="en-US"/>
          </a:p>
        </p:txBody>
      </p:sp>
    </p:spTree>
    <p:extLst>
      <p:ext uri="{BB962C8B-B14F-4D97-AF65-F5344CB8AC3E}">
        <p14:creationId xmlns:p14="http://schemas.microsoft.com/office/powerpoint/2010/main" val="2116934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we turn it over to our president, Amber, I want to open it up for any questions or comments that you may have.</a:t>
            </a:r>
          </a:p>
          <a:p>
            <a:pPr marL="171450" indent="-171450">
              <a:buFont typeface="Arial" panose="020B0604020202020204" pitchFamily="34" charset="0"/>
              <a:buChar char="•"/>
            </a:pPr>
            <a:r>
              <a:rPr lang="en-US" dirty="0"/>
              <a:t>Ok, over to you Amber.</a:t>
            </a:r>
          </a:p>
        </p:txBody>
      </p:sp>
      <p:sp>
        <p:nvSpPr>
          <p:cNvPr id="4" name="Slide Number Placeholder 3"/>
          <p:cNvSpPr>
            <a:spLocks noGrp="1"/>
          </p:cNvSpPr>
          <p:nvPr>
            <p:ph type="sldNum" sz="quarter" idx="10"/>
          </p:nvPr>
        </p:nvSpPr>
        <p:spPr/>
        <p:txBody>
          <a:bodyPr/>
          <a:lstStyle/>
          <a:p>
            <a:fld id="{0C19EDA9-A97E-B140-B791-ABFAD2941DBE}" type="slidenum">
              <a:rPr lang="en-US" smtClean="0"/>
              <a:t>26</a:t>
            </a:fld>
            <a:endParaRPr lang="en-US"/>
          </a:p>
        </p:txBody>
      </p:sp>
    </p:spTree>
    <p:extLst>
      <p:ext uri="{BB962C8B-B14F-4D97-AF65-F5344CB8AC3E}">
        <p14:creationId xmlns:p14="http://schemas.microsoft.com/office/powerpoint/2010/main" val="323914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Metrics update</a:t>
            </a:r>
          </a:p>
          <a:p>
            <a:pPr marL="171450" indent="-171450">
              <a:buFont typeface="Arial" panose="020B0604020202020204" pitchFamily="34" charset="0"/>
              <a:buChar char="•"/>
            </a:pPr>
            <a:r>
              <a:rPr lang="en-US" dirty="0"/>
              <a:t>Update on our diversity and inclusion initiative</a:t>
            </a:r>
          </a:p>
          <a:p>
            <a:pPr marL="171450" indent="-171450">
              <a:buFont typeface="Arial" panose="020B0604020202020204" pitchFamily="34" charset="0"/>
              <a:buChar char="•"/>
            </a:pPr>
            <a:r>
              <a:rPr lang="en-US" dirty="0"/>
              <a:t>Information on our 2020 regional conferences</a:t>
            </a:r>
          </a:p>
          <a:p>
            <a:pPr marL="171450" indent="-171450">
              <a:buFont typeface="Arial" panose="020B0604020202020204" pitchFamily="34" charset="0"/>
              <a:buChar char="•"/>
            </a:pPr>
            <a:r>
              <a:rPr lang="en-US" dirty="0"/>
              <a:t>Committee updates</a:t>
            </a:r>
          </a:p>
          <a:p>
            <a:pPr marL="171450" indent="-171450">
              <a:buFont typeface="Arial" panose="020B0604020202020204" pitchFamily="34" charset="0"/>
              <a:buChar char="•"/>
            </a:pPr>
            <a:r>
              <a:rPr lang="en-US" dirty="0"/>
              <a:t>Professional development opportunities</a:t>
            </a:r>
          </a:p>
          <a:p>
            <a:pPr marL="171450" indent="-171450">
              <a:buFont typeface="Arial" panose="020B0604020202020204" pitchFamily="34" charset="0"/>
              <a:buChar char="•"/>
            </a:pPr>
            <a:r>
              <a:rPr lang="en-US" dirty="0"/>
              <a:t>Public information opportunities </a:t>
            </a:r>
          </a:p>
        </p:txBody>
      </p:sp>
      <p:sp>
        <p:nvSpPr>
          <p:cNvPr id="4" name="Slide Number Placeholder 3"/>
          <p:cNvSpPr>
            <a:spLocks noGrp="1"/>
          </p:cNvSpPr>
          <p:nvPr>
            <p:ph type="sldNum" sz="quarter" idx="10"/>
          </p:nvPr>
        </p:nvSpPr>
        <p:spPr/>
        <p:txBody>
          <a:bodyPr/>
          <a:lstStyle/>
          <a:p>
            <a:fld id="{0C19EDA9-A97E-B140-B791-ABFAD2941DBE}" type="slidenum">
              <a:rPr lang="en-US" smtClean="0"/>
              <a:t>2</a:t>
            </a:fld>
            <a:endParaRPr lang="en-US"/>
          </a:p>
        </p:txBody>
      </p:sp>
    </p:spTree>
    <p:extLst>
      <p:ext uri="{BB962C8B-B14F-4D97-AF65-F5344CB8AC3E}">
        <p14:creationId xmlns:p14="http://schemas.microsoft.com/office/powerpoint/2010/main" val="261721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the current metrics for this year.</a:t>
            </a:r>
          </a:p>
          <a:p>
            <a:pPr marL="171450" indent="-171450">
              <a:buFont typeface="Arial" panose="020B0604020202020204" pitchFamily="34" charset="0"/>
              <a:buChar char="•"/>
            </a:pPr>
            <a:r>
              <a:rPr lang="en-US" dirty="0"/>
              <a:t>Please continue to add your metrics as you complete events throughout the year.</a:t>
            </a:r>
          </a:p>
          <a:p>
            <a:pPr marL="171450" indent="-171450">
              <a:buFont typeface="Arial" panose="020B0604020202020204" pitchFamily="34" charset="0"/>
              <a:buChar char="•"/>
            </a:pPr>
            <a:r>
              <a:rPr lang="en-US" dirty="0"/>
              <a:t>Any questions/concerns, please reach out!</a:t>
            </a:r>
          </a:p>
        </p:txBody>
      </p:sp>
      <p:sp>
        <p:nvSpPr>
          <p:cNvPr id="4" name="Slide Number Placeholder 3"/>
          <p:cNvSpPr>
            <a:spLocks noGrp="1"/>
          </p:cNvSpPr>
          <p:nvPr>
            <p:ph type="sldNum" sz="quarter" idx="10"/>
          </p:nvPr>
        </p:nvSpPr>
        <p:spPr/>
        <p:txBody>
          <a:bodyPr/>
          <a:lstStyle/>
          <a:p>
            <a:fld id="{0C19EDA9-A97E-B140-B791-ABFAD2941DBE}" type="slidenum">
              <a:rPr lang="en-US" smtClean="0"/>
              <a:t>3</a:t>
            </a:fld>
            <a:endParaRPr lang="en-US"/>
          </a:p>
        </p:txBody>
      </p:sp>
    </p:spTree>
    <p:extLst>
      <p:ext uri="{BB962C8B-B14F-4D97-AF65-F5344CB8AC3E}">
        <p14:creationId xmlns:p14="http://schemas.microsoft.com/office/powerpoint/2010/main" val="402164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Nominations for Q3 excellence awards are now open.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19EDA9-A97E-B140-B791-ABFAD2941DBE}" type="slidenum">
              <a:rPr lang="en-US" smtClean="0"/>
              <a:t>4</a:t>
            </a:fld>
            <a:endParaRPr lang="en-US"/>
          </a:p>
        </p:txBody>
      </p:sp>
    </p:spTree>
    <p:extLst>
      <p:ext uri="{BB962C8B-B14F-4D97-AF65-F5344CB8AC3E}">
        <p14:creationId xmlns:p14="http://schemas.microsoft.com/office/powerpoint/2010/main" val="447884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Nominations for Q3 excellence awards are now open.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19EDA9-A97E-B140-B791-ABFAD2941DBE}" type="slidenum">
              <a:rPr lang="en-US" smtClean="0"/>
              <a:t>5</a:t>
            </a:fld>
            <a:endParaRPr lang="en-US"/>
          </a:p>
        </p:txBody>
      </p:sp>
    </p:spTree>
    <p:extLst>
      <p:ext uri="{BB962C8B-B14F-4D97-AF65-F5344CB8AC3E}">
        <p14:creationId xmlns:p14="http://schemas.microsoft.com/office/powerpoint/2010/main" val="3156925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Regional conference season is approaching and We’re going virtual!</a:t>
            </a:r>
          </a:p>
          <a:p>
            <a:pPr marL="171450" indent="-171450">
              <a:buFont typeface="Arial" panose="020B0604020202020204" pitchFamily="34" charset="0"/>
              <a:buChar char="•"/>
            </a:pPr>
            <a:r>
              <a:rPr lang="en-US" dirty="0"/>
              <a:t>Be on the lookout for more information from your regional and conference leads on session details and how to register.</a:t>
            </a:r>
          </a:p>
        </p:txBody>
      </p:sp>
      <p:sp>
        <p:nvSpPr>
          <p:cNvPr id="4" name="Slide Number Placeholder 3"/>
          <p:cNvSpPr>
            <a:spLocks noGrp="1"/>
          </p:cNvSpPr>
          <p:nvPr>
            <p:ph type="sldNum" sz="quarter" idx="10"/>
          </p:nvPr>
        </p:nvSpPr>
        <p:spPr/>
        <p:txBody>
          <a:bodyPr/>
          <a:lstStyle/>
          <a:p>
            <a:fld id="{0C19EDA9-A97E-B140-B791-ABFAD2941DBE}" type="slidenum">
              <a:rPr lang="en-US" smtClean="0"/>
              <a:t>8</a:t>
            </a:fld>
            <a:endParaRPr lang="en-US"/>
          </a:p>
        </p:txBody>
      </p:sp>
    </p:spTree>
    <p:extLst>
      <p:ext uri="{BB962C8B-B14F-4D97-AF65-F5344CB8AC3E}">
        <p14:creationId xmlns:p14="http://schemas.microsoft.com/office/powerpoint/2010/main" val="371125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Regional conference season is approaching and We’re going virtual!</a:t>
            </a:r>
          </a:p>
          <a:p>
            <a:pPr marL="171450" indent="-171450">
              <a:buFont typeface="Arial" panose="020B0604020202020204" pitchFamily="34" charset="0"/>
              <a:buChar char="•"/>
            </a:pPr>
            <a:r>
              <a:rPr lang="en-US" dirty="0"/>
              <a:t>Be on the lookout for more information from your regional and conference leads on session details and how to register.</a:t>
            </a:r>
          </a:p>
        </p:txBody>
      </p:sp>
      <p:sp>
        <p:nvSpPr>
          <p:cNvPr id="4" name="Slide Number Placeholder 3"/>
          <p:cNvSpPr>
            <a:spLocks noGrp="1"/>
          </p:cNvSpPr>
          <p:nvPr>
            <p:ph type="sldNum" sz="quarter" idx="10"/>
          </p:nvPr>
        </p:nvSpPr>
        <p:spPr/>
        <p:txBody>
          <a:bodyPr/>
          <a:lstStyle/>
          <a:p>
            <a:fld id="{0C19EDA9-A97E-B140-B791-ABFAD2941DBE}" type="slidenum">
              <a:rPr lang="en-US" smtClean="0"/>
              <a:t>9</a:t>
            </a:fld>
            <a:endParaRPr lang="en-US"/>
          </a:p>
        </p:txBody>
      </p:sp>
    </p:spTree>
    <p:extLst>
      <p:ext uri="{BB962C8B-B14F-4D97-AF65-F5344CB8AC3E}">
        <p14:creationId xmlns:p14="http://schemas.microsoft.com/office/powerpoint/2010/main" val="4019035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19EDA9-A97E-B140-B791-ABFAD2941DBE}" type="slidenum">
              <a:rPr lang="en-US" smtClean="0"/>
              <a:t>10</a:t>
            </a:fld>
            <a:endParaRPr lang="en-US"/>
          </a:p>
        </p:txBody>
      </p:sp>
    </p:spTree>
    <p:extLst>
      <p:ext uri="{BB962C8B-B14F-4D97-AF65-F5344CB8AC3E}">
        <p14:creationId xmlns:p14="http://schemas.microsoft.com/office/powerpoint/2010/main" val="812542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C19EDA9-A97E-B140-B791-ABFAD2941DBE}" type="slidenum">
              <a:rPr lang="en-US" smtClean="0"/>
              <a:t>11</a:t>
            </a:fld>
            <a:endParaRPr lang="en-US"/>
          </a:p>
        </p:txBody>
      </p:sp>
    </p:spTree>
    <p:extLst>
      <p:ext uri="{BB962C8B-B14F-4D97-AF65-F5344CB8AC3E}">
        <p14:creationId xmlns:p14="http://schemas.microsoft.com/office/powerpoint/2010/main" val="2461180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249776-F5CE-BC48-B71F-5E476E8DCA81}"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9776-F5CE-BC48-B71F-5E476E8DCA81}"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9776-F5CE-BC48-B71F-5E476E8DCA81}"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249776-F5CE-BC48-B71F-5E476E8DCA81}"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249776-F5CE-BC48-B71F-5E476E8DCA81}" type="datetimeFigureOut">
              <a:rPr lang="en-US" smtClean="0"/>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249776-F5CE-BC48-B71F-5E476E8DCA81}"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249776-F5CE-BC48-B71F-5E476E8DCA81}" type="datetimeFigureOut">
              <a:rPr lang="en-US" smtClean="0"/>
              <a:t>9/21/2020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249776-F5CE-BC48-B71F-5E476E8DCA81}" type="datetimeFigureOut">
              <a:rPr lang="en-US" smtClean="0"/>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49776-F5CE-BC48-B71F-5E476E8DCA81}" type="datetimeFigureOut">
              <a:rPr lang="en-US" smtClean="0"/>
              <a:t>9/21/2020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5898A-F157-C247-B63C-DBC402064F3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249776-F5CE-BC48-B71F-5E476E8DCA81}" type="datetimeFigureOut">
              <a:rPr lang="en-US" smtClean="0"/>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5898A-F157-C247-B63C-DBC402064F3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6249776-F5CE-BC48-B71F-5E476E8DCA81}" type="datetimeFigureOut">
              <a:rPr lang="en-US" smtClean="0"/>
              <a:t>9/21/2020</a:t>
            </a:fld>
            <a:endParaRPr lang="en-US"/>
          </a:p>
        </p:txBody>
      </p:sp>
      <p:sp>
        <p:nvSpPr>
          <p:cNvPr id="9" name="Slide Number Placeholder 8"/>
          <p:cNvSpPr>
            <a:spLocks noGrp="1"/>
          </p:cNvSpPr>
          <p:nvPr>
            <p:ph type="sldNum" sz="quarter" idx="11"/>
          </p:nvPr>
        </p:nvSpPr>
        <p:spPr/>
        <p:txBody>
          <a:bodyPr/>
          <a:lstStyle/>
          <a:p>
            <a:fld id="{EDC5898A-F157-C247-B63C-DBC402064F3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DC5898A-F157-C247-B63C-DBC402064F3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6249776-F5CE-BC48-B71F-5E476E8DCA81}" type="datetimeFigureOut">
              <a:rPr lang="en-US" smtClean="0"/>
              <a:t>9/21/2020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nada@naygn.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mailto:Atlantic@naygn.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hyperlink" Target="mailto:Treasurer@NAYGN.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package" Target="../embeddings/Microsoft_Word_Document.docx"/><Relationship Id="rId7" Type="http://schemas.openxmlformats.org/officeDocument/2006/relationships/package" Target="../embeddings/Microsoft_Word_Document2.docx"/><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package" Target="../embeddings/Microsoft_Word_Document1.docx"/><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hyperlink" Target="https://naygn.webex.com/naygn/onstage/g.php?MTID=ef292b3765628b5eb063a66c7bfbace2b"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2" Type="http://schemas.openxmlformats.org/officeDocument/2006/relationships/hyperlink" Target="mailto:pd@naygn.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aygn.webex.com/mw3300/mywebex/default.do?service=1&amp;siteurl=naygn&amp;nomenu=true&amp;main_url=%2Fmc3300%2Fe.do%3Fsiteurl%3Dnaygn%26AT%3DMI%26EventID%3D1029541662%26UID%3D0%26Host%3DQUhTSwAAAATdNWR1IqARewnuGrB3OOtJleFk2guE89mNkLdcYXdmt23NOv0Uo_HWFCzirIfKciEpfsC3125lpQWpHipTNZOv0%26RG%3D1%26FrameSet%3D2%26RGID%3Drad072cb0f595844919e76877471a7d95" TargetMode="External"/><Relationship Id="rId2" Type="http://schemas.openxmlformats.org/officeDocument/2006/relationships/hyperlink" Target="https://www.nuclearscienceweek.org/local-events/local-event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governmentoutreach@nayg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s://naygn.org/georges-energy-adventure/" TargetMode="External"/><Relationship Id="rId2" Type="http://schemas.openxmlformats.org/officeDocument/2006/relationships/hyperlink" Target="https://youtu.be/1_PFLcNXMqg"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naygn.org/committees/public-information/maries-electric-adventur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aygn.webex.com/mw3300/mywebex/default.do?service=1&amp;siteurl=naygn&amp;nomenu=true&amp;main_url=%2Fmc3300%2Fe.do%3Fsiteurl%3Dnaygn%26AT%3DMI%26EventID%3D1029615247%26UID%3D566520697%26Host%3DQUhTSwAAAAQSxTxdVMlligvjVZIx_ohyjwA1RTtUXkrbwzxxj54OXkMDInr8rrrorPQGy0vJL9XmzsrnrN2IEdGA5OAAYeNG0%26RG%3D1%26FrameSet%3D2%26RGID%3Drf425340c730c882106aace56ed5ad8b0" TargetMode="External"/><Relationship Id="rId2" Type="http://schemas.openxmlformats.org/officeDocument/2006/relationships/hyperlink" Target="https://naygn.webex.com/mw3300/mywebex/default.do?service=1&amp;siteurl=naygn&amp;nomenu=true&amp;main_url=%2Fmc3300%2Fe.do%3Fsiteurl%3Dnaygn%26AT%3DMI%26EventID%3D1029623987%26UID%3D0%26Host%3DQUhTSwAAAASvV9HMYJ_WXSPtqz7bZ6vuHp0lHWR1vWV7iEY6TvWDV8CRJK4EY2lYfOZpVES-Dj7h78n0bUIAzvE4gfXHlIq60%26RG%3D1%26FrameSet%3D2%26RGID%3Dr4194f72007ebd08952555e24166bb375"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forms.gle/bDnTjV3ibmbai5pf8"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governmentoutreach@naygn.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an01.safelinks.protection.outlook.com/?url=https%3A%2F%2Fwww.nuclearmatters.com%2Fillinois_nuclear_plant_closures&amp;data=02%7C01%7Cmatthew.mairinger%40opg.com%7C766d7bf5617344dd196208d858ca8bfa%7C962f21cf93ea449f99bf402e2b2987b2%7C0%7C0%7C637356974241857776&amp;sdata=%2BVzf4JhQ9iYmQYYmfB3YJCwswP0XSfUwydjV6LPeQtE%3D&amp;reserved=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mailto:info@nuclearmatters.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naygn.org/local-chapters/metrics/"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mailto:USA@naygn.org" TargetMode="External"/><Relationship Id="rId4" Type="http://schemas.openxmlformats.org/officeDocument/2006/relationships/hyperlink" Target="mailto:Canada@naygn.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surveymonkey.com/r/T2TTFN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naygn.org/past-award-winner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an01.safelinks.protection.outlook.com/?url=https%3A%2F%2Fwww.surveymonkey.com%2Fr%2FJJ5K66X&amp;data=02%7C01%7Cmichael.saliba%40opg.com%7C7718f09c293f42cb8fd608d858acc34e%7C962f21cf93ea449f99bf402e2b2987b2%7C0%7C0%7C637356846320802641&amp;sdata=Cc8xkaB%2Fdo%2FZ7I%2FnFooYRgwkrAc%2BW%2BMW9qoKyH8WwoE%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hyperlink" Target="https://www.cleanenergyministerial.org/initiative-clean-energy-ministerial/clean-energy-education-and-empowerment-c3e" TargetMode="External"/><Relationship Id="rId2" Type="http://schemas.openxmlformats.org/officeDocument/2006/relationships/hyperlink" Target="https://www.equalby30.org/en" TargetMode="External"/><Relationship Id="rId1" Type="http://schemas.openxmlformats.org/officeDocument/2006/relationships/slideLayout" Target="../slideLayouts/slideLayout2.xml"/><Relationship Id="rId5" Type="http://schemas.openxmlformats.org/officeDocument/2006/relationships/hyperlink" Target="https://www.iea.org/media/tcp/C3E_Brochure_WEB.pdf" TargetMode="External"/><Relationship Id="rId4" Type="http://schemas.openxmlformats.org/officeDocument/2006/relationships/hyperlink" Target="http://cem-mi-vancouver2019.ca/"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us02web.zoom.us/webinar/register/WN_cwbPp1FGSdGULE6BWR-vNA" TargetMode="External"/><Relationship Id="rId2" Type="http://schemas.openxmlformats.org/officeDocument/2006/relationships/hyperlink" Target="mailto:Emma.Paul@brucepower.com" TargetMode="External"/><Relationship Id="rId1" Type="http://schemas.openxmlformats.org/officeDocument/2006/relationships/slideLayout" Target="../slideLayouts/slideLayout2.xml"/><Relationship Id="rId5" Type="http://schemas.openxmlformats.org/officeDocument/2006/relationships/hyperlink" Target="http://www.cnl.ca/naygn" TargetMode="External"/><Relationship Id="rId4" Type="http://schemas.openxmlformats.org/officeDocument/2006/relationships/hyperlink" Target="https://zoom.us/webinar/register/WN_KM075EpyRn2tT59EQCjpi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naygn.org/regions/usa/carolina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2020 </a:t>
            </a:r>
            <a:r>
              <a:rPr lang="en-US" dirty="0" smtClean="0"/>
              <a:t>September </a:t>
            </a:r>
            <a:r>
              <a:rPr lang="en-US" dirty="0"/>
              <a:t>Local Chapter Lead Meeting</a:t>
            </a:r>
          </a:p>
        </p:txBody>
      </p:sp>
      <p:sp>
        <p:nvSpPr>
          <p:cNvPr id="3" name="Subtitle 2"/>
          <p:cNvSpPr>
            <a:spLocks noGrp="1"/>
          </p:cNvSpPr>
          <p:nvPr>
            <p:ph type="subTitle" idx="1"/>
          </p:nvPr>
        </p:nvSpPr>
        <p:spPr/>
        <p:txBody>
          <a:bodyPr/>
          <a:lstStyle/>
          <a:p>
            <a:r>
              <a:rPr lang="en-US" dirty="0" smtClean="0"/>
              <a:t>Matthew Mairinger, Canadian </a:t>
            </a:r>
            <a:r>
              <a:rPr lang="en-US" dirty="0"/>
              <a:t>Operating Officer </a:t>
            </a:r>
            <a:r>
              <a:rPr lang="en-US" dirty="0" smtClean="0">
                <a:hlinkClick r:id="rId3"/>
              </a:rPr>
              <a:t>Canada@naygn.org</a:t>
            </a:r>
            <a:r>
              <a:rPr lang="en-US" dirty="0" smtClean="0"/>
              <a:t> </a:t>
            </a:r>
            <a:endParaRPr lang="en-US" dirty="0"/>
          </a:p>
          <a:p>
            <a:r>
              <a:rPr lang="en-US" dirty="0" smtClean="0"/>
              <a:t>September 22, </a:t>
            </a:r>
            <a:r>
              <a:rPr lang="en-US" dirty="0"/>
              <a:t>2020</a:t>
            </a:r>
            <a:endParaRPr lang="en-CA" dirty="0"/>
          </a:p>
          <a:p>
            <a:endParaRPr lang="en-US" dirty="0"/>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51842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Atlantic Regional Conference</a:t>
            </a:r>
            <a:endParaRPr lang="en-US" dirty="0"/>
          </a:p>
        </p:txBody>
      </p:sp>
      <p:sp>
        <p:nvSpPr>
          <p:cNvPr id="3" name="Content Placeholder 2"/>
          <p:cNvSpPr>
            <a:spLocks noGrp="1"/>
          </p:cNvSpPr>
          <p:nvPr>
            <p:ph idx="1"/>
          </p:nvPr>
        </p:nvSpPr>
        <p:spPr>
          <a:xfrm>
            <a:off x="457200" y="1276489"/>
            <a:ext cx="7620000" cy="4800600"/>
          </a:xfrm>
        </p:spPr>
        <p:txBody>
          <a:bodyPr>
            <a:normAutofit fontScale="92500" lnSpcReduction="10000"/>
          </a:bodyPr>
          <a:lstStyle/>
          <a:p>
            <a:pPr marL="114300" indent="0" algn="ctr">
              <a:buNone/>
            </a:pPr>
            <a:r>
              <a:rPr lang="en-CA" b="1" dirty="0"/>
              <a:t>**SAVE THE DATE**</a:t>
            </a:r>
            <a:endParaRPr lang="en-CA" dirty="0"/>
          </a:p>
          <a:p>
            <a:pPr marL="114300" indent="0" algn="ctr">
              <a:buNone/>
            </a:pPr>
            <a:r>
              <a:rPr lang="en-CA" b="1" dirty="0"/>
              <a:t>Join us for the 2020 NAYGN Atlantic Regional Conference!</a:t>
            </a:r>
            <a:endParaRPr lang="en-CA" dirty="0"/>
          </a:p>
          <a:p>
            <a:pPr marL="114300" indent="0" algn="ctr">
              <a:buNone/>
            </a:pPr>
            <a:r>
              <a:rPr lang="en-CA" dirty="0"/>
              <a:t>This year it’s, you guessed it, </a:t>
            </a:r>
            <a:r>
              <a:rPr lang="en-CA" i="1" dirty="0"/>
              <a:t>All Virtual</a:t>
            </a:r>
            <a:r>
              <a:rPr lang="en-CA" dirty="0"/>
              <a:t>!</a:t>
            </a:r>
          </a:p>
          <a:p>
            <a:pPr marL="114300" indent="0" algn="ctr">
              <a:buNone/>
            </a:pPr>
            <a:endParaRPr lang="en-CA" dirty="0"/>
          </a:p>
          <a:p>
            <a:pPr marL="114300" indent="0" algn="ctr">
              <a:buNone/>
            </a:pPr>
            <a:r>
              <a:rPr lang="en-CA" b="1" dirty="0"/>
              <a:t>Dates</a:t>
            </a:r>
            <a:r>
              <a:rPr lang="en-CA" dirty="0"/>
              <a:t>: November 17</a:t>
            </a:r>
            <a:r>
              <a:rPr lang="en-CA" baseline="30000" dirty="0"/>
              <a:t>th</a:t>
            </a:r>
            <a:r>
              <a:rPr lang="en-CA" dirty="0"/>
              <a:t> - 18</a:t>
            </a:r>
            <a:r>
              <a:rPr lang="en-CA" baseline="30000" dirty="0"/>
              <a:t>th</a:t>
            </a:r>
            <a:r>
              <a:rPr lang="en-CA" dirty="0"/>
              <a:t> with a Virtual Social Event the evening of the 17</a:t>
            </a:r>
            <a:r>
              <a:rPr lang="en-CA" baseline="30000" dirty="0"/>
              <a:t>th</a:t>
            </a:r>
            <a:r>
              <a:rPr lang="en-CA" dirty="0"/>
              <a:t> </a:t>
            </a:r>
          </a:p>
          <a:p>
            <a:pPr marL="114300" indent="0" algn="ctr">
              <a:buNone/>
            </a:pPr>
            <a:r>
              <a:rPr lang="en-CA" b="1" dirty="0"/>
              <a:t>Location: </a:t>
            </a:r>
            <a:r>
              <a:rPr lang="en-CA" dirty="0"/>
              <a:t>Anywhere with a power outlet and WIFI!</a:t>
            </a:r>
          </a:p>
          <a:p>
            <a:pPr marL="114300" indent="0" algn="ctr">
              <a:buNone/>
            </a:pPr>
            <a:endParaRPr lang="en-CA" dirty="0"/>
          </a:p>
          <a:p>
            <a:pPr marL="114300" indent="0" algn="ctr">
              <a:buNone/>
            </a:pPr>
            <a:r>
              <a:rPr lang="en-CA" dirty="0"/>
              <a:t>There will be a mix of technical presentations, panels, and social events to help keep us engaged during an unusual time for both the country and the industry. Registration information, schedule, and many more details to come shortly. </a:t>
            </a:r>
          </a:p>
          <a:p>
            <a:pPr marL="114300" indent="0" algn="ctr">
              <a:buNone/>
            </a:pPr>
            <a:endParaRPr lang="en-CA" dirty="0"/>
          </a:p>
          <a:p>
            <a:pPr marL="114300" indent="0" algn="ctr">
              <a:buNone/>
            </a:pPr>
            <a:r>
              <a:rPr lang="en-CA" dirty="0"/>
              <a:t>Hope to see you there! If you have any questions, please contact </a:t>
            </a:r>
            <a:r>
              <a:rPr lang="en-CA" u="sng" dirty="0" smtClean="0">
                <a:hlinkClick r:id="rId3"/>
              </a:rPr>
              <a:t>Atlantic@naygn.org</a:t>
            </a:r>
            <a:r>
              <a:rPr lang="en-CA" dirty="0" smtClean="0"/>
              <a:t>.</a:t>
            </a:r>
            <a:endParaRPr lang="en-US" dirty="0"/>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609897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2021 Sponsorship Drive</a:t>
            </a:r>
            <a:endParaRPr lang="en-US" dirty="0"/>
          </a:p>
        </p:txBody>
      </p:sp>
      <p:sp>
        <p:nvSpPr>
          <p:cNvPr id="3" name="Content Placeholder 2"/>
          <p:cNvSpPr>
            <a:spLocks noGrp="1"/>
          </p:cNvSpPr>
          <p:nvPr>
            <p:ph idx="1"/>
          </p:nvPr>
        </p:nvSpPr>
        <p:spPr>
          <a:xfrm>
            <a:off x="457200" y="1682496"/>
            <a:ext cx="7620000" cy="4800600"/>
          </a:xfrm>
        </p:spPr>
        <p:txBody>
          <a:bodyPr>
            <a:normAutofit fontScale="85000" lnSpcReduction="20000"/>
          </a:bodyPr>
          <a:lstStyle/>
          <a:p>
            <a:pPr marL="285750" indent="-285750"/>
            <a:r>
              <a:rPr lang="en-US" dirty="0"/>
              <a:t>Sponsorship Committee looking for help – contact </a:t>
            </a:r>
            <a:r>
              <a:rPr lang="en-US" dirty="0">
                <a:hlinkClick r:id="rId3"/>
              </a:rPr>
              <a:t>Treasurer@NAYGN.org</a:t>
            </a:r>
            <a:r>
              <a:rPr lang="en-US" dirty="0"/>
              <a:t> to get involved!</a:t>
            </a:r>
          </a:p>
          <a:p>
            <a:pPr marL="285750" indent="-285750"/>
            <a:endParaRPr lang="en-US" dirty="0"/>
          </a:p>
          <a:p>
            <a:pPr marL="285750" indent="-285750"/>
            <a:r>
              <a:rPr lang="en-US" dirty="0"/>
              <a:t>2021 Sponsorship Brief - will be used to assist discussions for sponsorships</a:t>
            </a:r>
          </a:p>
          <a:p>
            <a:endParaRPr lang="en-US" dirty="0"/>
          </a:p>
          <a:p>
            <a:pPr marL="285750" indent="-285750"/>
            <a:r>
              <a:rPr lang="en-US" dirty="0"/>
              <a:t>2021 Sponsorship strategy</a:t>
            </a:r>
          </a:p>
          <a:p>
            <a:pPr marL="742950" lvl="1" indent="-285750"/>
            <a:r>
              <a:rPr lang="en-US" dirty="0"/>
              <a:t>Retain current sponsors and thank them! </a:t>
            </a:r>
          </a:p>
          <a:p>
            <a:pPr marL="742950" lvl="1" indent="-285750"/>
            <a:r>
              <a:rPr lang="en-US" dirty="0"/>
              <a:t>Gain commitment back from previous sponsors recently lost</a:t>
            </a:r>
          </a:p>
          <a:p>
            <a:pPr marL="742950" lvl="1" indent="-285750"/>
            <a:r>
              <a:rPr lang="en-US" dirty="0"/>
              <a:t>Find new sponsors</a:t>
            </a:r>
          </a:p>
          <a:p>
            <a:pPr marL="1200150" lvl="2" indent="-285750"/>
            <a:r>
              <a:rPr lang="en-US" dirty="0"/>
              <a:t>Active NAYGN chapters can help!</a:t>
            </a:r>
          </a:p>
          <a:p>
            <a:pPr marL="1200150" lvl="2" indent="-285750"/>
            <a:r>
              <a:rPr lang="en-US" dirty="0"/>
              <a:t>Core providing one-on-one discussions and mentoring</a:t>
            </a:r>
          </a:p>
          <a:p>
            <a:pPr marL="1200150" lvl="2" indent="-285750"/>
            <a:r>
              <a:rPr lang="en-US" dirty="0"/>
              <a:t>Utilize our extensive network and great reputation! </a:t>
            </a:r>
          </a:p>
          <a:p>
            <a:pPr marL="742950" lvl="1" indent="-285750"/>
            <a:r>
              <a:rPr lang="en-US" dirty="0"/>
              <a:t>Two-way approach – Core requests support from company CNOs and LCLs request support via company sponsors </a:t>
            </a:r>
          </a:p>
          <a:p>
            <a:pPr marL="742950" lvl="1" indent="-285750"/>
            <a:r>
              <a:rPr lang="en-US" dirty="0"/>
              <a:t>LCLs will receive information packets for their company sponsors</a:t>
            </a:r>
          </a:p>
          <a:p>
            <a:pPr marL="1200150" lvl="2" indent="-285750"/>
            <a:endParaRPr lang="en-US" dirty="0"/>
          </a:p>
          <a:p>
            <a:pPr marL="285750" indent="-285750"/>
            <a:r>
              <a:rPr lang="en-US" dirty="0"/>
              <a:t>Benefit to NAYGN – continue to fund our amazing initiatives and events! </a:t>
            </a:r>
            <a:endParaRPr lang="en-US" dirty="0"/>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356548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2021 Sponsorship Drive</a:t>
            </a:r>
          </a:p>
        </p:txBody>
      </p:sp>
      <p:graphicFrame>
        <p:nvGraphicFramePr>
          <p:cNvPr id="4" name="Object 3">
            <a:extLst>
              <a:ext uri="{FF2B5EF4-FFF2-40B4-BE49-F238E27FC236}">
                <a16:creationId xmlns:a16="http://schemas.microsoft.com/office/drawing/2014/main" id="{6368F51D-C396-4C83-9279-C2A5E62D397D}"/>
              </a:ext>
            </a:extLst>
          </p:cNvPr>
          <p:cNvGraphicFramePr>
            <a:graphicFrameLocks noChangeAspect="1"/>
          </p:cNvGraphicFramePr>
          <p:nvPr>
            <p:extLst/>
          </p:nvPr>
        </p:nvGraphicFramePr>
        <p:xfrm>
          <a:off x="515541" y="2125267"/>
          <a:ext cx="1860947" cy="2431256"/>
        </p:xfrm>
        <a:graphic>
          <a:graphicData uri="http://schemas.openxmlformats.org/presentationml/2006/ole">
            <mc:AlternateContent xmlns:mc="http://schemas.openxmlformats.org/markup-compatibility/2006">
              <mc:Choice xmlns:v="urn:schemas-microsoft-com:vml" Requires="v">
                <p:oleObj spid="_x0000_s1035" name="Document" r:id="rId3" imgW="5943600" imgH="7765920" progId="Word.Document.12">
                  <p:embed/>
                </p:oleObj>
              </mc:Choice>
              <mc:Fallback>
                <p:oleObj name="Document" r:id="rId3" imgW="5943600" imgH="7765920" progId="Word.Document.12">
                  <p:embed/>
                  <p:pic>
                    <p:nvPicPr>
                      <p:cNvPr id="4" name="Object 3">
                        <a:extLst>
                          <a:ext uri="{FF2B5EF4-FFF2-40B4-BE49-F238E27FC236}">
                            <a16:creationId xmlns:a16="http://schemas.microsoft.com/office/drawing/2014/main" id="{6368F51D-C396-4C83-9279-C2A5E62D397D}"/>
                          </a:ext>
                        </a:extLst>
                      </p:cNvPr>
                      <p:cNvPicPr/>
                      <p:nvPr/>
                    </p:nvPicPr>
                    <p:blipFill>
                      <a:blip r:embed="rId4"/>
                      <a:stretch>
                        <a:fillRect/>
                      </a:stretch>
                    </p:blipFill>
                    <p:spPr>
                      <a:xfrm>
                        <a:off x="515541" y="2125267"/>
                        <a:ext cx="1860947" cy="2431256"/>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C641FC50-4AE4-4102-9560-817623279F02}"/>
              </a:ext>
            </a:extLst>
          </p:cNvPr>
          <p:cNvGraphicFramePr>
            <a:graphicFrameLocks noChangeAspect="1"/>
          </p:cNvGraphicFramePr>
          <p:nvPr>
            <p:extLst/>
          </p:nvPr>
        </p:nvGraphicFramePr>
        <p:xfrm>
          <a:off x="3120639" y="2323227"/>
          <a:ext cx="1546896" cy="2233313"/>
        </p:xfrm>
        <a:graphic>
          <a:graphicData uri="http://schemas.openxmlformats.org/presentationml/2006/ole">
            <mc:AlternateContent xmlns:mc="http://schemas.openxmlformats.org/markup-compatibility/2006">
              <mc:Choice xmlns:v="urn:schemas-microsoft-com:vml" Requires="v">
                <p:oleObj spid="_x0000_s1036" name="Document" r:id="rId5" imgW="5522002" imgH="7971733" progId="Word.Document.12">
                  <p:embed/>
                </p:oleObj>
              </mc:Choice>
              <mc:Fallback>
                <p:oleObj name="Document" r:id="rId5" imgW="5522002" imgH="7971733" progId="Word.Document.12">
                  <p:embed/>
                  <p:pic>
                    <p:nvPicPr>
                      <p:cNvPr id="5" name="Object 4">
                        <a:extLst>
                          <a:ext uri="{FF2B5EF4-FFF2-40B4-BE49-F238E27FC236}">
                            <a16:creationId xmlns:a16="http://schemas.microsoft.com/office/drawing/2014/main" id="{C641FC50-4AE4-4102-9560-817623279F02}"/>
                          </a:ext>
                        </a:extLst>
                      </p:cNvPr>
                      <p:cNvPicPr/>
                      <p:nvPr/>
                    </p:nvPicPr>
                    <p:blipFill>
                      <a:blip r:embed="rId6"/>
                      <a:stretch>
                        <a:fillRect/>
                      </a:stretch>
                    </p:blipFill>
                    <p:spPr>
                      <a:xfrm>
                        <a:off x="3120639" y="2323227"/>
                        <a:ext cx="1546896" cy="223331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E3AA8AA-A9E8-43C8-93CC-2E8AEB953B34}"/>
              </a:ext>
            </a:extLst>
          </p:cNvPr>
          <p:cNvGraphicFramePr>
            <a:graphicFrameLocks noChangeAspect="1"/>
          </p:cNvGraphicFramePr>
          <p:nvPr>
            <p:extLst/>
          </p:nvPr>
        </p:nvGraphicFramePr>
        <p:xfrm>
          <a:off x="5543999" y="2323227"/>
          <a:ext cx="1800902" cy="2176514"/>
        </p:xfrm>
        <a:graphic>
          <a:graphicData uri="http://schemas.openxmlformats.org/presentationml/2006/ole">
            <mc:AlternateContent xmlns:mc="http://schemas.openxmlformats.org/markup-compatibility/2006">
              <mc:Choice xmlns:v="urn:schemas-microsoft-com:vml" Requires="v">
                <p:oleObj spid="_x0000_s1037" name="Document" r:id="rId7" imgW="6397837" imgH="7731989" progId="Word.Document.12">
                  <p:embed/>
                </p:oleObj>
              </mc:Choice>
              <mc:Fallback>
                <p:oleObj name="Document" r:id="rId7" imgW="6397837" imgH="7731989" progId="Word.Document.12">
                  <p:embed/>
                  <p:pic>
                    <p:nvPicPr>
                      <p:cNvPr id="6" name="Object 5">
                        <a:extLst>
                          <a:ext uri="{FF2B5EF4-FFF2-40B4-BE49-F238E27FC236}">
                            <a16:creationId xmlns:a16="http://schemas.microsoft.com/office/drawing/2014/main" id="{8E3AA8AA-A9E8-43C8-93CC-2E8AEB953B34}"/>
                          </a:ext>
                        </a:extLst>
                      </p:cNvPr>
                      <p:cNvPicPr/>
                      <p:nvPr/>
                    </p:nvPicPr>
                    <p:blipFill>
                      <a:blip r:embed="rId8"/>
                      <a:stretch>
                        <a:fillRect/>
                      </a:stretch>
                    </p:blipFill>
                    <p:spPr>
                      <a:xfrm>
                        <a:off x="5543999" y="2323227"/>
                        <a:ext cx="1800902" cy="2176514"/>
                      </a:xfrm>
                      <a:prstGeom prst="rect">
                        <a:avLst/>
                      </a:prstGeom>
                    </p:spPr>
                  </p:pic>
                </p:oleObj>
              </mc:Fallback>
            </mc:AlternateContent>
          </a:graphicData>
        </a:graphic>
      </p:graphicFrame>
    </p:spTree>
    <p:extLst>
      <p:ext uri="{BB962C8B-B14F-4D97-AF65-F5344CB8AC3E}">
        <p14:creationId xmlns:p14="http://schemas.microsoft.com/office/powerpoint/2010/main" val="1552318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Development Book Club</a:t>
            </a:r>
          </a:p>
        </p:txBody>
      </p:sp>
      <p:sp>
        <p:nvSpPr>
          <p:cNvPr id="3" name="Content Placeholder 2"/>
          <p:cNvSpPr>
            <a:spLocks noGrp="1"/>
          </p:cNvSpPr>
          <p:nvPr>
            <p:ph idx="1"/>
          </p:nvPr>
        </p:nvSpPr>
        <p:spPr>
          <a:xfrm>
            <a:off x="457200" y="1682496"/>
            <a:ext cx="7620000" cy="4800600"/>
          </a:xfrm>
        </p:spPr>
        <p:txBody>
          <a:bodyPr>
            <a:normAutofit/>
          </a:bodyPr>
          <a:lstStyle/>
          <a:p>
            <a:r>
              <a:rPr lang="en-US" dirty="0"/>
              <a:t>September PD Book Club – September 29</a:t>
            </a:r>
            <a:r>
              <a:rPr lang="en-US" baseline="30000" dirty="0"/>
              <a:t>th</a:t>
            </a:r>
            <a:r>
              <a:rPr lang="en-US" dirty="0"/>
              <a:t> at 11:00 EDT </a:t>
            </a:r>
          </a:p>
          <a:p>
            <a:r>
              <a:rPr lang="en-US" dirty="0"/>
              <a:t>Book for discussion - “Mistakes Were Made (But Not by Me)”</a:t>
            </a:r>
          </a:p>
          <a:p>
            <a:pPr lvl="1"/>
            <a:r>
              <a:rPr lang="en-US" dirty="0"/>
              <a:t>Chapters 6-8</a:t>
            </a:r>
          </a:p>
          <a:p>
            <a:r>
              <a:rPr lang="en-US" dirty="0"/>
              <a:t>Register for the event </a:t>
            </a:r>
            <a:r>
              <a:rPr lang="en-US" dirty="0">
                <a:hlinkClick r:id="rId3"/>
              </a:rPr>
              <a:t>HERE</a:t>
            </a:r>
            <a:r>
              <a:rPr lang="en-US" dirty="0"/>
              <a:t> </a:t>
            </a:r>
          </a:p>
          <a:p>
            <a:r>
              <a:rPr lang="en-US" dirty="0"/>
              <a:t>Call Information:</a:t>
            </a:r>
          </a:p>
          <a:p>
            <a:pPr lvl="1"/>
            <a:r>
              <a:rPr lang="en-US" sz="1800" dirty="0"/>
              <a:t>Event Number: 127 098 8817</a:t>
            </a:r>
          </a:p>
          <a:p>
            <a:pPr lvl="1"/>
            <a:r>
              <a:rPr lang="en-US" sz="1800" dirty="0"/>
              <a:t>Event Password: ryUMYC3Wj42</a:t>
            </a:r>
          </a:p>
          <a:p>
            <a:r>
              <a:rPr lang="en-US" dirty="0"/>
              <a:t>Audio Conference: </a:t>
            </a:r>
          </a:p>
          <a:p>
            <a:pPr lvl="1"/>
            <a:r>
              <a:rPr lang="en-US" sz="1800" dirty="0"/>
              <a:t>Call-in toll number (US/Canada)</a:t>
            </a:r>
          </a:p>
          <a:p>
            <a:pPr lvl="2"/>
            <a:r>
              <a:rPr lang="en-US" sz="1600" dirty="0"/>
              <a:t>1-650-479-3208</a:t>
            </a:r>
          </a:p>
          <a:p>
            <a:pPr lvl="2"/>
            <a:r>
              <a:rPr lang="en-US" sz="1600" dirty="0"/>
              <a:t>Access code: 127 098 8817</a:t>
            </a:r>
            <a:endParaRPr lang="en-US" dirty="0"/>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1117634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36F37-9FEE-4AA2-879E-FD5C492A7201}"/>
              </a:ext>
            </a:extLst>
          </p:cNvPr>
          <p:cNvSpPr>
            <a:spLocks noGrp="1"/>
          </p:cNvSpPr>
          <p:nvPr>
            <p:ph type="title"/>
          </p:nvPr>
        </p:nvSpPr>
        <p:spPr/>
        <p:txBody>
          <a:bodyPr/>
          <a:lstStyle/>
          <a:p>
            <a:r>
              <a:rPr lang="en-US" dirty="0"/>
              <a:t>Professional Development Book Club</a:t>
            </a:r>
          </a:p>
        </p:txBody>
      </p:sp>
      <p:sp>
        <p:nvSpPr>
          <p:cNvPr id="3" name="Content Placeholder 2">
            <a:extLst>
              <a:ext uri="{FF2B5EF4-FFF2-40B4-BE49-F238E27FC236}">
                <a16:creationId xmlns:a16="http://schemas.microsoft.com/office/drawing/2014/main" id="{43D1F8C1-01A7-4304-8469-DD7697B60317}"/>
              </a:ext>
            </a:extLst>
          </p:cNvPr>
          <p:cNvSpPr>
            <a:spLocks noGrp="1"/>
          </p:cNvSpPr>
          <p:nvPr>
            <p:ph idx="1"/>
          </p:nvPr>
        </p:nvSpPr>
        <p:spPr/>
        <p:txBody>
          <a:bodyPr/>
          <a:lstStyle/>
          <a:p>
            <a:r>
              <a:rPr lang="en-US" b="1" dirty="0"/>
              <a:t>Call for 4Q2020 Book Club ideas!! </a:t>
            </a:r>
          </a:p>
          <a:p>
            <a:r>
              <a:rPr lang="en-US" b="1" dirty="0"/>
              <a:t>What topics, articles, or videos are you interested in? Email </a:t>
            </a:r>
            <a:r>
              <a:rPr lang="en-US" b="1" u="sng" dirty="0">
                <a:hlinkClick r:id="rId2"/>
              </a:rPr>
              <a:t>pd@naygn.org</a:t>
            </a:r>
            <a:r>
              <a:rPr lang="en-US" b="1" dirty="0"/>
              <a:t> with your input!</a:t>
            </a:r>
            <a:endParaRPr lang="en-US" dirty="0"/>
          </a:p>
          <a:p>
            <a:endParaRPr lang="en-US" dirty="0"/>
          </a:p>
        </p:txBody>
      </p:sp>
    </p:spTree>
    <p:extLst>
      <p:ext uri="{BB962C8B-B14F-4D97-AF65-F5344CB8AC3E}">
        <p14:creationId xmlns:p14="http://schemas.microsoft.com/office/powerpoint/2010/main" val="2512670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3968-A779-4BA2-8456-392CF93F88C3}"/>
              </a:ext>
            </a:extLst>
          </p:cNvPr>
          <p:cNvSpPr>
            <a:spLocks noGrp="1"/>
          </p:cNvSpPr>
          <p:nvPr>
            <p:ph type="title"/>
          </p:nvPr>
        </p:nvSpPr>
        <p:spPr/>
        <p:txBody>
          <a:bodyPr/>
          <a:lstStyle/>
          <a:p>
            <a:r>
              <a:rPr lang="en-US" dirty="0"/>
              <a:t>Nuclear Science Week</a:t>
            </a:r>
          </a:p>
        </p:txBody>
      </p:sp>
      <p:sp>
        <p:nvSpPr>
          <p:cNvPr id="3" name="Content Placeholder 2">
            <a:extLst>
              <a:ext uri="{FF2B5EF4-FFF2-40B4-BE49-F238E27FC236}">
                <a16:creationId xmlns:a16="http://schemas.microsoft.com/office/drawing/2014/main" id="{A29F3B93-47C7-49D9-BEFB-421E599ADBD3}"/>
              </a:ext>
            </a:extLst>
          </p:cNvPr>
          <p:cNvSpPr>
            <a:spLocks noGrp="1"/>
          </p:cNvSpPr>
          <p:nvPr>
            <p:ph idx="1"/>
          </p:nvPr>
        </p:nvSpPr>
        <p:spPr/>
        <p:txBody>
          <a:bodyPr/>
          <a:lstStyle/>
          <a:p>
            <a:r>
              <a:rPr lang="en-US" dirty="0"/>
              <a:t>Starts Monday October 19!</a:t>
            </a:r>
          </a:p>
          <a:p>
            <a:r>
              <a:rPr lang="en-US" dirty="0"/>
              <a:t>This year, the “Big Event” will be virtual so plan to join!  </a:t>
            </a:r>
          </a:p>
          <a:p>
            <a:r>
              <a:rPr lang="en-US" dirty="0"/>
              <a:t>Add your #</a:t>
            </a:r>
            <a:r>
              <a:rPr lang="en-US" dirty="0" err="1"/>
              <a:t>NuclearSciWeek</a:t>
            </a:r>
            <a:r>
              <a:rPr lang="en-US" dirty="0"/>
              <a:t> event </a:t>
            </a:r>
            <a:r>
              <a:rPr lang="en-US" u="sng" dirty="0">
                <a:hlinkClick r:id="rId2"/>
              </a:rPr>
              <a:t>here</a:t>
            </a:r>
            <a:r>
              <a:rPr lang="en-US" dirty="0"/>
              <a:t> for a bigger reach &amp; more advertising!  </a:t>
            </a:r>
          </a:p>
          <a:p>
            <a:r>
              <a:rPr lang="en-US" dirty="0"/>
              <a:t>Please follow #</a:t>
            </a:r>
            <a:r>
              <a:rPr lang="en-US" dirty="0" err="1"/>
              <a:t>NuclearSciWeek</a:t>
            </a:r>
            <a:r>
              <a:rPr lang="en-US" dirty="0"/>
              <a:t> on all social media platforms for key information.</a:t>
            </a:r>
          </a:p>
          <a:p>
            <a:endParaRPr lang="en-US" dirty="0"/>
          </a:p>
          <a:p>
            <a:endParaRPr lang="en-US" dirty="0"/>
          </a:p>
          <a:p>
            <a:pPr marL="114300" indent="0">
              <a:buNone/>
            </a:pPr>
            <a:r>
              <a:rPr lang="en-US" dirty="0"/>
              <a:t>Learn more at the </a:t>
            </a:r>
            <a:r>
              <a:rPr lang="en-US" b="1" dirty="0"/>
              <a:t>Nuclear Science Week </a:t>
            </a:r>
            <a:r>
              <a:rPr lang="en-US" dirty="0"/>
              <a:t>webinar on </a:t>
            </a:r>
            <a:r>
              <a:rPr lang="en-US" b="1" dirty="0"/>
              <a:t>October </a:t>
            </a:r>
            <a:r>
              <a:rPr lang="en-US" b="1" dirty="0" smtClean="0"/>
              <a:t>5 at </a:t>
            </a:r>
            <a:r>
              <a:rPr lang="en-US" b="1" dirty="0"/>
              <a:t>3pm ET</a:t>
            </a:r>
            <a:r>
              <a:rPr lang="en-US" dirty="0"/>
              <a:t>.  </a:t>
            </a:r>
            <a:r>
              <a:rPr lang="en-US" dirty="0">
                <a:hlinkClick r:id="rId3"/>
              </a:rPr>
              <a:t>Register Now</a:t>
            </a:r>
            <a:endParaRPr lang="en-US" dirty="0"/>
          </a:p>
        </p:txBody>
      </p:sp>
    </p:spTree>
    <p:extLst>
      <p:ext uri="{BB962C8B-B14F-4D97-AF65-F5344CB8AC3E}">
        <p14:creationId xmlns:p14="http://schemas.microsoft.com/office/powerpoint/2010/main" val="3026458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6B74-DB14-4A06-844C-C3CC5661F8BE}"/>
              </a:ext>
            </a:extLst>
          </p:cNvPr>
          <p:cNvSpPr>
            <a:spLocks noGrp="1"/>
          </p:cNvSpPr>
          <p:nvPr>
            <p:ph type="title"/>
          </p:nvPr>
        </p:nvSpPr>
        <p:spPr/>
        <p:txBody>
          <a:bodyPr/>
          <a:lstStyle/>
          <a:p>
            <a:r>
              <a:rPr lang="en-US" sz="4400" dirty="0"/>
              <a:t>NSW:  </a:t>
            </a:r>
            <a:r>
              <a:rPr lang="en-US" sz="4400" i="1" dirty="0"/>
              <a:t>Virtual</a:t>
            </a:r>
            <a:r>
              <a:rPr lang="en-US" sz="4400" dirty="0"/>
              <a:t> Postcard Push Day</a:t>
            </a:r>
          </a:p>
        </p:txBody>
      </p:sp>
      <p:sp>
        <p:nvSpPr>
          <p:cNvPr id="3" name="Content Placeholder 2">
            <a:extLst>
              <a:ext uri="{FF2B5EF4-FFF2-40B4-BE49-F238E27FC236}">
                <a16:creationId xmlns:a16="http://schemas.microsoft.com/office/drawing/2014/main" id="{1980FC14-A030-413E-9303-E253DA60E9DC}"/>
              </a:ext>
            </a:extLst>
          </p:cNvPr>
          <p:cNvSpPr>
            <a:spLocks noGrp="1"/>
          </p:cNvSpPr>
          <p:nvPr>
            <p:ph idx="1"/>
          </p:nvPr>
        </p:nvSpPr>
        <p:spPr/>
        <p:txBody>
          <a:bodyPr>
            <a:normAutofit fontScale="92500"/>
          </a:bodyPr>
          <a:lstStyle/>
          <a:p>
            <a:r>
              <a:rPr lang="en-US" dirty="0"/>
              <a:t>Rather than mail hard copies to our congressmen, chapters are encouraged to make Facebook posts tagging them.  How it’ll work:</a:t>
            </a:r>
          </a:p>
          <a:p>
            <a:pPr lvl="1"/>
            <a:r>
              <a:rPr lang="en-US" dirty="0"/>
              <a:t>NAYGN will supply the graphic and three factoids to choose from.</a:t>
            </a:r>
          </a:p>
          <a:p>
            <a:pPr lvl="1"/>
            <a:r>
              <a:rPr lang="en-US" dirty="0"/>
              <a:t>Members will make the posts through their official NAYGN chapter Facebook page or personal account during Nuclear Science Week.</a:t>
            </a:r>
          </a:p>
          <a:p>
            <a:pPr lvl="1"/>
            <a:r>
              <a:rPr lang="en-US" dirty="0"/>
              <a:t>Chapter members will like/share the posts, which should help them catch the eye of a political aide.</a:t>
            </a:r>
          </a:p>
          <a:p>
            <a:pPr lvl="1"/>
            <a:r>
              <a:rPr lang="en-US" dirty="0"/>
              <a:t>Between the graphic, factoid, and number of likes/shares, the aide is more likely to remember that constituents support nuclear power.</a:t>
            </a:r>
          </a:p>
          <a:p>
            <a:pPr lvl="1"/>
            <a:r>
              <a:rPr lang="en-US" dirty="0"/>
              <a:t>Government Outreach is still working through the details, but directions will be provided.</a:t>
            </a:r>
          </a:p>
          <a:p>
            <a:pPr lvl="1"/>
            <a:r>
              <a:rPr lang="en-US" dirty="0"/>
              <a:t>Contact </a:t>
            </a:r>
            <a:r>
              <a:rPr lang="en-US" dirty="0">
                <a:hlinkClick r:id="rId2"/>
              </a:rPr>
              <a:t>governmentoutreach@naygn.org</a:t>
            </a:r>
            <a:r>
              <a:rPr lang="en-US" dirty="0"/>
              <a:t> to receive an email with the directions and graphic.</a:t>
            </a:r>
          </a:p>
        </p:txBody>
      </p:sp>
    </p:spTree>
    <p:extLst>
      <p:ext uri="{BB962C8B-B14F-4D97-AF65-F5344CB8AC3E}">
        <p14:creationId xmlns:p14="http://schemas.microsoft.com/office/powerpoint/2010/main" val="4065293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44D46A-5122-4894-8B9F-9D55F9A057D4}"/>
              </a:ext>
            </a:extLst>
          </p:cNvPr>
          <p:cNvSpPr txBox="1"/>
          <p:nvPr/>
        </p:nvSpPr>
        <p:spPr>
          <a:xfrm>
            <a:off x="1557188" y="158906"/>
            <a:ext cx="2983061" cy="369332"/>
          </a:xfrm>
          <a:prstGeom prst="rect">
            <a:avLst/>
          </a:prstGeom>
          <a:noFill/>
        </p:spPr>
        <p:txBody>
          <a:bodyPr wrap="none" rtlCol="0">
            <a:spAutoFit/>
          </a:bodyPr>
          <a:lstStyle/>
          <a:p>
            <a:r>
              <a:rPr lang="en-US" dirty="0"/>
              <a:t>NAYGN Enercon Services, Inc. </a:t>
            </a:r>
          </a:p>
        </p:txBody>
      </p:sp>
      <p:sp>
        <p:nvSpPr>
          <p:cNvPr id="7" name="TextBox 6">
            <a:extLst>
              <a:ext uri="{FF2B5EF4-FFF2-40B4-BE49-F238E27FC236}">
                <a16:creationId xmlns:a16="http://schemas.microsoft.com/office/drawing/2014/main" id="{ABE81DDE-D299-41C5-B345-6E2984640353}"/>
              </a:ext>
            </a:extLst>
          </p:cNvPr>
          <p:cNvSpPr txBox="1"/>
          <p:nvPr/>
        </p:nvSpPr>
        <p:spPr>
          <a:xfrm>
            <a:off x="4723474" y="158906"/>
            <a:ext cx="2557880" cy="369332"/>
          </a:xfrm>
          <a:prstGeom prst="rect">
            <a:avLst/>
          </a:prstGeom>
          <a:noFill/>
        </p:spPr>
        <p:txBody>
          <a:bodyPr wrap="none" rtlCol="0">
            <a:spAutoFit/>
          </a:bodyPr>
          <a:lstStyle/>
          <a:p>
            <a:r>
              <a:rPr lang="en-US" dirty="0"/>
              <a:t>Congressman David Scott</a:t>
            </a:r>
          </a:p>
        </p:txBody>
      </p:sp>
      <p:sp>
        <p:nvSpPr>
          <p:cNvPr id="8" name="Isosceles Triangle 7">
            <a:extLst>
              <a:ext uri="{FF2B5EF4-FFF2-40B4-BE49-F238E27FC236}">
                <a16:creationId xmlns:a16="http://schemas.microsoft.com/office/drawing/2014/main" id="{121D1089-94B1-4070-BCA9-B2C881C6BFFF}"/>
              </a:ext>
            </a:extLst>
          </p:cNvPr>
          <p:cNvSpPr/>
          <p:nvPr/>
        </p:nvSpPr>
        <p:spPr>
          <a:xfrm rot="5400000">
            <a:off x="4540021" y="281840"/>
            <a:ext cx="130411" cy="1234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FBA775B-01A9-4649-8EB7-EBC59247510F}"/>
              </a:ext>
            </a:extLst>
          </p:cNvPr>
          <p:cNvSpPr txBox="1"/>
          <p:nvPr/>
        </p:nvSpPr>
        <p:spPr>
          <a:xfrm>
            <a:off x="1557188" y="528238"/>
            <a:ext cx="5600701" cy="646331"/>
          </a:xfrm>
          <a:prstGeom prst="rect">
            <a:avLst/>
          </a:prstGeom>
          <a:noFill/>
        </p:spPr>
        <p:txBody>
          <a:bodyPr wrap="square" rtlCol="0">
            <a:spAutoFit/>
          </a:bodyPr>
          <a:lstStyle/>
          <a:p>
            <a:r>
              <a:rPr lang="en-US" dirty="0"/>
              <a:t>Please support nuclear power! Nuclear energy accounted for 55% of America’s clean energy in 2019.</a:t>
            </a:r>
          </a:p>
        </p:txBody>
      </p:sp>
      <p:sp>
        <p:nvSpPr>
          <p:cNvPr id="10" name="Rectangle 9">
            <a:extLst>
              <a:ext uri="{FF2B5EF4-FFF2-40B4-BE49-F238E27FC236}">
                <a16:creationId xmlns:a16="http://schemas.microsoft.com/office/drawing/2014/main" id="{6446BEDA-9268-4B82-B172-D0E4AF1A2355}"/>
              </a:ext>
            </a:extLst>
          </p:cNvPr>
          <p:cNvSpPr/>
          <p:nvPr/>
        </p:nvSpPr>
        <p:spPr>
          <a:xfrm>
            <a:off x="1557188" y="158905"/>
            <a:ext cx="5724166" cy="638304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BB2FE3-A406-49BB-ACCE-0DCCE7B48D70}"/>
              </a:ext>
            </a:extLst>
          </p:cNvPr>
          <p:cNvSpPr txBox="1"/>
          <p:nvPr/>
        </p:nvSpPr>
        <p:spPr>
          <a:xfrm>
            <a:off x="1923123" y="1220735"/>
            <a:ext cx="5600701" cy="646331"/>
          </a:xfrm>
          <a:prstGeom prst="rect">
            <a:avLst/>
          </a:prstGeom>
          <a:noFill/>
        </p:spPr>
        <p:txBody>
          <a:bodyPr wrap="square" rtlCol="0">
            <a:spAutoFit/>
          </a:bodyPr>
          <a:lstStyle/>
          <a:p>
            <a:r>
              <a:rPr lang="en-US" dirty="0">
                <a:solidFill>
                  <a:schemeClr val="bg1"/>
                </a:solidFill>
                <a:latin typeface="Cooper Black" panose="0208090404030B020404" pitchFamily="18" charset="0"/>
              </a:rPr>
              <a:t>Nuclear Energy</a:t>
            </a:r>
          </a:p>
          <a:p>
            <a:r>
              <a:rPr lang="en-US" dirty="0">
                <a:solidFill>
                  <a:schemeClr val="bg1"/>
                </a:solidFill>
                <a:latin typeface="Cooper Black" panose="0208090404030B020404" pitchFamily="18" charset="0"/>
              </a:rPr>
              <a:t>Powering Us through a Pandemic</a:t>
            </a:r>
          </a:p>
        </p:txBody>
      </p:sp>
      <p:sp>
        <p:nvSpPr>
          <p:cNvPr id="15" name="TextBox 14">
            <a:extLst>
              <a:ext uri="{FF2B5EF4-FFF2-40B4-BE49-F238E27FC236}">
                <a16:creationId xmlns:a16="http://schemas.microsoft.com/office/drawing/2014/main" id="{349FF5E8-243C-47D9-BE32-4364E027E3C7}"/>
              </a:ext>
            </a:extLst>
          </p:cNvPr>
          <p:cNvSpPr txBox="1"/>
          <p:nvPr/>
        </p:nvSpPr>
        <p:spPr>
          <a:xfrm>
            <a:off x="1557188" y="6546389"/>
            <a:ext cx="5724166" cy="338554"/>
          </a:xfrm>
          <a:prstGeom prst="rect">
            <a:avLst/>
          </a:prstGeom>
          <a:noFill/>
        </p:spPr>
        <p:txBody>
          <a:bodyPr wrap="square" rtlCol="0">
            <a:spAutoFit/>
          </a:bodyPr>
          <a:lstStyle/>
          <a:p>
            <a:pPr algn="ctr"/>
            <a:r>
              <a:rPr lang="en-US" sz="1600" i="1" dirty="0"/>
              <a:t>Graphic is still in progress.</a:t>
            </a:r>
          </a:p>
        </p:txBody>
      </p:sp>
      <p:pic>
        <p:nvPicPr>
          <p:cNvPr id="2" name="9752812D">
            <a:hlinkClick r:id="" action="ppaction://media"/>
            <a:extLst>
              <a:ext uri="{FF2B5EF4-FFF2-40B4-BE49-F238E27FC236}">
                <a16:creationId xmlns:a16="http://schemas.microsoft.com/office/drawing/2014/main" id="{B64335AF-CA04-446B-AA9F-18AA3110C0E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923123" y="1220735"/>
            <a:ext cx="5045848" cy="5045848"/>
          </a:xfrm>
          <a:prstGeom prst="rect">
            <a:avLst/>
          </a:prstGeom>
        </p:spPr>
      </p:pic>
    </p:spTree>
    <p:extLst>
      <p:ext uri="{BB962C8B-B14F-4D97-AF65-F5344CB8AC3E}">
        <p14:creationId xmlns:p14="http://schemas.microsoft.com/office/powerpoint/2010/main" val="424956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1D824-CAA9-43C9-98E7-B5968E9E4092}"/>
              </a:ext>
            </a:extLst>
          </p:cNvPr>
          <p:cNvSpPr>
            <a:spLocks noGrp="1"/>
          </p:cNvSpPr>
          <p:nvPr>
            <p:ph type="title"/>
          </p:nvPr>
        </p:nvSpPr>
        <p:spPr/>
        <p:txBody>
          <a:bodyPr/>
          <a:lstStyle/>
          <a:p>
            <a:r>
              <a:rPr lang="en-US" dirty="0"/>
              <a:t>NSW:  School Outreach</a:t>
            </a:r>
          </a:p>
        </p:txBody>
      </p:sp>
      <p:sp>
        <p:nvSpPr>
          <p:cNvPr id="3" name="Content Placeholder 2">
            <a:extLst>
              <a:ext uri="{FF2B5EF4-FFF2-40B4-BE49-F238E27FC236}">
                <a16:creationId xmlns:a16="http://schemas.microsoft.com/office/drawing/2014/main" id="{017DBCA1-A4F2-4D12-9959-39A0DF045E16}"/>
              </a:ext>
            </a:extLst>
          </p:cNvPr>
          <p:cNvSpPr>
            <a:spLocks noGrp="1"/>
          </p:cNvSpPr>
          <p:nvPr>
            <p:ph idx="1"/>
          </p:nvPr>
        </p:nvSpPr>
        <p:spPr/>
        <p:txBody>
          <a:bodyPr/>
          <a:lstStyle/>
          <a:p>
            <a:r>
              <a:rPr lang="en-US" dirty="0"/>
              <a:t>The high school </a:t>
            </a:r>
            <a:r>
              <a:rPr lang="en-US" b="1" dirty="0"/>
              <a:t>essay contest </a:t>
            </a:r>
            <a:r>
              <a:rPr lang="en-US" dirty="0"/>
              <a:t>will be launched for #</a:t>
            </a:r>
            <a:r>
              <a:rPr lang="en-US" dirty="0" err="1"/>
              <a:t>NuclearSciWeek</a:t>
            </a:r>
            <a:endParaRPr lang="en-US" dirty="0"/>
          </a:p>
          <a:p>
            <a:r>
              <a:rPr lang="en-US" dirty="0"/>
              <a:t>Set up </a:t>
            </a:r>
            <a:r>
              <a:rPr lang="en-US" b="1" dirty="0"/>
              <a:t>virtual classroom visits</a:t>
            </a:r>
            <a:r>
              <a:rPr lang="en-US" dirty="0"/>
              <a:t>!  Watch this video for some cool ideas:  </a:t>
            </a:r>
            <a:r>
              <a:rPr lang="en-US" dirty="0">
                <a:hlinkClick r:id="rId2"/>
              </a:rPr>
              <a:t>https://youtu.be/1_PFLcNXMqg</a:t>
            </a:r>
            <a:r>
              <a:rPr lang="en-US" dirty="0"/>
              <a:t> </a:t>
            </a:r>
          </a:p>
          <a:p>
            <a:r>
              <a:rPr lang="en-US" dirty="0"/>
              <a:t>For younger students, try reading </a:t>
            </a:r>
            <a:r>
              <a:rPr lang="en-US" dirty="0">
                <a:hlinkClick r:id="rId3"/>
              </a:rPr>
              <a:t>George’s Energy Adventure </a:t>
            </a:r>
            <a:r>
              <a:rPr lang="en-US" dirty="0"/>
              <a:t>&amp; </a:t>
            </a:r>
            <a:r>
              <a:rPr lang="en-US" dirty="0">
                <a:hlinkClick r:id="rId4"/>
              </a:rPr>
              <a:t>Marie’s Electric Adventure</a:t>
            </a:r>
            <a:r>
              <a:rPr lang="en-US" dirty="0"/>
              <a:t>.  The e-books are free!</a:t>
            </a:r>
          </a:p>
        </p:txBody>
      </p:sp>
      <p:pic>
        <p:nvPicPr>
          <p:cNvPr id="4" name="Picture 3">
            <a:extLst>
              <a:ext uri="{FF2B5EF4-FFF2-40B4-BE49-F238E27FC236}">
                <a16:creationId xmlns:a16="http://schemas.microsoft.com/office/drawing/2014/main" id="{F912F475-952E-4C79-98E7-DD8CEBA3567B}"/>
              </a:ext>
            </a:extLst>
          </p:cNvPr>
          <p:cNvPicPr>
            <a:picLocks noChangeAspect="1"/>
          </p:cNvPicPr>
          <p:nvPr/>
        </p:nvPicPr>
        <p:blipFill>
          <a:blip r:embed="rId5"/>
          <a:stretch>
            <a:fillRect/>
          </a:stretch>
        </p:blipFill>
        <p:spPr>
          <a:xfrm>
            <a:off x="2395126" y="3976334"/>
            <a:ext cx="3801487" cy="2784012"/>
          </a:xfrm>
          <a:prstGeom prst="rect">
            <a:avLst/>
          </a:prstGeom>
        </p:spPr>
      </p:pic>
    </p:spTree>
    <p:extLst>
      <p:ext uri="{BB962C8B-B14F-4D97-AF65-F5344CB8AC3E}">
        <p14:creationId xmlns:p14="http://schemas.microsoft.com/office/powerpoint/2010/main" val="3509945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A9BF-1E28-493A-9DCB-C31125CD54E1}"/>
              </a:ext>
            </a:extLst>
          </p:cNvPr>
          <p:cNvSpPr>
            <a:spLocks noGrp="1"/>
          </p:cNvSpPr>
          <p:nvPr>
            <p:ph type="title"/>
          </p:nvPr>
        </p:nvSpPr>
        <p:spPr/>
        <p:txBody>
          <a:bodyPr/>
          <a:lstStyle/>
          <a:p>
            <a:r>
              <a:rPr lang="en-US" dirty="0"/>
              <a:t>Science Communication</a:t>
            </a:r>
          </a:p>
        </p:txBody>
      </p:sp>
      <p:sp>
        <p:nvSpPr>
          <p:cNvPr id="3" name="Content Placeholder 2">
            <a:extLst>
              <a:ext uri="{FF2B5EF4-FFF2-40B4-BE49-F238E27FC236}">
                <a16:creationId xmlns:a16="http://schemas.microsoft.com/office/drawing/2014/main" id="{A07A52B0-9429-4E83-A0B2-321C4CC400F9}"/>
              </a:ext>
            </a:extLst>
          </p:cNvPr>
          <p:cNvSpPr>
            <a:spLocks noGrp="1"/>
          </p:cNvSpPr>
          <p:nvPr>
            <p:ph idx="1"/>
          </p:nvPr>
        </p:nvSpPr>
        <p:spPr>
          <a:xfrm>
            <a:off x="457200" y="1600200"/>
            <a:ext cx="4567561" cy="4800600"/>
          </a:xfrm>
        </p:spPr>
        <p:txBody>
          <a:bodyPr>
            <a:normAutofit fontScale="92500"/>
          </a:bodyPr>
          <a:lstStyle/>
          <a:p>
            <a:r>
              <a:rPr lang="en-US" dirty="0"/>
              <a:t>Have you ever </a:t>
            </a:r>
            <a:r>
              <a:rPr lang="en-US" b="1" dirty="0"/>
              <a:t>struggled to explain</a:t>
            </a:r>
            <a:r>
              <a:rPr lang="en-US" dirty="0"/>
              <a:t> a technical or scientific concept to your audience (be that project manager, spouse, student, or someone else)?</a:t>
            </a:r>
          </a:p>
          <a:p>
            <a:r>
              <a:rPr lang="en-US" dirty="0"/>
              <a:t>Join us for a </a:t>
            </a:r>
            <a:r>
              <a:rPr lang="en-US" b="1" dirty="0"/>
              <a:t>3 part series on Science Communication </a:t>
            </a:r>
            <a:r>
              <a:rPr lang="en-US" dirty="0"/>
              <a:t>to hone your skills on relating, reading your audience, and getting your point across in a memorable fashion.</a:t>
            </a:r>
          </a:p>
          <a:p>
            <a:endParaRPr lang="en-US" dirty="0"/>
          </a:p>
          <a:p>
            <a:r>
              <a:rPr lang="en-US" dirty="0"/>
              <a:t>You are encouraged (but not required!) to </a:t>
            </a:r>
            <a:r>
              <a:rPr lang="en-US" b="1" dirty="0"/>
              <a:t>read</a:t>
            </a:r>
            <a:r>
              <a:rPr lang="en-US" dirty="0"/>
              <a:t> the New York Times bestselling book: </a:t>
            </a:r>
            <a:r>
              <a:rPr lang="en-US" i="1" dirty="0"/>
              <a:t> If I Understood You, Would I Have This Look on My Face?</a:t>
            </a:r>
            <a:endParaRPr lang="en-US" dirty="0"/>
          </a:p>
          <a:p>
            <a:endParaRPr lang="en-US" dirty="0"/>
          </a:p>
        </p:txBody>
      </p:sp>
      <p:pic>
        <p:nvPicPr>
          <p:cNvPr id="5" name="Picture 4" descr="A close up of text on a white background&#10;&#10;Description automatically generated">
            <a:extLst>
              <a:ext uri="{FF2B5EF4-FFF2-40B4-BE49-F238E27FC236}">
                <a16:creationId xmlns:a16="http://schemas.microsoft.com/office/drawing/2014/main" id="{EA346DD6-F29A-4641-A8CE-A49B848C3EEB}"/>
              </a:ext>
            </a:extLst>
          </p:cNvPr>
          <p:cNvPicPr>
            <a:picLocks noChangeAspect="1"/>
          </p:cNvPicPr>
          <p:nvPr/>
        </p:nvPicPr>
        <p:blipFill>
          <a:blip r:embed="rId2"/>
          <a:stretch>
            <a:fillRect/>
          </a:stretch>
        </p:blipFill>
        <p:spPr>
          <a:xfrm>
            <a:off x="5239490" y="1600200"/>
            <a:ext cx="3086100" cy="4752975"/>
          </a:xfrm>
          <a:prstGeom prst="rect">
            <a:avLst/>
          </a:prstGeom>
        </p:spPr>
      </p:pic>
    </p:spTree>
    <p:extLst>
      <p:ext uri="{BB962C8B-B14F-4D97-AF65-F5344CB8AC3E}">
        <p14:creationId xmlns:p14="http://schemas.microsoft.com/office/powerpoint/2010/main" val="139647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Agenda</a:t>
            </a:r>
          </a:p>
        </p:txBody>
      </p:sp>
      <p:sp>
        <p:nvSpPr>
          <p:cNvPr id="7" name="Content Placeholder 6"/>
          <p:cNvSpPr>
            <a:spLocks noGrp="1"/>
          </p:cNvSpPr>
          <p:nvPr>
            <p:ph idx="1"/>
          </p:nvPr>
        </p:nvSpPr>
        <p:spPr/>
        <p:txBody>
          <a:bodyPr/>
          <a:lstStyle/>
          <a:p>
            <a:pPr marL="285750" indent="-285750">
              <a:buFont typeface="Arial"/>
              <a:buChar char="•"/>
            </a:pPr>
            <a:r>
              <a:rPr lang="en-US" dirty="0" smtClean="0"/>
              <a:t>Metrics</a:t>
            </a:r>
          </a:p>
          <a:p>
            <a:pPr marL="285750" indent="-285750">
              <a:buFont typeface="Arial"/>
              <a:buChar char="•"/>
            </a:pPr>
            <a:r>
              <a:rPr lang="en-US" dirty="0"/>
              <a:t>2020 Q3 Excellence </a:t>
            </a:r>
            <a:r>
              <a:rPr lang="en-US" dirty="0" smtClean="0"/>
              <a:t>Awards</a:t>
            </a:r>
            <a:endParaRPr lang="en-US" dirty="0"/>
          </a:p>
          <a:p>
            <a:pPr marL="285750" indent="-285750">
              <a:buFont typeface="Arial"/>
              <a:buChar char="•"/>
            </a:pPr>
            <a:r>
              <a:rPr lang="en-US" dirty="0"/>
              <a:t>Diversity and </a:t>
            </a:r>
            <a:r>
              <a:rPr lang="en-US" dirty="0" smtClean="0"/>
              <a:t>Inclusion</a:t>
            </a:r>
          </a:p>
          <a:p>
            <a:pPr marL="285750" indent="-285750">
              <a:buFont typeface="Arial"/>
              <a:buChar char="•"/>
            </a:pPr>
            <a:r>
              <a:rPr lang="en-US" dirty="0" smtClean="0"/>
              <a:t>Upcoming Canadian Webinars</a:t>
            </a:r>
            <a:endParaRPr lang="en-US" dirty="0"/>
          </a:p>
          <a:p>
            <a:pPr marL="285750" indent="-285750">
              <a:buFont typeface="Arial"/>
              <a:buChar char="•"/>
            </a:pPr>
            <a:r>
              <a:rPr lang="en-US" dirty="0" smtClean="0"/>
              <a:t>2020 </a:t>
            </a:r>
            <a:r>
              <a:rPr lang="en-US" dirty="0"/>
              <a:t>Regional Conferences</a:t>
            </a:r>
          </a:p>
          <a:p>
            <a:pPr marL="285750" indent="-285750">
              <a:buFont typeface="Arial"/>
              <a:buChar char="•"/>
            </a:pPr>
            <a:r>
              <a:rPr lang="en-US" dirty="0"/>
              <a:t>NAYGN Committee Updates</a:t>
            </a:r>
          </a:p>
          <a:p>
            <a:pPr marL="582930" lvl="1" indent="-285750">
              <a:buFont typeface="Arial"/>
              <a:buChar char="•"/>
            </a:pPr>
            <a:r>
              <a:rPr lang="en-US" dirty="0" smtClean="0"/>
              <a:t>2021 Sponsorship Drive</a:t>
            </a:r>
          </a:p>
          <a:p>
            <a:pPr marL="582930" lvl="1" indent="-285750">
              <a:buFont typeface="Arial"/>
              <a:buChar char="•"/>
            </a:pPr>
            <a:r>
              <a:rPr lang="en-US" dirty="0" smtClean="0"/>
              <a:t>Professional </a:t>
            </a:r>
            <a:r>
              <a:rPr lang="en-US" dirty="0"/>
              <a:t>Development Opportunities</a:t>
            </a:r>
          </a:p>
          <a:p>
            <a:pPr marL="582930" lvl="1" indent="-285750">
              <a:buFont typeface="Arial"/>
              <a:buChar char="•"/>
            </a:pPr>
            <a:r>
              <a:rPr lang="en-US" dirty="0"/>
              <a:t>Public Information Opportunities</a:t>
            </a:r>
          </a:p>
          <a:p>
            <a:pPr marL="285750" indent="-285750">
              <a:buFont typeface="Arial"/>
              <a:buChar char="•"/>
            </a:pPr>
            <a:r>
              <a:rPr lang="en-US" dirty="0"/>
              <a:t>Open discussion</a:t>
            </a:r>
          </a:p>
          <a:p>
            <a:endParaRPr lang="en-US" dirty="0"/>
          </a:p>
        </p:txBody>
      </p:sp>
      <p:pic>
        <p:nvPicPr>
          <p:cNvPr id="8" name="Picture 7"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639709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BD051-FDD7-46A9-8E6D-3C206DC59810}"/>
              </a:ext>
            </a:extLst>
          </p:cNvPr>
          <p:cNvSpPr>
            <a:spLocks noGrp="1"/>
          </p:cNvSpPr>
          <p:nvPr>
            <p:ph type="title"/>
          </p:nvPr>
        </p:nvSpPr>
        <p:spPr>
          <a:xfrm>
            <a:off x="457200" y="274638"/>
            <a:ext cx="7620000" cy="639762"/>
          </a:xfrm>
        </p:spPr>
        <p:txBody>
          <a:bodyPr/>
          <a:lstStyle/>
          <a:p>
            <a:r>
              <a:rPr lang="en-US" sz="3600" dirty="0"/>
              <a:t>Science Communication</a:t>
            </a:r>
          </a:p>
        </p:txBody>
      </p:sp>
      <p:sp>
        <p:nvSpPr>
          <p:cNvPr id="3" name="Content Placeholder 2">
            <a:extLst>
              <a:ext uri="{FF2B5EF4-FFF2-40B4-BE49-F238E27FC236}">
                <a16:creationId xmlns:a16="http://schemas.microsoft.com/office/drawing/2014/main" id="{82D3AD65-41B5-4A02-A12F-3FAA61E6D270}"/>
              </a:ext>
            </a:extLst>
          </p:cNvPr>
          <p:cNvSpPr>
            <a:spLocks noGrp="1"/>
          </p:cNvSpPr>
          <p:nvPr>
            <p:ph idx="1"/>
          </p:nvPr>
        </p:nvSpPr>
        <p:spPr>
          <a:xfrm>
            <a:off x="226380" y="1289482"/>
            <a:ext cx="2934070" cy="4800600"/>
          </a:xfrm>
        </p:spPr>
        <p:txBody>
          <a:bodyPr>
            <a:normAutofit fontScale="92500"/>
          </a:bodyPr>
          <a:lstStyle/>
          <a:p>
            <a:r>
              <a:rPr lang="en-US" dirty="0"/>
              <a:t>This series is designed to </a:t>
            </a:r>
            <a:r>
              <a:rPr lang="en-US" b="1" dirty="0"/>
              <a:t>set you up for success </a:t>
            </a:r>
            <a:r>
              <a:rPr lang="en-US" dirty="0"/>
              <a:t>when you participate in public outreach activities during Nuclear Science Week 2020!  </a:t>
            </a:r>
          </a:p>
          <a:p>
            <a:endParaRPr lang="en-US" dirty="0"/>
          </a:p>
          <a:p>
            <a:r>
              <a:rPr lang="en-US" dirty="0" smtClean="0">
                <a:hlinkClick r:id="rId2"/>
              </a:rPr>
              <a:t>Oct 1 – 11am – 12:00 ET</a:t>
            </a:r>
            <a:endParaRPr lang="en-US" dirty="0" smtClean="0"/>
          </a:p>
          <a:p>
            <a:r>
              <a:rPr lang="en-US" dirty="0" smtClean="0">
                <a:hlinkClick r:id="rId3"/>
              </a:rPr>
              <a:t>October 13 – 1pm – 2pm ET</a:t>
            </a:r>
            <a:endParaRPr lang="en-US" dirty="0" smtClean="0"/>
          </a:p>
          <a:p>
            <a:r>
              <a:rPr lang="en-US" dirty="0" smtClean="0">
                <a:hlinkClick r:id="rId4"/>
              </a:rPr>
              <a:t>October 15 – 2pm – 4pm ET</a:t>
            </a:r>
            <a:endParaRPr lang="en-US" dirty="0"/>
          </a:p>
          <a:p>
            <a:endParaRPr lang="en-US" dirty="0"/>
          </a:p>
        </p:txBody>
      </p:sp>
      <p:pic>
        <p:nvPicPr>
          <p:cNvPr id="4" name="Picture 3">
            <a:extLst>
              <a:ext uri="{FF2B5EF4-FFF2-40B4-BE49-F238E27FC236}">
                <a16:creationId xmlns:a16="http://schemas.microsoft.com/office/drawing/2014/main" id="{E147403F-575F-4772-8078-B87B204D75E4}"/>
              </a:ext>
            </a:extLst>
          </p:cNvPr>
          <p:cNvPicPr>
            <a:picLocks noChangeAspect="1"/>
          </p:cNvPicPr>
          <p:nvPr/>
        </p:nvPicPr>
        <p:blipFill>
          <a:blip r:embed="rId5"/>
          <a:stretch>
            <a:fillRect/>
          </a:stretch>
        </p:blipFill>
        <p:spPr>
          <a:xfrm>
            <a:off x="3575365" y="914400"/>
            <a:ext cx="4501836" cy="5943600"/>
          </a:xfrm>
          <a:prstGeom prst="rect">
            <a:avLst/>
          </a:prstGeom>
        </p:spPr>
      </p:pic>
    </p:spTree>
    <p:extLst>
      <p:ext uri="{BB962C8B-B14F-4D97-AF65-F5344CB8AC3E}">
        <p14:creationId xmlns:p14="http://schemas.microsoft.com/office/powerpoint/2010/main" val="3917617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F23755-05D9-4DDE-922A-13C980705AD8}"/>
              </a:ext>
            </a:extLst>
          </p:cNvPr>
          <p:cNvPicPr>
            <a:picLocks noChangeAspect="1"/>
          </p:cNvPicPr>
          <p:nvPr/>
        </p:nvPicPr>
        <p:blipFill>
          <a:blip r:embed="rId2"/>
          <a:stretch>
            <a:fillRect/>
          </a:stretch>
        </p:blipFill>
        <p:spPr>
          <a:xfrm>
            <a:off x="1677880" y="-90797"/>
            <a:ext cx="5285466" cy="7039594"/>
          </a:xfrm>
          <a:prstGeom prst="rect">
            <a:avLst/>
          </a:prstGeom>
        </p:spPr>
      </p:pic>
    </p:spTree>
    <p:extLst>
      <p:ext uri="{BB962C8B-B14F-4D97-AF65-F5344CB8AC3E}">
        <p14:creationId xmlns:p14="http://schemas.microsoft.com/office/powerpoint/2010/main" val="3433004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9079-3B49-430F-89AF-4EACAB77AC71}"/>
              </a:ext>
            </a:extLst>
          </p:cNvPr>
          <p:cNvSpPr>
            <a:spLocks noGrp="1"/>
          </p:cNvSpPr>
          <p:nvPr>
            <p:ph type="title"/>
          </p:nvPr>
        </p:nvSpPr>
        <p:spPr/>
        <p:txBody>
          <a:bodyPr/>
          <a:lstStyle/>
          <a:p>
            <a:r>
              <a:rPr lang="en-US" dirty="0"/>
              <a:t>Advocacy Opportunity</a:t>
            </a:r>
          </a:p>
        </p:txBody>
      </p:sp>
      <p:sp>
        <p:nvSpPr>
          <p:cNvPr id="3" name="Content Placeholder 2">
            <a:extLst>
              <a:ext uri="{FF2B5EF4-FFF2-40B4-BE49-F238E27FC236}">
                <a16:creationId xmlns:a16="http://schemas.microsoft.com/office/drawing/2014/main" id="{5B1829AC-F3B4-4C6F-8716-B588B560DBB0}"/>
              </a:ext>
            </a:extLst>
          </p:cNvPr>
          <p:cNvSpPr>
            <a:spLocks noGrp="1"/>
          </p:cNvSpPr>
          <p:nvPr>
            <p:ph idx="1"/>
          </p:nvPr>
        </p:nvSpPr>
        <p:spPr/>
        <p:txBody>
          <a:bodyPr>
            <a:normAutofit lnSpcReduction="10000"/>
          </a:bodyPr>
          <a:lstStyle/>
          <a:p>
            <a:pPr marL="114300" indent="0">
              <a:buNone/>
            </a:pPr>
            <a:r>
              <a:rPr lang="en-US" dirty="0"/>
              <a:t>Is your chapter looking for a way to stay active during Covid-19?</a:t>
            </a:r>
          </a:p>
          <a:p>
            <a:pPr marL="114300" indent="0">
              <a:buNone/>
            </a:pPr>
            <a:r>
              <a:rPr lang="en-US" dirty="0"/>
              <a:t>NAYGN recently purchased a subscription with </a:t>
            </a:r>
            <a:r>
              <a:rPr lang="en-US" dirty="0" err="1"/>
              <a:t>SoftEdge</a:t>
            </a:r>
            <a:r>
              <a:rPr lang="en-US" dirty="0"/>
              <a:t> and we need your help.</a:t>
            </a:r>
          </a:p>
          <a:p>
            <a:r>
              <a:rPr lang="en-US" dirty="0" err="1"/>
              <a:t>SoftEdge</a:t>
            </a:r>
            <a:r>
              <a:rPr lang="en-US" dirty="0"/>
              <a:t> allows NAYGN to track active bills, legislator’s past votes, and social media posts so that we can take action.</a:t>
            </a:r>
          </a:p>
          <a:p>
            <a:r>
              <a:rPr lang="en-US" dirty="0"/>
              <a:t>NAYGN needs your help identifying items that are worth taking action.</a:t>
            </a:r>
          </a:p>
          <a:p>
            <a:r>
              <a:rPr lang="en-US" dirty="0"/>
              <a:t>Your chapter would be responsible for logging in to </a:t>
            </a:r>
            <a:r>
              <a:rPr lang="en-US" dirty="0" err="1"/>
              <a:t>SoftEdge</a:t>
            </a:r>
            <a:r>
              <a:rPr lang="en-US" dirty="0"/>
              <a:t> and identifying new hot topics that should be considered for action.</a:t>
            </a:r>
          </a:p>
          <a:p>
            <a:pPr lvl="1"/>
            <a:r>
              <a:rPr lang="en-US" dirty="0"/>
              <a:t>Updates provided once a week.</a:t>
            </a:r>
          </a:p>
          <a:p>
            <a:pPr lvl="1"/>
            <a:r>
              <a:rPr lang="en-US" dirty="0"/>
              <a:t>Length of volunteering is optional, but ideally 2-3 months.</a:t>
            </a:r>
          </a:p>
          <a:p>
            <a:r>
              <a:rPr lang="en-US" dirty="0"/>
              <a:t>Contact </a:t>
            </a:r>
            <a:r>
              <a:rPr lang="en-US" dirty="0">
                <a:hlinkClick r:id="rId2"/>
              </a:rPr>
              <a:t>governmentoutreach@naygn.org</a:t>
            </a:r>
            <a:r>
              <a:rPr lang="en-US" dirty="0"/>
              <a:t> </a:t>
            </a:r>
          </a:p>
          <a:p>
            <a:endParaRPr lang="en-US" dirty="0"/>
          </a:p>
        </p:txBody>
      </p:sp>
    </p:spTree>
    <p:extLst>
      <p:ext uri="{BB962C8B-B14F-4D97-AF65-F5344CB8AC3E}">
        <p14:creationId xmlns:p14="http://schemas.microsoft.com/office/powerpoint/2010/main" val="1234986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Matters Campaign - Illinois</a:t>
            </a:r>
            <a:endParaRPr lang="en-US" dirty="0"/>
          </a:p>
        </p:txBody>
      </p:sp>
      <p:sp>
        <p:nvSpPr>
          <p:cNvPr id="3" name="Content Placeholder 2"/>
          <p:cNvSpPr>
            <a:spLocks noGrp="1"/>
          </p:cNvSpPr>
          <p:nvPr>
            <p:ph idx="1"/>
          </p:nvPr>
        </p:nvSpPr>
        <p:spPr/>
        <p:txBody>
          <a:bodyPr>
            <a:normAutofit lnSpcReduction="10000"/>
          </a:bodyPr>
          <a:lstStyle/>
          <a:p>
            <a:r>
              <a:rPr lang="en-US" dirty="0"/>
              <a:t>Exelon Generation recently announced that flawed energy policies are forcing it to prematurely shutter the Byron and Dresden nuclear power stations in 2021. </a:t>
            </a:r>
            <a:endParaRPr lang="en-US" dirty="0" smtClean="0"/>
          </a:p>
          <a:p>
            <a:r>
              <a:rPr lang="en-US" dirty="0" smtClean="0"/>
              <a:t>In </a:t>
            </a:r>
            <a:r>
              <a:rPr lang="en-US" dirty="0"/>
              <a:t>alignment with the grassroots advocacy arm of the nuclear power industry, </a:t>
            </a:r>
            <a:r>
              <a:rPr lang="en-US" u="sng" dirty="0">
                <a:hlinkClick r:id="rId3"/>
              </a:rPr>
              <a:t>Nuclear Matters</a:t>
            </a:r>
            <a:r>
              <a:rPr lang="en-US" dirty="0"/>
              <a:t>, </a:t>
            </a:r>
            <a:r>
              <a:rPr lang="en-US" dirty="0" smtClean="0"/>
              <a:t>has started an outreach program “Nuclear Matters </a:t>
            </a:r>
            <a:r>
              <a:rPr lang="en-US" dirty="0"/>
              <a:t>for </a:t>
            </a:r>
            <a:r>
              <a:rPr lang="en-US" dirty="0" smtClean="0"/>
              <a:t>Illinois” in an </a:t>
            </a:r>
            <a:r>
              <a:rPr lang="en-US" dirty="0"/>
              <a:t>effort to help save the Illinois’ nuclear plants. </a:t>
            </a:r>
            <a:r>
              <a:rPr lang="en-US" dirty="0" smtClean="0"/>
              <a:t>#NuclearMatters4IL</a:t>
            </a:r>
          </a:p>
          <a:p>
            <a:r>
              <a:rPr lang="en-US" dirty="0" smtClean="0"/>
              <a:t>The ask is </a:t>
            </a:r>
            <a:r>
              <a:rPr lang="en-US" dirty="0"/>
              <a:t>to send </a:t>
            </a:r>
            <a:r>
              <a:rPr lang="en-US" dirty="0" smtClean="0"/>
              <a:t>Nuclear Matters </a:t>
            </a:r>
            <a:r>
              <a:rPr lang="en-US" dirty="0"/>
              <a:t>short video clips </a:t>
            </a:r>
            <a:r>
              <a:rPr lang="en-US" dirty="0" smtClean="0"/>
              <a:t>(short, 10 seconds) sharing </a:t>
            </a:r>
            <a:r>
              <a:rPr lang="en-US" dirty="0"/>
              <a:t>your personal answer to “Nuclear Matters for Illinois because…” </a:t>
            </a:r>
            <a:r>
              <a:rPr lang="en-US" dirty="0" smtClean="0"/>
              <a:t>and submit the video to </a:t>
            </a:r>
            <a:r>
              <a:rPr lang="en-US" dirty="0" smtClean="0">
                <a:hlinkClick r:id="rId4"/>
              </a:rPr>
              <a:t>info@nuclearmatters.com</a:t>
            </a:r>
            <a:r>
              <a:rPr lang="en-US" dirty="0" smtClean="0"/>
              <a:t> </a:t>
            </a:r>
          </a:p>
          <a:p>
            <a:r>
              <a:rPr lang="en-US" dirty="0"/>
              <a:t>Submitted videos will be used on the Nuclear Matters social media channels in the fight to preserve nuclear energy in Illinois. </a:t>
            </a:r>
          </a:p>
        </p:txBody>
      </p:sp>
      <p:pic>
        <p:nvPicPr>
          <p:cNvPr id="4" name="Picture 3" descr="NAYGN logo colo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485817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Best Practices – Chalk River</a:t>
            </a:r>
            <a:endParaRPr lang="en-CA" dirty="0"/>
          </a:p>
        </p:txBody>
      </p:sp>
      <p:sp>
        <p:nvSpPr>
          <p:cNvPr id="3" name="Content Placeholder 2"/>
          <p:cNvSpPr>
            <a:spLocks noGrp="1"/>
          </p:cNvSpPr>
          <p:nvPr>
            <p:ph idx="1"/>
          </p:nvPr>
        </p:nvSpPr>
        <p:spPr/>
        <p:txBody>
          <a:bodyPr/>
          <a:lstStyle/>
          <a:p>
            <a:r>
              <a:rPr lang="en-CA" dirty="0" smtClean="0"/>
              <a:t>Even with COVID-19 you can still organize outdoor community events!</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420" y="2103484"/>
            <a:ext cx="3431559" cy="4575412"/>
          </a:xfrm>
          <a:prstGeom prst="rect">
            <a:avLst/>
          </a:prstGeom>
        </p:spPr>
      </p:pic>
    </p:spTree>
    <p:extLst>
      <p:ext uri="{BB962C8B-B14F-4D97-AF65-F5344CB8AC3E}">
        <p14:creationId xmlns:p14="http://schemas.microsoft.com/office/powerpoint/2010/main" val="2223082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E686-E967-4C7A-8523-34390A052297}"/>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B76A405-6339-48F6-9070-2636A4E62625}"/>
              </a:ext>
            </a:extLst>
          </p:cNvPr>
          <p:cNvSpPr>
            <a:spLocks noGrp="1"/>
          </p:cNvSpPr>
          <p:nvPr>
            <p:ph idx="1"/>
          </p:nvPr>
        </p:nvSpPr>
        <p:spPr/>
        <p:txBody>
          <a:bodyPr/>
          <a:lstStyle/>
          <a:p>
            <a:r>
              <a:rPr lang="en-US" dirty="0"/>
              <a:t>What would you like to see discussed on future LCL calls?</a:t>
            </a:r>
          </a:p>
        </p:txBody>
      </p:sp>
    </p:spTree>
    <p:extLst>
      <p:ext uri="{BB962C8B-B14F-4D97-AF65-F5344CB8AC3E}">
        <p14:creationId xmlns:p14="http://schemas.microsoft.com/office/powerpoint/2010/main" val="4077813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discussion with NAYGN President</a:t>
            </a:r>
          </a:p>
        </p:txBody>
      </p:sp>
      <p:pic>
        <p:nvPicPr>
          <p:cNvPr id="4" name="Picture 3"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776870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2020 Metrics</a:t>
            </a:r>
          </a:p>
        </p:txBody>
      </p:sp>
      <p:sp>
        <p:nvSpPr>
          <p:cNvPr id="5" name="Content Placeholder 4"/>
          <p:cNvSpPr>
            <a:spLocks noGrp="1"/>
          </p:cNvSpPr>
          <p:nvPr>
            <p:ph idx="1"/>
          </p:nvPr>
        </p:nvSpPr>
        <p:spPr/>
        <p:txBody>
          <a:bodyPr/>
          <a:lstStyle/>
          <a:p>
            <a:r>
              <a:rPr lang="en-US" dirty="0"/>
              <a:t> </a:t>
            </a:r>
            <a:r>
              <a:rPr lang="en-US" dirty="0">
                <a:hlinkClick r:id="rId3"/>
              </a:rPr>
              <a:t>https://naygn.org/local-chapters/metrics/</a:t>
            </a:r>
            <a:r>
              <a:rPr lang="en-US" dirty="0"/>
              <a:t> </a:t>
            </a:r>
          </a:p>
          <a:p>
            <a:r>
              <a:rPr lang="en-US" dirty="0"/>
              <a:t>Please submit 2020 metrics as they happen </a:t>
            </a:r>
          </a:p>
          <a:p>
            <a:r>
              <a:rPr lang="en-US" dirty="0"/>
              <a:t>Any questions/concerns (i.e. if you need to edit a submission, if your chapter doesn’t appear, etc.) email </a:t>
            </a:r>
            <a:r>
              <a:rPr lang="en-US" dirty="0">
                <a:hlinkClick r:id="rId4"/>
              </a:rPr>
              <a:t>Canada@naygn.org</a:t>
            </a:r>
            <a:r>
              <a:rPr lang="en-US" dirty="0"/>
              <a:t>  or </a:t>
            </a:r>
            <a:r>
              <a:rPr lang="en-US" dirty="0">
                <a:hlinkClick r:id="rId5"/>
              </a:rPr>
              <a:t>USA@naygn.org</a:t>
            </a:r>
            <a:r>
              <a:rPr lang="en-US" dirty="0"/>
              <a:t> and we will fix it! </a:t>
            </a:r>
          </a:p>
          <a:p>
            <a:endParaRPr lang="en-US" dirty="0"/>
          </a:p>
        </p:txBody>
      </p:sp>
      <p:pic>
        <p:nvPicPr>
          <p:cNvPr id="7" name="Picture 6" descr="NAYGN logo colo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pic>
        <p:nvPicPr>
          <p:cNvPr id="2" name="Picture 1"/>
          <p:cNvPicPr>
            <a:picLocks noChangeAspect="1"/>
          </p:cNvPicPr>
          <p:nvPr/>
        </p:nvPicPr>
        <p:blipFill>
          <a:blip r:embed="rId7"/>
          <a:stretch>
            <a:fillRect/>
          </a:stretch>
        </p:blipFill>
        <p:spPr>
          <a:xfrm>
            <a:off x="150795" y="3610127"/>
            <a:ext cx="6740830" cy="2570289"/>
          </a:xfrm>
          <a:prstGeom prst="rect">
            <a:avLst/>
          </a:prstGeom>
        </p:spPr>
      </p:pic>
    </p:spTree>
    <p:extLst>
      <p:ext uri="{BB962C8B-B14F-4D97-AF65-F5344CB8AC3E}">
        <p14:creationId xmlns:p14="http://schemas.microsoft.com/office/powerpoint/2010/main" val="1291431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Q3 Excellence Awards</a:t>
            </a:r>
          </a:p>
        </p:txBody>
      </p:sp>
      <p:sp>
        <p:nvSpPr>
          <p:cNvPr id="3" name="Content Placeholder 2"/>
          <p:cNvSpPr>
            <a:spLocks noGrp="1"/>
          </p:cNvSpPr>
          <p:nvPr>
            <p:ph idx="1"/>
          </p:nvPr>
        </p:nvSpPr>
        <p:spPr/>
        <p:txBody>
          <a:bodyPr/>
          <a:lstStyle/>
          <a:p>
            <a:r>
              <a:rPr lang="en-US" dirty="0"/>
              <a:t>Nominations for the Q3 Excellence awards are now open </a:t>
            </a:r>
          </a:p>
          <a:p>
            <a:r>
              <a:rPr lang="en-US" dirty="0"/>
              <a:t>These nominations will be for the time period from July 1, 2020 through September 30, 2020</a:t>
            </a:r>
          </a:p>
          <a:p>
            <a:r>
              <a:rPr lang="en-US" dirty="0"/>
              <a:t>Deadline to submit is October 31, 2020. </a:t>
            </a:r>
          </a:p>
          <a:p>
            <a:r>
              <a:rPr lang="en-US" dirty="0"/>
              <a:t>Nomination link: </a:t>
            </a:r>
            <a:r>
              <a:rPr lang="en-US" dirty="0">
                <a:hlinkClick r:id="rId3"/>
              </a:rPr>
              <a:t>3Q 2020 NAYGN Excellence Awards</a:t>
            </a:r>
            <a:endParaRPr lang="en-US" dirty="0"/>
          </a:p>
          <a:p>
            <a:r>
              <a:rPr lang="en-US" dirty="0"/>
              <a:t>  Past award winners now appear on the website here: </a:t>
            </a:r>
            <a:r>
              <a:rPr lang="en-US" dirty="0">
                <a:hlinkClick r:id="rId4"/>
              </a:rPr>
              <a:t>https://naygn.org/past-award-winners/</a:t>
            </a:r>
            <a:r>
              <a:rPr lang="en-US" dirty="0"/>
              <a:t> </a:t>
            </a:r>
          </a:p>
          <a:p>
            <a:r>
              <a:rPr lang="en-US" dirty="0"/>
              <a:t>Recognize your fellow members for their activities supporting NAYGN!</a:t>
            </a:r>
          </a:p>
          <a:p>
            <a:endParaRPr lang="en-US" dirty="0"/>
          </a:p>
        </p:txBody>
      </p:sp>
      <p:pic>
        <p:nvPicPr>
          <p:cNvPr id="4" name="Picture 3" descr="NAYGN logo colo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36081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D&amp;I Workshop</a:t>
            </a:r>
            <a:endParaRPr lang="en-US" dirty="0"/>
          </a:p>
        </p:txBody>
      </p:sp>
      <p:sp>
        <p:nvSpPr>
          <p:cNvPr id="3" name="Content Placeholder 2"/>
          <p:cNvSpPr>
            <a:spLocks noGrp="1"/>
          </p:cNvSpPr>
          <p:nvPr>
            <p:ph idx="1"/>
          </p:nvPr>
        </p:nvSpPr>
        <p:spPr/>
        <p:txBody>
          <a:bodyPr>
            <a:normAutofit fontScale="85000" lnSpcReduction="20000"/>
          </a:bodyPr>
          <a:lstStyle/>
          <a:p>
            <a:r>
              <a:rPr lang="en-CA" dirty="0"/>
              <a:t>We are excited to offer an opportunity for you to attend an interactive professional development leadership workshop with our Diversity and Inclusion consultant so NAYGN can continue to foster an environment where all of our members feel welcome and attract diverse talent to our organization and the industry. </a:t>
            </a:r>
            <a:r>
              <a:rPr lang="en-CA" dirty="0">
                <a:solidFill>
                  <a:srgbClr val="FF0000"/>
                </a:solidFill>
              </a:rPr>
              <a:t>Space is limited and registration is required.</a:t>
            </a:r>
            <a:r>
              <a:rPr lang="en-CA" dirty="0"/>
              <a:t> You will receive a calendar invite once you register. Please register at </a:t>
            </a:r>
            <a:r>
              <a:rPr lang="en-CA" u="sng" dirty="0">
                <a:hlinkClick r:id="rId3"/>
              </a:rPr>
              <a:t>https://www.surveymonkey.com/r/JJ5K66X</a:t>
            </a:r>
            <a:r>
              <a:rPr lang="en-CA" dirty="0"/>
              <a:t> </a:t>
            </a:r>
          </a:p>
          <a:p>
            <a:endParaRPr lang="en-CA" dirty="0"/>
          </a:p>
          <a:p>
            <a:r>
              <a:rPr lang="en-CA" b="1" dirty="0"/>
              <a:t>Who should attend: </a:t>
            </a:r>
            <a:r>
              <a:rPr lang="en-CA" dirty="0"/>
              <a:t>NAYGN Leaders</a:t>
            </a:r>
          </a:p>
          <a:p>
            <a:r>
              <a:rPr lang="en-CA" b="1" dirty="0"/>
              <a:t>What: </a:t>
            </a:r>
            <a:r>
              <a:rPr lang="en-CA" dirty="0"/>
              <a:t>Interactive workshop, “The Power of Being an Inclusive Leader,” with professional D&amp;I Consultant Monica </a:t>
            </a:r>
            <a:r>
              <a:rPr lang="en-CA" dirty="0" err="1"/>
              <a:t>Mwanje</a:t>
            </a:r>
            <a:r>
              <a:rPr lang="en-CA" dirty="0"/>
              <a:t> from MMCS Limited.     </a:t>
            </a:r>
          </a:p>
          <a:p>
            <a:r>
              <a:rPr lang="en-CA" b="1" dirty="0"/>
              <a:t>When: </a:t>
            </a:r>
            <a:r>
              <a:rPr lang="en-CA" dirty="0"/>
              <a:t>Thursday, October 8, 1 – 3 pm EST.  </a:t>
            </a:r>
          </a:p>
          <a:p>
            <a:r>
              <a:rPr lang="en-CA" b="1" dirty="0"/>
              <a:t>Purpose: </a:t>
            </a:r>
            <a:r>
              <a:rPr lang="en-CA" dirty="0"/>
              <a:t>Professional leadership development being provided to aid you in being an inclusive leader in the organization and other professional leadership opportunities you pursue. We will provide you with the information and tools you need to support your chapter and NAYGN’s goals for diversity and inclusion. </a:t>
            </a:r>
          </a:p>
          <a:p>
            <a:endParaRPr lang="en-US" dirty="0"/>
          </a:p>
        </p:txBody>
      </p:sp>
      <p:pic>
        <p:nvPicPr>
          <p:cNvPr id="4" name="Picture 3" descr="NAYGN logo col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592133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D&amp;I - Equal </a:t>
            </a:r>
            <a:r>
              <a:rPr lang="en-CA" dirty="0" smtClean="0"/>
              <a:t>by 30	</a:t>
            </a:r>
            <a:endParaRPr lang="en-CA" dirty="0"/>
          </a:p>
        </p:txBody>
      </p:sp>
      <p:sp>
        <p:nvSpPr>
          <p:cNvPr id="3" name="Content Placeholder 2"/>
          <p:cNvSpPr>
            <a:spLocks noGrp="1"/>
          </p:cNvSpPr>
          <p:nvPr>
            <p:ph idx="1"/>
          </p:nvPr>
        </p:nvSpPr>
        <p:spPr/>
        <p:txBody>
          <a:bodyPr/>
          <a:lstStyle/>
          <a:p>
            <a:r>
              <a:rPr lang="en-CA" dirty="0" smtClean="0"/>
              <a:t>NAYGN has officially signed onto the ‘</a:t>
            </a:r>
            <a:r>
              <a:rPr lang="en-CA" dirty="0" smtClean="0">
                <a:hlinkClick r:id="rId2"/>
              </a:rPr>
              <a:t>Equal by 30</a:t>
            </a:r>
            <a:r>
              <a:rPr lang="en-CA" dirty="0" smtClean="0"/>
              <a:t>’ campaign!</a:t>
            </a:r>
          </a:p>
          <a:p>
            <a:pPr lvl="1"/>
            <a:r>
              <a:rPr lang="en-US" dirty="0"/>
              <a:t>The Equal by 30 Campaign is part of the </a:t>
            </a:r>
            <a:r>
              <a:rPr lang="en-US" u="sng" dirty="0">
                <a:hlinkClick r:id="rId3"/>
              </a:rPr>
              <a:t>Clean Energy, Education and Empowerment Initiative</a:t>
            </a:r>
            <a:r>
              <a:rPr lang="en-US" dirty="0"/>
              <a:t> (C3E), which works to advance the participation of women in the clean energy transition, and close the gender gap.  It is a joint </a:t>
            </a:r>
            <a:r>
              <a:rPr lang="en-US" u="sng" dirty="0">
                <a:hlinkClick r:id="rId4"/>
              </a:rPr>
              <a:t>Clean Energy Ministerial</a:t>
            </a:r>
            <a:r>
              <a:rPr lang="en-US" dirty="0"/>
              <a:t> (CEM) and </a:t>
            </a:r>
            <a:r>
              <a:rPr lang="en-US" u="sng" dirty="0">
                <a:hlinkClick r:id="rId5"/>
              </a:rPr>
              <a:t>International Energy Agency</a:t>
            </a:r>
            <a:r>
              <a:rPr lang="en-US" dirty="0"/>
              <a:t> (IEA) initiative.</a:t>
            </a:r>
            <a:endParaRPr lang="en-CA" dirty="0"/>
          </a:p>
        </p:txBody>
      </p:sp>
    </p:spTree>
    <p:extLst>
      <p:ext uri="{BB962C8B-B14F-4D97-AF65-F5344CB8AC3E}">
        <p14:creationId xmlns:p14="http://schemas.microsoft.com/office/powerpoint/2010/main" val="1131648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Upcoming Canadian Webinars</a:t>
            </a:r>
            <a:endParaRPr lang="en-CA" dirty="0"/>
          </a:p>
        </p:txBody>
      </p:sp>
      <p:sp>
        <p:nvSpPr>
          <p:cNvPr id="3" name="Content Placeholder 2"/>
          <p:cNvSpPr>
            <a:spLocks noGrp="1"/>
          </p:cNvSpPr>
          <p:nvPr>
            <p:ph idx="1"/>
          </p:nvPr>
        </p:nvSpPr>
        <p:spPr/>
        <p:txBody>
          <a:bodyPr>
            <a:normAutofit/>
          </a:bodyPr>
          <a:lstStyle/>
          <a:p>
            <a:r>
              <a:rPr lang="en-US" dirty="0" smtClean="0"/>
              <a:t>Wednesday September 23</a:t>
            </a:r>
            <a:r>
              <a:rPr lang="en-US" baseline="30000" dirty="0" smtClean="0"/>
              <a:t>rd</a:t>
            </a:r>
            <a:r>
              <a:rPr lang="en-US" dirty="0" smtClean="0"/>
              <a:t> 12:00 – 13:00 EST- </a:t>
            </a:r>
            <a:r>
              <a:rPr lang="en-CA" dirty="0"/>
              <a:t>Medical Isotopes </a:t>
            </a:r>
            <a:r>
              <a:rPr lang="en-CA" dirty="0" smtClean="0"/>
              <a:t>Webinar. Contact: </a:t>
            </a:r>
            <a:r>
              <a:rPr lang="en-CA" u="sng" dirty="0">
                <a:hlinkClick r:id="rId2"/>
              </a:rPr>
              <a:t>Emma.Paul@brucepower.com</a:t>
            </a:r>
            <a:r>
              <a:rPr lang="en-CA" u="sng" dirty="0"/>
              <a:t> </a:t>
            </a:r>
            <a:endParaRPr lang="en-CA" u="sng" dirty="0" smtClean="0"/>
          </a:p>
          <a:p>
            <a:r>
              <a:rPr lang="en-US" dirty="0" smtClean="0"/>
              <a:t>Friday </a:t>
            </a:r>
            <a:r>
              <a:rPr lang="en-US" dirty="0" smtClean="0"/>
              <a:t>September 25</a:t>
            </a:r>
            <a:r>
              <a:rPr lang="en-US" baseline="30000" dirty="0" smtClean="0"/>
              <a:t>th</a:t>
            </a:r>
            <a:r>
              <a:rPr lang="en-US" dirty="0" smtClean="0"/>
              <a:t> 11:00 – 12:00 EST - </a:t>
            </a:r>
            <a:r>
              <a:rPr lang="en-US" dirty="0" smtClean="0">
                <a:hlinkClick r:id="rId3"/>
              </a:rPr>
              <a:t>Breaking </a:t>
            </a:r>
            <a:r>
              <a:rPr lang="en-US" dirty="0">
                <a:hlinkClick r:id="rId3"/>
              </a:rPr>
              <a:t>Out of the Nuclear Bubble: Young People’s Impact on </a:t>
            </a:r>
            <a:r>
              <a:rPr lang="en-US" dirty="0" smtClean="0">
                <a:hlinkClick r:id="rId3"/>
              </a:rPr>
              <a:t>Nuclear</a:t>
            </a:r>
            <a:endParaRPr lang="en-US" dirty="0" smtClean="0"/>
          </a:p>
          <a:p>
            <a:pPr lvl="1"/>
            <a:r>
              <a:rPr lang="en-US" dirty="0" smtClean="0"/>
              <a:t>Generation Atomic + NAYGN + Canadian Nuclear Association</a:t>
            </a:r>
          </a:p>
          <a:p>
            <a:r>
              <a:rPr lang="en-US" dirty="0" smtClean="0"/>
              <a:t>Wednesday </a:t>
            </a:r>
            <a:r>
              <a:rPr lang="en-US" dirty="0"/>
              <a:t>October 7 @ 1 pm - </a:t>
            </a:r>
            <a:r>
              <a:rPr lang="en-US" dirty="0">
                <a:hlinkClick r:id="rId4"/>
              </a:rPr>
              <a:t>WiN Canada Conference </a:t>
            </a:r>
            <a:endParaRPr lang="en-US" dirty="0" smtClean="0"/>
          </a:p>
          <a:p>
            <a:r>
              <a:rPr lang="en-US" dirty="0" smtClean="0"/>
              <a:t>Thursday </a:t>
            </a:r>
            <a:r>
              <a:rPr lang="en-US" dirty="0"/>
              <a:t>October 15</a:t>
            </a:r>
            <a:r>
              <a:rPr lang="en-US" baseline="30000" dirty="0"/>
              <a:t>th</a:t>
            </a:r>
            <a:r>
              <a:rPr lang="en-US" dirty="0"/>
              <a:t> – The Brains Behind the Headlines: a technical Q&amp;A with Global First Power’s </a:t>
            </a:r>
            <a:r>
              <a:rPr lang="en-US" dirty="0" err="1"/>
              <a:t>Niel</a:t>
            </a:r>
            <a:r>
              <a:rPr lang="en-US" dirty="0"/>
              <a:t> </a:t>
            </a:r>
            <a:r>
              <a:rPr lang="en-US" dirty="0" smtClean="0"/>
              <a:t>Kemp. Register </a:t>
            </a:r>
            <a:r>
              <a:rPr lang="en-US" dirty="0"/>
              <a:t>here </a:t>
            </a:r>
            <a:r>
              <a:rPr lang="en-US" b="1" u="sng" dirty="0">
                <a:hlinkClick r:id="rId5"/>
              </a:rPr>
              <a:t>www.cnl.ca/naygn</a:t>
            </a:r>
            <a:r>
              <a:rPr lang="en-US" b="1" u="sng" dirty="0"/>
              <a:t> </a:t>
            </a:r>
            <a:endParaRPr lang="en-US" dirty="0"/>
          </a:p>
          <a:p>
            <a:endParaRPr lang="en-CA" dirty="0"/>
          </a:p>
        </p:txBody>
      </p:sp>
    </p:spTree>
    <p:extLst>
      <p:ext uri="{BB962C8B-B14F-4D97-AF65-F5344CB8AC3E}">
        <p14:creationId xmlns:p14="http://schemas.microsoft.com/office/powerpoint/2010/main" val="3433794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Conference Dates</a:t>
            </a:r>
          </a:p>
        </p:txBody>
      </p:sp>
      <p:graphicFrame>
        <p:nvGraphicFramePr>
          <p:cNvPr id="6" name="Content Placeholder 5">
            <a:extLst>
              <a:ext uri="{FF2B5EF4-FFF2-40B4-BE49-F238E27FC236}">
                <a16:creationId xmlns:a16="http://schemas.microsoft.com/office/drawing/2014/main" id="{3AA62DFC-5F2F-46DC-AD46-9998EED6912D}"/>
              </a:ext>
            </a:extLst>
          </p:cNvPr>
          <p:cNvGraphicFramePr>
            <a:graphicFrameLocks noGrp="1"/>
          </p:cNvGraphicFramePr>
          <p:nvPr>
            <p:ph idx="1"/>
            <p:extLst>
              <p:ext uri="{D42A27DB-BD31-4B8C-83A1-F6EECF244321}">
                <p14:modId xmlns:p14="http://schemas.microsoft.com/office/powerpoint/2010/main" val="257666061"/>
              </p:ext>
            </p:extLst>
          </p:nvPr>
        </p:nvGraphicFramePr>
        <p:xfrm>
          <a:off x="457200" y="1504950"/>
          <a:ext cx="7620000" cy="3886200"/>
        </p:xfrm>
        <a:graphic>
          <a:graphicData uri="http://schemas.openxmlformats.org/drawingml/2006/table">
            <a:tbl>
              <a:tblPr firstRow="1" firstCol="1" bandRow="1">
                <a:tableStyleId>{5C22544A-7EE6-4342-B048-85BDC9FD1C3A}</a:tableStyleId>
              </a:tblPr>
              <a:tblGrid>
                <a:gridCol w="1749710">
                  <a:extLst>
                    <a:ext uri="{9D8B030D-6E8A-4147-A177-3AD203B41FA5}">
                      <a16:colId xmlns:a16="http://schemas.microsoft.com/office/drawing/2014/main" val="3736354326"/>
                    </a:ext>
                  </a:extLst>
                </a:gridCol>
                <a:gridCol w="5870290">
                  <a:extLst>
                    <a:ext uri="{9D8B030D-6E8A-4147-A177-3AD203B41FA5}">
                      <a16:colId xmlns:a16="http://schemas.microsoft.com/office/drawing/2014/main" val="1087588967"/>
                    </a:ext>
                  </a:extLst>
                </a:gridCol>
              </a:tblGrid>
              <a:tr h="410781">
                <a:tc>
                  <a:txBody>
                    <a:bodyPr/>
                    <a:lstStyle/>
                    <a:p>
                      <a:pPr marL="0" marR="0">
                        <a:lnSpc>
                          <a:spcPct val="115000"/>
                        </a:lnSpc>
                        <a:spcBef>
                          <a:spcPts val="0"/>
                        </a:spcBef>
                        <a:spcAft>
                          <a:spcPts val="0"/>
                        </a:spcAft>
                      </a:pPr>
                      <a:r>
                        <a:rPr lang="en-US" sz="1800" dirty="0">
                          <a:effectLst/>
                        </a:rPr>
                        <a:t>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a:effectLst/>
                        </a:rPr>
                        <a:t>Date(s)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3715275835"/>
                  </a:ext>
                </a:extLst>
              </a:tr>
              <a:tr h="651665">
                <a:tc>
                  <a:txBody>
                    <a:bodyPr/>
                    <a:lstStyle/>
                    <a:p>
                      <a:pPr marL="0" marR="0">
                        <a:lnSpc>
                          <a:spcPct val="115000"/>
                        </a:lnSpc>
                        <a:spcBef>
                          <a:spcPts val="0"/>
                        </a:spcBef>
                        <a:spcAft>
                          <a:spcPts val="0"/>
                        </a:spcAft>
                      </a:pPr>
                      <a:r>
                        <a:rPr lang="en-US" sz="1800" dirty="0">
                          <a:effectLst/>
                        </a:rPr>
                        <a:t>Atlantic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dirty="0">
                          <a:effectLst/>
                        </a:rPr>
                        <a:t>November </a:t>
                      </a:r>
                      <a:r>
                        <a:rPr lang="en-US" sz="1800" dirty="0" smtClean="0">
                          <a:effectLst/>
                        </a:rPr>
                        <a:t>17-18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4277339449"/>
                  </a:ext>
                </a:extLst>
              </a:tr>
              <a:tr h="527682">
                <a:tc>
                  <a:txBody>
                    <a:bodyPr/>
                    <a:lstStyle/>
                    <a:p>
                      <a:pPr marL="0" marR="0">
                        <a:lnSpc>
                          <a:spcPct val="115000"/>
                        </a:lnSpc>
                        <a:spcBef>
                          <a:spcPts val="0"/>
                        </a:spcBef>
                        <a:spcAft>
                          <a:spcPts val="0"/>
                        </a:spcAft>
                      </a:pPr>
                      <a:r>
                        <a:rPr lang="en-US" sz="1800" dirty="0">
                          <a:effectLst/>
                        </a:rPr>
                        <a:t>Carolinas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a:effectLst/>
                        </a:rPr>
                        <a:t>October 19-22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1828572359"/>
                  </a:ext>
                </a:extLst>
              </a:tr>
              <a:tr h="410781">
                <a:tc>
                  <a:txBody>
                    <a:bodyPr/>
                    <a:lstStyle/>
                    <a:p>
                      <a:pPr marL="0" marR="0">
                        <a:lnSpc>
                          <a:spcPct val="115000"/>
                        </a:lnSpc>
                        <a:spcBef>
                          <a:spcPts val="0"/>
                        </a:spcBef>
                        <a:spcAft>
                          <a:spcPts val="0"/>
                        </a:spcAft>
                      </a:pPr>
                      <a:r>
                        <a:rPr lang="en-US" sz="1800" dirty="0">
                          <a:effectLst/>
                        </a:rPr>
                        <a:t>Canada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dirty="0">
                          <a:effectLst/>
                        </a:rPr>
                        <a:t>November 27th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1647602763"/>
                  </a:ext>
                </a:extLst>
              </a:tr>
              <a:tr h="410781">
                <a:tc>
                  <a:txBody>
                    <a:bodyPr/>
                    <a:lstStyle/>
                    <a:p>
                      <a:pPr marL="0" marR="0">
                        <a:lnSpc>
                          <a:spcPct val="115000"/>
                        </a:lnSpc>
                        <a:spcBef>
                          <a:spcPts val="0"/>
                        </a:spcBef>
                        <a:spcAft>
                          <a:spcPts val="0"/>
                        </a:spcAft>
                      </a:pPr>
                      <a:r>
                        <a:rPr lang="en-US" sz="1800" dirty="0">
                          <a:effectLst/>
                        </a:rPr>
                        <a:t>Midwest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dirty="0">
                          <a:effectLst/>
                        </a:rPr>
                        <a:t>December 10th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1299343947"/>
                  </a:ext>
                </a:extLst>
              </a:tr>
              <a:tr h="573166">
                <a:tc>
                  <a:txBody>
                    <a:bodyPr/>
                    <a:lstStyle/>
                    <a:p>
                      <a:pPr marL="0" marR="0">
                        <a:lnSpc>
                          <a:spcPct val="115000"/>
                        </a:lnSpc>
                        <a:spcBef>
                          <a:spcPts val="0"/>
                        </a:spcBef>
                        <a:spcAft>
                          <a:spcPts val="0"/>
                        </a:spcAft>
                      </a:pPr>
                      <a:r>
                        <a:rPr lang="en-US" sz="1800" dirty="0">
                          <a:effectLst/>
                        </a:rPr>
                        <a:t>Northeast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dirty="0">
                          <a:effectLst/>
                        </a:rPr>
                        <a:t>November 10-12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4255487666"/>
                  </a:ext>
                </a:extLst>
              </a:tr>
              <a:tr h="410781">
                <a:tc>
                  <a:txBody>
                    <a:bodyPr/>
                    <a:lstStyle/>
                    <a:p>
                      <a:pPr marL="0" marR="0">
                        <a:lnSpc>
                          <a:spcPct val="115000"/>
                        </a:lnSpc>
                        <a:spcBef>
                          <a:spcPts val="0"/>
                        </a:spcBef>
                        <a:spcAft>
                          <a:spcPts val="0"/>
                        </a:spcAft>
                      </a:pPr>
                      <a:r>
                        <a:rPr lang="en-US" sz="1800" dirty="0">
                          <a:effectLst/>
                        </a:rPr>
                        <a:t>Southeast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dirty="0" smtClean="0">
                          <a:effectLst/>
                        </a:rPr>
                        <a:t>December 10</a:t>
                      </a:r>
                      <a:r>
                        <a:rPr lang="en-US" sz="1800" baseline="30000" dirty="0" smtClean="0">
                          <a:effectLst/>
                        </a:rPr>
                        <a:t>th</a:t>
                      </a:r>
                      <a:r>
                        <a:rPr lang="en-US" sz="1800" dirty="0" smtClean="0">
                          <a:effectLst/>
                        </a:rPr>
                        <a:t> (in conjunction with Midwest)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743275631"/>
                  </a:ext>
                </a:extLst>
              </a:tr>
              <a:tr h="490563">
                <a:tc>
                  <a:txBody>
                    <a:bodyPr/>
                    <a:lstStyle/>
                    <a:p>
                      <a:pPr marL="0" marR="0">
                        <a:lnSpc>
                          <a:spcPct val="115000"/>
                        </a:lnSpc>
                        <a:spcBef>
                          <a:spcPts val="0"/>
                        </a:spcBef>
                        <a:spcAft>
                          <a:spcPts val="0"/>
                        </a:spcAft>
                      </a:pPr>
                      <a:r>
                        <a:rPr lang="en-US" sz="1800" dirty="0">
                          <a:effectLst/>
                        </a:rPr>
                        <a:t>West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tc>
                  <a:txBody>
                    <a:bodyPr/>
                    <a:lstStyle/>
                    <a:p>
                      <a:pPr marL="0" marR="0">
                        <a:lnSpc>
                          <a:spcPct val="115000"/>
                        </a:lnSpc>
                        <a:spcBef>
                          <a:spcPts val="0"/>
                        </a:spcBef>
                        <a:spcAft>
                          <a:spcPts val="0"/>
                        </a:spcAft>
                      </a:pPr>
                      <a:r>
                        <a:rPr lang="en-US" sz="1800" dirty="0">
                          <a:effectLst/>
                        </a:rPr>
                        <a:t>December 7-10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6347" marR="66347" marT="0" marB="0" anchor="b"/>
                </a:tc>
                <a:extLst>
                  <a:ext uri="{0D108BD9-81ED-4DB2-BD59-A6C34878D82A}">
                    <a16:rowId xmlns:a16="http://schemas.microsoft.com/office/drawing/2014/main" val="235598198"/>
                  </a:ext>
                </a:extLst>
              </a:tr>
            </a:tbl>
          </a:graphicData>
        </a:graphic>
      </p:graphicFrame>
      <p:pic>
        <p:nvPicPr>
          <p:cNvPr id="4" name="Picture 3"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Tree>
    <p:extLst>
      <p:ext uri="{BB962C8B-B14F-4D97-AF65-F5344CB8AC3E}">
        <p14:creationId xmlns:p14="http://schemas.microsoft.com/office/powerpoint/2010/main" val="2766471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Carolinas Regional Conference</a:t>
            </a:r>
          </a:p>
        </p:txBody>
      </p:sp>
      <p:pic>
        <p:nvPicPr>
          <p:cNvPr id="4" name="Picture 3" descr="NAYGN logo 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5219" y="5822148"/>
            <a:ext cx="2558781" cy="1035852"/>
          </a:xfrm>
          <a:prstGeom prst="rect">
            <a:avLst/>
          </a:prstGeom>
        </p:spPr>
      </p:pic>
      <p:sp>
        <p:nvSpPr>
          <p:cNvPr id="5" name="Content Placeholder 4">
            <a:extLst>
              <a:ext uri="{FF2B5EF4-FFF2-40B4-BE49-F238E27FC236}">
                <a16:creationId xmlns:a16="http://schemas.microsoft.com/office/drawing/2014/main" id="{EF1413E3-08FC-40DD-9A96-21BC04C2DA37}"/>
              </a:ext>
            </a:extLst>
          </p:cNvPr>
          <p:cNvSpPr>
            <a:spLocks noGrp="1"/>
          </p:cNvSpPr>
          <p:nvPr>
            <p:ph idx="1"/>
          </p:nvPr>
        </p:nvSpPr>
        <p:spPr>
          <a:xfrm>
            <a:off x="667657" y="6409578"/>
            <a:ext cx="7620000" cy="542784"/>
          </a:xfrm>
        </p:spPr>
        <p:txBody>
          <a:bodyPr/>
          <a:lstStyle/>
          <a:p>
            <a:pPr marL="114300" indent="0">
              <a:buNone/>
            </a:pPr>
            <a:r>
              <a:rPr lang="en-US" dirty="0"/>
              <a:t>	</a:t>
            </a:r>
            <a:r>
              <a:rPr lang="en-US" dirty="0">
                <a:hlinkClick r:id="rId4"/>
              </a:rPr>
              <a:t>https://naygn.org/regions/usa/carolinas/</a:t>
            </a:r>
            <a:endParaRPr lang="en-US" dirty="0"/>
          </a:p>
          <a:p>
            <a:pPr marL="114300" indent="0">
              <a:buNone/>
            </a:pPr>
            <a:endParaRPr lang="en-US" dirty="0"/>
          </a:p>
        </p:txBody>
      </p:sp>
      <p:pic>
        <p:nvPicPr>
          <p:cNvPr id="8" name="Picture 7" descr="A picture containing object, clock, table, light&#10;&#10;Description automatically generated">
            <a:extLst>
              <a:ext uri="{FF2B5EF4-FFF2-40B4-BE49-F238E27FC236}">
                <a16:creationId xmlns:a16="http://schemas.microsoft.com/office/drawing/2014/main" id="{E820F1CB-CFFB-4856-BFC0-2954B1F3D7E6}"/>
              </a:ext>
            </a:extLst>
          </p:cNvPr>
          <p:cNvPicPr>
            <a:picLocks noChangeAspect="1"/>
          </p:cNvPicPr>
          <p:nvPr/>
        </p:nvPicPr>
        <p:blipFill>
          <a:blip r:embed="rId5"/>
          <a:stretch>
            <a:fillRect/>
          </a:stretch>
        </p:blipFill>
        <p:spPr>
          <a:xfrm>
            <a:off x="4634445" y="2216132"/>
            <a:ext cx="4413987" cy="2482868"/>
          </a:xfrm>
          <a:prstGeom prst="rect">
            <a:avLst/>
          </a:prstGeom>
        </p:spPr>
      </p:pic>
      <p:sp>
        <p:nvSpPr>
          <p:cNvPr id="3" name="Rectangle 2"/>
          <p:cNvSpPr/>
          <p:nvPr/>
        </p:nvSpPr>
        <p:spPr>
          <a:xfrm>
            <a:off x="192314" y="1417638"/>
            <a:ext cx="4442131" cy="4801314"/>
          </a:xfrm>
          <a:prstGeom prst="rect">
            <a:avLst/>
          </a:prstGeom>
        </p:spPr>
        <p:txBody>
          <a:bodyPr wrap="square">
            <a:spAutoFit/>
          </a:bodyPr>
          <a:lstStyle/>
          <a:p>
            <a:pPr fontAlgn="base"/>
            <a:r>
              <a:rPr lang="en-US" b="1" u="sng" dirty="0">
                <a:solidFill>
                  <a:srgbClr val="666666"/>
                </a:solidFill>
                <a:latin typeface="Open Sans"/>
              </a:rPr>
              <a:t>Professional Sessions (itinerary coming soon):</a:t>
            </a:r>
            <a:r>
              <a:rPr lang="en-US" dirty="0">
                <a:solidFill>
                  <a:srgbClr val="666666"/>
                </a:solidFill>
                <a:latin typeface="Open Sans"/>
              </a:rPr>
              <a:t> </a:t>
            </a:r>
          </a:p>
          <a:p>
            <a:pPr fontAlgn="base">
              <a:buFont typeface="Arial" panose="020B0604020202020204" pitchFamily="34" charset="0"/>
              <a:buChar char="•"/>
            </a:pPr>
            <a:r>
              <a:rPr lang="en-US" dirty="0" err="1">
                <a:solidFill>
                  <a:srgbClr val="666666"/>
                </a:solidFill>
                <a:latin typeface="Open Sans"/>
              </a:rPr>
              <a:t>NuScale</a:t>
            </a:r>
            <a:r>
              <a:rPr lang="en-US" dirty="0">
                <a:solidFill>
                  <a:srgbClr val="666666"/>
                </a:solidFill>
                <a:latin typeface="Open Sans"/>
              </a:rPr>
              <a:t> Presentation with Q&amp;A</a:t>
            </a:r>
          </a:p>
          <a:p>
            <a:pPr fontAlgn="base">
              <a:buFont typeface="Arial" panose="020B0604020202020204" pitchFamily="34" charset="0"/>
              <a:buChar char="•"/>
            </a:pPr>
            <a:r>
              <a:rPr lang="en-US" dirty="0">
                <a:solidFill>
                  <a:srgbClr val="666666"/>
                </a:solidFill>
                <a:latin typeface="Open Sans"/>
              </a:rPr>
              <a:t>Our Fusion Future – Expert Panel</a:t>
            </a:r>
          </a:p>
          <a:p>
            <a:pPr fontAlgn="base">
              <a:buFont typeface="Arial" panose="020B0604020202020204" pitchFamily="34" charset="0"/>
              <a:buChar char="•"/>
            </a:pPr>
            <a:r>
              <a:rPr lang="en-US" dirty="0">
                <a:solidFill>
                  <a:srgbClr val="666666"/>
                </a:solidFill>
                <a:latin typeface="Open Sans"/>
              </a:rPr>
              <a:t>VC Summer – Lessons Learned</a:t>
            </a:r>
          </a:p>
          <a:p>
            <a:pPr fontAlgn="base">
              <a:buFont typeface="Arial" panose="020B0604020202020204" pitchFamily="34" charset="0"/>
              <a:buChar char="•"/>
            </a:pPr>
            <a:r>
              <a:rPr lang="en-US" dirty="0">
                <a:solidFill>
                  <a:srgbClr val="666666"/>
                </a:solidFill>
                <a:latin typeface="Open Sans"/>
              </a:rPr>
              <a:t>Personal Finance Workshop</a:t>
            </a:r>
          </a:p>
          <a:p>
            <a:pPr fontAlgn="base">
              <a:buFont typeface="Arial" panose="020B0604020202020204" pitchFamily="34" charset="0"/>
              <a:buChar char="•"/>
            </a:pPr>
            <a:r>
              <a:rPr lang="en-US" dirty="0">
                <a:solidFill>
                  <a:srgbClr val="666666"/>
                </a:solidFill>
                <a:latin typeface="Open Sans"/>
              </a:rPr>
              <a:t>Inclusive Leadership: an NAYGN Perspective</a:t>
            </a:r>
          </a:p>
          <a:p>
            <a:pPr fontAlgn="base"/>
            <a:r>
              <a:rPr lang="en-US" b="1" u="sng" dirty="0">
                <a:solidFill>
                  <a:srgbClr val="666666"/>
                </a:solidFill>
                <a:latin typeface="Open Sans"/>
              </a:rPr>
              <a:t>Networking Sessions (itinerary coming soon):</a:t>
            </a:r>
            <a:r>
              <a:rPr lang="en-US" u="sng" dirty="0">
                <a:solidFill>
                  <a:srgbClr val="666666"/>
                </a:solidFill>
                <a:latin typeface="Open Sans"/>
              </a:rPr>
              <a:t> </a:t>
            </a:r>
            <a:endParaRPr lang="en-US" dirty="0">
              <a:solidFill>
                <a:srgbClr val="666666"/>
              </a:solidFill>
              <a:latin typeface="Open Sans"/>
            </a:endParaRPr>
          </a:p>
          <a:p>
            <a:pPr fontAlgn="base">
              <a:buFont typeface="Arial" panose="020B0604020202020204" pitchFamily="34" charset="0"/>
              <a:buChar char="•"/>
            </a:pPr>
            <a:r>
              <a:rPr lang="en-US" dirty="0">
                <a:solidFill>
                  <a:srgbClr val="666666"/>
                </a:solidFill>
                <a:latin typeface="Open Sans"/>
              </a:rPr>
              <a:t>Amazon Watch Party: Scheduled Viewing of the film “Radioactive”.</a:t>
            </a:r>
          </a:p>
          <a:p>
            <a:pPr fontAlgn="base">
              <a:buFont typeface="Arial" panose="020B0604020202020204" pitchFamily="34" charset="0"/>
              <a:buChar char="•"/>
            </a:pPr>
            <a:r>
              <a:rPr lang="en-US" dirty="0">
                <a:solidFill>
                  <a:srgbClr val="666666"/>
                </a:solidFill>
                <a:latin typeface="Open Sans"/>
              </a:rPr>
              <a:t>Virtual Mixology Class</a:t>
            </a:r>
          </a:p>
          <a:p>
            <a:pPr fontAlgn="base"/>
            <a:r>
              <a:rPr lang="en-US" b="1" u="sng" dirty="0">
                <a:solidFill>
                  <a:srgbClr val="666666"/>
                </a:solidFill>
                <a:latin typeface="Open Sans"/>
              </a:rPr>
              <a:t>Public Outreach (itinerary coming soon):</a:t>
            </a:r>
            <a:r>
              <a:rPr lang="en-US" u="sng" dirty="0">
                <a:solidFill>
                  <a:srgbClr val="666666"/>
                </a:solidFill>
                <a:latin typeface="Open Sans"/>
              </a:rPr>
              <a:t> </a:t>
            </a:r>
            <a:endParaRPr lang="en-US" dirty="0">
              <a:solidFill>
                <a:srgbClr val="666666"/>
              </a:solidFill>
              <a:latin typeface="Open Sans"/>
            </a:endParaRPr>
          </a:p>
          <a:p>
            <a:pPr fontAlgn="base">
              <a:buFont typeface="Arial" panose="020B0604020202020204" pitchFamily="34" charset="0"/>
              <a:buChar char="•"/>
            </a:pPr>
            <a:r>
              <a:rPr lang="en-US" dirty="0">
                <a:solidFill>
                  <a:srgbClr val="666666"/>
                </a:solidFill>
                <a:latin typeface="Open Sans"/>
              </a:rPr>
              <a:t>Virtual learning sessions with schools all across the Carolinas</a:t>
            </a:r>
            <a:endParaRPr lang="en-US" b="0" i="0" dirty="0">
              <a:solidFill>
                <a:srgbClr val="666666"/>
              </a:solidFill>
              <a:effectLst/>
              <a:latin typeface="Open Sans"/>
            </a:endParaRPr>
          </a:p>
        </p:txBody>
      </p:sp>
    </p:spTree>
    <p:extLst>
      <p:ext uri="{BB962C8B-B14F-4D97-AF65-F5344CB8AC3E}">
        <p14:creationId xmlns:p14="http://schemas.microsoft.com/office/powerpoint/2010/main" val="3133526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71E3306A1E394C8AAFCF6CCB6BA2C1" ma:contentTypeVersion="15" ma:contentTypeDescription="Create a new document." ma:contentTypeScope="" ma:versionID="134a99b184608fbd767950500801b316">
  <xsd:schema xmlns:xsd="http://www.w3.org/2001/XMLSchema" xmlns:xs="http://www.w3.org/2001/XMLSchema" xmlns:p="http://schemas.microsoft.com/office/2006/metadata/properties" xmlns:ns1="http://schemas.microsoft.com/sharepoint/v3" xmlns:ns3="5bbf2fa6-4553-44db-8e16-dac3f2a4809a" xmlns:ns4="12922b31-4278-4d18-bdfd-6d9fe617171c" targetNamespace="http://schemas.microsoft.com/office/2006/metadata/properties" ma:root="true" ma:fieldsID="a75d89713e242d6917e019f41c47b957" ns1:_="" ns3:_="" ns4:_="">
    <xsd:import namespace="http://schemas.microsoft.com/sharepoint/v3"/>
    <xsd:import namespace="5bbf2fa6-4553-44db-8e16-dac3f2a4809a"/>
    <xsd:import namespace="12922b31-4278-4d18-bdfd-6d9fe617171c"/>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f2fa6-4553-44db-8e16-dac3f2a4809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922b31-4278-4d18-bdfd-6d9fe617171c"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50D6E9-7294-47AA-90CB-BC96307EE9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bf2fa6-4553-44db-8e16-dac3f2a4809a"/>
    <ds:schemaRef ds:uri="12922b31-4278-4d18-bdfd-6d9fe61717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D5A062-190A-4F55-9258-96B88EA1018E}">
  <ds:schemaRefs>
    <ds:schemaRef ds:uri="http://purl.org/dc/terms/"/>
    <ds:schemaRef ds:uri="http://www.w3.org/XML/1998/namespac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5bbf2fa6-4553-44db-8e16-dac3f2a4809a"/>
    <ds:schemaRef ds:uri="12922b31-4278-4d18-bdfd-6d9fe617171c"/>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02CDEBE-DDF0-4E3D-8363-9DCC105632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Adjacency.thmx</Template>
  <TotalTime>5109</TotalTime>
  <Words>1905</Words>
  <Application>Microsoft Office PowerPoint</Application>
  <PresentationFormat>On-screen Show (4:3)</PresentationFormat>
  <Paragraphs>207</Paragraphs>
  <Slides>26</Slides>
  <Notes>14</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Cambria</vt:lpstr>
      <vt:lpstr>Cooper Black</vt:lpstr>
      <vt:lpstr>Open Sans</vt:lpstr>
      <vt:lpstr>Times New Roman</vt:lpstr>
      <vt:lpstr>Adjacency</vt:lpstr>
      <vt:lpstr>Document</vt:lpstr>
      <vt:lpstr>2020 September Local Chapter Lead Meeting</vt:lpstr>
      <vt:lpstr>Agenda</vt:lpstr>
      <vt:lpstr>2020 Metrics</vt:lpstr>
      <vt:lpstr>2020 Q3 Excellence Awards</vt:lpstr>
      <vt:lpstr>D&amp;I Workshop</vt:lpstr>
      <vt:lpstr>D&amp;I - Equal by 30 </vt:lpstr>
      <vt:lpstr>Upcoming Canadian Webinars</vt:lpstr>
      <vt:lpstr>Regional Conference Dates</vt:lpstr>
      <vt:lpstr>Carolinas Regional Conference</vt:lpstr>
      <vt:lpstr>Atlantic Regional Conference</vt:lpstr>
      <vt:lpstr>2021 Sponsorship Drive</vt:lpstr>
      <vt:lpstr>2021 Sponsorship Drive</vt:lpstr>
      <vt:lpstr>Professional Development Book Club</vt:lpstr>
      <vt:lpstr>Professional Development Book Club</vt:lpstr>
      <vt:lpstr>Nuclear Science Week</vt:lpstr>
      <vt:lpstr>NSW:  Virtual Postcard Push Day</vt:lpstr>
      <vt:lpstr>PowerPoint Presentation</vt:lpstr>
      <vt:lpstr>NSW:  School Outreach</vt:lpstr>
      <vt:lpstr>Science Communication</vt:lpstr>
      <vt:lpstr>Science Communication</vt:lpstr>
      <vt:lpstr>PowerPoint Presentation</vt:lpstr>
      <vt:lpstr>Advocacy Opportunity</vt:lpstr>
      <vt:lpstr>Nuclear Matters Campaign - Illinois</vt:lpstr>
      <vt:lpstr>Best Practices – Chalk River</vt:lpstr>
      <vt:lpstr>Questions?</vt:lpstr>
      <vt:lpstr>Open discussion with NAYGN President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June Local Chapter Lead Meeting</dc:title>
  <dc:creator>Ashley Lawrence</dc:creator>
  <cp:lastModifiedBy>MAIRINGER Matthew -NUCLEAR</cp:lastModifiedBy>
  <cp:revision>76</cp:revision>
  <dcterms:created xsi:type="dcterms:W3CDTF">2020-06-13T18:16:18Z</dcterms:created>
  <dcterms:modified xsi:type="dcterms:W3CDTF">2020-09-21T16:36:01Z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0x0101004571E3306A1E394C8AAFCF6CCB6BA2C1</vt:lpwstr>
  </property>
  <property fmtid="{D5CDD505-2E9C-101B-9397-08002B2CF9AE}" pid="3" name="MSIP_Label_65ac1693-a67e-4d5a-af26-9e50640f01a1_Enabled">
    <vt:lpwstr>True</vt:lpwstr>
  </property>
  <property fmtid="{D5CDD505-2E9C-101B-9397-08002B2CF9AE}" pid="4" name="MSIP_Label_65ac1693-a67e-4d5a-af26-9e50640f01a1_SiteId">
    <vt:lpwstr>962f21cf-93ea-449f-99bf-402e2b2987b2</vt:lpwstr>
  </property>
  <property fmtid="{D5CDD505-2E9C-101B-9397-08002B2CF9AE}" pid="5" name="MSIP_Label_65ac1693-a67e-4d5a-af26-9e50640f01a1_Owner">
    <vt:lpwstr>matthew.mairinger@opg.com</vt:lpwstr>
  </property>
  <property fmtid="{D5CDD505-2E9C-101B-9397-08002B2CF9AE}" pid="6" name="MSIP_Label_65ac1693-a67e-4d5a-af26-9e50640f01a1_SetDate">
    <vt:lpwstr>2020-09-15T17:32:10.2996639Z</vt:lpwstr>
  </property>
  <property fmtid="{D5CDD505-2E9C-101B-9397-08002B2CF9AE}" pid="7" name="MSIP_Label_65ac1693-a67e-4d5a-af26-9e50640f01a1_Name">
    <vt:lpwstr>Internal or Proprietary</vt:lpwstr>
  </property>
  <property fmtid="{D5CDD505-2E9C-101B-9397-08002B2CF9AE}" pid="8" name="MSIP_Label_65ac1693-a67e-4d5a-af26-9e50640f01a1_Application">
    <vt:lpwstr>Microsoft Azure Information Protection</vt:lpwstr>
  </property>
  <property fmtid="{D5CDD505-2E9C-101B-9397-08002B2CF9AE}" pid="9" name="MSIP_Label_65ac1693-a67e-4d5a-af26-9e50640f01a1_ActionId">
    <vt:lpwstr>1fcf83ba-83e4-4d5d-9833-78c03863c628</vt:lpwstr>
  </property>
  <property fmtid="{D5CDD505-2E9C-101B-9397-08002B2CF9AE}" pid="10" name="MSIP_Label_65ac1693-a67e-4d5a-af26-9e50640f01a1_Extended_MSFT_Method">
    <vt:lpwstr>Automatic</vt:lpwstr>
  </property>
  <property fmtid="{D5CDD505-2E9C-101B-9397-08002B2CF9AE}" pid="11" name="MSIP_Label_de7afb16-bed2-47a7-a936-de53beb31938_Enabled">
    <vt:lpwstr>True</vt:lpwstr>
  </property>
  <property fmtid="{D5CDD505-2E9C-101B-9397-08002B2CF9AE}" pid="12" name="MSIP_Label_de7afb16-bed2-47a7-a936-de53beb31938_SiteId">
    <vt:lpwstr>962f21cf-93ea-449f-99bf-402e2b2987b2</vt:lpwstr>
  </property>
  <property fmtid="{D5CDD505-2E9C-101B-9397-08002B2CF9AE}" pid="13" name="MSIP_Label_de7afb16-bed2-47a7-a936-de53beb31938_Owner">
    <vt:lpwstr>matthew.mairinger@opg.com</vt:lpwstr>
  </property>
  <property fmtid="{D5CDD505-2E9C-101B-9397-08002B2CF9AE}" pid="14" name="MSIP_Label_de7afb16-bed2-47a7-a936-de53beb31938_SetDate">
    <vt:lpwstr>2020-09-15T17:32:10.2996639Z</vt:lpwstr>
  </property>
  <property fmtid="{D5CDD505-2E9C-101B-9397-08002B2CF9AE}" pid="15" name="MSIP_Label_de7afb16-bed2-47a7-a936-de53beb31938_Name">
    <vt:lpwstr>OPG Proprietary</vt:lpwstr>
  </property>
  <property fmtid="{D5CDD505-2E9C-101B-9397-08002B2CF9AE}" pid="16" name="MSIP_Label_de7afb16-bed2-47a7-a936-de53beb31938_Application">
    <vt:lpwstr>Microsoft Azure Information Protection</vt:lpwstr>
  </property>
  <property fmtid="{D5CDD505-2E9C-101B-9397-08002B2CF9AE}" pid="17" name="MSIP_Label_de7afb16-bed2-47a7-a936-de53beb31938_ActionId">
    <vt:lpwstr>1fcf83ba-83e4-4d5d-9833-78c03863c628</vt:lpwstr>
  </property>
  <property fmtid="{D5CDD505-2E9C-101B-9397-08002B2CF9AE}" pid="18" name="MSIP_Label_de7afb16-bed2-47a7-a936-de53beb31938_Parent">
    <vt:lpwstr>65ac1693-a67e-4d5a-af26-9e50640f01a1</vt:lpwstr>
  </property>
  <property fmtid="{D5CDD505-2E9C-101B-9397-08002B2CF9AE}" pid="19" name="MSIP_Label_de7afb16-bed2-47a7-a936-de53beb31938_Extended_MSFT_Method">
    <vt:lpwstr>Automatic</vt:lpwstr>
  </property>
  <property fmtid="{D5CDD505-2E9C-101B-9397-08002B2CF9AE}" pid="20" name="Sensitivity">
    <vt:lpwstr>Internal or Proprietary OPG Proprietary</vt:lpwstr>
  </property>
</Properties>
</file>