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7315200" cy="9601200"/>
  <p:embeddedFontLst>
    <p:embeddedFont>
      <p:font typeface="Arial Narrow"/>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ArialNarrow-bold.fntdata"/><Relationship Id="rId11" Type="http://schemas.openxmlformats.org/officeDocument/2006/relationships/slide" Target="slides/slide7.xml"/><Relationship Id="rId22" Type="http://schemas.openxmlformats.org/officeDocument/2006/relationships/font" Target="fonts/ArialNarrow-boldItalic.fntdata"/><Relationship Id="rId10" Type="http://schemas.openxmlformats.org/officeDocument/2006/relationships/slide" Target="slides/slide6.xml"/><Relationship Id="rId21" Type="http://schemas.openxmlformats.org/officeDocument/2006/relationships/font" Target="fonts/ArialNarrow-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ArialNarrow-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169920" cy="48006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4" name="Shape 4"/>
          <p:cNvSpPr txBox="1"/>
          <p:nvPr>
            <p:ph idx="10" type="dt"/>
          </p:nvPr>
        </p:nvSpPr>
        <p:spPr>
          <a:xfrm>
            <a:off x="4143587" y="0"/>
            <a:ext cx="3169920" cy="480060"/>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5" name="Shape 5"/>
          <p:cNvSpPr/>
          <p:nvPr>
            <p:ph idx="3" type="sldImg"/>
          </p:nvPr>
        </p:nvSpPr>
        <p:spPr>
          <a:xfrm>
            <a:off x="457200" y="720725"/>
            <a:ext cx="6400800" cy="36004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Shape 6"/>
          <p:cNvSpPr txBox="1"/>
          <p:nvPr>
            <p:ph idx="1" type="body"/>
          </p:nvPr>
        </p:nvSpPr>
        <p:spPr>
          <a:xfrm>
            <a:off x="731520" y="4560570"/>
            <a:ext cx="5852160" cy="4320540"/>
          </a:xfrm>
          <a:prstGeom prst="rect">
            <a:avLst/>
          </a:prstGeom>
          <a:noFill/>
          <a:ln>
            <a:noFill/>
          </a:ln>
        </p:spPr>
        <p:txBody>
          <a:bodyPr anchorCtr="0" anchor="t" bIns="91425" lIns="91425" spcFirstLastPara="1" rIns="91425" wrap="square" tIns="91425"/>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9119474"/>
            <a:ext cx="3169920" cy="48006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8" name="Shape 8"/>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tificamerican.com/article/how-long-will-global-uranium-deposits-last/"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mILvWNgggfU&amp;list=PLJENL7BwJ2IwUE2Z8hwpW5flleVD1g5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orld-nuclear-news.org/WR-The_art_of_radioactive_waste_storage-1604094.html" TargetMode="External"/><Relationship Id="rId3" Type="http://schemas.openxmlformats.org/officeDocument/2006/relationships/hyperlink" Target="http://www.world-nuclear.org/information-library/nuclear-fuel-cycle/introduction/physics-of-nuclear-energy.aspx"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csusa.org/clean-energy/coal-and-other-fossil-fuels/infographic-natural-gas-fugitive-methane-emissions" TargetMode="External"/><Relationship Id="rId3" Type="http://schemas.openxmlformats.org/officeDocument/2006/relationships/hyperlink" Target="http://environmentalprogress.org/big-news/2017/6/21/are-we-headed-for-a-solar-waste-crisis" TargetMode="External"/><Relationship Id="rId4" Type="http://schemas.openxmlformats.org/officeDocument/2006/relationships/hyperlink" Target="https://jmkorhonen.net/2013/09/04/graphic-of-the-week-comparing-land-use-of-wind-and-nuclear-energy/"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orld-nuclear.org/information-library/nuclear-fuel-cycle/fuel-recycling/processing-of-used-nuclear-fuel.aspx" TargetMode="External"/><Relationship Id="rId3" Type="http://schemas.openxmlformats.org/officeDocument/2006/relationships/hyperlink" Target="http://www.world-nuclear.org/information-library/current-and-future-generation/fast-neutron-reactors.aspx"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 name="Shape 45"/>
        <p:cNvGrpSpPr/>
        <p:nvPr/>
      </p:nvGrpSpPr>
      <p:grpSpPr>
        <a:xfrm>
          <a:off x="0" y="0"/>
          <a:ext cx="0" cy="0"/>
          <a:chOff x="0" y="0"/>
          <a:chExt cx="0" cy="0"/>
        </a:xfrm>
      </p:grpSpPr>
      <p:sp>
        <p:nvSpPr>
          <p:cNvPr id="46" name="Shape 46"/>
          <p:cNvSpPr/>
          <p:nvPr>
            <p:ph idx="2" type="sldImg"/>
          </p:nvPr>
        </p:nvSpPr>
        <p:spPr>
          <a:xfrm>
            <a:off x="457200" y="720725"/>
            <a:ext cx="6400800" cy="36004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 name="Shape 47"/>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48" name="Shape 48"/>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Correct order:  coal, gas, solar, hydro, wind, nuclear</a:t>
            </a:r>
            <a:endParaRPr/>
          </a:p>
          <a:p>
            <a:pPr indent="0" lvl="0" marL="0">
              <a:spcBef>
                <a:spcPts val="360"/>
              </a:spcBef>
              <a:spcAft>
                <a:spcPts val="0"/>
              </a:spcAft>
              <a:buNone/>
            </a:pPr>
            <a:r>
              <a:rPr lang="en-US"/>
              <a:t>Notice natural gas is about half that of coal.</a:t>
            </a:r>
            <a:endParaRPr/>
          </a:p>
          <a:p>
            <a:pPr indent="0" lvl="0" marL="0">
              <a:spcBef>
                <a:spcPts val="360"/>
              </a:spcBef>
              <a:spcAft>
                <a:spcPts val="0"/>
              </a:spcAft>
              <a:buNone/>
            </a:pPr>
            <a:r>
              <a:rPr lang="en-US"/>
              <a:t>Hydro, solar, wind, and nuclear are all carbon free during operation but not so when taking into account lifecycle emissions.</a:t>
            </a:r>
            <a:endParaRPr/>
          </a:p>
          <a:p>
            <a:pPr indent="0" lvl="0" marL="0" rtl="0">
              <a:spcBef>
                <a:spcPts val="360"/>
              </a:spcBef>
              <a:spcAft>
                <a:spcPts val="0"/>
              </a:spcAft>
              <a:buNone/>
            </a:pPr>
            <a:r>
              <a:rPr lang="en-US"/>
              <a:t>Teachers can keep the sand/cups/etc for use in their own classroom.</a:t>
            </a:r>
            <a:endParaRPr/>
          </a:p>
        </p:txBody>
      </p:sp>
      <p:sp>
        <p:nvSpPr>
          <p:cNvPr id="143" name="Shape 143"/>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152" name="Shape 152"/>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160" name="Shape 160"/>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168" name="Shape 168"/>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457200" y="720725"/>
            <a:ext cx="6400800" cy="36004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5" name="Shape 175"/>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76" name="Shape 176"/>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Shape 55"/>
          <p:cNvSpPr txBox="1"/>
          <p:nvPr>
            <p:ph idx="1" type="body"/>
          </p:nvPr>
        </p:nvSpPr>
        <p:spPr>
          <a:xfrm>
            <a:off x="731520" y="4560570"/>
            <a:ext cx="5852160" cy="432054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Uranium is mined from the ground.  There are large amount of Uranium in Australia, Canada, and Kazakhstan.  Uranium is pretty </a:t>
            </a:r>
            <a:r>
              <a:rPr lang="en-US" u="sng">
                <a:solidFill>
                  <a:schemeClr val="hlink"/>
                </a:solidFill>
                <a:hlinkClick r:id="rId2"/>
              </a:rPr>
              <a:t>plentiful</a:t>
            </a:r>
            <a:r>
              <a:rPr lang="en-US"/>
              <a:t>.</a:t>
            </a:r>
            <a:endParaRPr/>
          </a:p>
          <a:p>
            <a:pPr indent="0" lvl="0" marL="0">
              <a:spcBef>
                <a:spcPts val="360"/>
              </a:spcBef>
              <a:spcAft>
                <a:spcPts val="0"/>
              </a:spcAft>
              <a:buNone/>
            </a:pPr>
            <a:r>
              <a:rPr lang="en-US"/>
              <a:t>When the Uranium is mined it is called yellowcake (U3O8) and is a yellow sandy substance.</a:t>
            </a:r>
            <a:endParaRPr/>
          </a:p>
          <a:p>
            <a:pPr indent="0" lvl="0" marL="0">
              <a:spcBef>
                <a:spcPts val="360"/>
              </a:spcBef>
              <a:spcAft>
                <a:spcPts val="0"/>
              </a:spcAft>
              <a:buNone/>
            </a:pPr>
            <a:r>
              <a:rPr lang="en-US"/>
              <a:t>Uranium is then converted to uranium hexafluoride (UF6) a gas.</a:t>
            </a:r>
            <a:endParaRPr/>
          </a:p>
          <a:p>
            <a:pPr indent="0" lvl="0" marL="0">
              <a:spcBef>
                <a:spcPts val="360"/>
              </a:spcBef>
              <a:spcAft>
                <a:spcPts val="0"/>
              </a:spcAft>
              <a:buNone/>
            </a:pPr>
            <a:r>
              <a:rPr lang="en-US"/>
              <a:t>Then the uranium is enriched to increase the ratio of the U235 isotope (naturally 0.7%) to U238 isotope.  Typically enrichment is between 3-5% Uranium235.</a:t>
            </a:r>
            <a:endParaRPr/>
          </a:p>
          <a:p>
            <a:pPr indent="0" lvl="0" marL="0">
              <a:spcBef>
                <a:spcPts val="360"/>
              </a:spcBef>
              <a:spcAft>
                <a:spcPts val="0"/>
              </a:spcAft>
              <a:buNone/>
            </a:pPr>
            <a:r>
              <a:rPr lang="en-US"/>
              <a:t>Fuel fabrication converts the enriched UF6 into UO2.  UO2 is a ceramic pellet about the size/shape of a pencil eraser.</a:t>
            </a:r>
            <a:endParaRPr/>
          </a:p>
          <a:p>
            <a:pPr indent="0" lvl="0" marL="0">
              <a:spcBef>
                <a:spcPts val="360"/>
              </a:spcBef>
              <a:spcAft>
                <a:spcPts val="0"/>
              </a:spcAft>
              <a:buNone/>
            </a:pPr>
            <a:r>
              <a:rPr lang="en-US"/>
              <a:t>These fuel pellets are loaded into fuel rods.  15x15 rods make up a fuel assembly.  Each assembly is ~14 feet tall.</a:t>
            </a:r>
            <a:endParaRPr/>
          </a:p>
          <a:p>
            <a:pPr indent="0" lvl="0" marL="0">
              <a:spcBef>
                <a:spcPts val="360"/>
              </a:spcBef>
              <a:spcAft>
                <a:spcPts val="0"/>
              </a:spcAft>
              <a:buNone/>
            </a:pPr>
            <a:r>
              <a:rPr lang="en-US"/>
              <a:t>A few hundred assemblies make up the reactor core.  Fuel stays in the reactor for 3-6 years.  Each fuel cycle is 1-2 years.</a:t>
            </a:r>
            <a:endParaRPr/>
          </a:p>
          <a:p>
            <a:pPr indent="0" lvl="0" marL="0">
              <a:spcBef>
                <a:spcPts val="360"/>
              </a:spcBef>
              <a:spcAft>
                <a:spcPts val="0"/>
              </a:spcAft>
              <a:buNone/>
            </a:pPr>
            <a:r>
              <a:rPr lang="en-US"/>
              <a:t>Fuel is stored in spent fuel pools for more than 5 years.</a:t>
            </a:r>
            <a:endParaRPr/>
          </a:p>
          <a:p>
            <a:pPr indent="0" lvl="0" marL="0">
              <a:spcBef>
                <a:spcPts val="360"/>
              </a:spcBef>
              <a:spcAft>
                <a:spcPts val="0"/>
              </a:spcAft>
              <a:buNone/>
            </a:pPr>
            <a:r>
              <a:rPr lang="en-US"/>
              <a:t>Then the fuel can be loaded into a dry cask (this is the interim solution for spent nuclear fuel).</a:t>
            </a:r>
            <a:endParaRPr/>
          </a:p>
          <a:p>
            <a:pPr indent="0" lvl="0" marL="0">
              <a:spcBef>
                <a:spcPts val="360"/>
              </a:spcBef>
              <a:spcAft>
                <a:spcPts val="0"/>
              </a:spcAft>
              <a:buNone/>
            </a:pPr>
            <a:r>
              <a:rPr lang="en-US"/>
              <a:t>Eventually, disposal of the nuclear fuel consists of geological disposal or burying the fuel deep underground.</a:t>
            </a:r>
            <a:endParaRPr/>
          </a:p>
          <a:p>
            <a:pPr indent="0" lvl="0" marL="0">
              <a:spcBef>
                <a:spcPts val="360"/>
              </a:spcBef>
              <a:spcAft>
                <a:spcPts val="0"/>
              </a:spcAft>
              <a:buNone/>
            </a:pPr>
            <a:r>
              <a:rPr lang="en-US"/>
              <a:t>Reprocessing is a way to loop back through the fuel cycle.  We do not reprocess in the United States.</a:t>
            </a:r>
            <a:endParaRPr/>
          </a:p>
        </p:txBody>
      </p:sp>
      <p:sp>
        <p:nvSpPr>
          <p:cNvPr id="56" name="Shape 56"/>
          <p:cNvSpPr/>
          <p:nvPr>
            <p:ph idx="2" type="sldImg"/>
          </p:nvPr>
        </p:nvSpPr>
        <p:spPr>
          <a:xfrm>
            <a:off x="457200" y="720725"/>
            <a:ext cx="6400800" cy="36004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Nuclear waste or spent nuclear fuel is a solid (not a glowing green goo as Hollywood would have you believe).  The fuel undergoes fission in the reactor for 3-6 years and then it is transferred to the spent fuel pool.</a:t>
            </a:r>
            <a:endParaRPr/>
          </a:p>
          <a:p>
            <a:pPr indent="0" lvl="0" marL="0">
              <a:spcBef>
                <a:spcPts val="360"/>
              </a:spcBef>
              <a:spcAft>
                <a:spcPts val="0"/>
              </a:spcAft>
              <a:buNone/>
            </a:pPr>
            <a:r>
              <a:rPr lang="en-US"/>
              <a:t>It is covered with water because it is giving off (smaller) amounts of heat and also radiation.  After five (or more) years in the spent fuel pool, the fuel can be loaded into a dry cask.  This is a metal canister surrounded by concrete.  These are stored on specialized concrete pads (or a giant parking lot) at the nuclear plant.</a:t>
            </a:r>
            <a:endParaRPr/>
          </a:p>
          <a:p>
            <a:pPr indent="0" lvl="0" marL="0">
              <a:spcBef>
                <a:spcPts val="360"/>
              </a:spcBef>
              <a:spcAft>
                <a:spcPts val="0"/>
              </a:spcAft>
              <a:buNone/>
            </a:pPr>
            <a:r>
              <a:rPr lang="en-US"/>
              <a:t>Eventually, the plan in the US was to send the dry casks to a centralized site and bury them deep underground (in Yucca Mountain, Nevada).</a:t>
            </a:r>
            <a:endParaRPr/>
          </a:p>
          <a:p>
            <a:pPr indent="0" lvl="0" marL="0">
              <a:spcBef>
                <a:spcPts val="360"/>
              </a:spcBef>
              <a:spcAft>
                <a:spcPts val="0"/>
              </a:spcAft>
              <a:buNone/>
            </a:pPr>
            <a:r>
              <a:rPr lang="en-US"/>
              <a:t>However, right now they are safely and securely stored on site at the nuclear power plant.</a:t>
            </a:r>
            <a:endParaRPr/>
          </a:p>
          <a:p>
            <a:pPr indent="0" lvl="0" marL="0">
              <a:spcBef>
                <a:spcPts val="360"/>
              </a:spcBef>
              <a:spcAft>
                <a:spcPts val="0"/>
              </a:spcAft>
              <a:buNone/>
            </a:pPr>
            <a:r>
              <a:rPr lang="en-US"/>
              <a:t>Great video:  </a:t>
            </a:r>
            <a:r>
              <a:rPr lang="en-US" u="sng">
                <a:solidFill>
                  <a:schemeClr val="hlink"/>
                </a:solidFill>
                <a:hlinkClick r:id="rId2"/>
              </a:rPr>
              <a:t>https://www.youtube.com/watch?v=mILvWNgggfU&amp;list=PLJENL7BwJ2IwUE2Z8hwpW5flleVD1g5L-</a:t>
            </a:r>
            <a:endParaRPr/>
          </a:p>
          <a:p>
            <a:pPr indent="0" lvl="0" marL="0">
              <a:spcBef>
                <a:spcPts val="360"/>
              </a:spcBef>
              <a:spcAft>
                <a:spcPts val="0"/>
              </a:spcAft>
              <a:buNone/>
            </a:pPr>
            <a:r>
              <a:t/>
            </a:r>
            <a:endParaRPr/>
          </a:p>
        </p:txBody>
      </p:sp>
      <p:sp>
        <p:nvSpPr>
          <p:cNvPr id="67" name="Shape 67"/>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Yes.  </a:t>
            </a:r>
            <a:endParaRPr/>
          </a:p>
          <a:p>
            <a:pPr indent="0" lvl="0" marL="0">
              <a:spcBef>
                <a:spcPts val="360"/>
              </a:spcBef>
              <a:spcAft>
                <a:spcPts val="0"/>
              </a:spcAft>
              <a:buNone/>
            </a:pPr>
            <a:r>
              <a:rPr lang="en-US"/>
              <a:t>In fact, you can store priceless pieces of </a:t>
            </a:r>
            <a:r>
              <a:rPr lang="en-US" u="sng">
                <a:solidFill>
                  <a:schemeClr val="hlink"/>
                </a:solidFill>
                <a:hlinkClick r:id="rId2"/>
              </a:rPr>
              <a:t>artwork </a:t>
            </a:r>
            <a:r>
              <a:rPr lang="en-US"/>
              <a:t>next to it.  The orange building is Covra - a nuclear waste storage facility in the Netherlands.  Since the building has great monitoring and temperature/moisture control, it also serves as an art storage location for pieces of art that aren’t on rotation for viewing at museums.  Interestingly, you can put your hand on the fuel casks - but you can’t touch the art!</a:t>
            </a:r>
            <a:endParaRPr/>
          </a:p>
          <a:p>
            <a:pPr indent="0" lvl="0" marL="0">
              <a:spcBef>
                <a:spcPts val="360"/>
              </a:spcBef>
              <a:spcAft>
                <a:spcPts val="0"/>
              </a:spcAft>
              <a:buNone/>
            </a:pPr>
            <a:r>
              <a:rPr lang="en-US"/>
              <a:t>Is it still radioactive?  You bet.  The graph on the left shows activity (in Bq or Bequerel which is a decay per second) as a function of time.  Radiated fuel will reach the same level of activity as Uranium ore in 1000-10,000 years.  This is why we store it carefully.</a:t>
            </a:r>
            <a:endParaRPr/>
          </a:p>
          <a:p>
            <a:pPr indent="0" lvl="0" marL="0">
              <a:spcBef>
                <a:spcPts val="360"/>
              </a:spcBef>
              <a:spcAft>
                <a:spcPts val="0"/>
              </a:spcAft>
              <a:buNone/>
            </a:pPr>
            <a:r>
              <a:rPr lang="en-US"/>
              <a:t>Graph:  </a:t>
            </a:r>
            <a:r>
              <a:rPr lang="en-US" u="sng">
                <a:solidFill>
                  <a:schemeClr val="hlink"/>
                </a:solidFill>
                <a:hlinkClick r:id="rId3"/>
              </a:rPr>
              <a:t>http://www.world-nuclear.org/information-library/nuclear-fuel-cycle/introduction/physics-of-nuclear-energy.aspx</a:t>
            </a:r>
            <a:r>
              <a:rPr lang="en-US"/>
              <a:t> </a:t>
            </a:r>
            <a:endParaRPr/>
          </a:p>
          <a:p>
            <a:pPr indent="0" lvl="0" marL="0">
              <a:spcBef>
                <a:spcPts val="360"/>
              </a:spcBef>
              <a:spcAft>
                <a:spcPts val="0"/>
              </a:spcAft>
              <a:buNone/>
            </a:pPr>
            <a:r>
              <a:rPr lang="en-US"/>
              <a:t>An interesting thought experiment was performed by XKCD - What If?  What if you swam in a spent fuel pool?  Standing next to the pool will get you essentially no radiation dose.  If you were to dive into the pool, you would possibly get less radiation than standing on top!  Water is a great shield and since you are constantly being irradiated by cosmic radiation, you are being shielded when you go underwater.  However, if you kept swimming down to the fuel and touched it, you would likely get a fatal dose of radiation</a:t>
            </a:r>
            <a:endParaRPr/>
          </a:p>
          <a:p>
            <a:pPr indent="0" lvl="0" marL="0">
              <a:spcBef>
                <a:spcPts val="360"/>
              </a:spcBef>
              <a:spcAft>
                <a:spcPts val="0"/>
              </a:spcAft>
              <a:buNone/>
            </a:pPr>
            <a:r>
              <a:rPr lang="en-US"/>
              <a:t>The public is often concerned about transportation of the casks.  Three videos are linked here to show the extreme testing shipping containers undergo.</a:t>
            </a:r>
            <a:endParaRPr/>
          </a:p>
          <a:p>
            <a:pPr indent="0" lvl="0" marL="0">
              <a:spcBef>
                <a:spcPts val="360"/>
              </a:spcBef>
              <a:spcAft>
                <a:spcPts val="0"/>
              </a:spcAft>
              <a:buNone/>
            </a:pPr>
            <a:r>
              <a:rPr lang="en-US"/>
              <a:t>The first is from the 1970’s (New Mexico - Sandia National Labs) and shows what engineers get up to when they have too much time on their hands - put rocket engines on a train and make it crash into stuff.</a:t>
            </a:r>
            <a:endParaRPr/>
          </a:p>
          <a:p>
            <a:pPr indent="0" lvl="0" marL="0">
              <a:spcBef>
                <a:spcPts val="360"/>
              </a:spcBef>
              <a:spcAft>
                <a:spcPts val="0"/>
              </a:spcAft>
              <a:buNone/>
            </a:pPr>
            <a:r>
              <a:rPr lang="en-US"/>
              <a:t>The next two are also examples of extreme testing.</a:t>
            </a:r>
            <a:endParaRPr/>
          </a:p>
        </p:txBody>
      </p:sp>
      <p:sp>
        <p:nvSpPr>
          <p:cNvPr id="77" name="Shape 77"/>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Nuclear waste is a common topic in pop culture.  There are a ton of movies and superheroes (or villains) that involve toxic nuclear waste.</a:t>
            </a:r>
            <a:endParaRPr/>
          </a:p>
          <a:p>
            <a:pPr indent="0" lvl="0" marL="0">
              <a:spcBef>
                <a:spcPts val="360"/>
              </a:spcBef>
              <a:spcAft>
                <a:spcPts val="0"/>
              </a:spcAft>
              <a:buNone/>
            </a:pPr>
            <a:r>
              <a:rPr lang="en-US"/>
              <a:t>Truth:  you can’t become a mutant from radiation (from nuclear waste or other sources of radioactivity).  This idea stems from the fact that radiation can damage cells but typically your body will kill and replace those dysfunctional cells - after all, humans evolved in a radioactive world so our bodies adapted to radiation long ago!</a:t>
            </a:r>
            <a:endParaRPr/>
          </a:p>
          <a:p>
            <a:pPr indent="0" lvl="0" marL="0">
              <a:spcBef>
                <a:spcPts val="360"/>
              </a:spcBef>
              <a:spcAft>
                <a:spcPts val="0"/>
              </a:spcAft>
              <a:buNone/>
            </a:pPr>
            <a:r>
              <a:rPr lang="en-US"/>
              <a:t>However, given the fear and reputation of nuclear waste, there is a strong sentiment of “not in my backyard”.  This delves into politics and public perception.</a:t>
            </a:r>
            <a:endParaRPr/>
          </a:p>
          <a:p>
            <a:pPr indent="0" lvl="0" marL="0">
              <a:spcBef>
                <a:spcPts val="360"/>
              </a:spcBef>
              <a:spcAft>
                <a:spcPts val="0"/>
              </a:spcAft>
              <a:buNone/>
            </a:pPr>
            <a:r>
              <a:rPr lang="en-US"/>
              <a:t>Thus, although nuclear engineers long ago developed many solutions to nuclear waste (the one being pursued is Yucca Mountain) no one wants it in their home state.</a:t>
            </a:r>
            <a:endParaRPr/>
          </a:p>
          <a:p>
            <a:pPr indent="0" lvl="0" marL="0">
              <a:spcBef>
                <a:spcPts val="360"/>
              </a:spcBef>
              <a:spcAft>
                <a:spcPts val="0"/>
              </a:spcAft>
              <a:buNone/>
            </a:pPr>
            <a:r>
              <a:rPr lang="en-US"/>
              <a:t>Yucca Mountain in Nevada was chosen as the US geological repository (nuclear waste storage facility) in the 1980’s.  Although the immediate area was familiar with nuclear technology (due to proximity to a weapons testing site) and amenable to nuclear facilities (and the high paying jobs that come along with nuclear facilities) the state of Nevada at large (and especially the population of Las Vegas) did not want Yucca Mountain.  Therefore, it has been stopped and started repeatedly for decades.  It is a highly politicized issue.</a:t>
            </a:r>
            <a:endParaRPr/>
          </a:p>
          <a:p>
            <a:pPr indent="0" lvl="0" marL="0">
              <a:spcBef>
                <a:spcPts val="360"/>
              </a:spcBef>
              <a:spcAft>
                <a:spcPts val="0"/>
              </a:spcAft>
              <a:buNone/>
            </a:pPr>
            <a:r>
              <a:rPr lang="en-US"/>
              <a:t>This meme is a bit tongue in cheek.  Nuclear waste is well understood and there are several viable solutions.  But, the nuclear industry isn’t very good at getting a political solution path.  Why?  My theory is engineers don’t like dealing with people (or human interaction in general).</a:t>
            </a:r>
            <a:endParaRPr/>
          </a:p>
          <a:p>
            <a:pPr indent="0" lvl="0" marL="0">
              <a:spcBef>
                <a:spcPts val="360"/>
              </a:spcBef>
              <a:spcAft>
                <a:spcPts val="0"/>
              </a:spcAft>
              <a:buNone/>
            </a:pPr>
            <a:r>
              <a:rPr lang="en-US"/>
              <a:t>⇒ In conclusion, nuclear waste isn’t a technical problem.  It’s a political problem.  Too bad nuclear physicists aren’t very good at communication.  :-)</a:t>
            </a:r>
            <a:endParaRPr/>
          </a:p>
        </p:txBody>
      </p:sp>
      <p:sp>
        <p:nvSpPr>
          <p:cNvPr id="92" name="Shape 92"/>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All forms of energy result in some type of waste.  Would you rather have solid, liquid, or gaseous waste?</a:t>
            </a:r>
            <a:endParaRPr/>
          </a:p>
          <a:p>
            <a:pPr indent="0" lvl="0" marL="0">
              <a:spcBef>
                <a:spcPts val="360"/>
              </a:spcBef>
              <a:spcAft>
                <a:spcPts val="0"/>
              </a:spcAft>
              <a:buNone/>
            </a:pPr>
            <a:r>
              <a:rPr lang="en-US"/>
              <a:t>What types of waste are easiest to contain?</a:t>
            </a:r>
            <a:endParaRPr/>
          </a:p>
          <a:p>
            <a:pPr indent="0" lvl="0" marL="0">
              <a:spcBef>
                <a:spcPts val="360"/>
              </a:spcBef>
              <a:spcAft>
                <a:spcPts val="0"/>
              </a:spcAft>
              <a:buNone/>
            </a:pPr>
            <a:r>
              <a:rPr lang="en-US"/>
              <a:t>Should all waste be contained?  What determines whether we contain waste or release it to the environment?</a:t>
            </a:r>
            <a:endParaRPr/>
          </a:p>
          <a:p>
            <a:pPr indent="0" lvl="0" marL="0">
              <a:spcBef>
                <a:spcPts val="360"/>
              </a:spcBef>
              <a:spcAft>
                <a:spcPts val="0"/>
              </a:spcAft>
              <a:buNone/>
            </a:pPr>
            <a:r>
              <a:rPr lang="en-US"/>
              <a:t>	The best answer is regulation and laws.  Nuclear is very highly regulated.  Other energy sources?  Much less so.</a:t>
            </a:r>
            <a:endParaRPr/>
          </a:p>
          <a:p>
            <a:pPr indent="0" lvl="0" marL="0">
              <a:spcBef>
                <a:spcPts val="360"/>
              </a:spcBef>
              <a:spcAft>
                <a:spcPts val="0"/>
              </a:spcAft>
              <a:buNone/>
            </a:pPr>
            <a:r>
              <a:rPr lang="en-US"/>
              <a:t>Coal - particulate matter released into the atmosphere; coal ash - stored in basins</a:t>
            </a:r>
            <a:endParaRPr/>
          </a:p>
          <a:p>
            <a:pPr indent="0" lvl="0" marL="0">
              <a:spcBef>
                <a:spcPts val="360"/>
              </a:spcBef>
              <a:spcAft>
                <a:spcPts val="0"/>
              </a:spcAft>
              <a:buNone/>
            </a:pPr>
            <a:r>
              <a:rPr lang="en-US"/>
              <a:t>Natural gas - hydraulic fracturing chemicals (liquid), methane emissions (gaseous), NOX (ie smog)</a:t>
            </a:r>
            <a:endParaRPr/>
          </a:p>
          <a:p>
            <a:pPr indent="0" lvl="0" marL="0">
              <a:spcBef>
                <a:spcPts val="360"/>
              </a:spcBef>
              <a:spcAft>
                <a:spcPts val="0"/>
              </a:spcAft>
              <a:buNone/>
            </a:pPr>
            <a:r>
              <a:rPr lang="en-US"/>
              <a:t>	image:  </a:t>
            </a:r>
            <a:r>
              <a:rPr lang="en-US" u="sng">
                <a:solidFill>
                  <a:schemeClr val="hlink"/>
                </a:solidFill>
                <a:hlinkClick r:id="rId2"/>
              </a:rPr>
              <a:t>https://www.ucsusa.org/clean-energy/coal-and-other-fossil-fuels/infographic-natural-gas-fugitive-methane-emissions</a:t>
            </a:r>
            <a:r>
              <a:rPr lang="en-US"/>
              <a:t> </a:t>
            </a:r>
            <a:endParaRPr/>
          </a:p>
          <a:p>
            <a:pPr indent="0" lvl="0" marL="0">
              <a:spcBef>
                <a:spcPts val="360"/>
              </a:spcBef>
              <a:spcAft>
                <a:spcPts val="0"/>
              </a:spcAft>
              <a:buNone/>
            </a:pPr>
            <a:r>
              <a:rPr lang="en-US"/>
              <a:t>Solar - large volumes of harsh chemicals from making solar panels - </a:t>
            </a:r>
            <a:r>
              <a:rPr lang="en-US" u="sng">
                <a:solidFill>
                  <a:schemeClr val="hlink"/>
                </a:solidFill>
                <a:hlinkClick r:id="rId3"/>
              </a:rPr>
              <a:t>http://environmentalprogress.org/big-news/2017/6/21/are-we-headed-for-a-solar-waste-crisis</a:t>
            </a:r>
            <a:r>
              <a:rPr lang="en-US"/>
              <a:t> </a:t>
            </a:r>
            <a:endParaRPr/>
          </a:p>
          <a:p>
            <a:pPr indent="0" lvl="0" marL="0">
              <a:spcBef>
                <a:spcPts val="360"/>
              </a:spcBef>
              <a:spcAft>
                <a:spcPts val="0"/>
              </a:spcAft>
              <a:buNone/>
            </a:pPr>
            <a:r>
              <a:rPr lang="en-US"/>
              <a:t>Wind - this graphic illustrates land use but you can imagine the materials required to make all of those wind turbines (which only last 20-25 years)</a:t>
            </a:r>
            <a:endParaRPr/>
          </a:p>
          <a:p>
            <a:pPr indent="0" lvl="0" marL="0">
              <a:spcBef>
                <a:spcPts val="360"/>
              </a:spcBef>
              <a:spcAft>
                <a:spcPts val="0"/>
              </a:spcAft>
              <a:buNone/>
            </a:pPr>
            <a:r>
              <a:rPr lang="en-US" u="sng">
                <a:solidFill>
                  <a:schemeClr val="hlink"/>
                </a:solidFill>
                <a:hlinkClick r:id="rId4"/>
              </a:rPr>
              <a:t>https://jmkorhonen.net/2013/09/04/graphic-of-the-week-comparing-land-use-of-wind-and-nuclear-energy/</a:t>
            </a:r>
            <a:r>
              <a:rPr lang="en-US"/>
              <a:t> </a:t>
            </a:r>
            <a:endParaRPr/>
          </a:p>
          <a:p>
            <a:pPr indent="0" lvl="0" marL="0">
              <a:spcBef>
                <a:spcPts val="360"/>
              </a:spcBef>
              <a:spcAft>
                <a:spcPts val="0"/>
              </a:spcAft>
              <a:buNone/>
            </a:pPr>
            <a:r>
              <a:t/>
            </a:r>
            <a:endParaRPr/>
          </a:p>
        </p:txBody>
      </p:sp>
      <p:sp>
        <p:nvSpPr>
          <p:cNvPr id="106" name="Shape 106"/>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It is possible to recycle (or </a:t>
            </a:r>
            <a:r>
              <a:rPr lang="en-US" u="sng">
                <a:solidFill>
                  <a:schemeClr val="hlink"/>
                </a:solidFill>
                <a:hlinkClick r:id="rId2"/>
              </a:rPr>
              <a:t>reprocess</a:t>
            </a:r>
            <a:r>
              <a:rPr lang="en-US"/>
              <a:t>) nuclear fuel.  We don’t do it commercially in the US.  Why?  The concern is that during certain stages of reprocessing, it might be easier for the bad guys to steal Uranium (or Plutonium).  This concern is called nuclear proliferation.  This is a hugely political issue that the United Nations (and the International Atomic Energy Agency aka the Nuclear ‘Watchdogs’) is very involved in.  The US decided long ago to set an example and NOT reprocess, hoping other countries would follow suit.  In contrast, France does reprocess their nuclear fuel.</a:t>
            </a:r>
            <a:endParaRPr/>
          </a:p>
          <a:p>
            <a:pPr indent="0" lvl="0" marL="0">
              <a:spcBef>
                <a:spcPts val="360"/>
              </a:spcBef>
              <a:spcAft>
                <a:spcPts val="0"/>
              </a:spcAft>
              <a:buNone/>
            </a:pPr>
            <a:r>
              <a:rPr lang="en-US"/>
              <a:t>So, why would we even both reprocessing?  Well, we can get 25-30% more energy out of the fuel.  We can reduce the volume of waste to 20% of non-reprocessed waste.</a:t>
            </a:r>
            <a:endParaRPr/>
          </a:p>
          <a:p>
            <a:pPr indent="0" lvl="0" marL="0">
              <a:spcBef>
                <a:spcPts val="360"/>
              </a:spcBef>
              <a:spcAft>
                <a:spcPts val="0"/>
              </a:spcAft>
              <a:buNone/>
            </a:pPr>
            <a:r>
              <a:rPr lang="en-US"/>
              <a:t>Also, the radioactivity of the waste is much shorter lived.  Americium is an example of an isotope that can be transmuted.  As such, the amount of time that nuclear waste is radioactive is hundreds of years less (if Americium is removed).</a:t>
            </a:r>
            <a:endParaRPr/>
          </a:p>
          <a:p>
            <a:pPr indent="0" lvl="0" marL="0">
              <a:spcBef>
                <a:spcPts val="360"/>
              </a:spcBef>
              <a:spcAft>
                <a:spcPts val="0"/>
              </a:spcAft>
              <a:buNone/>
            </a:pPr>
            <a:r>
              <a:rPr lang="en-US"/>
              <a:t>Reprocessing (and transmutation) is often tied to fast reactors or breeder reactors.  Fast reactors can get energy out of both isotopes of Uranium (235 AND 238) as well as other elements (such as Plutonium and Thorium).  Since we only use enriched Uranium in our reactor designs, we are only using 1% of the potential energy available in </a:t>
            </a:r>
            <a:r>
              <a:rPr lang="en-US" u="sng">
                <a:solidFill>
                  <a:schemeClr val="hlink"/>
                </a:solidFill>
                <a:hlinkClick r:id="rId3"/>
              </a:rPr>
              <a:t>Uranium</a:t>
            </a:r>
            <a:r>
              <a:rPr lang="en-US"/>
              <a:t>.</a:t>
            </a:r>
            <a:endParaRPr/>
          </a:p>
          <a:p>
            <a:pPr indent="0" lvl="0" marL="0" rtl="0">
              <a:spcBef>
                <a:spcPts val="360"/>
              </a:spcBef>
              <a:spcAft>
                <a:spcPts val="0"/>
              </a:spcAft>
              <a:buNone/>
            </a:pPr>
            <a:r>
              <a:rPr lang="en-US"/>
              <a:t>For the reasons discussed above (reprocessing and breeder reactors), most nuclear engineers are not overly concerned about running out of fuel or about the need for waste disposal.  In some ways, permanently burying the spent nuclear fuel would be burying viable fuel for use in a different reactor (if reprocessing was allowed).</a:t>
            </a:r>
            <a:endParaRPr/>
          </a:p>
        </p:txBody>
      </p:sp>
      <p:sp>
        <p:nvSpPr>
          <p:cNvPr id="117" name="Shape 117"/>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It’s important to remember that no energy source is perfect - they all generate waste of some type..</a:t>
            </a:r>
            <a:endParaRPr/>
          </a:p>
          <a:p>
            <a:pPr indent="0" lvl="0" marL="0">
              <a:spcBef>
                <a:spcPts val="360"/>
              </a:spcBef>
              <a:spcAft>
                <a:spcPts val="0"/>
              </a:spcAft>
              <a:buNone/>
            </a:pPr>
            <a:r>
              <a:rPr lang="en-US"/>
              <a:t>Luckily nuclear waste is a manageable size and, in some ways, a perk of nuclear fuel is that it is radioactive - at some point, it will become non-toxic!</a:t>
            </a:r>
            <a:endParaRPr/>
          </a:p>
          <a:p>
            <a:pPr indent="0" lvl="0" marL="0">
              <a:spcBef>
                <a:spcPts val="360"/>
              </a:spcBef>
              <a:spcAft>
                <a:spcPts val="0"/>
              </a:spcAft>
              <a:buNone/>
            </a:pPr>
            <a:r>
              <a:rPr lang="en-US"/>
              <a:t>All of the nuclear fuel from US commercial power plant operation would fit in one football field stacked up to a height of ~50 feet.  Nuclear fuel has a very high energy density so the waste is actually a very small volume.</a:t>
            </a:r>
            <a:endParaRPr/>
          </a:p>
          <a:p>
            <a:pPr indent="0" lvl="0" marL="0">
              <a:spcBef>
                <a:spcPts val="360"/>
              </a:spcBef>
              <a:spcAft>
                <a:spcPts val="0"/>
              </a:spcAft>
              <a:buNone/>
            </a:pPr>
            <a:r>
              <a:t/>
            </a:r>
            <a:endParaRPr/>
          </a:p>
          <a:p>
            <a:pPr indent="0" lvl="0" marL="0">
              <a:spcBef>
                <a:spcPts val="360"/>
              </a:spcBef>
              <a:spcAft>
                <a:spcPts val="0"/>
              </a:spcAft>
              <a:buNone/>
            </a:pPr>
            <a:r>
              <a:rPr lang="en-US"/>
              <a:t>The nuclear industry is one of the few industries that fully takes responsibility for its waste.</a:t>
            </a:r>
            <a:endParaRPr/>
          </a:p>
        </p:txBody>
      </p:sp>
      <p:sp>
        <p:nvSpPr>
          <p:cNvPr id="128" name="Shape 128"/>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IF YOU RUN OUT OF SAND, USE WATER (with food coloring to make it visible)</a:t>
            </a:r>
            <a:endParaRPr/>
          </a:p>
        </p:txBody>
      </p:sp>
      <p:sp>
        <p:nvSpPr>
          <p:cNvPr id="135" name="Shape 135"/>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6" name="Shape 16"/>
        <p:cNvGrpSpPr/>
        <p:nvPr/>
      </p:nvGrpSpPr>
      <p:grpSpPr>
        <a:xfrm>
          <a:off x="0" y="0"/>
          <a:ext cx="0" cy="0"/>
          <a:chOff x="0" y="0"/>
          <a:chExt cx="0" cy="0"/>
        </a:xfrm>
      </p:grpSpPr>
      <p:pic>
        <p:nvPicPr>
          <p:cNvPr descr="shutterstock_46244998.jpg" id="17" name="Shape 17"/>
          <p:cNvPicPr preferRelativeResize="0"/>
          <p:nvPr/>
        </p:nvPicPr>
        <p:blipFill rotWithShape="1">
          <a:blip r:embed="rId2">
            <a:alphaModFix/>
          </a:blip>
          <a:srcRect b="6345" l="0" r="0" t="9281"/>
          <a:stretch/>
        </p:blipFill>
        <p:spPr>
          <a:xfrm>
            <a:off x="0" y="-1"/>
            <a:ext cx="9168384" cy="5143501"/>
          </a:xfrm>
          <a:prstGeom prst="rect">
            <a:avLst/>
          </a:prstGeom>
          <a:noFill/>
          <a:ln>
            <a:noFill/>
          </a:ln>
        </p:spPr>
      </p:pic>
      <p:sp>
        <p:nvSpPr>
          <p:cNvPr id="18" name="Shape 18"/>
          <p:cNvSpPr/>
          <p:nvPr/>
        </p:nvSpPr>
        <p:spPr>
          <a:xfrm flipH="1">
            <a:off x="380996" y="4171950"/>
            <a:ext cx="8788403" cy="990600"/>
          </a:xfrm>
          <a:prstGeom prst="round1Rect">
            <a:avLst>
              <a:gd fmla="val 34338"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sp>
        <p:nvSpPr>
          <p:cNvPr id="19" name="Shape 19"/>
          <p:cNvSpPr txBox="1"/>
          <p:nvPr>
            <p:ph type="ctrTitle"/>
          </p:nvPr>
        </p:nvSpPr>
        <p:spPr>
          <a:xfrm>
            <a:off x="849694" y="4392748"/>
            <a:ext cx="6491299" cy="278720"/>
          </a:xfrm>
          <a:prstGeom prst="rect">
            <a:avLst/>
          </a:prstGeom>
          <a:noFill/>
          <a:ln>
            <a:noFill/>
          </a:ln>
        </p:spPr>
        <p:txBody>
          <a:bodyPr anchorCtr="0" anchor="ctr" bIns="91425" lIns="91425" spcFirstLastPara="1" rIns="91425" wrap="square" tIns="91425"/>
          <a:lstStyle>
            <a:lvl1pPr lvl="0" marR="0" rtl="0" algn="l">
              <a:lnSpc>
                <a:spcPct val="85000"/>
              </a:lnSpc>
              <a:spcBef>
                <a:spcPts val="0"/>
              </a:spcBef>
              <a:spcAft>
                <a:spcPts val="0"/>
              </a:spcAft>
              <a:buSzPts val="1400"/>
              <a:buNone/>
              <a:defRPr b="1" i="0" sz="2000" u="none" cap="none" strike="noStrike">
                <a:solidFill>
                  <a:srgbClr val="004E74"/>
                </a:solidFill>
                <a:latin typeface="Arial"/>
                <a:ea typeface="Arial"/>
                <a:cs typeface="Arial"/>
                <a:sym typeface="Arial"/>
              </a:defRPr>
            </a:lvl1pPr>
            <a:lvl2pPr lvl="1"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2pPr>
            <a:lvl3pPr lvl="2"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3pPr>
            <a:lvl4pPr lvl="3"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4pPr>
            <a:lvl5pPr lvl="4"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5pPr>
            <a:lvl6pPr lvl="5"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20" name="Shape 20"/>
          <p:cNvSpPr txBox="1"/>
          <p:nvPr>
            <p:ph idx="1" type="subTitle"/>
          </p:nvPr>
        </p:nvSpPr>
        <p:spPr>
          <a:xfrm>
            <a:off x="857261" y="4684349"/>
            <a:ext cx="6493565" cy="323850"/>
          </a:xfrm>
          <a:prstGeom prst="rect">
            <a:avLst/>
          </a:prstGeom>
          <a:noFill/>
          <a:ln>
            <a:noFill/>
          </a:ln>
        </p:spPr>
        <p:txBody>
          <a:bodyPr anchorCtr="0" anchor="t" bIns="91425" lIns="91425" spcFirstLastPara="1" rIns="91425" wrap="square" tIns="91425"/>
          <a:lstStyle>
            <a:lvl1pPr lvl="0" marR="0" rtl="0" algn="l">
              <a:lnSpc>
                <a:spcPct val="90000"/>
              </a:lnSpc>
              <a:spcBef>
                <a:spcPts val="400"/>
              </a:spcBef>
              <a:spcAft>
                <a:spcPts val="0"/>
              </a:spcAft>
              <a:buClr>
                <a:srgbClr val="004E74"/>
              </a:buClr>
              <a:buSzPts val="1600"/>
              <a:buFont typeface="Noto Sans Symbols"/>
              <a:buNone/>
              <a:defRPr b="0" i="0" sz="1600" u="none" cap="none" strike="noStrike">
                <a:solidFill>
                  <a:srgbClr val="027939"/>
                </a:solidFill>
                <a:latin typeface="Arial"/>
                <a:ea typeface="Arial"/>
                <a:cs typeface="Arial"/>
                <a:sym typeface="Arial"/>
              </a:defRPr>
            </a:lvl1pPr>
            <a:lvl2pPr lvl="1" marR="0" rtl="0" algn="l">
              <a:lnSpc>
                <a:spcPct val="90000"/>
              </a:lnSpc>
              <a:spcBef>
                <a:spcPts val="400"/>
              </a:spcBef>
              <a:spcAft>
                <a:spcPts val="0"/>
              </a:spcAft>
              <a:buClr>
                <a:srgbClr val="004E74"/>
              </a:buClr>
              <a:buSzPts val="1600"/>
              <a:buFont typeface="Noto Sans Symbols"/>
              <a:buChar char="▪"/>
              <a:defRPr b="0" i="0" sz="1600" u="none" cap="none" strike="noStrike">
                <a:solidFill>
                  <a:schemeClr val="dk1"/>
                </a:solidFill>
                <a:latin typeface="Arial Narrow"/>
                <a:ea typeface="Arial Narrow"/>
                <a:cs typeface="Arial Narrow"/>
                <a:sym typeface="Arial Narrow"/>
              </a:defRPr>
            </a:lvl2pPr>
            <a:lvl3pPr lvl="2" marR="0" rtl="0" algn="l">
              <a:lnSpc>
                <a:spcPct val="90000"/>
              </a:lnSpc>
              <a:spcBef>
                <a:spcPts val="350"/>
              </a:spcBef>
              <a:spcAft>
                <a:spcPts val="0"/>
              </a:spcAft>
              <a:buClr>
                <a:srgbClr val="004E74"/>
              </a:buClr>
              <a:buSzPts val="1400"/>
              <a:buFont typeface="Noto Sans Symbols"/>
              <a:buChar char="▪"/>
              <a:defRPr b="0" i="0" sz="1400" u="none" cap="none" strike="noStrike">
                <a:solidFill>
                  <a:schemeClr val="dk1"/>
                </a:solidFill>
                <a:latin typeface="Arial Narrow"/>
                <a:ea typeface="Arial Narrow"/>
                <a:cs typeface="Arial Narrow"/>
                <a:sym typeface="Arial Narrow"/>
              </a:defRPr>
            </a:lvl3pPr>
            <a:lvl4pPr lvl="3"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4pPr>
            <a:lvl5pPr lvl="4"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5pPr>
            <a:lvl6pPr lvl="5"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6pPr>
            <a:lvl7pPr lvl="6"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7pPr>
            <a:lvl8pPr lvl="7"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8pPr>
            <a:lvl9pPr lvl="8"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9pPr>
          </a:lstStyle>
          <a:p/>
        </p:txBody>
      </p:sp>
      <p:pic>
        <p:nvPicPr>
          <p:cNvPr id="21" name="Shape 21"/>
          <p:cNvPicPr preferRelativeResize="0"/>
          <p:nvPr/>
        </p:nvPicPr>
        <p:blipFill rotWithShape="1">
          <a:blip r:embed="rId3">
            <a:alphaModFix/>
          </a:blip>
          <a:srcRect b="11016" l="0" r="0" t="0"/>
          <a:stretch/>
        </p:blipFill>
        <p:spPr>
          <a:xfrm>
            <a:off x="6808975" y="4198550"/>
            <a:ext cx="2412475" cy="937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2" name="Shape 22"/>
        <p:cNvGrpSpPr/>
        <p:nvPr/>
      </p:nvGrpSpPr>
      <p:grpSpPr>
        <a:xfrm>
          <a:off x="0" y="0"/>
          <a:ext cx="0" cy="0"/>
          <a:chOff x="0" y="0"/>
          <a:chExt cx="0" cy="0"/>
        </a:xfrm>
      </p:grpSpPr>
      <p:sp>
        <p:nvSpPr>
          <p:cNvPr id="23" name="Shape 23"/>
          <p:cNvSpPr txBox="1"/>
          <p:nvPr>
            <p:ph type="title"/>
          </p:nvPr>
        </p:nvSpPr>
        <p:spPr>
          <a:xfrm>
            <a:off x="352925" y="180634"/>
            <a:ext cx="8562475" cy="472680"/>
          </a:xfrm>
          <a:prstGeom prst="rect">
            <a:avLst/>
          </a:prstGeom>
          <a:noFill/>
          <a:ln>
            <a:noFill/>
          </a:ln>
        </p:spPr>
        <p:txBody>
          <a:bodyPr anchorCtr="0" anchor="ctr" bIns="91425" lIns="91425" spcFirstLastPara="1" rIns="91425" wrap="square" tIns="91425"/>
          <a:lstStyle>
            <a:lvl1pPr lvl="0" marR="0" rtl="0" algn="r">
              <a:lnSpc>
                <a:spcPct val="85000"/>
              </a:lnSpc>
              <a:spcBef>
                <a:spcPts val="0"/>
              </a:spcBef>
              <a:spcAft>
                <a:spcPts val="0"/>
              </a:spcAft>
              <a:buSzPts val="1400"/>
              <a:buNone/>
              <a:defRPr b="1" i="0" sz="1600" u="none" cap="none" strike="noStrike">
                <a:solidFill>
                  <a:schemeClr val="lt1"/>
                </a:solidFill>
                <a:latin typeface="Arial"/>
                <a:ea typeface="Arial"/>
                <a:cs typeface="Arial"/>
                <a:sym typeface="Arial"/>
              </a:defRPr>
            </a:lvl1pPr>
            <a:lvl2pPr lvl="1"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2pPr>
            <a:lvl3pPr lvl="2"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3pPr>
            <a:lvl4pPr lvl="3"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4pPr>
            <a:lvl5pPr lvl="4"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5pPr>
            <a:lvl6pPr lvl="5"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24" name="Shape 24"/>
          <p:cNvSpPr txBox="1"/>
          <p:nvPr>
            <p:ph idx="1" type="body"/>
          </p:nvPr>
        </p:nvSpPr>
        <p:spPr>
          <a:xfrm>
            <a:off x="615222" y="857466"/>
            <a:ext cx="8260491" cy="3657600"/>
          </a:xfrm>
          <a:prstGeom prst="rect">
            <a:avLst/>
          </a:prstGeom>
          <a:noFill/>
          <a:ln>
            <a:noFill/>
          </a:ln>
        </p:spPr>
        <p:txBody>
          <a:bodyPr anchorCtr="0" anchor="t" bIns="91425" lIns="91425" spcFirstLastPara="1" rIns="91425" wrap="square" tIns="91425"/>
          <a:lstStyle>
            <a:lvl1pPr indent="-342900" lvl="0" marL="457200" marR="0" rtl="0" algn="l">
              <a:lnSpc>
                <a:spcPct val="90000"/>
              </a:lnSpc>
              <a:spcBef>
                <a:spcPts val="450"/>
              </a:spcBef>
              <a:spcAft>
                <a:spcPts val="0"/>
              </a:spcAft>
              <a:buClr>
                <a:srgbClr val="004E74"/>
              </a:buClr>
              <a:buSzPts val="1800"/>
              <a:buFont typeface="Noto Sans Symbols"/>
              <a:buChar char="▪"/>
              <a:defRPr b="0" i="0" sz="1800" u="none" cap="none" strike="noStrike">
                <a:solidFill>
                  <a:schemeClr val="dk1"/>
                </a:solidFill>
                <a:latin typeface="Arial Narrow"/>
                <a:ea typeface="Arial Narrow"/>
                <a:cs typeface="Arial Narrow"/>
                <a:sym typeface="Arial Narrow"/>
              </a:defRPr>
            </a:lvl1pPr>
            <a:lvl2pPr indent="-330200" lvl="1" marL="914400" marR="0" rtl="0" algn="l">
              <a:lnSpc>
                <a:spcPct val="90000"/>
              </a:lnSpc>
              <a:spcBef>
                <a:spcPts val="400"/>
              </a:spcBef>
              <a:spcAft>
                <a:spcPts val="0"/>
              </a:spcAft>
              <a:buClr>
                <a:srgbClr val="004E74"/>
              </a:buClr>
              <a:buSzPts val="1600"/>
              <a:buFont typeface="Noto Sans Symbols"/>
              <a:buChar char="▪"/>
              <a:defRPr b="0" i="0" sz="1600" u="none" cap="none" strike="noStrike">
                <a:solidFill>
                  <a:schemeClr val="dk1"/>
                </a:solidFill>
                <a:latin typeface="Arial Narrow"/>
                <a:ea typeface="Arial Narrow"/>
                <a:cs typeface="Arial Narrow"/>
                <a:sym typeface="Arial Narrow"/>
              </a:defRPr>
            </a:lvl2pPr>
            <a:lvl3pPr indent="-317500" lvl="2" marL="1371600" marR="0" rtl="0" algn="l">
              <a:lnSpc>
                <a:spcPct val="90000"/>
              </a:lnSpc>
              <a:spcBef>
                <a:spcPts val="350"/>
              </a:spcBef>
              <a:spcAft>
                <a:spcPts val="0"/>
              </a:spcAft>
              <a:buClr>
                <a:srgbClr val="004E74"/>
              </a:buClr>
              <a:buSzPts val="1400"/>
              <a:buFont typeface="Noto Sans Symbols"/>
              <a:buChar char="▪"/>
              <a:defRPr b="0" i="0" sz="1400" u="none" cap="none" strike="noStrike">
                <a:solidFill>
                  <a:schemeClr val="dk1"/>
                </a:solidFill>
                <a:latin typeface="Arial Narrow"/>
                <a:ea typeface="Arial Narrow"/>
                <a:cs typeface="Arial Narrow"/>
                <a:sym typeface="Arial Narrow"/>
              </a:defRPr>
            </a:lvl3pPr>
            <a:lvl4pPr indent="-342900" lvl="3" marL="18288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6pPr>
            <a:lvl7pPr indent="-342900" lvl="6" marL="32004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7pPr>
            <a:lvl8pPr indent="-342900" lvl="7" marL="36576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8pPr>
            <a:lvl9pPr indent="-342900" lvl="8" marL="41148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9pPr>
          </a:lstStyle>
          <a:p/>
        </p:txBody>
      </p:sp>
      <p:sp>
        <p:nvSpPr>
          <p:cNvPr id="25" name="Shape 25"/>
          <p:cNvSpPr txBox="1"/>
          <p:nvPr>
            <p:ph idx="10" type="dt"/>
          </p:nvPr>
        </p:nvSpPr>
        <p:spPr>
          <a:xfrm>
            <a:off x="357728" y="4857750"/>
            <a:ext cx="2115047" cy="3571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26" name="Shape 26"/>
          <p:cNvSpPr txBox="1"/>
          <p:nvPr>
            <p:ph idx="11" type="ftr"/>
          </p:nvPr>
        </p:nvSpPr>
        <p:spPr>
          <a:xfrm>
            <a:off x="3124200" y="4857750"/>
            <a:ext cx="2895600" cy="357188"/>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27" name="Shape 27"/>
          <p:cNvSpPr txBox="1"/>
          <p:nvPr>
            <p:ph idx="12" type="sldNum"/>
          </p:nvPr>
        </p:nvSpPr>
        <p:spPr>
          <a:xfrm>
            <a:off x="6845050" y="4857750"/>
            <a:ext cx="2133600" cy="35718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1pPr>
            <a:lvl2pPr indent="0" lvl="1"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2pPr>
            <a:lvl3pPr indent="0" lvl="2"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3pPr>
            <a:lvl4pPr indent="0" lvl="3"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4pPr>
            <a:lvl5pPr indent="0" lvl="4"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5pPr>
            <a:lvl6pPr indent="0" lvl="5"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6pPr>
            <a:lvl7pPr indent="0" lvl="6"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7pPr>
            <a:lvl8pPr indent="0" lvl="7"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8pPr>
            <a:lvl9pPr indent="0" lvl="8"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showMasterSp="0">
  <p:cSld name="Custom Layout">
    <p:spTree>
      <p:nvGrpSpPr>
        <p:cNvPr id="28" name="Shape 28"/>
        <p:cNvGrpSpPr/>
        <p:nvPr/>
      </p:nvGrpSpPr>
      <p:grpSpPr>
        <a:xfrm>
          <a:off x="0" y="0"/>
          <a:ext cx="0" cy="0"/>
          <a:chOff x="0" y="0"/>
          <a:chExt cx="0" cy="0"/>
        </a:xfrm>
      </p:grpSpPr>
      <p:sp>
        <p:nvSpPr>
          <p:cNvPr id="29" name="Shape 29"/>
          <p:cNvSpPr txBox="1"/>
          <p:nvPr>
            <p:ph idx="10" type="dt"/>
          </p:nvPr>
        </p:nvSpPr>
        <p:spPr>
          <a:xfrm>
            <a:off x="357728" y="4857750"/>
            <a:ext cx="2115047" cy="3571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30" name="Shape 30"/>
          <p:cNvSpPr txBox="1"/>
          <p:nvPr>
            <p:ph idx="11" type="ftr"/>
          </p:nvPr>
        </p:nvSpPr>
        <p:spPr>
          <a:xfrm>
            <a:off x="3124200" y="4857750"/>
            <a:ext cx="2895600" cy="357188"/>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31" name="Shape 31"/>
          <p:cNvSpPr txBox="1"/>
          <p:nvPr>
            <p:ph idx="12" type="sldNum"/>
          </p:nvPr>
        </p:nvSpPr>
        <p:spPr>
          <a:xfrm>
            <a:off x="6845050" y="4857750"/>
            <a:ext cx="2133600" cy="35718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1pPr>
            <a:lvl2pPr indent="0" lvl="1"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2pPr>
            <a:lvl3pPr indent="0" lvl="2"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3pPr>
            <a:lvl4pPr indent="0" lvl="3"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4pPr>
            <a:lvl5pPr indent="0" lvl="4"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5pPr>
            <a:lvl6pPr indent="0" lvl="5"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6pPr>
            <a:lvl7pPr indent="0" lvl="6"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7pPr>
            <a:lvl8pPr indent="0" lvl="7"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8pPr>
            <a:lvl9pPr indent="0" lvl="8"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2" name="Shape 32"/>
        <p:cNvGrpSpPr/>
        <p:nvPr/>
      </p:nvGrpSpPr>
      <p:grpSpPr>
        <a:xfrm>
          <a:off x="0" y="0"/>
          <a:ext cx="0" cy="0"/>
          <a:chOff x="0" y="0"/>
          <a:chExt cx="0" cy="0"/>
        </a:xfrm>
      </p:grpSpPr>
      <p:sp>
        <p:nvSpPr>
          <p:cNvPr id="33" name="Shape 33"/>
          <p:cNvSpPr txBox="1"/>
          <p:nvPr>
            <p:ph type="title"/>
          </p:nvPr>
        </p:nvSpPr>
        <p:spPr>
          <a:xfrm>
            <a:off x="722313" y="3344465"/>
            <a:ext cx="7772400" cy="1021556"/>
          </a:xfrm>
          <a:prstGeom prst="rect">
            <a:avLst/>
          </a:prstGeom>
          <a:noFill/>
          <a:ln>
            <a:noFill/>
          </a:ln>
        </p:spPr>
        <p:txBody>
          <a:bodyPr anchorCtr="0" anchor="t" bIns="91425" lIns="91425" spcFirstLastPara="1" rIns="91425" wrap="square" tIns="91425"/>
          <a:lstStyle>
            <a:lvl1pPr lvl="0" marR="0" rtl="0" algn="l">
              <a:lnSpc>
                <a:spcPct val="85000"/>
              </a:lnSpc>
              <a:spcBef>
                <a:spcPts val="0"/>
              </a:spcBef>
              <a:spcAft>
                <a:spcPts val="0"/>
              </a:spcAft>
              <a:buSzPts val="1400"/>
              <a:buNone/>
              <a:defRPr b="0" i="0" sz="3200" u="none" cap="none" strike="noStrike">
                <a:solidFill>
                  <a:srgbClr val="004E74"/>
                </a:solidFill>
                <a:latin typeface="Arial"/>
                <a:ea typeface="Arial"/>
                <a:cs typeface="Arial"/>
                <a:sym typeface="Arial"/>
              </a:defRPr>
            </a:lvl1pPr>
            <a:lvl2pPr lvl="1"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2pPr>
            <a:lvl3pPr lvl="2"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3pPr>
            <a:lvl4pPr lvl="3"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4pPr>
            <a:lvl5pPr lvl="4"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5pPr>
            <a:lvl6pPr lvl="5"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34" name="Shape 34"/>
          <p:cNvSpPr txBox="1"/>
          <p:nvPr>
            <p:ph idx="1" type="body"/>
          </p:nvPr>
        </p:nvSpPr>
        <p:spPr>
          <a:xfrm>
            <a:off x="722313" y="2114550"/>
            <a:ext cx="7772400" cy="1125140"/>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500"/>
              </a:spcBef>
              <a:spcAft>
                <a:spcPts val="0"/>
              </a:spcAft>
              <a:buClr>
                <a:srgbClr val="004E74"/>
              </a:buClr>
              <a:buSzPts val="2000"/>
              <a:buFont typeface="Noto Sans Symbols"/>
              <a:buNone/>
              <a:defRPr b="0" i="0" sz="2000" u="none" cap="none" strike="noStrike">
                <a:solidFill>
                  <a:schemeClr val="dk1"/>
                </a:solidFill>
                <a:latin typeface="Arial Narrow"/>
                <a:ea typeface="Arial Narrow"/>
                <a:cs typeface="Arial Narrow"/>
                <a:sym typeface="Arial Narrow"/>
              </a:defRPr>
            </a:lvl1pPr>
            <a:lvl2pPr indent="-228600" lvl="1" marL="914400" marR="0" rtl="0" algn="l">
              <a:lnSpc>
                <a:spcPct val="90000"/>
              </a:lnSpc>
              <a:spcBef>
                <a:spcPts val="450"/>
              </a:spcBef>
              <a:spcAft>
                <a:spcPts val="0"/>
              </a:spcAft>
              <a:buClr>
                <a:srgbClr val="004E74"/>
              </a:buClr>
              <a:buSzPts val="1800"/>
              <a:buFont typeface="Noto Sans Symbols"/>
              <a:buNone/>
              <a:defRPr b="0" i="0" sz="1800" u="none" cap="none" strike="noStrike">
                <a:solidFill>
                  <a:schemeClr val="dk1"/>
                </a:solidFill>
                <a:latin typeface="Arial Narrow"/>
                <a:ea typeface="Arial Narrow"/>
                <a:cs typeface="Arial Narrow"/>
                <a:sym typeface="Arial Narrow"/>
              </a:defRPr>
            </a:lvl2pPr>
            <a:lvl3pPr indent="-228600" lvl="2" marL="1371600" marR="0" rtl="0" algn="l">
              <a:lnSpc>
                <a:spcPct val="90000"/>
              </a:lnSpc>
              <a:spcBef>
                <a:spcPts val="400"/>
              </a:spcBef>
              <a:spcAft>
                <a:spcPts val="0"/>
              </a:spcAft>
              <a:buClr>
                <a:srgbClr val="004E74"/>
              </a:buClr>
              <a:buSzPts val="1600"/>
              <a:buFont typeface="Noto Sans Symbols"/>
              <a:buNone/>
              <a:defRPr b="0" i="0" sz="1600" u="none" cap="none" strike="noStrike">
                <a:solidFill>
                  <a:schemeClr val="dk1"/>
                </a:solidFill>
                <a:latin typeface="Arial Narrow"/>
                <a:ea typeface="Arial Narrow"/>
                <a:cs typeface="Arial Narrow"/>
                <a:sym typeface="Arial Narrow"/>
              </a:defRPr>
            </a:lvl3pPr>
            <a:lvl4pPr indent="-228600" lvl="3" marL="1828800" marR="0" rtl="0" algn="l">
              <a:lnSpc>
                <a:spcPct val="85000"/>
              </a:lnSpc>
              <a:spcBef>
                <a:spcPts val="350"/>
              </a:spcBef>
              <a:spcAft>
                <a:spcPts val="0"/>
              </a:spcAft>
              <a:buClr>
                <a:schemeClr val="dk1"/>
              </a:buClr>
              <a:buSzPts val="1400"/>
              <a:buFont typeface="Arial Narrow"/>
              <a:buNone/>
              <a:defRPr b="0" i="0" sz="1400" u="none" cap="none" strike="noStrike">
                <a:solidFill>
                  <a:schemeClr val="dk1"/>
                </a:solidFill>
                <a:latin typeface="Arial Narrow"/>
                <a:ea typeface="Arial Narrow"/>
                <a:cs typeface="Arial Narrow"/>
                <a:sym typeface="Arial Narrow"/>
              </a:defRPr>
            </a:lvl4pPr>
            <a:lvl5pPr indent="-228600" lvl="4" marL="2286000" marR="0" rtl="0" algn="l">
              <a:lnSpc>
                <a:spcPct val="85000"/>
              </a:lnSpc>
              <a:spcBef>
                <a:spcPts val="350"/>
              </a:spcBef>
              <a:spcAft>
                <a:spcPts val="0"/>
              </a:spcAft>
              <a:buClr>
                <a:schemeClr val="dk1"/>
              </a:buClr>
              <a:buSzPts val="1400"/>
              <a:buFont typeface="Arial Narrow"/>
              <a:buNone/>
              <a:defRPr b="0" i="0" sz="1400" u="none" cap="none" strike="noStrike">
                <a:solidFill>
                  <a:schemeClr val="dk1"/>
                </a:solidFill>
                <a:latin typeface="Arial Narrow"/>
                <a:ea typeface="Arial Narrow"/>
                <a:cs typeface="Arial Narrow"/>
                <a:sym typeface="Arial Narrow"/>
              </a:defRPr>
            </a:lvl5pPr>
            <a:lvl6pPr indent="-228600" lvl="5" marL="2743200" marR="0" rtl="0" algn="l">
              <a:lnSpc>
                <a:spcPct val="85000"/>
              </a:lnSpc>
              <a:spcBef>
                <a:spcPts val="350"/>
              </a:spcBef>
              <a:spcAft>
                <a:spcPts val="0"/>
              </a:spcAft>
              <a:buClr>
                <a:schemeClr val="dk1"/>
              </a:buClr>
              <a:buSzPts val="1400"/>
              <a:buFont typeface="Arial Narrow"/>
              <a:buNone/>
              <a:defRPr b="0" i="0" sz="1400" u="none" cap="none" strike="noStrike">
                <a:solidFill>
                  <a:schemeClr val="dk1"/>
                </a:solidFill>
                <a:latin typeface="Arial Narrow"/>
                <a:ea typeface="Arial Narrow"/>
                <a:cs typeface="Arial Narrow"/>
                <a:sym typeface="Arial Narrow"/>
              </a:defRPr>
            </a:lvl6pPr>
            <a:lvl7pPr indent="-228600" lvl="6" marL="3200400" marR="0" rtl="0" algn="l">
              <a:lnSpc>
                <a:spcPct val="85000"/>
              </a:lnSpc>
              <a:spcBef>
                <a:spcPts val="350"/>
              </a:spcBef>
              <a:spcAft>
                <a:spcPts val="0"/>
              </a:spcAft>
              <a:buClr>
                <a:schemeClr val="dk1"/>
              </a:buClr>
              <a:buSzPts val="1400"/>
              <a:buFont typeface="Arial Narrow"/>
              <a:buNone/>
              <a:defRPr b="0" i="0" sz="1400" u="none" cap="none" strike="noStrike">
                <a:solidFill>
                  <a:schemeClr val="dk1"/>
                </a:solidFill>
                <a:latin typeface="Arial Narrow"/>
                <a:ea typeface="Arial Narrow"/>
                <a:cs typeface="Arial Narrow"/>
                <a:sym typeface="Arial Narrow"/>
              </a:defRPr>
            </a:lvl7pPr>
            <a:lvl8pPr indent="-228600" lvl="7" marL="3657600" marR="0" rtl="0" algn="l">
              <a:lnSpc>
                <a:spcPct val="85000"/>
              </a:lnSpc>
              <a:spcBef>
                <a:spcPts val="350"/>
              </a:spcBef>
              <a:spcAft>
                <a:spcPts val="0"/>
              </a:spcAft>
              <a:buClr>
                <a:schemeClr val="dk1"/>
              </a:buClr>
              <a:buSzPts val="1400"/>
              <a:buFont typeface="Arial Narrow"/>
              <a:buNone/>
              <a:defRPr b="0" i="0" sz="1400" u="none" cap="none" strike="noStrike">
                <a:solidFill>
                  <a:schemeClr val="dk1"/>
                </a:solidFill>
                <a:latin typeface="Arial Narrow"/>
                <a:ea typeface="Arial Narrow"/>
                <a:cs typeface="Arial Narrow"/>
                <a:sym typeface="Arial Narrow"/>
              </a:defRPr>
            </a:lvl8pPr>
            <a:lvl9pPr indent="-228600" lvl="8" marL="4114800" marR="0" rtl="0" algn="l">
              <a:lnSpc>
                <a:spcPct val="85000"/>
              </a:lnSpc>
              <a:spcBef>
                <a:spcPts val="350"/>
              </a:spcBef>
              <a:spcAft>
                <a:spcPts val="0"/>
              </a:spcAft>
              <a:buClr>
                <a:schemeClr val="dk1"/>
              </a:buClr>
              <a:buSzPts val="1400"/>
              <a:buFont typeface="Arial Narrow"/>
              <a:buNone/>
              <a:defRPr b="0" i="0" sz="1400" u="none" cap="none" strike="noStrike">
                <a:solidFill>
                  <a:schemeClr val="dk1"/>
                </a:solidFill>
                <a:latin typeface="Arial Narrow"/>
                <a:ea typeface="Arial Narrow"/>
                <a:cs typeface="Arial Narrow"/>
                <a:sym typeface="Arial Narrow"/>
              </a:defRPr>
            </a:lvl9pPr>
          </a:lstStyle>
          <a:p/>
        </p:txBody>
      </p:sp>
      <p:sp>
        <p:nvSpPr>
          <p:cNvPr id="35" name="Shape 35"/>
          <p:cNvSpPr txBox="1"/>
          <p:nvPr>
            <p:ph idx="10" type="dt"/>
          </p:nvPr>
        </p:nvSpPr>
        <p:spPr>
          <a:xfrm>
            <a:off x="357728" y="4857750"/>
            <a:ext cx="2115047" cy="3571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36" name="Shape 36"/>
          <p:cNvSpPr txBox="1"/>
          <p:nvPr>
            <p:ph idx="11" type="ftr"/>
          </p:nvPr>
        </p:nvSpPr>
        <p:spPr>
          <a:xfrm>
            <a:off x="3124200" y="4857750"/>
            <a:ext cx="2895600" cy="357188"/>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37" name="Shape 37"/>
          <p:cNvSpPr txBox="1"/>
          <p:nvPr>
            <p:ph idx="12" type="sldNum"/>
          </p:nvPr>
        </p:nvSpPr>
        <p:spPr>
          <a:xfrm>
            <a:off x="6845050" y="4857750"/>
            <a:ext cx="2133600" cy="35718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1pPr>
            <a:lvl2pPr indent="0" lvl="1"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2pPr>
            <a:lvl3pPr indent="0" lvl="2"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3pPr>
            <a:lvl4pPr indent="0" lvl="3"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4pPr>
            <a:lvl5pPr indent="0" lvl="4"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5pPr>
            <a:lvl6pPr indent="0" lvl="5"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6pPr>
            <a:lvl7pPr indent="0" lvl="6"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7pPr>
            <a:lvl8pPr indent="0" lvl="7"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8pPr>
            <a:lvl9pPr indent="0" lvl="8"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8" name="Shape 38"/>
        <p:cNvGrpSpPr/>
        <p:nvPr/>
      </p:nvGrpSpPr>
      <p:grpSpPr>
        <a:xfrm>
          <a:off x="0" y="0"/>
          <a:ext cx="0" cy="0"/>
          <a:chOff x="0" y="0"/>
          <a:chExt cx="0" cy="0"/>
        </a:xfrm>
      </p:grpSpPr>
      <p:sp>
        <p:nvSpPr>
          <p:cNvPr id="39" name="Shape 39"/>
          <p:cNvSpPr txBox="1"/>
          <p:nvPr>
            <p:ph type="title"/>
          </p:nvPr>
        </p:nvSpPr>
        <p:spPr>
          <a:xfrm>
            <a:off x="352925" y="180634"/>
            <a:ext cx="8562475" cy="472680"/>
          </a:xfrm>
          <a:prstGeom prst="rect">
            <a:avLst/>
          </a:prstGeom>
          <a:noFill/>
          <a:ln>
            <a:noFill/>
          </a:ln>
        </p:spPr>
        <p:txBody>
          <a:bodyPr anchorCtr="0" anchor="ctr" bIns="91425" lIns="91425" spcFirstLastPara="1" rIns="91425" wrap="square" tIns="91425"/>
          <a:lstStyle>
            <a:lvl1pPr lvl="0" marR="0" rtl="0" algn="r">
              <a:lnSpc>
                <a:spcPct val="85000"/>
              </a:lnSpc>
              <a:spcBef>
                <a:spcPts val="0"/>
              </a:spcBef>
              <a:spcAft>
                <a:spcPts val="0"/>
              </a:spcAft>
              <a:buSzPts val="1400"/>
              <a:buNone/>
              <a:defRPr b="1" i="0" sz="1600" u="none" cap="none" strike="noStrike">
                <a:solidFill>
                  <a:schemeClr val="lt1"/>
                </a:solidFill>
                <a:latin typeface="Arial"/>
                <a:ea typeface="Arial"/>
                <a:cs typeface="Arial"/>
                <a:sym typeface="Arial"/>
              </a:defRPr>
            </a:lvl1pPr>
            <a:lvl2pPr lvl="1"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2pPr>
            <a:lvl3pPr lvl="2"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3pPr>
            <a:lvl4pPr lvl="3"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4pPr>
            <a:lvl5pPr lvl="4"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5pPr>
            <a:lvl6pPr lvl="5"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40" name="Shape 40"/>
          <p:cNvSpPr txBox="1"/>
          <p:nvPr>
            <p:ph idx="1" type="body"/>
          </p:nvPr>
        </p:nvSpPr>
        <p:spPr>
          <a:xfrm>
            <a:off x="614031" y="887476"/>
            <a:ext cx="4114800" cy="3737372"/>
          </a:xfrm>
          <a:prstGeom prst="rect">
            <a:avLst/>
          </a:prstGeom>
          <a:noFill/>
          <a:ln>
            <a:noFill/>
          </a:ln>
        </p:spPr>
        <p:txBody>
          <a:bodyPr anchorCtr="0" anchor="t" bIns="91425" lIns="91425" spcFirstLastPara="1" rIns="91425" wrap="square" tIns="91425"/>
          <a:lstStyle>
            <a:lvl1pPr indent="-342900" lvl="0" marL="457200" marR="0" rtl="0" algn="l">
              <a:lnSpc>
                <a:spcPct val="90000"/>
              </a:lnSpc>
              <a:spcBef>
                <a:spcPts val="450"/>
              </a:spcBef>
              <a:spcAft>
                <a:spcPts val="0"/>
              </a:spcAft>
              <a:buClr>
                <a:srgbClr val="004E74"/>
              </a:buClr>
              <a:buSzPts val="1800"/>
              <a:buFont typeface="Noto Sans Symbols"/>
              <a:buChar char="▪"/>
              <a:defRPr b="0" i="0" sz="1800" u="none" cap="none" strike="noStrike">
                <a:solidFill>
                  <a:schemeClr val="dk1"/>
                </a:solidFill>
                <a:latin typeface="Arial Narrow"/>
                <a:ea typeface="Arial Narrow"/>
                <a:cs typeface="Arial Narrow"/>
                <a:sym typeface="Arial Narrow"/>
              </a:defRPr>
            </a:lvl1pPr>
            <a:lvl2pPr indent="-330200" lvl="1" marL="914400" marR="0" rtl="0" algn="l">
              <a:lnSpc>
                <a:spcPct val="90000"/>
              </a:lnSpc>
              <a:spcBef>
                <a:spcPts val="400"/>
              </a:spcBef>
              <a:spcAft>
                <a:spcPts val="0"/>
              </a:spcAft>
              <a:buClr>
                <a:srgbClr val="004E74"/>
              </a:buClr>
              <a:buSzPts val="1600"/>
              <a:buFont typeface="Noto Sans Symbols"/>
              <a:buChar char="▪"/>
              <a:defRPr b="0" i="0" sz="1600" u="none" cap="none" strike="noStrike">
                <a:solidFill>
                  <a:schemeClr val="dk1"/>
                </a:solidFill>
                <a:latin typeface="Arial Narrow"/>
                <a:ea typeface="Arial Narrow"/>
                <a:cs typeface="Arial Narrow"/>
                <a:sym typeface="Arial Narrow"/>
              </a:defRPr>
            </a:lvl2pPr>
            <a:lvl3pPr indent="-317500" lvl="2" marL="1371600" marR="0" rtl="0" algn="l">
              <a:lnSpc>
                <a:spcPct val="90000"/>
              </a:lnSpc>
              <a:spcBef>
                <a:spcPts val="350"/>
              </a:spcBef>
              <a:spcAft>
                <a:spcPts val="0"/>
              </a:spcAft>
              <a:buClr>
                <a:srgbClr val="004E74"/>
              </a:buClr>
              <a:buSzPts val="1400"/>
              <a:buFont typeface="Noto Sans Symbols"/>
              <a:buChar char="▪"/>
              <a:defRPr b="0" i="0" sz="1400" u="none" cap="none" strike="noStrike">
                <a:solidFill>
                  <a:schemeClr val="dk1"/>
                </a:solidFill>
                <a:latin typeface="Arial Narrow"/>
                <a:ea typeface="Arial Narrow"/>
                <a:cs typeface="Arial Narrow"/>
                <a:sym typeface="Arial Narrow"/>
              </a:defRPr>
            </a:lvl3pPr>
            <a:lvl4pPr indent="-304800" lvl="3" marL="1828800" marR="0" rtl="0" algn="l">
              <a:lnSpc>
                <a:spcPct val="85000"/>
              </a:lnSpc>
              <a:spcBef>
                <a:spcPts val="300"/>
              </a:spcBef>
              <a:spcAft>
                <a:spcPts val="0"/>
              </a:spcAft>
              <a:buClr>
                <a:schemeClr val="dk1"/>
              </a:buClr>
              <a:buSzPts val="1200"/>
              <a:buFont typeface="Arial Narrow"/>
              <a:buChar char="–"/>
              <a:defRPr b="0" i="0" sz="1200" u="none" cap="none" strike="noStrike">
                <a:solidFill>
                  <a:schemeClr val="dk1"/>
                </a:solidFill>
                <a:latin typeface="Arial Narrow"/>
                <a:ea typeface="Arial Narrow"/>
                <a:cs typeface="Arial Narrow"/>
                <a:sym typeface="Arial Narrow"/>
              </a:defRPr>
            </a:lvl4pPr>
            <a:lvl5pPr indent="-304800" lvl="4" marL="2286000" marR="0" rtl="0" algn="l">
              <a:lnSpc>
                <a:spcPct val="85000"/>
              </a:lnSpc>
              <a:spcBef>
                <a:spcPts val="300"/>
              </a:spcBef>
              <a:spcAft>
                <a:spcPts val="0"/>
              </a:spcAft>
              <a:buClr>
                <a:schemeClr val="dk1"/>
              </a:buClr>
              <a:buSzPts val="1200"/>
              <a:buFont typeface="Arial Narrow"/>
              <a:buChar char="»"/>
              <a:defRPr b="0" i="0" sz="1200" u="none" cap="none" strike="noStrike">
                <a:solidFill>
                  <a:schemeClr val="dk1"/>
                </a:solidFill>
                <a:latin typeface="Arial Narrow"/>
                <a:ea typeface="Arial Narrow"/>
                <a:cs typeface="Arial Narrow"/>
                <a:sym typeface="Arial Narrow"/>
              </a:defRPr>
            </a:lvl5pPr>
            <a:lvl6pPr indent="-342900" lvl="5" marL="27432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6pPr>
            <a:lvl7pPr indent="-342900" lvl="6" marL="32004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7pPr>
            <a:lvl8pPr indent="-342900" lvl="7" marL="36576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8pPr>
            <a:lvl9pPr indent="-342900" lvl="8" marL="41148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9pPr>
          </a:lstStyle>
          <a:p/>
        </p:txBody>
      </p:sp>
      <p:sp>
        <p:nvSpPr>
          <p:cNvPr id="41" name="Shape 41"/>
          <p:cNvSpPr txBox="1"/>
          <p:nvPr>
            <p:ph idx="2" type="body"/>
          </p:nvPr>
        </p:nvSpPr>
        <p:spPr>
          <a:xfrm>
            <a:off x="4953706" y="887476"/>
            <a:ext cx="4114800" cy="3737372"/>
          </a:xfrm>
          <a:prstGeom prst="rect">
            <a:avLst/>
          </a:prstGeom>
          <a:noFill/>
          <a:ln>
            <a:noFill/>
          </a:ln>
        </p:spPr>
        <p:txBody>
          <a:bodyPr anchorCtr="0" anchor="t" bIns="91425" lIns="91425" spcFirstLastPara="1" rIns="91425" wrap="square" tIns="91425"/>
          <a:lstStyle>
            <a:lvl1pPr indent="-342900" lvl="0" marL="457200" marR="0" rtl="0" algn="l">
              <a:lnSpc>
                <a:spcPct val="90000"/>
              </a:lnSpc>
              <a:spcBef>
                <a:spcPts val="450"/>
              </a:spcBef>
              <a:spcAft>
                <a:spcPts val="0"/>
              </a:spcAft>
              <a:buClr>
                <a:srgbClr val="004E74"/>
              </a:buClr>
              <a:buSzPts val="1800"/>
              <a:buFont typeface="Noto Sans Symbols"/>
              <a:buChar char="▪"/>
              <a:defRPr b="0" i="0" sz="1800" u="none" cap="none" strike="noStrike">
                <a:solidFill>
                  <a:schemeClr val="dk1"/>
                </a:solidFill>
                <a:latin typeface="Arial Narrow"/>
                <a:ea typeface="Arial Narrow"/>
                <a:cs typeface="Arial Narrow"/>
                <a:sym typeface="Arial Narrow"/>
              </a:defRPr>
            </a:lvl1pPr>
            <a:lvl2pPr indent="-330200" lvl="1" marL="914400" marR="0" rtl="0" algn="l">
              <a:lnSpc>
                <a:spcPct val="90000"/>
              </a:lnSpc>
              <a:spcBef>
                <a:spcPts val="400"/>
              </a:spcBef>
              <a:spcAft>
                <a:spcPts val="0"/>
              </a:spcAft>
              <a:buClr>
                <a:srgbClr val="004E74"/>
              </a:buClr>
              <a:buSzPts val="1600"/>
              <a:buFont typeface="Noto Sans Symbols"/>
              <a:buChar char="▪"/>
              <a:defRPr b="0" i="0" sz="1600" u="none" cap="none" strike="noStrike">
                <a:solidFill>
                  <a:schemeClr val="dk1"/>
                </a:solidFill>
                <a:latin typeface="Arial Narrow"/>
                <a:ea typeface="Arial Narrow"/>
                <a:cs typeface="Arial Narrow"/>
                <a:sym typeface="Arial Narrow"/>
              </a:defRPr>
            </a:lvl2pPr>
            <a:lvl3pPr indent="-317500" lvl="2" marL="1371600" marR="0" rtl="0" algn="l">
              <a:lnSpc>
                <a:spcPct val="90000"/>
              </a:lnSpc>
              <a:spcBef>
                <a:spcPts val="350"/>
              </a:spcBef>
              <a:spcAft>
                <a:spcPts val="0"/>
              </a:spcAft>
              <a:buClr>
                <a:srgbClr val="004E74"/>
              </a:buClr>
              <a:buSzPts val="1400"/>
              <a:buFont typeface="Noto Sans Symbols"/>
              <a:buChar char="▪"/>
              <a:defRPr b="0" i="0" sz="1400" u="none" cap="none" strike="noStrike">
                <a:solidFill>
                  <a:schemeClr val="dk1"/>
                </a:solidFill>
                <a:latin typeface="Arial Narrow"/>
                <a:ea typeface="Arial Narrow"/>
                <a:cs typeface="Arial Narrow"/>
                <a:sym typeface="Arial Narrow"/>
              </a:defRPr>
            </a:lvl3pPr>
            <a:lvl4pPr indent="-304800" lvl="3" marL="1828800" marR="0" rtl="0" algn="l">
              <a:lnSpc>
                <a:spcPct val="85000"/>
              </a:lnSpc>
              <a:spcBef>
                <a:spcPts val="300"/>
              </a:spcBef>
              <a:spcAft>
                <a:spcPts val="0"/>
              </a:spcAft>
              <a:buClr>
                <a:schemeClr val="dk1"/>
              </a:buClr>
              <a:buSzPts val="1200"/>
              <a:buFont typeface="Arial Narrow"/>
              <a:buChar char="–"/>
              <a:defRPr b="0" i="0" sz="1200" u="none" cap="none" strike="noStrike">
                <a:solidFill>
                  <a:schemeClr val="dk1"/>
                </a:solidFill>
                <a:latin typeface="Arial Narrow"/>
                <a:ea typeface="Arial Narrow"/>
                <a:cs typeface="Arial Narrow"/>
                <a:sym typeface="Arial Narrow"/>
              </a:defRPr>
            </a:lvl4pPr>
            <a:lvl5pPr indent="-304800" lvl="4" marL="2286000" marR="0" rtl="0" algn="l">
              <a:lnSpc>
                <a:spcPct val="85000"/>
              </a:lnSpc>
              <a:spcBef>
                <a:spcPts val="300"/>
              </a:spcBef>
              <a:spcAft>
                <a:spcPts val="0"/>
              </a:spcAft>
              <a:buClr>
                <a:schemeClr val="dk1"/>
              </a:buClr>
              <a:buSzPts val="1200"/>
              <a:buFont typeface="Arial Narrow"/>
              <a:buChar char="»"/>
              <a:defRPr b="0" i="0" sz="1200" u="none" cap="none" strike="noStrike">
                <a:solidFill>
                  <a:schemeClr val="dk1"/>
                </a:solidFill>
                <a:latin typeface="Arial Narrow"/>
                <a:ea typeface="Arial Narrow"/>
                <a:cs typeface="Arial Narrow"/>
                <a:sym typeface="Arial Narrow"/>
              </a:defRPr>
            </a:lvl5pPr>
            <a:lvl6pPr indent="-342900" lvl="5" marL="27432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6pPr>
            <a:lvl7pPr indent="-342900" lvl="6" marL="32004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7pPr>
            <a:lvl8pPr indent="-342900" lvl="7" marL="36576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8pPr>
            <a:lvl9pPr indent="-342900" lvl="8" marL="41148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9pPr>
          </a:lstStyle>
          <a:p/>
        </p:txBody>
      </p:sp>
      <p:sp>
        <p:nvSpPr>
          <p:cNvPr id="42" name="Shape 42"/>
          <p:cNvSpPr txBox="1"/>
          <p:nvPr>
            <p:ph idx="10" type="dt"/>
          </p:nvPr>
        </p:nvSpPr>
        <p:spPr>
          <a:xfrm>
            <a:off x="392232" y="4875002"/>
            <a:ext cx="2115047" cy="3571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43" name="Shape 43"/>
          <p:cNvSpPr txBox="1"/>
          <p:nvPr>
            <p:ph idx="11" type="ftr"/>
          </p:nvPr>
        </p:nvSpPr>
        <p:spPr>
          <a:xfrm>
            <a:off x="3158704" y="4875002"/>
            <a:ext cx="2895600" cy="357188"/>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44" name="Shape 44"/>
          <p:cNvSpPr txBox="1"/>
          <p:nvPr>
            <p:ph idx="12" type="sldNum"/>
          </p:nvPr>
        </p:nvSpPr>
        <p:spPr>
          <a:xfrm>
            <a:off x="6922684" y="4875002"/>
            <a:ext cx="2133600" cy="35718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1pPr>
            <a:lvl2pPr indent="0" lvl="1"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2pPr>
            <a:lvl3pPr indent="0" lvl="2"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3pPr>
            <a:lvl4pPr indent="0" lvl="3"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4pPr>
            <a:lvl5pPr indent="0" lvl="4"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5pPr>
            <a:lvl6pPr indent="0" lvl="5"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6pPr>
            <a:lvl7pPr indent="0" lvl="6"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7pPr>
            <a:lvl8pPr indent="0" lvl="7"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8pPr>
            <a:lvl9pPr indent="0" lvl="8"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27939"/>
            </a:gs>
            <a:gs pos="100000">
              <a:srgbClr val="01482F"/>
            </a:gs>
          </a:gsLst>
          <a:lin ang="5400000" scaled="0"/>
        </a:gradFill>
      </p:bgPr>
    </p:bg>
    <p:spTree>
      <p:nvGrpSpPr>
        <p:cNvPr id="9" name="Shape 9"/>
        <p:cNvGrpSpPr/>
        <p:nvPr/>
      </p:nvGrpSpPr>
      <p:grpSpPr>
        <a:xfrm>
          <a:off x="0" y="0"/>
          <a:ext cx="0" cy="0"/>
          <a:chOff x="0" y="0"/>
          <a:chExt cx="0" cy="0"/>
        </a:xfrm>
      </p:grpSpPr>
      <p:sp>
        <p:nvSpPr>
          <p:cNvPr id="10" name="Shape 10"/>
          <p:cNvSpPr/>
          <p:nvPr/>
        </p:nvSpPr>
        <p:spPr>
          <a:xfrm flipH="1">
            <a:off x="304796" y="666750"/>
            <a:ext cx="8839193" cy="4476750"/>
          </a:xfrm>
          <a:prstGeom prst="round1Rect">
            <a:avLst>
              <a:gd fmla="val 1343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sp>
        <p:nvSpPr>
          <p:cNvPr id="11" name="Shape 11"/>
          <p:cNvSpPr txBox="1"/>
          <p:nvPr>
            <p:ph type="title"/>
          </p:nvPr>
        </p:nvSpPr>
        <p:spPr>
          <a:xfrm>
            <a:off x="352925" y="180634"/>
            <a:ext cx="8562475" cy="472680"/>
          </a:xfrm>
          <a:prstGeom prst="rect">
            <a:avLst/>
          </a:prstGeom>
          <a:noFill/>
          <a:ln>
            <a:noFill/>
          </a:ln>
        </p:spPr>
        <p:txBody>
          <a:bodyPr anchorCtr="0" anchor="ctr" bIns="91425" lIns="91425" spcFirstLastPara="1" rIns="91425" wrap="square" tIns="91425"/>
          <a:lstStyle>
            <a:lvl1pPr lvl="0" marR="0" rtl="0" algn="r">
              <a:lnSpc>
                <a:spcPct val="85000"/>
              </a:lnSpc>
              <a:spcBef>
                <a:spcPts val="0"/>
              </a:spcBef>
              <a:spcAft>
                <a:spcPts val="0"/>
              </a:spcAft>
              <a:buSzPts val="1400"/>
              <a:buNone/>
              <a:defRPr b="1" i="0" sz="1600" u="none" cap="none" strike="noStrike">
                <a:solidFill>
                  <a:schemeClr val="lt1"/>
                </a:solidFill>
                <a:latin typeface="Arial"/>
                <a:ea typeface="Arial"/>
                <a:cs typeface="Arial"/>
                <a:sym typeface="Arial"/>
              </a:defRPr>
            </a:lvl1pPr>
            <a:lvl2pPr lvl="1"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2pPr>
            <a:lvl3pPr lvl="2"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3pPr>
            <a:lvl4pPr lvl="3"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4pPr>
            <a:lvl5pPr lvl="4"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5pPr>
            <a:lvl6pPr lvl="5"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12" name="Shape 12"/>
          <p:cNvSpPr txBox="1"/>
          <p:nvPr>
            <p:ph idx="1" type="body"/>
          </p:nvPr>
        </p:nvSpPr>
        <p:spPr>
          <a:xfrm>
            <a:off x="615222" y="857466"/>
            <a:ext cx="8260491" cy="3657600"/>
          </a:xfrm>
          <a:prstGeom prst="rect">
            <a:avLst/>
          </a:prstGeom>
          <a:noFill/>
          <a:ln>
            <a:noFill/>
          </a:ln>
        </p:spPr>
        <p:txBody>
          <a:bodyPr anchorCtr="0" anchor="t" bIns="91425" lIns="91425" spcFirstLastPara="1" rIns="91425" wrap="square" tIns="91425"/>
          <a:lstStyle>
            <a:lvl1pPr indent="-342900" lvl="0" marL="457200" marR="0" rtl="0" algn="l">
              <a:lnSpc>
                <a:spcPct val="90000"/>
              </a:lnSpc>
              <a:spcBef>
                <a:spcPts val="450"/>
              </a:spcBef>
              <a:spcAft>
                <a:spcPts val="0"/>
              </a:spcAft>
              <a:buClr>
                <a:srgbClr val="004E74"/>
              </a:buClr>
              <a:buSzPts val="1800"/>
              <a:buFont typeface="Noto Sans Symbols"/>
              <a:buChar char="▪"/>
              <a:defRPr b="0" i="0" sz="1800" u="none" cap="none" strike="noStrike">
                <a:solidFill>
                  <a:schemeClr val="dk1"/>
                </a:solidFill>
                <a:latin typeface="Arial Narrow"/>
                <a:ea typeface="Arial Narrow"/>
                <a:cs typeface="Arial Narrow"/>
                <a:sym typeface="Arial Narrow"/>
              </a:defRPr>
            </a:lvl1pPr>
            <a:lvl2pPr indent="-330200" lvl="1" marL="914400" marR="0" rtl="0" algn="l">
              <a:lnSpc>
                <a:spcPct val="90000"/>
              </a:lnSpc>
              <a:spcBef>
                <a:spcPts val="400"/>
              </a:spcBef>
              <a:spcAft>
                <a:spcPts val="0"/>
              </a:spcAft>
              <a:buClr>
                <a:srgbClr val="004E74"/>
              </a:buClr>
              <a:buSzPts val="1600"/>
              <a:buFont typeface="Noto Sans Symbols"/>
              <a:buChar char="▪"/>
              <a:defRPr b="0" i="0" sz="1600" u="none" cap="none" strike="noStrike">
                <a:solidFill>
                  <a:schemeClr val="dk1"/>
                </a:solidFill>
                <a:latin typeface="Arial Narrow"/>
                <a:ea typeface="Arial Narrow"/>
                <a:cs typeface="Arial Narrow"/>
                <a:sym typeface="Arial Narrow"/>
              </a:defRPr>
            </a:lvl2pPr>
            <a:lvl3pPr indent="-317500" lvl="2" marL="1371600" marR="0" rtl="0" algn="l">
              <a:lnSpc>
                <a:spcPct val="90000"/>
              </a:lnSpc>
              <a:spcBef>
                <a:spcPts val="350"/>
              </a:spcBef>
              <a:spcAft>
                <a:spcPts val="0"/>
              </a:spcAft>
              <a:buClr>
                <a:srgbClr val="004E74"/>
              </a:buClr>
              <a:buSzPts val="1400"/>
              <a:buFont typeface="Noto Sans Symbols"/>
              <a:buChar char="▪"/>
              <a:defRPr b="0" i="0" sz="1400" u="none" cap="none" strike="noStrike">
                <a:solidFill>
                  <a:schemeClr val="dk1"/>
                </a:solidFill>
                <a:latin typeface="Arial Narrow"/>
                <a:ea typeface="Arial Narrow"/>
                <a:cs typeface="Arial Narrow"/>
                <a:sym typeface="Arial Narrow"/>
              </a:defRPr>
            </a:lvl3pPr>
            <a:lvl4pPr indent="-342900" lvl="3" marL="18288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6pPr>
            <a:lvl7pPr indent="-342900" lvl="6" marL="32004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7pPr>
            <a:lvl8pPr indent="-342900" lvl="7" marL="36576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8pPr>
            <a:lvl9pPr indent="-342900" lvl="8" marL="41148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9pPr>
          </a:lstStyle>
          <a:p/>
        </p:txBody>
      </p:sp>
      <p:sp>
        <p:nvSpPr>
          <p:cNvPr id="13" name="Shape 13"/>
          <p:cNvSpPr txBox="1"/>
          <p:nvPr>
            <p:ph idx="10" type="dt"/>
          </p:nvPr>
        </p:nvSpPr>
        <p:spPr>
          <a:xfrm>
            <a:off x="357728" y="4857750"/>
            <a:ext cx="2115047" cy="3571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14" name="Shape 14"/>
          <p:cNvSpPr txBox="1"/>
          <p:nvPr>
            <p:ph idx="11" type="ftr"/>
          </p:nvPr>
        </p:nvSpPr>
        <p:spPr>
          <a:xfrm>
            <a:off x="3124200" y="4857750"/>
            <a:ext cx="2895600" cy="357188"/>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15" name="Shape 15"/>
          <p:cNvSpPr txBox="1"/>
          <p:nvPr>
            <p:ph idx="12" type="sldNum"/>
          </p:nvPr>
        </p:nvSpPr>
        <p:spPr>
          <a:xfrm>
            <a:off x="6845050" y="4857750"/>
            <a:ext cx="2133600" cy="35718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1pPr>
            <a:lvl2pPr indent="0" lvl="1"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2pPr>
            <a:lvl3pPr indent="0" lvl="2"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3pPr>
            <a:lvl4pPr indent="0" lvl="3"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4pPr>
            <a:lvl5pPr indent="0" lvl="4"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5pPr>
            <a:lvl6pPr indent="0" lvl="5"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6pPr>
            <a:lvl7pPr indent="0" lvl="6"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7pPr>
            <a:lvl8pPr indent="0" lvl="7"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8pPr>
            <a:lvl9pPr indent="0" lvl="8"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ens.dk/sites/ens.dk/files/Globalcooperation/lcoe_calculator_with_ee_module.xlsm" TargetMode="External"/><Relationship Id="rId4" Type="http://schemas.openxmlformats.org/officeDocument/2006/relationships/hyperlink" Target="https://www.ecofys.com/en/news/first-full-dataset-on-energy-costs-and-subsidies-for-eu28-across-all-techno/" TargetMode="External"/><Relationship Id="rId5" Type="http://schemas.openxmlformats.org/officeDocument/2006/relationships/hyperlink" Target="http://energychallenge.duke-energy.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medium.com/@ThirdWayTweet/we-need-a-mix-the-facts-behind-the-video-28b79b06739a" TargetMode="External"/><Relationship Id="rId4" Type="http://schemas.openxmlformats.org/officeDocument/2006/relationships/hyperlink" Target="https://www.amazon.com/s/ref=nb_sb_noss_2?url=search-alias%3Daps&amp;field-keywords=pandora%27s+promise" TargetMode="External"/><Relationship Id="rId5" Type="http://schemas.openxmlformats.org/officeDocument/2006/relationships/hyperlink" Target="http://newfiremovie.com/" TargetMode="External"/><Relationship Id="rId6" Type="http://schemas.openxmlformats.org/officeDocument/2006/relationships/hyperlink" Target="https://www.youtube.com/watch?v=knrHPneSN1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8.png"/><Relationship Id="rId10" Type="http://schemas.openxmlformats.org/officeDocument/2006/relationships/hyperlink" Target="https://youtu.be/QJrr11pq8ZY?t=4m53s" TargetMode="External"/><Relationship Id="rId9" Type="http://schemas.openxmlformats.org/officeDocument/2006/relationships/hyperlink" Target="https://www.youtube.com/watch?v=jBp1FNceTTA" TargetMode="External"/><Relationship Id="rId5" Type="http://schemas.openxmlformats.org/officeDocument/2006/relationships/image" Target="../media/image25.png"/><Relationship Id="rId6" Type="http://schemas.openxmlformats.org/officeDocument/2006/relationships/hyperlink" Target="https://what-if.xkcd.com/29/" TargetMode="External"/><Relationship Id="rId7" Type="http://schemas.openxmlformats.org/officeDocument/2006/relationships/image" Target="../media/image19.png"/><Relationship Id="rId8" Type="http://schemas.openxmlformats.org/officeDocument/2006/relationships/hyperlink" Target="https://www.youtube.com/watch?v=Bu1YFshFuI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6.png"/><Relationship Id="rId8"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5.png"/><Relationship Id="rId5" Type="http://schemas.openxmlformats.org/officeDocument/2006/relationships/image" Target="../media/image15.png"/><Relationship Id="rId6"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21.png"/><Relationship Id="rId6"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 name="Shape 49"/>
        <p:cNvGrpSpPr/>
        <p:nvPr/>
      </p:nvGrpSpPr>
      <p:grpSpPr>
        <a:xfrm>
          <a:off x="0" y="0"/>
          <a:ext cx="0" cy="0"/>
          <a:chOff x="0" y="0"/>
          <a:chExt cx="0" cy="0"/>
        </a:xfrm>
      </p:grpSpPr>
      <p:sp>
        <p:nvSpPr>
          <p:cNvPr id="50" name="Shape 50"/>
          <p:cNvSpPr txBox="1"/>
          <p:nvPr>
            <p:ph type="ctrTitle"/>
          </p:nvPr>
        </p:nvSpPr>
        <p:spPr>
          <a:xfrm>
            <a:off x="849694" y="4392748"/>
            <a:ext cx="6491400" cy="278700"/>
          </a:xfrm>
          <a:prstGeom prst="rect">
            <a:avLst/>
          </a:prstGeom>
          <a:noFill/>
          <a:ln>
            <a:noFill/>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a:t>Nuclear Science Teacher Workshop</a:t>
            </a:r>
            <a:endParaRPr b="1" i="0" sz="2000" u="none" cap="none" strike="noStrike">
              <a:solidFill>
                <a:srgbClr val="004E74"/>
              </a:solidFill>
              <a:latin typeface="Arial"/>
              <a:ea typeface="Arial"/>
              <a:cs typeface="Arial"/>
              <a:sym typeface="Arial"/>
            </a:endParaRPr>
          </a:p>
        </p:txBody>
      </p:sp>
      <p:sp>
        <p:nvSpPr>
          <p:cNvPr id="51" name="Shape 51"/>
          <p:cNvSpPr txBox="1"/>
          <p:nvPr>
            <p:ph idx="1" type="subTitle"/>
          </p:nvPr>
        </p:nvSpPr>
        <p:spPr>
          <a:xfrm>
            <a:off x="857261" y="4684349"/>
            <a:ext cx="6493500" cy="324000"/>
          </a:xfrm>
          <a:prstGeom prst="rect">
            <a:avLst/>
          </a:prstGeom>
        </p:spPr>
        <p:txBody>
          <a:bodyPr anchorCtr="0" anchor="t" bIns="91425" lIns="91425" spcFirstLastPara="1" rIns="91425" wrap="square" tIns="91425">
            <a:noAutofit/>
          </a:bodyPr>
          <a:lstStyle/>
          <a:p>
            <a:pPr indent="0" lvl="0" marL="0">
              <a:spcBef>
                <a:spcPts val="400"/>
              </a:spcBef>
              <a:spcAft>
                <a:spcPts val="0"/>
              </a:spcAft>
              <a:buNone/>
            </a:pPr>
            <a:r>
              <a:rPr lang="en-US"/>
              <a:t>May 19, 2018 Atlanta, Georgia</a:t>
            </a:r>
            <a:endParaRPr/>
          </a:p>
        </p:txBody>
      </p:sp>
      <p:sp>
        <p:nvSpPr>
          <p:cNvPr id="52" name="Shape 52"/>
          <p:cNvSpPr txBox="1"/>
          <p:nvPr/>
        </p:nvSpPr>
        <p:spPr>
          <a:xfrm>
            <a:off x="6244950" y="997525"/>
            <a:ext cx="2816100" cy="3096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a:solidFill>
                  <a:schemeClr val="lt1"/>
                </a:solidFill>
              </a:rPr>
              <a:t>Explore the nuclear fuel cycle and learn about what happens to spent nuclear fuel.</a:t>
            </a:r>
            <a:endParaRPr b="1">
              <a:solidFill>
                <a:schemeClr val="lt1"/>
              </a:solidFill>
            </a:endParaRPr>
          </a:p>
          <a:p>
            <a:pPr indent="0" lvl="0" marL="0">
              <a:spcBef>
                <a:spcPts val="0"/>
              </a:spcBef>
              <a:spcAft>
                <a:spcPts val="0"/>
              </a:spcAft>
              <a:buNone/>
            </a:pPr>
            <a:r>
              <a:rPr b="1" lang="en-US">
                <a:solidFill>
                  <a:schemeClr val="lt1"/>
                </a:solidFill>
              </a:rPr>
              <a:t>Did you know that a soda can-size of nuclear fuel is all that you would need to power your entire lifetime of</a:t>
            </a:r>
            <a:endParaRPr b="1">
              <a:solidFill>
                <a:schemeClr val="lt1"/>
              </a:solidFill>
            </a:endParaRPr>
          </a:p>
          <a:p>
            <a:pPr indent="0" lvl="0" marL="0">
              <a:spcBef>
                <a:spcPts val="0"/>
              </a:spcBef>
              <a:spcAft>
                <a:spcPts val="0"/>
              </a:spcAft>
              <a:buNone/>
            </a:pPr>
            <a:r>
              <a:rPr b="1" lang="en-US">
                <a:solidFill>
                  <a:schemeClr val="lt1"/>
                </a:solidFill>
              </a:rPr>
              <a:t>electricity needs? Activities will be provided for students to make comparisons of the waste (and byproducts such</a:t>
            </a:r>
            <a:endParaRPr b="1">
              <a:solidFill>
                <a:schemeClr val="lt1"/>
              </a:solidFill>
            </a:endParaRPr>
          </a:p>
          <a:p>
            <a:pPr indent="0" lvl="0" marL="0">
              <a:spcBef>
                <a:spcPts val="0"/>
              </a:spcBef>
              <a:spcAft>
                <a:spcPts val="0"/>
              </a:spcAft>
              <a:buNone/>
            </a:pPr>
            <a:r>
              <a:rPr b="1" lang="en-US">
                <a:solidFill>
                  <a:schemeClr val="lt1"/>
                </a:solidFill>
              </a:rPr>
              <a:t>as carbon) from the different types of electricity generation sources.</a:t>
            </a:r>
            <a:endParaRPr b="1">
              <a:solidFill>
                <a:schemeClr val="lt1"/>
              </a:solidFill>
            </a:endParaRPr>
          </a:p>
          <a:p>
            <a:pPr indent="0" lvl="0" marL="0">
              <a:spcBef>
                <a:spcPts val="0"/>
              </a:spcBef>
              <a:spcAft>
                <a:spcPts val="0"/>
              </a:spcAft>
              <a:buNone/>
            </a:pPr>
            <a:r>
              <a:t/>
            </a:r>
            <a:endParaRPr b="1">
              <a:solidFill>
                <a:schemeClr val="lt1"/>
              </a:solidFill>
            </a:endParaRPr>
          </a:p>
        </p:txBody>
      </p:sp>
      <p:sp>
        <p:nvSpPr>
          <p:cNvPr id="53" name="Shape 53"/>
          <p:cNvSpPr txBox="1"/>
          <p:nvPr/>
        </p:nvSpPr>
        <p:spPr>
          <a:xfrm>
            <a:off x="270175" y="384475"/>
            <a:ext cx="4914900" cy="1600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4800">
                <a:solidFill>
                  <a:schemeClr val="lt1"/>
                </a:solidFill>
              </a:rPr>
              <a:t>Waste Not,</a:t>
            </a:r>
            <a:endParaRPr b="1" sz="4800">
              <a:solidFill>
                <a:schemeClr val="lt1"/>
              </a:solidFill>
            </a:endParaRPr>
          </a:p>
          <a:p>
            <a:pPr indent="0" lvl="0" marL="0">
              <a:spcBef>
                <a:spcPts val="0"/>
              </a:spcBef>
              <a:spcAft>
                <a:spcPts val="0"/>
              </a:spcAft>
              <a:buNone/>
            </a:pPr>
            <a:r>
              <a:rPr b="1" lang="en-US" sz="4800">
                <a:solidFill>
                  <a:schemeClr val="lt1"/>
                </a:solidFill>
              </a:rPr>
              <a:t>Want Not</a:t>
            </a:r>
            <a:endParaRPr b="1" sz="48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Classroom Activity - Solution</a:t>
            </a:r>
            <a:endParaRPr/>
          </a:p>
        </p:txBody>
      </p:sp>
      <p:sp>
        <p:nvSpPr>
          <p:cNvPr id="146" name="Shape 146"/>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t/>
            </a:r>
            <a:endParaRPr/>
          </a:p>
        </p:txBody>
      </p:sp>
      <p:sp>
        <p:nvSpPr>
          <p:cNvPr id="147" name="Shape 147"/>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pic>
        <p:nvPicPr>
          <p:cNvPr id="148" name="Shape 148"/>
          <p:cNvPicPr preferRelativeResize="0"/>
          <p:nvPr/>
        </p:nvPicPr>
        <p:blipFill>
          <a:blip r:embed="rId3">
            <a:alphaModFix/>
          </a:blip>
          <a:stretch>
            <a:fillRect/>
          </a:stretch>
        </p:blipFill>
        <p:spPr>
          <a:xfrm>
            <a:off x="1375725" y="747275"/>
            <a:ext cx="6340275" cy="4320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155" name="Shape 155"/>
          <p:cNvSpPr txBox="1"/>
          <p:nvPr>
            <p:ph idx="1" type="body"/>
          </p:nvPr>
        </p:nvSpPr>
        <p:spPr>
          <a:xfrm>
            <a:off x="615222" y="5526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Earth and Space Sciences</a:t>
            </a:r>
            <a:endParaRPr b="1"/>
          </a:p>
          <a:p>
            <a:pPr indent="0" lvl="0" marL="0" rtl="0">
              <a:lnSpc>
                <a:spcPct val="100000"/>
              </a:lnSpc>
              <a:spcBef>
                <a:spcPts val="0"/>
              </a:spcBef>
              <a:spcAft>
                <a:spcPts val="0"/>
              </a:spcAft>
              <a:buNone/>
            </a:pPr>
            <a:r>
              <a:rPr b="1" lang="en-US">
                <a:solidFill>
                  <a:srgbClr val="000000"/>
                </a:solidFill>
                <a:latin typeface="Arial"/>
                <a:ea typeface="Arial"/>
                <a:cs typeface="Arial"/>
                <a:sym typeface="Arial"/>
              </a:rPr>
              <a:t>Next Generation Science Standards</a:t>
            </a:r>
            <a:endParaRPr/>
          </a:p>
          <a:p>
            <a:pPr indent="0" lvl="0" marL="0" rtl="0">
              <a:lnSpc>
                <a:spcPct val="100000"/>
              </a:lnSpc>
              <a:spcBef>
                <a:spcPts val="0"/>
              </a:spcBef>
              <a:spcAft>
                <a:spcPts val="0"/>
              </a:spcAft>
              <a:buNone/>
            </a:pP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HS-ESS3-3.</a:t>
            </a: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Create a computational simulation to illustrate the relationships among the management of natural resources, the sustainability of human populations, and biodiversity.</a:t>
            </a:r>
            <a:br>
              <a:rPr lang="en-US">
                <a:solidFill>
                  <a:srgbClr val="000000"/>
                </a:solidFill>
                <a:latin typeface="Arial"/>
                <a:ea typeface="Arial"/>
                <a:cs typeface="Arial"/>
                <a:sym typeface="Arial"/>
              </a:rPr>
            </a:br>
            <a:br>
              <a:rPr lang="en-US">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Develop a spreadsheet model with inputs such as cost of mining, cost of waste management, per-capita consumption, etc.</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FF0000"/>
                </a:solidFill>
                <a:latin typeface="Arial"/>
                <a:ea typeface="Arial"/>
                <a:cs typeface="Arial"/>
                <a:sym typeface="Arial"/>
              </a:rPr>
              <a:t>			Example:  </a:t>
            </a:r>
            <a:r>
              <a:rPr lang="en-US" u="sng">
                <a:solidFill>
                  <a:schemeClr val="hlink"/>
                </a:solidFill>
                <a:latin typeface="Arial"/>
                <a:ea typeface="Arial"/>
                <a:cs typeface="Arial"/>
                <a:sym typeface="Arial"/>
                <a:hlinkClick r:id="rId3"/>
              </a:rPr>
              <a:t>here</a:t>
            </a:r>
            <a:r>
              <a:rPr lang="en-US">
                <a:solidFill>
                  <a:srgbClr val="FF0000"/>
                </a:solidFill>
                <a:latin typeface="Arial"/>
                <a:ea typeface="Arial"/>
                <a:cs typeface="Arial"/>
                <a:sym typeface="Arial"/>
              </a:rPr>
              <a:t> or read this </a:t>
            </a:r>
            <a:r>
              <a:rPr lang="en-US" u="sng">
                <a:solidFill>
                  <a:schemeClr val="hlink"/>
                </a:solidFill>
                <a:latin typeface="Arial"/>
                <a:ea typeface="Arial"/>
                <a:cs typeface="Arial"/>
                <a:sym typeface="Arial"/>
                <a:hlinkClick r:id="rId4"/>
              </a:rPr>
              <a:t>report</a:t>
            </a:r>
            <a:r>
              <a:rPr lang="en-US">
                <a:solidFill>
                  <a:srgbClr val="FF0000"/>
                </a:solidFill>
                <a:latin typeface="Arial"/>
                <a:ea typeface="Arial"/>
                <a:cs typeface="Arial"/>
                <a:sym typeface="Arial"/>
              </a:rPr>
              <a:t> (pg 37)</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FF0000"/>
                </a:solidFill>
                <a:latin typeface="Arial"/>
                <a:ea typeface="Arial"/>
                <a:cs typeface="Arial"/>
                <a:sym typeface="Arial"/>
              </a:rPr>
              <a:t>		Play The </a:t>
            </a:r>
            <a:r>
              <a:rPr lang="en-US" u="sng">
                <a:solidFill>
                  <a:schemeClr val="hlink"/>
                </a:solidFill>
                <a:latin typeface="Arial"/>
                <a:ea typeface="Arial"/>
                <a:cs typeface="Arial"/>
                <a:sym typeface="Arial"/>
                <a:hlinkClick r:id="rId5"/>
              </a:rPr>
              <a:t>Energy Challenge</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70C0"/>
                </a:solidFill>
                <a:latin typeface="Arial"/>
                <a:ea typeface="Arial"/>
                <a:cs typeface="Arial"/>
                <a:sym typeface="Arial"/>
              </a:rPr>
              <a:t>	 </a:t>
            </a:r>
            <a:endParaRPr>
              <a:solidFill>
                <a:srgbClr val="000000"/>
              </a:solidFill>
              <a:latin typeface="Arial"/>
              <a:ea typeface="Arial"/>
              <a:cs typeface="Arial"/>
              <a:sym typeface="Arial"/>
            </a:endParaRPr>
          </a:p>
        </p:txBody>
      </p:sp>
      <p:sp>
        <p:nvSpPr>
          <p:cNvPr id="156" name="Shape 156"/>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163" name="Shape 163"/>
          <p:cNvSpPr txBox="1"/>
          <p:nvPr>
            <p:ph idx="1" type="body"/>
          </p:nvPr>
        </p:nvSpPr>
        <p:spPr>
          <a:xfrm>
            <a:off x="615222" y="5526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Life</a:t>
            </a:r>
            <a:r>
              <a:rPr b="1" lang="en-US"/>
              <a:t> Sciences</a:t>
            </a:r>
            <a:endParaRPr b="1"/>
          </a:p>
          <a:p>
            <a:pPr indent="0" lvl="0" marL="0" rtl="0">
              <a:lnSpc>
                <a:spcPct val="100000"/>
              </a:lnSpc>
              <a:spcBef>
                <a:spcPts val="0"/>
              </a:spcBef>
              <a:spcAft>
                <a:spcPts val="0"/>
              </a:spcAft>
              <a:buNone/>
            </a:pPr>
            <a:r>
              <a:rPr b="1" lang="en-US">
                <a:solidFill>
                  <a:srgbClr val="000000"/>
                </a:solidFill>
                <a:latin typeface="Arial"/>
                <a:ea typeface="Arial"/>
                <a:cs typeface="Arial"/>
                <a:sym typeface="Arial"/>
              </a:rPr>
              <a:t>Next Generation Science Standards</a:t>
            </a:r>
            <a:endParaRPr/>
          </a:p>
          <a:p>
            <a:pPr indent="0" lvl="0" marL="0" rtl="0">
              <a:lnSpc>
                <a:spcPct val="100000"/>
              </a:lnSpc>
              <a:spcBef>
                <a:spcPts val="0"/>
              </a:spcBef>
              <a:spcAft>
                <a:spcPts val="0"/>
              </a:spcAft>
              <a:buNone/>
            </a:pP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LS2.B: Cycles of Matter and Energy Transfer in Ecosystems</a:t>
            </a: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Matter cycles between the air and soil and among plants, animals, and microbes as these organisms live and die. Organisms obtain gases, and water, from the environment, and release waste matter (gas, liquid, or solid) back into the environment.</a:t>
            </a:r>
            <a:br>
              <a:rPr lang="en-US">
                <a:solidFill>
                  <a:srgbClr val="000000"/>
                </a:solidFill>
                <a:latin typeface="Arial"/>
                <a:ea typeface="Arial"/>
                <a:cs typeface="Arial"/>
                <a:sym typeface="Arial"/>
              </a:rPr>
            </a:br>
            <a:br>
              <a:rPr lang="en-US">
                <a:solidFill>
                  <a:srgbClr val="000000"/>
                </a:solidFill>
                <a:latin typeface="Arial"/>
                <a:ea typeface="Arial"/>
                <a:cs typeface="Arial"/>
                <a:sym typeface="Arial"/>
              </a:rPr>
            </a:br>
            <a:br>
              <a:rPr lang="en-US">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a:t>
            </a:r>
            <a:r>
              <a:rPr lang="en-US">
                <a:solidFill>
                  <a:srgbClr val="FF0000"/>
                </a:solidFill>
                <a:latin typeface="Arial"/>
                <a:ea typeface="Arial"/>
                <a:cs typeface="Arial"/>
                <a:sym typeface="Arial"/>
              </a:rPr>
              <a:t>Discuss different types of waste (solid, liquid, gas) from electricity generation types and whether they dissipate</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70C0"/>
                </a:solidFill>
                <a:latin typeface="Arial"/>
                <a:ea typeface="Arial"/>
                <a:cs typeface="Arial"/>
                <a:sym typeface="Arial"/>
              </a:rPr>
              <a:t>	 </a:t>
            </a:r>
            <a:endParaRPr>
              <a:solidFill>
                <a:srgbClr val="000000"/>
              </a:solidFill>
              <a:latin typeface="Arial"/>
              <a:ea typeface="Arial"/>
              <a:cs typeface="Arial"/>
              <a:sym typeface="Arial"/>
            </a:endParaRPr>
          </a:p>
        </p:txBody>
      </p:sp>
      <p:sp>
        <p:nvSpPr>
          <p:cNvPr id="164" name="Shape 164"/>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171" name="Shape 171"/>
          <p:cNvSpPr txBox="1"/>
          <p:nvPr>
            <p:ph idx="1" type="body"/>
          </p:nvPr>
        </p:nvSpPr>
        <p:spPr>
          <a:xfrm>
            <a:off x="615222" y="5526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Earth and Space </a:t>
            </a:r>
            <a:r>
              <a:rPr b="1" lang="en-US"/>
              <a:t>Sciences</a:t>
            </a:r>
            <a:endParaRPr b="1"/>
          </a:p>
          <a:p>
            <a:pPr indent="0" lvl="0" marL="0" rtl="0">
              <a:lnSpc>
                <a:spcPct val="100000"/>
              </a:lnSpc>
              <a:spcBef>
                <a:spcPts val="0"/>
              </a:spcBef>
              <a:spcAft>
                <a:spcPts val="0"/>
              </a:spcAft>
              <a:buNone/>
            </a:pPr>
            <a:r>
              <a:rPr b="1" lang="en-US">
                <a:solidFill>
                  <a:srgbClr val="000000"/>
                </a:solidFill>
                <a:latin typeface="Arial"/>
                <a:ea typeface="Arial"/>
                <a:cs typeface="Arial"/>
                <a:sym typeface="Arial"/>
              </a:rPr>
              <a:t>Next Generation Science Standards</a:t>
            </a:r>
            <a:endParaRPr/>
          </a:p>
          <a:p>
            <a:pPr indent="0" lvl="0" marL="0" rtl="0">
              <a:lnSpc>
                <a:spcPct val="100000"/>
              </a:lnSpc>
              <a:spcBef>
                <a:spcPts val="0"/>
              </a:spcBef>
              <a:spcAft>
                <a:spcPts val="0"/>
              </a:spcAft>
              <a:buNone/>
            </a:pP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ESS3.C: Human Impacts on Earth Systems</a:t>
            </a: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Scientists and engineers can make major contributions by developing technologies that produce less pollution and waste and that preclude ecosystem degradation.</a:t>
            </a:r>
            <a:br>
              <a:rPr lang="en-US">
                <a:solidFill>
                  <a:srgbClr val="000000"/>
                </a:solidFill>
                <a:latin typeface="Arial"/>
                <a:ea typeface="Arial"/>
                <a:cs typeface="Arial"/>
                <a:sym typeface="Arial"/>
              </a:rPr>
            </a:br>
            <a:br>
              <a:rPr lang="en-US">
                <a:solidFill>
                  <a:srgbClr val="000000"/>
                </a:solidFill>
                <a:latin typeface="Arial"/>
                <a:ea typeface="Arial"/>
                <a:cs typeface="Arial"/>
                <a:sym typeface="Arial"/>
              </a:rPr>
            </a:br>
            <a:br>
              <a:rPr lang="en-US">
                <a:solidFill>
                  <a:srgbClr val="000000"/>
                </a:solidFill>
                <a:latin typeface="Arial"/>
                <a:ea typeface="Arial"/>
                <a:cs typeface="Arial"/>
                <a:sym typeface="Arial"/>
              </a:rPr>
            </a:br>
            <a:br>
              <a:rPr lang="en-US">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Discuss the </a:t>
            </a:r>
            <a:r>
              <a:rPr lang="en-US" u="sng">
                <a:solidFill>
                  <a:schemeClr val="hlink"/>
                </a:solidFill>
                <a:latin typeface="Arial"/>
                <a:ea typeface="Arial"/>
                <a:cs typeface="Arial"/>
                <a:sym typeface="Arial"/>
                <a:hlinkClick r:id="rId3"/>
              </a:rPr>
              <a:t>climate puzzle</a:t>
            </a:r>
            <a:r>
              <a:rPr lang="en-US">
                <a:solidFill>
                  <a:srgbClr val="FF0000"/>
                </a:solidFill>
                <a:latin typeface="Arial"/>
                <a:ea typeface="Arial"/>
                <a:cs typeface="Arial"/>
                <a:sym typeface="Arial"/>
              </a:rPr>
              <a:t>.  View films </a:t>
            </a:r>
            <a:r>
              <a:rPr lang="en-US" u="sng">
                <a:solidFill>
                  <a:schemeClr val="hlink"/>
                </a:solidFill>
                <a:latin typeface="Arial"/>
                <a:ea typeface="Arial"/>
                <a:cs typeface="Arial"/>
                <a:sym typeface="Arial"/>
                <a:hlinkClick r:id="rId4"/>
              </a:rPr>
              <a:t>Pandora’s Promise</a:t>
            </a:r>
            <a:r>
              <a:rPr lang="en-US">
                <a:solidFill>
                  <a:srgbClr val="FF0000"/>
                </a:solidFill>
                <a:latin typeface="Arial"/>
                <a:ea typeface="Arial"/>
                <a:cs typeface="Arial"/>
                <a:sym typeface="Arial"/>
              </a:rPr>
              <a:t> and/or The </a:t>
            </a:r>
            <a:r>
              <a:rPr lang="en-US" u="sng">
                <a:solidFill>
                  <a:schemeClr val="hlink"/>
                </a:solidFill>
                <a:latin typeface="Arial"/>
                <a:ea typeface="Arial"/>
                <a:cs typeface="Arial"/>
                <a:sym typeface="Arial"/>
                <a:hlinkClick r:id="rId5"/>
              </a:rPr>
              <a:t>New Fire</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FF0000"/>
                </a:solidFill>
                <a:latin typeface="Arial"/>
                <a:ea typeface="Arial"/>
                <a:cs typeface="Arial"/>
                <a:sym typeface="Arial"/>
              </a:rPr>
              <a:t>	Learn more about </a:t>
            </a:r>
            <a:r>
              <a:rPr lang="en-US" u="sng">
                <a:solidFill>
                  <a:schemeClr val="hlink"/>
                </a:solidFill>
                <a:latin typeface="Arial"/>
                <a:ea typeface="Arial"/>
                <a:cs typeface="Arial"/>
                <a:sym typeface="Arial"/>
                <a:hlinkClick r:id="rId6"/>
              </a:rPr>
              <a:t>fusion</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70C0"/>
                </a:solidFill>
                <a:latin typeface="Arial"/>
                <a:ea typeface="Arial"/>
                <a:cs typeface="Arial"/>
                <a:sym typeface="Arial"/>
              </a:rPr>
              <a:t>	 </a:t>
            </a:r>
            <a:endParaRPr>
              <a:solidFill>
                <a:srgbClr val="000000"/>
              </a:solidFill>
              <a:latin typeface="Arial"/>
              <a:ea typeface="Arial"/>
              <a:cs typeface="Arial"/>
              <a:sym typeface="Arial"/>
            </a:endParaRPr>
          </a:p>
        </p:txBody>
      </p:sp>
      <p:sp>
        <p:nvSpPr>
          <p:cNvPr id="172" name="Shape 172"/>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idx="12" type="sldNum"/>
          </p:nvPr>
        </p:nvSpPr>
        <p:spPr>
          <a:xfrm>
            <a:off x="6845050" y="4857750"/>
            <a:ext cx="2133600" cy="35718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800" u="none" cap="none" strike="noStrike">
                <a:solidFill>
                  <a:schemeClr val="dk1"/>
                </a:solidFill>
                <a:latin typeface="Arial Narrow"/>
                <a:ea typeface="Arial Narrow"/>
                <a:cs typeface="Arial Narrow"/>
                <a:sym typeface="Arial Narrow"/>
              </a:rPr>
              <a:t>‹#›</a:t>
            </a:fld>
            <a:endParaRPr b="0" i="0" sz="8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Shape 58"/>
          <p:cNvSpPr txBox="1"/>
          <p:nvPr>
            <p:ph type="title"/>
          </p:nvPr>
        </p:nvSpPr>
        <p:spPr>
          <a:xfrm>
            <a:off x="352925" y="180634"/>
            <a:ext cx="8562475" cy="472680"/>
          </a:xfrm>
          <a:prstGeom prst="rect">
            <a:avLst/>
          </a:prstGeom>
          <a:noFill/>
          <a:ln>
            <a:noFill/>
          </a:ln>
        </p:spPr>
        <p:txBody>
          <a:bodyPr anchorCtr="0" anchor="ctr" bIns="45700" lIns="91425" spcFirstLastPara="1" rIns="91425" wrap="square" tIns="45700">
            <a:noAutofit/>
          </a:bodyPr>
          <a:lstStyle/>
          <a:p>
            <a:pPr indent="0" lvl="0" marL="0" marR="0" rtl="0" algn="r">
              <a:lnSpc>
                <a:spcPct val="85000"/>
              </a:lnSpc>
              <a:spcBef>
                <a:spcPts val="0"/>
              </a:spcBef>
              <a:spcAft>
                <a:spcPts val="0"/>
              </a:spcAft>
              <a:buNone/>
            </a:pPr>
            <a:r>
              <a:rPr lang="en-US"/>
              <a:t>The Nuclear Fuel Cycle</a:t>
            </a:r>
            <a:endParaRPr b="1" i="0" sz="1600" u="none" cap="none" strike="noStrike">
              <a:solidFill>
                <a:schemeClr val="lt1"/>
              </a:solidFill>
              <a:latin typeface="Arial"/>
              <a:ea typeface="Arial"/>
              <a:cs typeface="Arial"/>
              <a:sym typeface="Arial"/>
            </a:endParaRPr>
          </a:p>
        </p:txBody>
      </p:sp>
      <p:sp>
        <p:nvSpPr>
          <p:cNvPr id="59" name="Shape 59"/>
          <p:cNvSpPr txBox="1"/>
          <p:nvPr>
            <p:ph idx="12" type="sldNum"/>
          </p:nvPr>
        </p:nvSpPr>
        <p:spPr>
          <a:xfrm>
            <a:off x="6845050" y="4857750"/>
            <a:ext cx="2133600" cy="35718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800" u="none" cap="none" strike="noStrike">
                <a:solidFill>
                  <a:schemeClr val="dk1"/>
                </a:solidFill>
                <a:latin typeface="Arial Narrow"/>
                <a:ea typeface="Arial Narrow"/>
                <a:cs typeface="Arial Narrow"/>
                <a:sym typeface="Arial Narrow"/>
              </a:rPr>
              <a:t>‹#›</a:t>
            </a:fld>
            <a:endParaRPr b="0" i="0" sz="800" u="none" cap="none" strike="noStrike">
              <a:solidFill>
                <a:schemeClr val="dk1"/>
              </a:solidFill>
              <a:latin typeface="Arial Narrow"/>
              <a:ea typeface="Arial Narrow"/>
              <a:cs typeface="Arial Narrow"/>
              <a:sym typeface="Arial Narrow"/>
            </a:endParaRPr>
          </a:p>
        </p:txBody>
      </p:sp>
      <p:pic>
        <p:nvPicPr>
          <p:cNvPr id="60" name="Shape 60"/>
          <p:cNvPicPr preferRelativeResize="0"/>
          <p:nvPr/>
        </p:nvPicPr>
        <p:blipFill>
          <a:blip r:embed="rId3">
            <a:alphaModFix/>
          </a:blip>
          <a:stretch>
            <a:fillRect/>
          </a:stretch>
        </p:blipFill>
        <p:spPr>
          <a:xfrm>
            <a:off x="-114111" y="0"/>
            <a:ext cx="5199711" cy="5219700"/>
          </a:xfrm>
          <a:prstGeom prst="rect">
            <a:avLst/>
          </a:prstGeom>
          <a:noFill/>
          <a:ln>
            <a:noFill/>
          </a:ln>
        </p:spPr>
      </p:pic>
      <p:pic>
        <p:nvPicPr>
          <p:cNvPr id="61" name="Shape 61"/>
          <p:cNvPicPr preferRelativeResize="0"/>
          <p:nvPr/>
        </p:nvPicPr>
        <p:blipFill>
          <a:blip r:embed="rId4">
            <a:alphaModFix/>
          </a:blip>
          <a:stretch>
            <a:fillRect/>
          </a:stretch>
        </p:blipFill>
        <p:spPr>
          <a:xfrm>
            <a:off x="5085600" y="614299"/>
            <a:ext cx="2292025" cy="2264500"/>
          </a:xfrm>
          <a:prstGeom prst="rect">
            <a:avLst/>
          </a:prstGeom>
          <a:noFill/>
          <a:ln>
            <a:noFill/>
          </a:ln>
        </p:spPr>
      </p:pic>
      <p:sp>
        <p:nvSpPr>
          <p:cNvPr id="62" name="Shape 62"/>
          <p:cNvSpPr txBox="1"/>
          <p:nvPr/>
        </p:nvSpPr>
        <p:spPr>
          <a:xfrm>
            <a:off x="4933200" y="3086100"/>
            <a:ext cx="2207700" cy="472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Above:  This is cake that is yellow.  Not yellowcake.</a:t>
            </a:r>
            <a:endParaRPr/>
          </a:p>
          <a:p>
            <a:pPr indent="0" lvl="0" marL="0">
              <a:spcBef>
                <a:spcPts val="0"/>
              </a:spcBef>
              <a:spcAft>
                <a:spcPts val="0"/>
              </a:spcAft>
              <a:buNone/>
            </a:pPr>
            <a:r>
              <a:t/>
            </a:r>
            <a:endParaRPr/>
          </a:p>
          <a:p>
            <a:pPr indent="0" lvl="0" marL="0">
              <a:spcBef>
                <a:spcPts val="0"/>
              </a:spcBef>
              <a:spcAft>
                <a:spcPts val="0"/>
              </a:spcAft>
              <a:buNone/>
            </a:pPr>
            <a:r>
              <a:rPr lang="en-US"/>
              <a:t>Right:  Uranium yellowcake.</a:t>
            </a:r>
            <a:endParaRPr/>
          </a:p>
        </p:txBody>
      </p:sp>
      <p:pic>
        <p:nvPicPr>
          <p:cNvPr id="63" name="Shape 63"/>
          <p:cNvPicPr preferRelativeResize="0"/>
          <p:nvPr/>
        </p:nvPicPr>
        <p:blipFill>
          <a:blip r:embed="rId5">
            <a:alphaModFix/>
          </a:blip>
          <a:stretch>
            <a:fillRect/>
          </a:stretch>
        </p:blipFill>
        <p:spPr>
          <a:xfrm>
            <a:off x="7149023" y="2547028"/>
            <a:ext cx="1972950" cy="25461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Shape 69"/>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What is nuclear waste?</a:t>
            </a:r>
            <a:endParaRPr/>
          </a:p>
        </p:txBody>
      </p:sp>
      <p:sp>
        <p:nvSpPr>
          <p:cNvPr id="70" name="Shape 70"/>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a:spcBef>
                <a:spcPts val="450"/>
              </a:spcBef>
              <a:spcAft>
                <a:spcPts val="0"/>
              </a:spcAft>
              <a:buNone/>
            </a:pPr>
            <a:r>
              <a:rPr lang="en-US"/>
              <a:t>It’s a solid!</a:t>
            </a:r>
            <a:endParaRPr/>
          </a:p>
        </p:txBody>
      </p:sp>
      <p:sp>
        <p:nvSpPr>
          <p:cNvPr id="71" name="Shape 71"/>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72" name="Shape 72"/>
          <p:cNvPicPr preferRelativeResize="0"/>
          <p:nvPr/>
        </p:nvPicPr>
        <p:blipFill>
          <a:blip r:embed="rId3">
            <a:alphaModFix/>
          </a:blip>
          <a:stretch>
            <a:fillRect/>
          </a:stretch>
        </p:blipFill>
        <p:spPr>
          <a:xfrm>
            <a:off x="3172325" y="995575"/>
            <a:ext cx="5826050" cy="3819300"/>
          </a:xfrm>
          <a:prstGeom prst="rect">
            <a:avLst/>
          </a:prstGeom>
          <a:noFill/>
          <a:ln>
            <a:noFill/>
          </a:ln>
        </p:spPr>
      </p:pic>
      <p:pic>
        <p:nvPicPr>
          <p:cNvPr id="73" name="Shape 73"/>
          <p:cNvPicPr preferRelativeResize="0"/>
          <p:nvPr/>
        </p:nvPicPr>
        <p:blipFill>
          <a:blip r:embed="rId4">
            <a:alphaModFix/>
          </a:blip>
          <a:stretch>
            <a:fillRect/>
          </a:stretch>
        </p:blipFill>
        <p:spPr>
          <a:xfrm>
            <a:off x="-256673" y="1330275"/>
            <a:ext cx="3264001" cy="26075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pic>
        <p:nvPicPr>
          <p:cNvPr id="79" name="Shape 79"/>
          <p:cNvPicPr preferRelativeResize="0"/>
          <p:nvPr/>
        </p:nvPicPr>
        <p:blipFill>
          <a:blip r:embed="rId3">
            <a:alphaModFix/>
          </a:blip>
          <a:stretch>
            <a:fillRect/>
          </a:stretch>
        </p:blipFill>
        <p:spPr>
          <a:xfrm>
            <a:off x="3" y="0"/>
            <a:ext cx="3485494" cy="5143499"/>
          </a:xfrm>
          <a:prstGeom prst="rect">
            <a:avLst/>
          </a:prstGeom>
          <a:noFill/>
          <a:ln>
            <a:noFill/>
          </a:ln>
        </p:spPr>
      </p:pic>
      <p:sp>
        <p:nvSpPr>
          <p:cNvPr id="80" name="Shape 80"/>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Is it safe?</a:t>
            </a:r>
            <a:endParaRPr/>
          </a:p>
        </p:txBody>
      </p:sp>
      <p:sp>
        <p:nvSpPr>
          <p:cNvPr id="81" name="Shape 81"/>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82" name="Shape 82"/>
          <p:cNvPicPr preferRelativeResize="0"/>
          <p:nvPr/>
        </p:nvPicPr>
        <p:blipFill rotWithShape="1">
          <a:blip r:embed="rId4">
            <a:alphaModFix/>
          </a:blip>
          <a:srcRect b="0" l="0" r="0" t="10321"/>
          <a:stretch/>
        </p:blipFill>
        <p:spPr>
          <a:xfrm>
            <a:off x="3333100" y="3076926"/>
            <a:ext cx="4073775" cy="2054400"/>
          </a:xfrm>
          <a:prstGeom prst="rect">
            <a:avLst/>
          </a:prstGeom>
          <a:noFill/>
          <a:ln>
            <a:noFill/>
          </a:ln>
        </p:spPr>
      </p:pic>
      <p:pic>
        <p:nvPicPr>
          <p:cNvPr id="83" name="Shape 83"/>
          <p:cNvPicPr preferRelativeResize="0"/>
          <p:nvPr/>
        </p:nvPicPr>
        <p:blipFill rotWithShape="1">
          <a:blip r:embed="rId5">
            <a:alphaModFix/>
          </a:blip>
          <a:srcRect b="0" l="5257" r="7123" t="5356"/>
          <a:stretch/>
        </p:blipFill>
        <p:spPr>
          <a:xfrm>
            <a:off x="3406025" y="171675"/>
            <a:ext cx="3989525" cy="2839650"/>
          </a:xfrm>
          <a:prstGeom prst="rect">
            <a:avLst/>
          </a:prstGeom>
          <a:noFill/>
          <a:ln>
            <a:noFill/>
          </a:ln>
        </p:spPr>
      </p:pic>
      <p:sp>
        <p:nvSpPr>
          <p:cNvPr id="84" name="Shape 84"/>
          <p:cNvSpPr txBox="1"/>
          <p:nvPr/>
        </p:nvSpPr>
        <p:spPr>
          <a:xfrm>
            <a:off x="3359400" y="2690925"/>
            <a:ext cx="1365000" cy="472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u="sng">
                <a:solidFill>
                  <a:schemeClr val="hlink"/>
                </a:solidFill>
                <a:hlinkClick r:id="rId6"/>
              </a:rPr>
              <a:t>XKCD</a:t>
            </a:r>
            <a:endParaRPr/>
          </a:p>
        </p:txBody>
      </p:sp>
      <p:pic>
        <p:nvPicPr>
          <p:cNvPr id="85" name="Shape 85"/>
          <p:cNvPicPr preferRelativeResize="0"/>
          <p:nvPr/>
        </p:nvPicPr>
        <p:blipFill>
          <a:blip r:embed="rId7">
            <a:alphaModFix/>
          </a:blip>
          <a:stretch>
            <a:fillRect/>
          </a:stretch>
        </p:blipFill>
        <p:spPr>
          <a:xfrm>
            <a:off x="7389263" y="1165163"/>
            <a:ext cx="1800225" cy="2428875"/>
          </a:xfrm>
          <a:prstGeom prst="rect">
            <a:avLst/>
          </a:prstGeom>
          <a:noFill/>
          <a:ln>
            <a:noFill/>
          </a:ln>
        </p:spPr>
      </p:pic>
      <p:sp>
        <p:nvSpPr>
          <p:cNvPr id="86" name="Shape 86"/>
          <p:cNvSpPr txBox="1"/>
          <p:nvPr/>
        </p:nvSpPr>
        <p:spPr>
          <a:xfrm>
            <a:off x="7389275" y="3768950"/>
            <a:ext cx="1907400" cy="357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u="sng">
                <a:solidFill>
                  <a:schemeClr val="hlink"/>
                </a:solidFill>
                <a:hlinkClick r:id="rId8"/>
              </a:rPr>
              <a:t>Rocket Powered Train</a:t>
            </a:r>
            <a:endParaRPr/>
          </a:p>
        </p:txBody>
      </p:sp>
      <p:sp>
        <p:nvSpPr>
          <p:cNvPr id="87" name="Shape 87"/>
          <p:cNvSpPr txBox="1"/>
          <p:nvPr/>
        </p:nvSpPr>
        <p:spPr>
          <a:xfrm>
            <a:off x="7405025" y="4324550"/>
            <a:ext cx="1262700" cy="221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u="sng">
                <a:solidFill>
                  <a:schemeClr val="hlink"/>
                </a:solidFill>
                <a:hlinkClick r:id="rId9"/>
              </a:rPr>
              <a:t>Airstrike</a:t>
            </a:r>
            <a:endParaRPr/>
          </a:p>
        </p:txBody>
      </p:sp>
      <p:sp>
        <p:nvSpPr>
          <p:cNvPr id="88" name="Shape 88"/>
          <p:cNvSpPr txBox="1"/>
          <p:nvPr/>
        </p:nvSpPr>
        <p:spPr>
          <a:xfrm>
            <a:off x="7423575" y="4772125"/>
            <a:ext cx="1091700" cy="221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u="sng">
                <a:solidFill>
                  <a:schemeClr val="hlink"/>
                </a:solidFill>
                <a:hlinkClick r:id="rId10"/>
              </a:rPr>
              <a:t>Puncture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pic>
        <p:nvPicPr>
          <p:cNvPr id="94" name="Shape 94"/>
          <p:cNvPicPr preferRelativeResize="0"/>
          <p:nvPr/>
        </p:nvPicPr>
        <p:blipFill rotWithShape="1">
          <a:blip r:embed="rId3">
            <a:alphaModFix/>
          </a:blip>
          <a:srcRect b="0" l="13329" r="0" t="0"/>
          <a:stretch/>
        </p:blipFill>
        <p:spPr>
          <a:xfrm>
            <a:off x="323850" y="2209800"/>
            <a:ext cx="2476500" cy="2857500"/>
          </a:xfrm>
          <a:prstGeom prst="rect">
            <a:avLst/>
          </a:prstGeom>
          <a:noFill/>
          <a:ln>
            <a:noFill/>
          </a:ln>
        </p:spPr>
      </p:pic>
      <p:sp>
        <p:nvSpPr>
          <p:cNvPr id="95" name="Shape 95"/>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Why do people talk about nuclear waste so much?</a:t>
            </a:r>
            <a:endParaRPr/>
          </a:p>
        </p:txBody>
      </p:sp>
      <p:sp>
        <p:nvSpPr>
          <p:cNvPr id="96" name="Shape 96"/>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a:spcBef>
                <a:spcPts val="450"/>
              </a:spcBef>
              <a:spcAft>
                <a:spcPts val="0"/>
              </a:spcAft>
              <a:buNone/>
            </a:pPr>
            <a:r>
              <a:rPr lang="en-US"/>
              <a:t>Politics!</a:t>
            </a:r>
            <a:endParaRPr/>
          </a:p>
        </p:txBody>
      </p:sp>
      <p:sp>
        <p:nvSpPr>
          <p:cNvPr id="97" name="Shape 97"/>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98" name="Shape 98"/>
          <p:cNvPicPr preferRelativeResize="0"/>
          <p:nvPr/>
        </p:nvPicPr>
        <p:blipFill>
          <a:blip r:embed="rId4">
            <a:alphaModFix/>
          </a:blip>
          <a:stretch>
            <a:fillRect/>
          </a:stretch>
        </p:blipFill>
        <p:spPr>
          <a:xfrm>
            <a:off x="2431625" y="645575"/>
            <a:ext cx="2274700" cy="2169725"/>
          </a:xfrm>
          <a:prstGeom prst="rect">
            <a:avLst/>
          </a:prstGeom>
          <a:noFill/>
          <a:ln>
            <a:noFill/>
          </a:ln>
        </p:spPr>
      </p:pic>
      <p:pic>
        <p:nvPicPr>
          <p:cNvPr id="99" name="Shape 99"/>
          <p:cNvPicPr preferRelativeResize="0"/>
          <p:nvPr/>
        </p:nvPicPr>
        <p:blipFill>
          <a:blip r:embed="rId5">
            <a:alphaModFix/>
          </a:blip>
          <a:stretch>
            <a:fillRect/>
          </a:stretch>
        </p:blipFill>
        <p:spPr>
          <a:xfrm>
            <a:off x="7181850" y="777413"/>
            <a:ext cx="2038350" cy="3038475"/>
          </a:xfrm>
          <a:prstGeom prst="rect">
            <a:avLst/>
          </a:prstGeom>
          <a:noFill/>
          <a:ln>
            <a:noFill/>
          </a:ln>
        </p:spPr>
      </p:pic>
      <p:pic>
        <p:nvPicPr>
          <p:cNvPr id="100" name="Shape 100"/>
          <p:cNvPicPr preferRelativeResize="0"/>
          <p:nvPr/>
        </p:nvPicPr>
        <p:blipFill>
          <a:blip r:embed="rId6">
            <a:alphaModFix/>
          </a:blip>
          <a:stretch>
            <a:fillRect/>
          </a:stretch>
        </p:blipFill>
        <p:spPr>
          <a:xfrm>
            <a:off x="4800600" y="1333413"/>
            <a:ext cx="2381250" cy="3648075"/>
          </a:xfrm>
          <a:prstGeom prst="rect">
            <a:avLst/>
          </a:prstGeom>
          <a:noFill/>
          <a:ln>
            <a:noFill/>
          </a:ln>
        </p:spPr>
      </p:pic>
      <p:pic>
        <p:nvPicPr>
          <p:cNvPr id="101" name="Shape 101"/>
          <p:cNvPicPr preferRelativeResize="0"/>
          <p:nvPr/>
        </p:nvPicPr>
        <p:blipFill rotWithShape="1">
          <a:blip r:embed="rId7">
            <a:alphaModFix/>
          </a:blip>
          <a:srcRect b="0" l="0" r="0" t="3993"/>
          <a:stretch/>
        </p:blipFill>
        <p:spPr>
          <a:xfrm>
            <a:off x="2800350" y="2951775"/>
            <a:ext cx="1677150" cy="2267925"/>
          </a:xfrm>
          <a:prstGeom prst="rect">
            <a:avLst/>
          </a:prstGeom>
          <a:noFill/>
          <a:ln>
            <a:noFill/>
          </a:ln>
        </p:spPr>
      </p:pic>
      <p:pic>
        <p:nvPicPr>
          <p:cNvPr id="102" name="Shape 102"/>
          <p:cNvPicPr preferRelativeResize="0"/>
          <p:nvPr/>
        </p:nvPicPr>
        <p:blipFill>
          <a:blip r:embed="rId8">
            <a:alphaModFix/>
          </a:blip>
          <a:stretch>
            <a:fillRect/>
          </a:stretch>
        </p:blipFill>
        <p:spPr>
          <a:xfrm>
            <a:off x="1762700" y="577227"/>
            <a:ext cx="6088392" cy="45662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pic>
        <p:nvPicPr>
          <p:cNvPr id="108" name="Shape 108"/>
          <p:cNvPicPr preferRelativeResize="0"/>
          <p:nvPr/>
        </p:nvPicPr>
        <p:blipFill>
          <a:blip r:embed="rId3">
            <a:alphaModFix/>
          </a:blip>
          <a:stretch>
            <a:fillRect/>
          </a:stretch>
        </p:blipFill>
        <p:spPr>
          <a:xfrm>
            <a:off x="-44697" y="-4650"/>
            <a:ext cx="3433045" cy="5143502"/>
          </a:xfrm>
          <a:prstGeom prst="rect">
            <a:avLst/>
          </a:prstGeom>
          <a:noFill/>
          <a:ln>
            <a:noFill/>
          </a:ln>
        </p:spPr>
      </p:pic>
      <p:sp>
        <p:nvSpPr>
          <p:cNvPr id="109" name="Shape 109"/>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How does nuclear compare?</a:t>
            </a:r>
            <a:endParaRPr/>
          </a:p>
        </p:txBody>
      </p:sp>
      <p:sp>
        <p:nvSpPr>
          <p:cNvPr id="110" name="Shape 110"/>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111" name="Shape 111"/>
          <p:cNvPicPr preferRelativeResize="0"/>
          <p:nvPr/>
        </p:nvPicPr>
        <p:blipFill>
          <a:blip r:embed="rId4">
            <a:alphaModFix/>
          </a:blip>
          <a:stretch>
            <a:fillRect/>
          </a:stretch>
        </p:blipFill>
        <p:spPr>
          <a:xfrm>
            <a:off x="483350" y="653425"/>
            <a:ext cx="4804400" cy="4643250"/>
          </a:xfrm>
          <a:prstGeom prst="rect">
            <a:avLst/>
          </a:prstGeom>
          <a:noFill/>
          <a:ln>
            <a:noFill/>
          </a:ln>
        </p:spPr>
      </p:pic>
      <p:pic>
        <p:nvPicPr>
          <p:cNvPr id="112" name="Shape 112"/>
          <p:cNvPicPr preferRelativeResize="0"/>
          <p:nvPr/>
        </p:nvPicPr>
        <p:blipFill rotWithShape="1">
          <a:blip r:embed="rId5">
            <a:alphaModFix/>
          </a:blip>
          <a:srcRect b="0" l="3338" r="7858" t="2940"/>
          <a:stretch/>
        </p:blipFill>
        <p:spPr>
          <a:xfrm>
            <a:off x="2069775" y="653413"/>
            <a:ext cx="5540100" cy="4511625"/>
          </a:xfrm>
          <a:prstGeom prst="rect">
            <a:avLst/>
          </a:prstGeom>
          <a:noFill/>
          <a:ln>
            <a:noFill/>
          </a:ln>
        </p:spPr>
      </p:pic>
      <p:pic>
        <p:nvPicPr>
          <p:cNvPr id="113" name="Shape 113"/>
          <p:cNvPicPr preferRelativeResize="0"/>
          <p:nvPr/>
        </p:nvPicPr>
        <p:blipFill>
          <a:blip r:embed="rId6">
            <a:alphaModFix/>
          </a:blip>
          <a:stretch>
            <a:fillRect/>
          </a:stretch>
        </p:blipFill>
        <p:spPr>
          <a:xfrm>
            <a:off x="1946705" y="-4650"/>
            <a:ext cx="7273492" cy="5143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pic>
        <p:nvPicPr>
          <p:cNvPr id="119" name="Shape 119"/>
          <p:cNvPicPr preferRelativeResize="0"/>
          <p:nvPr/>
        </p:nvPicPr>
        <p:blipFill>
          <a:blip r:embed="rId3">
            <a:alphaModFix/>
          </a:blip>
          <a:stretch>
            <a:fillRect/>
          </a:stretch>
        </p:blipFill>
        <p:spPr>
          <a:xfrm>
            <a:off x="5657850" y="1161125"/>
            <a:ext cx="2991776" cy="2991775"/>
          </a:xfrm>
          <a:prstGeom prst="rect">
            <a:avLst/>
          </a:prstGeom>
          <a:noFill/>
          <a:ln>
            <a:noFill/>
          </a:ln>
        </p:spPr>
      </p:pic>
      <p:sp>
        <p:nvSpPr>
          <p:cNvPr id="120" name="Shape 120"/>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Reduce, reuse, recycle</a:t>
            </a:r>
            <a:endParaRPr/>
          </a:p>
        </p:txBody>
      </p:sp>
      <p:sp>
        <p:nvSpPr>
          <p:cNvPr id="121" name="Shape 121"/>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pic>
        <p:nvPicPr>
          <p:cNvPr id="122" name="Shape 122"/>
          <p:cNvPicPr preferRelativeResize="0"/>
          <p:nvPr/>
        </p:nvPicPr>
        <p:blipFill>
          <a:blip r:embed="rId4">
            <a:alphaModFix/>
          </a:blip>
          <a:stretch>
            <a:fillRect/>
          </a:stretch>
        </p:blipFill>
        <p:spPr>
          <a:xfrm>
            <a:off x="0" y="-32377"/>
            <a:ext cx="5227301" cy="5247425"/>
          </a:xfrm>
          <a:prstGeom prst="rect">
            <a:avLst/>
          </a:prstGeom>
          <a:noFill/>
          <a:ln>
            <a:noFill/>
          </a:ln>
        </p:spPr>
      </p:pic>
      <p:pic>
        <p:nvPicPr>
          <p:cNvPr id="123" name="Shape 123"/>
          <p:cNvPicPr preferRelativeResize="0"/>
          <p:nvPr/>
        </p:nvPicPr>
        <p:blipFill>
          <a:blip r:embed="rId5">
            <a:alphaModFix/>
          </a:blip>
          <a:stretch>
            <a:fillRect/>
          </a:stretch>
        </p:blipFill>
        <p:spPr>
          <a:xfrm>
            <a:off x="5119875" y="713574"/>
            <a:ext cx="4051925" cy="4051925"/>
          </a:xfrm>
          <a:prstGeom prst="rect">
            <a:avLst/>
          </a:prstGeom>
          <a:noFill/>
          <a:ln>
            <a:noFill/>
          </a:ln>
        </p:spPr>
      </p:pic>
      <p:pic>
        <p:nvPicPr>
          <p:cNvPr id="124" name="Shape 124"/>
          <p:cNvPicPr preferRelativeResize="0"/>
          <p:nvPr/>
        </p:nvPicPr>
        <p:blipFill>
          <a:blip r:embed="rId6">
            <a:alphaModFix/>
          </a:blip>
          <a:stretch>
            <a:fillRect/>
          </a:stretch>
        </p:blipFill>
        <p:spPr>
          <a:xfrm>
            <a:off x="5317028" y="0"/>
            <a:ext cx="3485494" cy="5143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131" name="Shape 131"/>
          <p:cNvPicPr preferRelativeResize="0"/>
          <p:nvPr/>
        </p:nvPicPr>
        <p:blipFill>
          <a:blip r:embed="rId3">
            <a:alphaModFix/>
          </a:blip>
          <a:stretch>
            <a:fillRect/>
          </a:stretch>
        </p:blipFill>
        <p:spPr>
          <a:xfrm>
            <a:off x="2205100" y="643750"/>
            <a:ext cx="4482901" cy="44828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Classroom Activity</a:t>
            </a:r>
            <a:endParaRPr/>
          </a:p>
        </p:txBody>
      </p:sp>
      <p:sp>
        <p:nvSpPr>
          <p:cNvPr id="138" name="Shape 138"/>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a:spcBef>
                <a:spcPts val="450"/>
              </a:spcBef>
              <a:spcAft>
                <a:spcPts val="0"/>
              </a:spcAft>
              <a:buNone/>
            </a:pPr>
            <a:r>
              <a:rPr b="1" lang="en-US"/>
              <a:t>Guess Relative Lifecycle Carbon Emissions</a:t>
            </a:r>
            <a:endParaRPr b="1"/>
          </a:p>
          <a:p>
            <a:pPr indent="-342900" lvl="0" marL="457200" rtl="0">
              <a:spcBef>
                <a:spcPts val="450"/>
              </a:spcBef>
              <a:spcAft>
                <a:spcPts val="0"/>
              </a:spcAft>
              <a:buSzPts val="1800"/>
              <a:buChar char="▪"/>
            </a:pPr>
            <a:r>
              <a:rPr lang="en-US"/>
              <a:t>Each cup represents a different energy source:  coal, gas, hydro, nuclear, solar, wind</a:t>
            </a:r>
            <a:endParaRPr/>
          </a:p>
          <a:p>
            <a:pPr indent="-342900" lvl="0" marL="457200" rtl="0">
              <a:spcBef>
                <a:spcPts val="0"/>
              </a:spcBef>
              <a:spcAft>
                <a:spcPts val="0"/>
              </a:spcAft>
              <a:buSzPts val="1800"/>
              <a:buChar char="▪"/>
            </a:pPr>
            <a:r>
              <a:rPr lang="en-US"/>
              <a:t>The black sand represents greenhouse gas emissions (waste!)</a:t>
            </a:r>
            <a:endParaRPr/>
          </a:p>
          <a:p>
            <a:pPr indent="0" lvl="0" marL="0" rtl="0">
              <a:spcBef>
                <a:spcPts val="450"/>
              </a:spcBef>
              <a:spcAft>
                <a:spcPts val="0"/>
              </a:spcAft>
              <a:buNone/>
            </a:pPr>
            <a:r>
              <a:rPr lang="en-US"/>
              <a:t>		Units:  grams of CO2 per kilowatt-hour</a:t>
            </a:r>
            <a:endParaRPr/>
          </a:p>
          <a:p>
            <a:pPr indent="-342900" lvl="0" marL="457200" rtl="0">
              <a:spcBef>
                <a:spcPts val="450"/>
              </a:spcBef>
              <a:spcAft>
                <a:spcPts val="0"/>
              </a:spcAft>
              <a:buSzPts val="1800"/>
              <a:buChar char="▪"/>
            </a:pPr>
            <a:r>
              <a:rPr lang="en-US"/>
              <a:t>Consider lifecyle carbon emissions (direct emissions from burning and indirect emissions from construction, etc)</a:t>
            </a:r>
            <a:endParaRPr/>
          </a:p>
          <a:p>
            <a:pPr indent="-342900" lvl="0" marL="457200" rtl="0">
              <a:spcBef>
                <a:spcPts val="0"/>
              </a:spcBef>
              <a:spcAft>
                <a:spcPts val="0"/>
              </a:spcAft>
              <a:buSzPts val="1800"/>
              <a:buChar char="▪"/>
            </a:pPr>
            <a:r>
              <a:rPr lang="en-US"/>
              <a:t>Place in order from high to low</a:t>
            </a:r>
            <a:endParaRPr/>
          </a:p>
          <a:p>
            <a:pPr indent="-342900" lvl="0" marL="457200">
              <a:spcBef>
                <a:spcPts val="0"/>
              </a:spcBef>
              <a:spcAft>
                <a:spcPts val="0"/>
              </a:spcAft>
              <a:buSzPts val="1800"/>
              <a:buChar char="▪"/>
            </a:pPr>
            <a:r>
              <a:rPr lang="en-US"/>
              <a:t>Fill up each cup with the relative amount of carbon emissions (you are making a histogram graph)</a:t>
            </a:r>
            <a:endParaRPr/>
          </a:p>
        </p:txBody>
      </p:sp>
      <p:sp>
        <p:nvSpPr>
          <p:cNvPr id="139" name="Shape 139"/>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NEW DUKE ENERGY 3">
      <a:dk1>
        <a:srgbClr val="005072"/>
      </a:dk1>
      <a:lt1>
        <a:srgbClr val="FFFFFF"/>
      </a:lt1>
      <a:dk2>
        <a:srgbClr val="256B94"/>
      </a:dk2>
      <a:lt2>
        <a:srgbClr val="CACAC8"/>
      </a:lt2>
      <a:accent1>
        <a:srgbClr val="FF5A00"/>
      </a:accent1>
      <a:accent2>
        <a:srgbClr val="2EB135"/>
      </a:accent2>
      <a:accent3>
        <a:srgbClr val="F4AA00"/>
      </a:accent3>
      <a:accent4>
        <a:srgbClr val="34B5D0"/>
      </a:accent4>
      <a:accent5>
        <a:srgbClr val="007836"/>
      </a:accent5>
      <a:accent6>
        <a:srgbClr val="FF5A00"/>
      </a:accent6>
      <a:hlink>
        <a:srgbClr val="007DA4"/>
      </a:hlink>
      <a:folHlink>
        <a:srgbClr val="D5C2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