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</p:sldMasterIdLst>
  <p:notesMasterIdLst>
    <p:notesMasterId r:id="rId51"/>
  </p:notesMasterIdLst>
  <p:sldIdLst>
    <p:sldId id="256" r:id="rId17"/>
    <p:sldId id="291" r:id="rId18"/>
    <p:sldId id="323" r:id="rId19"/>
    <p:sldId id="324" r:id="rId20"/>
    <p:sldId id="270" r:id="rId21"/>
    <p:sldId id="259" r:id="rId22"/>
    <p:sldId id="274" r:id="rId23"/>
    <p:sldId id="263" r:id="rId24"/>
    <p:sldId id="280" r:id="rId25"/>
    <p:sldId id="268" r:id="rId26"/>
    <p:sldId id="272" r:id="rId27"/>
    <p:sldId id="286" r:id="rId28"/>
    <p:sldId id="292" r:id="rId29"/>
    <p:sldId id="294" r:id="rId30"/>
    <p:sldId id="267" r:id="rId31"/>
    <p:sldId id="258" r:id="rId32"/>
    <p:sldId id="269" r:id="rId33"/>
    <p:sldId id="275" r:id="rId34"/>
    <p:sldId id="271" r:id="rId35"/>
    <p:sldId id="260" r:id="rId36"/>
    <p:sldId id="290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2" autoAdjust="0"/>
    <p:restoredTop sz="80401" autoAdjust="0"/>
  </p:normalViewPr>
  <p:slideViewPr>
    <p:cSldViewPr>
      <p:cViewPr>
        <p:scale>
          <a:sx n="68" d="100"/>
          <a:sy n="68" d="100"/>
        </p:scale>
        <p:origin x="-330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1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Dummy Slide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 reactor cannot blow up like a bomb, for several reasons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-Containment forces too low (North Korea)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-Reactivity feedback mechanisms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	-Enrichment too low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Don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 take my word for it- we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ll show you-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Thermalization-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Neutron has to be SLOWED DOWN, 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Or it will bounce off the uranium-235.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talk them through as follows: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	1: rod pulled, chain reaction starts...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	2: so what happens to water temp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	3: what happens when water heats up (boils)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	4: what happens to neutrons if water boils? (speed up)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	5: And if neutrons go too fast what happens to reactor (shuts off)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So your telling me I can pull the control rod out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(try to make the thing blow up like a bomb)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and it will SHUT ITSELF DOWN!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LETS TRY IT!  (BORAX)  (Long video- but can skip forward)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Did this reactor blow up?  (nuclear explosion vs steam explosions)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AGAIN!  (SPERT)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But a twist.... what If I kept the water and steam inside a container when this happened?</a:t>
            </a:r>
          </a:p>
          <a:p>
            <a:pPr eaLnBrk="1" hangingPunct="1">
              <a:defRPr/>
            </a:pPr>
            <a:r>
              <a:rPr lang="en-US" sz="3000" smtClean="0">
                <a:latin typeface="Lucida Grande" charset="0"/>
                <a:cs typeface="Lucida Grande" charset="0"/>
                <a:sym typeface="Lucida Grande" charset="0"/>
              </a:rPr>
              <a:t>(dry ice bomb)</a:t>
            </a: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30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Steam explosions aren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 little things!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ＭＳ Ｐゴシック" charset="0"/>
              </a:rPr>
              <a:t>Steam release/explosion protection is why we have Containment</a:t>
            </a:r>
            <a:r>
              <a:rPr lang="en-US" sz="2400" dirty="0" smtClean="0">
                <a:effectLst/>
              </a:rPr>
              <a:t> </a:t>
            </a: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LOCA- Steam pressure-Containment Integrity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~580*F coolant, what happens if you break RCS pipe-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Containment fills with steam (~50psi)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	This is why containment exists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		Allow us to cool and reuse the water (ECCS)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		Keep the coolant from </a:t>
            </a:r>
            <a:r>
              <a:rPr lang="ja-JP" altLang="en-US" sz="2200" dirty="0" smtClean="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getting out</a:t>
            </a:r>
            <a:r>
              <a:rPr lang="ja-JP" altLang="en-US" sz="2200" dirty="0" smtClean="0">
                <a:latin typeface="Arial"/>
                <a:cs typeface="Lucida Grande" charset="0"/>
                <a:sym typeface="Lucida Grande" charset="0"/>
              </a:rPr>
              <a:t>”</a:t>
            </a: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ALL US REACTORS ARE DESIGNED TO WITHSTAND A COMPLETE BREAK IN THE RCS.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Fuel Temp coeff.- we plan ahead, this will kill the reactor even before the water boils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as uranium fuel heats up (faster than water)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	the neutrons get absorbed by the U-238 and the reactor dies.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Much faster! 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So reactor can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 blow up like a bomb, you can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 even boil the water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	(TRIGA reactor at Penn state)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/>
            </a:r>
            <a:b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</a:b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 matter how well the systems are designed,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A person still runs them...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So lets get Homer out of the way.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Notice how complicated the control panel is...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So there IS risk- like anything else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What do we do about it-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THIS IS A REAL ONE (Oconee)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-SRO training, initial testing, Simulator refresh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Knowing the buttons only skims the surface....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Red carpet-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Need operator approval because you</a:t>
            </a:r>
            <a:r>
              <a:rPr lang="ja-JP" altLang="en-US" sz="2200" dirty="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d be in arms reach of buttons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Three way communication (try it with a student)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	Have to get things right in nuclear...(even though it can</a:t>
            </a:r>
            <a:r>
              <a:rPr lang="ja-JP" altLang="en-US" sz="2200" dirty="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t blow up)	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AP1000 Simulator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Unit 1 Control Room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Chernobyl-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A word- This power plant design could not be made in the US-  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leningrad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`75 Power Oscillations caused fuel melt</a:t>
            </a:r>
          </a:p>
          <a:p>
            <a:pPr eaLnBrk="1" hangingPunct="1">
              <a:defRPr/>
            </a:pP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Ignalina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`83 +reactivity on rod drop discovered- no fix made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Narrative-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1:Turbine trip-&gt; Slowdown of 4 RCP</a:t>
            </a:r>
            <a:r>
              <a:rPr lang="ja-JP" altLang="en-US" sz="2200" dirty="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s fed by generator (other 4 offsite power)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2: + reactivity as water flow decreases (+mod Temp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Coeff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3: Less flow-&gt; Increased RCS temps, lower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subcooling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, pumps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cavitate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, Flow drops sharply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4: + reactivity as water flow decreases (+mod Temp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Coeff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5: MANUAL SCRAM on power increase- Graphite followers=reactivity addition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6: + reactivity as water is displaced by graphite at base of core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BOOM- 2100 ton containment lid blown off reactor through ceiling.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7: graphite catches fire- core melts, 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8: sand added to core by liquidators to extinguish the fire- core heats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9: Suppression pool had to be drained to prevent thermal explosion from corium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Issues: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1: Graphite Water Displacers on control rods;  Water-&gt;Graphite is reactivity addition (graphite has lower absorption cross section)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2: Void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Coeff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could become so severely + that it could make power reactivity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coeff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+ when sufficient rods were removed (as done @ Chernobyl)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3: OE not used-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Ignalina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in 1983 discovered this problem- no fixes were made.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4: Push to get the test done- Break one barrier after another.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CONTAMINATION Killed: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28 liquidator deaths within 1 month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19 more by end of 2004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UN 2005 Study Sites 56 deaths from Chernobyl</a:t>
            </a:r>
          </a:p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(4000 Fatal Cancers ESTIMATED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from the accident.  These would be added to the 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100,000 </a:t>
            </a:r>
            <a:r>
              <a:rPr lang="en-US" altLang="ja-JP" sz="2200" dirty="0" smtClean="0">
                <a:latin typeface="Arial"/>
                <a:cs typeface="Lucida Grande" charset="0"/>
                <a:sym typeface="Lucida Grande" charset="0"/>
              </a:rPr>
              <a:t>cancers that would have normally</a:t>
            </a:r>
            <a:r>
              <a:rPr lang="en-US" altLang="ja-JP" sz="2200" baseline="0" dirty="0" smtClean="0">
                <a:latin typeface="Arial"/>
                <a:cs typeface="Lucida Grande" charset="0"/>
                <a:sym typeface="Lucida Grande" charset="0"/>
              </a:rPr>
              <a:t> occurred over 30 years without any reactor accident. </a:t>
            </a:r>
            <a:r>
              <a:rPr lang="en-US" sz="2200" dirty="0" err="1" smtClean="0">
                <a:latin typeface="Lucida Grande" charset="0"/>
                <a:cs typeface="Lucida Grande" charset="0"/>
                <a:sym typeface="Lucida Grande" charset="0"/>
              </a:rPr>
              <a:t>pg</a:t>
            </a: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 16 IAEA Chernobyl Report)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Thyroid Cancer- I-131 uptake from the smoke that landed over the countryside.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&gt;4000 Thyroid cancers, 15 deaths- Mostly from non-treatment.  (IAEA report)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Rad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Levels from Pandora’s </a:t>
            </a:r>
            <a:r>
              <a:rPr lang="en-US" sz="2200" baseline="0" dirty="0" err="1" smtClean="0">
                <a:latin typeface="Lucida Grande" charset="0"/>
                <a:cs typeface="Lucida Grande" charset="0"/>
                <a:sym typeface="Lucida Grande" charset="0"/>
              </a:rPr>
              <a:t>Proimise</a:t>
            </a: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Layers, Defense in Depth-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Want to isolate Fission Products from everyone-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Containment- defense in depth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Three Mile Island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Ed Fredrick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This is what TMI looks like today..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Narrative of TMI Events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Demins trip-&gt;FW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AFW (but it was left isolated by maint.)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SG boiling dry - No heat removal mechanism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RX temp &amp; Press rise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Pressurizer level rises (due to pressure rise)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PORV lifts- discharges to tank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Valve sticks OPEN-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Pressurizer level NOT A PRESSURE INDICATOR (unknown to ops)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Steam forms in reactor (raises pzr level-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ops thinks overpressure danger because of rising pzr level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ops cuts high pressure injection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Core uncovers and melts 1/3 of the fuel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Hydrogen explosion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This is what TMI looks like today (and the day after the accident)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 Deaths (NRC)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But it scared the crap out of people-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People really thought they were leaving and never coming back...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But containment worked.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Fuel removed and transported to Idaho- now lives at CPP-1774 (Chemical Proccessing Plant-1774)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Thickness of layers</a:t>
            </a: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>
                <a:latin typeface="Lucida Grande" charset="0"/>
                <a:cs typeface="Lucida Grande" charset="0"/>
                <a:sym typeface="Lucida Grande" charset="0"/>
              </a:rPr>
              <a:t>For perspective- our parking garage</a:t>
            </a: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  </a:t>
            </a:r>
          </a:p>
          <a:p>
            <a:pPr eaLnBrk="1" hangingPunct="1">
              <a:defRPr/>
            </a:pPr>
            <a:r>
              <a:rPr lang="en-US" sz="2200" baseline="0" dirty="0" smtClean="0">
                <a:latin typeface="Lucida Grande" charset="0"/>
                <a:cs typeface="Lucida Grande" charset="0"/>
                <a:sym typeface="Lucida Grande" charset="0"/>
              </a:rPr>
              <a:t>How much concrete does it take to hold a car?</a:t>
            </a: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Containment is thick- (4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-6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Airplane Crashes: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Aircraft Impact assessment- Design Requirement (767)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Model Verified with F-14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Decay heat- As long as the core is cool- you</a:t>
            </a:r>
            <a:r>
              <a:rPr lang="ja-JP" altLang="en-US" sz="22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re safe...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General rule- High pressure and low pressure systems+ Pressure relief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ECCS- systems to cool core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(BWR example- ADS, HPCI(CS), RCIC, LPCI(CS), 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Also PWR RCP flywheels SIT, nat. circ, Aux FW.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Single Failure Design- Trains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-Is one emergency coolant pump enough?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How many are enough?</a:t>
            </a: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	How many emergency brakes are in your car....?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Example EPR Emergency Systems-(EPR)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Design Specific- but good feel for robustness</a:t>
            </a: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  <a:p>
            <a:pPr eaLnBrk="1" hangingPunct="1">
              <a:defRPr/>
            </a:pPr>
            <a:endParaRPr lang="en-US" sz="220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979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1372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40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659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3166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278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889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714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6061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5490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536430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153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178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296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0538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273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7130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8712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2960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5270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53046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07981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3049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2991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1895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4976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136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25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52175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281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1310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0391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73870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25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8169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47148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579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5658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7482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515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31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1287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848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0289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640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8269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77335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3751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37974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8100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99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786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53792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7478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0209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0359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8015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014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9666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43060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009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741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6249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7120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05816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15417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47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9567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633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3009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68156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4993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351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57736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81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448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167538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630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9867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5948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46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620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17420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4004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98008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745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852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0907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157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028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666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596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139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510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1583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603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77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5210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650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79668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40080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99869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25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383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898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0250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9700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6682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57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885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8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46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5500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67193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4845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92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013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851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4777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496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07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0296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306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0717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83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43072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314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760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494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37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448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38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68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655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193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105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4746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14344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9303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1803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7838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082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0784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1931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938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927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4377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752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505757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83854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1513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276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3528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616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252427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8056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787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1174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8739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28701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78270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31938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4681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974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996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53199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0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50508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248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3752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306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2469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54890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1109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96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298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wmv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4870450" y="5549900"/>
            <a:ext cx="325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Reactor Safety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41287" r="19191" b="6920"/>
          <a:stretch>
            <a:fillRect/>
          </a:stretch>
        </p:blipFill>
        <p:spPr bwMode="auto">
          <a:xfrm>
            <a:off x="4995863" y="1587500"/>
            <a:ext cx="3009900" cy="295433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3130" r="15208" b="5981"/>
          <a:stretch>
            <a:fillRect/>
          </a:stretch>
        </p:blipFill>
        <p:spPr bwMode="auto">
          <a:xfrm>
            <a:off x="6007100" y="1708150"/>
            <a:ext cx="7480300" cy="675005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/>
          </p:cNvSpPr>
          <p:nvPr/>
        </p:nvSpPr>
        <p:spPr bwMode="auto">
          <a:xfrm>
            <a:off x="266700" y="4102100"/>
            <a:ext cx="506888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Inherent Safety</a:t>
            </a:r>
          </a:p>
          <a:p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(this </a:t>
            </a:r>
            <a:r>
              <a:rPr lang="en-US" i="1">
                <a:solidFill>
                  <a:srgbClr val="FF0000"/>
                </a:solidFill>
                <a:ea typeface="ＭＳ Ｐゴシック" charset="0"/>
              </a:rPr>
              <a:t>is</a:t>
            </a:r>
            <a:r>
              <a:rPr lang="en-US">
                <a:solidFill>
                  <a:schemeClr val="tx1"/>
                </a:solidFill>
                <a:ea typeface="ＭＳ Ｐゴシック" charset="0"/>
              </a:rPr>
              <a:t> reactor physics)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rmalization and fis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1219200"/>
            <a:ext cx="11988800" cy="67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/>
          </p:cNvSpPr>
          <p:nvPr/>
        </p:nvSpPr>
        <p:spPr bwMode="auto">
          <a:xfrm>
            <a:off x="647700" y="2667000"/>
            <a:ext cx="11709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200" dirty="0" smtClean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A </a:t>
            </a:r>
            <a:r>
              <a:rPr lang="en-US" sz="7200" dirty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Control Rod Is Rapidly Pulled From The </a:t>
            </a:r>
            <a:r>
              <a:rPr lang="en-US" sz="7200" dirty="0" smtClean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Reactor-</a:t>
            </a:r>
          </a:p>
          <a:p>
            <a:endParaRPr lang="en-US" sz="7200" dirty="0">
              <a:solidFill>
                <a:schemeClr val="tx1"/>
              </a:solidFill>
              <a:latin typeface="Chalkduster" charset="0"/>
              <a:ea typeface="ＭＳ Ｐゴシック" charset="0"/>
              <a:sym typeface="Chalkduster" charset="0"/>
            </a:endParaRPr>
          </a:p>
          <a:p>
            <a:r>
              <a:rPr lang="en-US" sz="7200" dirty="0" smtClean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 </a:t>
            </a:r>
            <a:r>
              <a:rPr lang="en-US" sz="7200" dirty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What W</a:t>
            </a:r>
            <a:r>
              <a:rPr lang="en-US" sz="7200" dirty="0" smtClean="0">
                <a:solidFill>
                  <a:schemeClr val="tx1"/>
                </a:solidFill>
                <a:latin typeface="Chalkduster" charset="0"/>
                <a:ea typeface="ＭＳ Ｐゴシック" charset="0"/>
                <a:sym typeface="Chalkduster" charset="0"/>
              </a:rPr>
              <a:t>ill Happen?</a:t>
            </a:r>
            <a:endParaRPr lang="en-US" sz="7200" dirty="0">
              <a:solidFill>
                <a:schemeClr val="tx1"/>
              </a:solidFill>
              <a:latin typeface="Chalkduster" charset="0"/>
              <a:ea typeface="ＭＳ Ｐゴシック" charset="0"/>
              <a:sym typeface="Chalkduster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WR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612" y="1387474"/>
            <a:ext cx="9907587" cy="7493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ERT-Operator-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641" end="53714.3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000" y="1676400"/>
            <a:ext cx="8923337" cy="6580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ter Heat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480" end="81975.5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600" y="914400"/>
            <a:ext cx="9601200" cy="7715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966\Pictures\Cuta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1828800"/>
            <a:ext cx="10844213" cy="6096000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nn State Nuclear Rea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800" y="1295400"/>
            <a:ext cx="8579556" cy="579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5556250" y="4152900"/>
            <a:ext cx="18811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Humans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298950"/>
            <a:ext cx="4165600" cy="2667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mer_R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2.5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6324" y="990600"/>
            <a:ext cx="9592489" cy="727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8885238" y="4229100"/>
            <a:ext cx="37306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Multiple Barriers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r="594"/>
          <a:stretch>
            <a:fillRect/>
          </a:stretch>
        </p:blipFill>
        <p:spPr bwMode="auto">
          <a:xfrm>
            <a:off x="698500" y="381000"/>
            <a:ext cx="6375400" cy="843756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4700" y="939800"/>
            <a:ext cx="11430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conee Control Roo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28" y="609600"/>
            <a:ext cx="13004800" cy="731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9"/>
          <a:stretch>
            <a:fillRect/>
          </a:stretch>
        </p:blipFill>
        <p:spPr bwMode="auto">
          <a:xfrm>
            <a:off x="368300" y="977900"/>
            <a:ext cx="12249150" cy="7315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230188" y="4508500"/>
            <a:ext cx="23987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Chernobyl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0825"/>
            <a:ext cx="89281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0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876300"/>
            <a:ext cx="9918700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05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6807200" cy="879475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01700"/>
            <a:ext cx="7937500" cy="793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4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5"/>
          <p:cNvGrpSpPr>
            <a:grpSpLocks/>
          </p:cNvGrpSpPr>
          <p:nvPr/>
        </p:nvGrpSpPr>
        <p:grpSpPr bwMode="auto">
          <a:xfrm>
            <a:off x="1244600" y="2286000"/>
            <a:ext cx="10261600" cy="5448300"/>
            <a:chOff x="0" y="0"/>
            <a:chExt cx="9600" cy="5400"/>
          </a:xfrm>
        </p:grpSpPr>
        <p:pic>
          <p:nvPicPr>
            <p:cNvPr id="7577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7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25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228850"/>
            <a:ext cx="940117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5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2228850"/>
            <a:ext cx="9401175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3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5"/>
          <p:cNvGrpSpPr>
            <a:grpSpLocks/>
          </p:cNvGrpSpPr>
          <p:nvPr/>
        </p:nvGrpSpPr>
        <p:grpSpPr bwMode="auto">
          <a:xfrm>
            <a:off x="1244600" y="2286000"/>
            <a:ext cx="10261600" cy="5448300"/>
            <a:chOff x="0" y="0"/>
            <a:chExt cx="9600" cy="5400"/>
          </a:xfrm>
        </p:grpSpPr>
        <p:pic>
          <p:nvPicPr>
            <p:cNvPr id="75778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7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600" cy="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27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ainment Structur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1828800"/>
            <a:ext cx="1156677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/>
          </p:cNvSpPr>
          <p:nvPr/>
        </p:nvSpPr>
        <p:spPr bwMode="auto">
          <a:xfrm>
            <a:off x="2587625" y="4216400"/>
            <a:ext cx="9858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TMI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0" y="1922463"/>
            <a:ext cx="4991100" cy="7005637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PHOTO_13198960_62692_31001126_a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4" t="24364" r="5548" b="15720"/>
          <a:stretch/>
        </p:blipFill>
        <p:spPr>
          <a:xfrm>
            <a:off x="5495149" y="2263043"/>
            <a:ext cx="6788124" cy="55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100"/>
            <a:ext cx="12395200" cy="91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MI_MU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800" y="1143000"/>
            <a:ext cx="11811000" cy="66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100"/>
            <a:ext cx="12395200" cy="916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69900"/>
            <a:ext cx="5765800" cy="80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92100"/>
            <a:ext cx="12004675" cy="86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2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t="8229" b="4218"/>
          <a:stretch>
            <a:fillRect/>
          </a:stretch>
        </p:blipFill>
        <p:spPr bwMode="auto">
          <a:xfrm>
            <a:off x="2671763" y="587375"/>
            <a:ext cx="7662862" cy="8496300"/>
          </a:xfrm>
          <a:prstGeom prst="rect">
            <a:avLst/>
          </a:prstGeom>
          <a:noFill/>
          <a:ln>
            <a:noFill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85850"/>
            <a:ext cx="10134600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uclearplanevsconc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6255" y="1219200"/>
            <a:ext cx="10123487" cy="7529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419225" y="3536950"/>
            <a:ext cx="4210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>
                <a:solidFill>
                  <a:schemeClr val="tx1"/>
                </a:solidFill>
                <a:ea typeface="ＭＳ Ｐゴシック" charset="0"/>
              </a:rPr>
              <a:t>(</a:t>
            </a:r>
            <a:r>
              <a:rPr lang="en-US" sz="4000" i="1">
                <a:solidFill>
                  <a:schemeClr val="tx1"/>
                </a:solidFill>
                <a:ea typeface="ＭＳ Ｐゴシック" charset="0"/>
              </a:rPr>
              <a:t>Emergency Systems</a:t>
            </a:r>
            <a:r>
              <a:rPr lang="en-US">
                <a:solidFill>
                  <a:schemeClr val="tx1"/>
                </a:solidFill>
                <a:ea typeface="ＭＳ Ｐゴシック" charset="0"/>
              </a:rPr>
              <a:t>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r="11189" b="3514"/>
          <a:stretch>
            <a:fillRect/>
          </a:stretch>
        </p:blipFill>
        <p:spPr bwMode="auto">
          <a:xfrm>
            <a:off x="7164388" y="1765300"/>
            <a:ext cx="5854700" cy="6210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S_F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" y="1600200"/>
            <a:ext cx="10857088" cy="6107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PR 4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1066800"/>
            <a:ext cx="11901312" cy="6694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Pages>0</Pages>
  <Words>760</Words>
  <Characters>0</Characters>
  <Application>Microsoft Office PowerPoint</Application>
  <PresentationFormat>Custom</PresentationFormat>
  <Lines>0</Lines>
  <Paragraphs>179</Paragraphs>
  <Slides>34</Slides>
  <Notes>34</Notes>
  <HiddenSlides>0</HiddenSlides>
  <MMClips>12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Title &amp; Bullets</vt:lpstr>
      <vt:lpstr>Title &amp; Subtitle</vt:lpstr>
      <vt:lpstr>1_Title &amp; Bullets</vt:lpstr>
      <vt:lpstr>1_Title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Zohner, Nathan L. (INPO)</dc:creator>
  <cp:lastModifiedBy>DiPinto, Laura (204051834)</cp:lastModifiedBy>
  <cp:revision>19</cp:revision>
  <dcterms:modified xsi:type="dcterms:W3CDTF">2013-12-10T22:28:12Z</dcterms:modified>
</cp:coreProperties>
</file>