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</p:sldMasterIdLst>
  <p:notesMasterIdLst>
    <p:notesMasterId r:id="rId34"/>
  </p:notesMasterIdLst>
  <p:sldIdLst>
    <p:sldId id="256" r:id="rId18"/>
    <p:sldId id="265" r:id="rId19"/>
    <p:sldId id="263" r:id="rId20"/>
    <p:sldId id="266" r:id="rId21"/>
    <p:sldId id="272" r:id="rId22"/>
    <p:sldId id="257" r:id="rId23"/>
    <p:sldId id="262" r:id="rId24"/>
    <p:sldId id="264" r:id="rId25"/>
    <p:sldId id="274" r:id="rId26"/>
    <p:sldId id="261" r:id="rId27"/>
    <p:sldId id="271" r:id="rId28"/>
    <p:sldId id="267" r:id="rId29"/>
    <p:sldId id="259" r:id="rId30"/>
    <p:sldId id="258" r:id="rId31"/>
    <p:sldId id="268" r:id="rId32"/>
    <p:sldId id="273" r:id="rId3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90" autoAdjust="0"/>
  </p:normalViewPr>
  <p:slideViewPr>
    <p:cSldViewPr>
      <p:cViewPr varScale="1">
        <p:scale>
          <a:sx n="52" d="100"/>
          <a:sy n="52" d="100"/>
        </p:scale>
        <p:origin x="-1344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Power Cost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EIA Annual energy review 2010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(Blue is conventional design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(source</a:t>
            </a: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data off slide to right)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There is no perfect solution- (each power supply has yellow in the chart)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each has a drawback- 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(EPRI 2010)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Fuel Volumes- 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This much thorium could provide all the energy you need for a lifetime....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(How much gas will your car need this week?)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Energy Perspectives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Conservation: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Even with less power/person the country still uses more power because of population growth.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(EIA)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Maybe we could cut back....all byt CLF bulbs.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So what?  You can breathe easier, you aren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 responsible for most of it...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The best thing you could do is NOT DRIVE!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Most energy is for heating.. 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Curling iron 1200w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Water heater 3,000w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Microwave ~1,200w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10A (vacuum)=~1200w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Computers ~100w (WIDE variation up to 1,000w)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Bad bulb ~75w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Good bulb~7w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       *THESE were taken from my house... Nothing special about them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*numbers from 2008 Energy review (EIA.DOE.GOV)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Where does our power actually come from?  (we don;t burn gas... what do we do?)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Answer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*all numbers from 2012 Annual Energy review (data year 2011) (EIA.DOE/AER)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Energy Independence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”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... whats the replacement for gasoline....?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CARS are biggest energy use-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AFTER THAT IS ELECTRICITY-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Base Load Vs Peak Load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AC- Your AC turns on as day heats up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so does you everyone elses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So the city needs more power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And it all reverses as the temps go down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On the Big Scale-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Grid Controllers balance supply and demand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1 Cyclist= 100W (500W for Pro Athlete)  So hair dryer is 15 people!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SURPRISE: Use isn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 constant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What happens if we need more than is there?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Blackout (occurred in evening)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TVA Load profile for wind and Sequoyah Unit 1</a:t>
            </a: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1 MW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isn</a:t>
            </a:r>
            <a:r>
              <a:rPr lang="ja-JP" altLang="en-US" sz="2200" dirty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 always a MW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Use gas/ pumped storage 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to 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supplement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 *** We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don;t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use the same amount per day</a:t>
            </a:r>
          </a:p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Power Cost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EIA Annual energy review 2010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032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4887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60872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2477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511625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5622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7030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3886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23998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521139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12323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1152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4927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76551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88465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74410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43278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3503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03910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6802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874923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747464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28383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20588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71595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9360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8915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086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631331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1451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78135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86589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39183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39854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015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997634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56681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21330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98149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84524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179325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3812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025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702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2247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241832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04286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87177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58764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17240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2711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798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73507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3697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07385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472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79605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1385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994467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539472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85752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4511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28839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24648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320777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1951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6723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3159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02015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60036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872149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444847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01760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3032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82237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99484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668908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6559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7994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6044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35298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5462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828924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843331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289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43974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18211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91766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0345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13333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4702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1240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52027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5660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155238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913743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1490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369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12135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9240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80571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5336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4305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8425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6342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40322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5036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975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877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7283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60622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86404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76879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4946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6560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3987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3605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20960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2717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969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9125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30948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1073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56462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922331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4880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322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742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37511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08506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0643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547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402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223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1220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56124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630190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59030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225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250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5718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1855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306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0898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6517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336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5369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73092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21303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839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9831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7092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22712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03696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77567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16202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756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5752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789085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900371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54585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9953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0181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91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020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159410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671922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79737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94469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1876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2077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49354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89184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9681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33555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7509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63974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872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67662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902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037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08866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00943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018584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98857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4496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931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4732338" y="6362700"/>
            <a:ext cx="35290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Energy Realities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971" r="2228" b="3435"/>
          <a:stretch>
            <a:fillRect/>
          </a:stretch>
        </p:blipFill>
        <p:spPr bwMode="auto">
          <a:xfrm>
            <a:off x="4610100" y="1892300"/>
            <a:ext cx="3773488" cy="2781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900" y="901700"/>
            <a:ext cx="9791700" cy="847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0" name="Object 2"/>
          <p:cNvGraphicFramePr>
            <a:graphicFrameLocks/>
          </p:cNvGraphicFramePr>
          <p:nvPr/>
        </p:nvGraphicFramePr>
        <p:xfrm>
          <a:off x="406400" y="2235200"/>
          <a:ext cx="12157075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Chart" r:id="rId5" imgW="17079365" imgH="8156448" progId="MSGraph.Chart.8">
                  <p:embed/>
                </p:oleObj>
              </mc:Choice>
              <mc:Fallback>
                <p:oleObj name="Chart" r:id="rId5" imgW="17079365" imgH="8156448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2235200"/>
                        <a:ext cx="12157075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/>
          </p:cNvSpPr>
          <p:nvPr/>
        </p:nvSpPr>
        <p:spPr bwMode="auto">
          <a:xfrm>
            <a:off x="2424113" y="355600"/>
            <a:ext cx="8550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Cost of Power (including construction)</a:t>
            </a: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3632200" y="8312150"/>
            <a:ext cx="515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EIA 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912" r="1677" b="59645"/>
          <a:stretch>
            <a:fillRect/>
          </a:stretch>
        </p:blipFill>
        <p:spPr bwMode="auto">
          <a:xfrm>
            <a:off x="1092200" y="215900"/>
            <a:ext cx="10604500" cy="932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-609600"/>
            <a:ext cx="8128000" cy="109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75" y="1473200"/>
            <a:ext cx="14668500" cy="977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800" y="0"/>
            <a:ext cx="19507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/>
          </p:cNvSpPr>
          <p:nvPr/>
        </p:nvSpPr>
        <p:spPr bwMode="auto">
          <a:xfrm>
            <a:off x="5211763" y="241300"/>
            <a:ext cx="23415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8473" r="2850" b="847"/>
          <a:stretch>
            <a:fillRect/>
          </a:stretch>
        </p:blipFill>
        <p:spPr bwMode="auto">
          <a:xfrm>
            <a:off x="228600" y="365125"/>
            <a:ext cx="10147300" cy="498157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8075" r="1138" b="1187"/>
          <a:stretch>
            <a:fillRect/>
          </a:stretch>
        </p:blipFill>
        <p:spPr bwMode="auto">
          <a:xfrm>
            <a:off x="1827213" y="3479800"/>
            <a:ext cx="10466387" cy="497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1"/>
          <p:cNvGraphicFramePr>
            <a:graphicFrameLocks/>
          </p:cNvGraphicFramePr>
          <p:nvPr/>
        </p:nvGraphicFramePr>
        <p:xfrm>
          <a:off x="679450" y="1987550"/>
          <a:ext cx="10672763" cy="545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Chart" r:id="rId4" imgW="14996825" imgH="7671715" progId="MSGraph.Chart.8">
                  <p:embed/>
                </p:oleObj>
              </mc:Choice>
              <mc:Fallback>
                <p:oleObj name="Chart" r:id="rId4" imgW="14996825" imgH="7671715" progId="MSGraph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1987550"/>
                        <a:ext cx="10672763" cy="545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81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4033838" y="355600"/>
            <a:ext cx="5330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Current Energy Sources</a:t>
            </a:r>
          </a:p>
        </p:txBody>
      </p:sp>
      <p:graphicFrame>
        <p:nvGraphicFramePr>
          <p:cNvPr id="50178" name="Object 2"/>
          <p:cNvGraphicFramePr>
            <a:graphicFrameLocks/>
          </p:cNvGraphicFramePr>
          <p:nvPr/>
        </p:nvGraphicFramePr>
        <p:xfrm>
          <a:off x="508000" y="1935163"/>
          <a:ext cx="11855450" cy="677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Chart" r:id="rId3" imgW="16660317" imgH="9520451" progId="MSGraph.Chart.8">
                  <p:embed/>
                </p:oleObj>
              </mc:Choice>
              <mc:Fallback>
                <p:oleObj name="Chart" r:id="rId3" imgW="16660317" imgH="9520451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935163"/>
                        <a:ext cx="11855450" cy="677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01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 Power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066800"/>
            <a:ext cx="13004801" cy="731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4033838" y="355600"/>
            <a:ext cx="5330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Current Energy Sources</a:t>
            </a:r>
          </a:p>
        </p:txBody>
      </p:sp>
      <p:graphicFrame>
        <p:nvGraphicFramePr>
          <p:cNvPr id="23554" name="Object 2"/>
          <p:cNvGraphicFramePr>
            <a:graphicFrameLocks/>
          </p:cNvGraphicFramePr>
          <p:nvPr/>
        </p:nvGraphicFramePr>
        <p:xfrm>
          <a:off x="508000" y="1935163"/>
          <a:ext cx="11855450" cy="677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Chart" r:id="rId4" imgW="16660317" imgH="9520451" progId="MSGraph.Chart.8">
                  <p:embed/>
                </p:oleObj>
              </mc:Choice>
              <mc:Fallback>
                <p:oleObj name="Chart" r:id="rId4" imgW="16660317" imgH="9520451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935163"/>
                        <a:ext cx="11855450" cy="677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668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098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3401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4958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641975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7691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4128" r="3479" b="6580"/>
          <a:stretch>
            <a:fillRect/>
          </a:stretch>
        </p:blipFill>
        <p:spPr bwMode="auto">
          <a:xfrm>
            <a:off x="4483100" y="1355725"/>
            <a:ext cx="8458200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57" y="1312069"/>
            <a:ext cx="84582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8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id Controller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200" y="1219200"/>
            <a:ext cx="121920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se peak HPS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" y="1497012"/>
            <a:ext cx="11795125" cy="6487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out_H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1295400"/>
            <a:ext cx="12193808" cy="6706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41450"/>
            <a:ext cx="62230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441450"/>
            <a:ext cx="64262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5197475" y="177800"/>
            <a:ext cx="25987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Equivalency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07100"/>
            <a:ext cx="4800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05513"/>
            <a:ext cx="4191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900" y="901700"/>
            <a:ext cx="9791700" cy="847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2" name="Object 2"/>
          <p:cNvGraphicFramePr>
            <a:graphicFrameLocks/>
          </p:cNvGraphicFramePr>
          <p:nvPr/>
        </p:nvGraphicFramePr>
        <p:xfrm>
          <a:off x="406400" y="2235200"/>
          <a:ext cx="12288838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name="Chart" r:id="rId5" imgW="17269841" imgH="8139683" progId="MSGraph.Chart.8">
                  <p:embed/>
                </p:oleObj>
              </mc:Choice>
              <mc:Fallback>
                <p:oleObj name="Chart" r:id="rId5" imgW="17269841" imgH="8139683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2235200"/>
                        <a:ext cx="12288838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Rectangle 3"/>
          <p:cNvSpPr>
            <a:spLocks/>
          </p:cNvSpPr>
          <p:nvPr/>
        </p:nvSpPr>
        <p:spPr bwMode="auto">
          <a:xfrm>
            <a:off x="5233988" y="355600"/>
            <a:ext cx="29305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Cost of Fuel </a:t>
            </a:r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3632200" y="8312150"/>
            <a:ext cx="515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EIA 2010 data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Pages>0</Pages>
  <Words>331</Words>
  <Characters>0</Characters>
  <Application>Microsoft Macintosh PowerPoint</Application>
  <PresentationFormat>Custom</PresentationFormat>
  <Lines>0</Lines>
  <Paragraphs>72</Paragraphs>
  <Slides>16</Slides>
  <Notes>15</Notes>
  <HiddenSlides>0</HiddenSlides>
  <MMClips>4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Title &amp; Subtitle</vt:lpstr>
      <vt:lpstr>Title &amp; Bullets</vt:lpstr>
      <vt:lpstr>Title &amp; Subtitle</vt:lpstr>
      <vt:lpstr>Title &amp; Bullets</vt:lpstr>
      <vt:lpstr>Title &amp; Bullets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Photo - Horizontal</vt:lpstr>
      <vt:lpstr>Title - Center</vt:lpstr>
      <vt:lpstr>Bullets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Nathan Zohner</cp:lastModifiedBy>
  <cp:revision>6</cp:revision>
  <dcterms:modified xsi:type="dcterms:W3CDTF">2013-11-06T00:47:06Z</dcterms:modified>
</cp:coreProperties>
</file>