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sldIdLst>
    <p:sldId id="256" r:id="rId5"/>
    <p:sldId id="308" r:id="rId6"/>
    <p:sldId id="309" r:id="rId7"/>
    <p:sldId id="310" r:id="rId8"/>
    <p:sldId id="311" r:id="rId9"/>
    <p:sldId id="312" r:id="rId10"/>
    <p:sldId id="313" r:id="rId11"/>
    <p:sldId id="314" r:id="rId12"/>
    <p:sldId id="315" r:id="rId13"/>
    <p:sldId id="316" r:id="rId14"/>
    <p:sldId id="317" r:id="rId15"/>
    <p:sldId id="320" r:id="rId16"/>
    <p:sldId id="319" r:id="rId17"/>
    <p:sldId id="321" r:id="rId18"/>
    <p:sldId id="257" r:id="rId19"/>
    <p:sldId id="295" r:id="rId20"/>
    <p:sldId id="299" r:id="rId21"/>
    <p:sldId id="300" r:id="rId22"/>
    <p:sldId id="322" r:id="rId23"/>
    <p:sldId id="318" r:id="rId24"/>
    <p:sldId id="302" r:id="rId25"/>
    <p:sldId id="307" r:id="rId26"/>
    <p:sldId id="323" r:id="rId27"/>
    <p:sldId id="330" r:id="rId28"/>
    <p:sldId id="331" r:id="rId29"/>
    <p:sldId id="305" r:id="rId30"/>
    <p:sldId id="265" r:id="rId31"/>
    <p:sldId id="324" r:id="rId32"/>
    <p:sldId id="326" r:id="rId33"/>
    <p:sldId id="327" r:id="rId34"/>
    <p:sldId id="328" r:id="rId35"/>
    <p:sldId id="329" r:id="rId36"/>
    <p:sldId id="332" r:id="rId37"/>
    <p:sldId id="333" r:id="rId38"/>
    <p:sldId id="306" r:id="rId39"/>
    <p:sldId id="334" r:id="rId40"/>
    <p:sldId id="335" r:id="rId41"/>
    <p:sldId id="336"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00"/>
    <a:srgbClr val="4C953C"/>
    <a:srgbClr val="4D963D"/>
    <a:srgbClr val="367C33"/>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063" autoAdjust="0"/>
  </p:normalViewPr>
  <p:slideViewPr>
    <p:cSldViewPr>
      <p:cViewPr varScale="1">
        <p:scale>
          <a:sx n="98" d="100"/>
          <a:sy n="98" d="100"/>
        </p:scale>
        <p:origin x="197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8" d="100"/>
          <a:sy n="78" d="100"/>
        </p:scale>
        <p:origin x="-202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86E6771-A945-46E8-B527-2233D43885D7}" type="datetimeFigureOut">
              <a:rPr lang="en-US"/>
              <a:pPr>
                <a:defRPr/>
              </a:pPr>
              <a:t>3/1/2018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C2078DB6-BD48-4126-8599-39E6D6CB064E}" type="slidenum">
              <a:rPr lang="en-US"/>
              <a:pPr>
                <a:defRPr/>
              </a:pPr>
              <a:t>‹#›</a:t>
            </a:fld>
            <a:endParaRPr lang="en-US"/>
          </a:p>
        </p:txBody>
      </p:sp>
    </p:spTree>
    <p:extLst>
      <p:ext uri="{BB962C8B-B14F-4D97-AF65-F5344CB8AC3E}">
        <p14:creationId xmlns:p14="http://schemas.microsoft.com/office/powerpoint/2010/main" val="21167580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263A4B0-541E-4CB0-921A-0A0E49486D58}" type="slidenum">
              <a:rPr lang="en-US" altLang="en-US" smtClean="0">
                <a:latin typeface="Arial" charset="0"/>
              </a:rPr>
              <a:pPr eaLnBrk="1" hangingPunct="1">
                <a:spcBef>
                  <a:spcPct val="0"/>
                </a:spcBef>
              </a:pPr>
              <a:t>1</a:t>
            </a:fld>
            <a:endParaRPr lang="en-US" alt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r>
              <a:rPr lang="en-US" baseline="0" dirty="0"/>
              <a:t> is the power plant closest to where you live?</a:t>
            </a:r>
            <a:endParaRPr lang="en-US" dirty="0"/>
          </a:p>
        </p:txBody>
      </p:sp>
      <p:sp>
        <p:nvSpPr>
          <p:cNvPr id="4" name="Slide Number Placeholder 3"/>
          <p:cNvSpPr>
            <a:spLocks noGrp="1"/>
          </p:cNvSpPr>
          <p:nvPr>
            <p:ph type="sldNum" sz="quarter" idx="10"/>
          </p:nvPr>
        </p:nvSpPr>
        <p:spPr/>
        <p:txBody>
          <a:bodyPr/>
          <a:lstStyle/>
          <a:p>
            <a:pPr>
              <a:defRPr/>
            </a:pPr>
            <a:fld id="{C2078DB6-BD48-4126-8599-39E6D6CB064E}" type="slidenum">
              <a:rPr lang="en-US" smtClean="0"/>
              <a:pPr>
                <a:defRPr/>
              </a:pPr>
              <a:t>4</a:t>
            </a:fld>
            <a:endParaRPr lang="en-US"/>
          </a:p>
        </p:txBody>
      </p:sp>
    </p:spTree>
    <p:extLst>
      <p:ext uri="{BB962C8B-B14F-4D97-AF65-F5344CB8AC3E}">
        <p14:creationId xmlns:p14="http://schemas.microsoft.com/office/powerpoint/2010/main" val="1021026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Weather = day to day</a:t>
            </a:r>
          </a:p>
          <a:p>
            <a:r>
              <a:rPr lang="en-US" altLang="en-US" dirty="0"/>
              <a:t>Climate = long term</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92C0973-9EF5-46B3-9666-8E4643A16D69}" type="slidenum">
              <a:rPr lang="en-US" altLang="en-US" smtClean="0">
                <a:latin typeface="Arial" charset="0"/>
              </a:rPr>
              <a:pPr eaLnBrk="1" hangingPunct="1">
                <a:spcBef>
                  <a:spcPct val="0"/>
                </a:spcBef>
              </a:pPr>
              <a:t>15</a:t>
            </a:fld>
            <a:endParaRPr lang="en-US" altLang="en-US">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other reasons climate change would be very bad.</a:t>
            </a:r>
          </a:p>
        </p:txBody>
      </p:sp>
      <p:sp>
        <p:nvSpPr>
          <p:cNvPr id="4" name="Slide Number Placeholder 3"/>
          <p:cNvSpPr>
            <a:spLocks noGrp="1"/>
          </p:cNvSpPr>
          <p:nvPr>
            <p:ph type="sldNum" sz="quarter" idx="10"/>
          </p:nvPr>
        </p:nvSpPr>
        <p:spPr/>
        <p:txBody>
          <a:bodyPr/>
          <a:lstStyle/>
          <a:p>
            <a:pPr>
              <a:defRPr/>
            </a:pPr>
            <a:fld id="{C2078DB6-BD48-4126-8599-39E6D6CB064E}" type="slidenum">
              <a:rPr lang="en-US" smtClean="0"/>
              <a:pPr>
                <a:defRPr/>
              </a:pPr>
              <a:t>16</a:t>
            </a:fld>
            <a:endParaRPr lang="en-US"/>
          </a:p>
        </p:txBody>
      </p:sp>
    </p:spTree>
    <p:extLst>
      <p:ext uri="{BB962C8B-B14F-4D97-AF65-F5344CB8AC3E}">
        <p14:creationId xmlns:p14="http://schemas.microsoft.com/office/powerpoint/2010/main" val="2725205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Solar, nuclear, and wind are all carbon free ways to make electricity!</a:t>
            </a:r>
          </a:p>
        </p:txBody>
      </p:sp>
      <p:sp>
        <p:nvSpPr>
          <p:cNvPr id="4" name="Slide Number Placeholder 3"/>
          <p:cNvSpPr>
            <a:spLocks noGrp="1"/>
          </p:cNvSpPr>
          <p:nvPr>
            <p:ph type="sldNum" sz="quarter" idx="10"/>
          </p:nvPr>
        </p:nvSpPr>
        <p:spPr/>
        <p:txBody>
          <a:bodyPr/>
          <a:lstStyle/>
          <a:p>
            <a:pPr>
              <a:defRPr/>
            </a:pPr>
            <a:fld id="{C2078DB6-BD48-4126-8599-39E6D6CB064E}" type="slidenum">
              <a:rPr lang="en-US" smtClean="0"/>
              <a:pPr>
                <a:defRPr/>
              </a:pPr>
              <a:t>21</a:t>
            </a:fld>
            <a:endParaRPr lang="en-US"/>
          </a:p>
        </p:txBody>
      </p:sp>
    </p:spTree>
    <p:extLst>
      <p:ext uri="{BB962C8B-B14F-4D97-AF65-F5344CB8AC3E}">
        <p14:creationId xmlns:p14="http://schemas.microsoft.com/office/powerpoint/2010/main" val="235371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B4E0241-6798-4283-928F-D3DBF9BB227D}" type="slidenum">
              <a:rPr lang="en-US" altLang="en-US" smtClean="0">
                <a:latin typeface="Arial" charset="0"/>
              </a:rPr>
              <a:pPr eaLnBrk="1" hangingPunct="1">
                <a:spcBef>
                  <a:spcPct val="0"/>
                </a:spcBef>
              </a:pPr>
              <a:t>27</a:t>
            </a:fld>
            <a:endParaRPr lang="en-US" alt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62000" y="2209800"/>
            <a:ext cx="7696200" cy="2057400"/>
          </a:xfrm>
        </p:spPr>
        <p:txBody>
          <a:bodyPr/>
          <a:lstStyle>
            <a:lvl1pPr algn="ctr">
              <a:defRPr>
                <a:solidFill>
                  <a:srgbClr val="367C33"/>
                </a:solidFill>
                <a:latin typeface="Calibri"/>
                <a:cs typeface="Calibri"/>
              </a:defRPr>
            </a:lvl1pPr>
          </a:lstStyle>
          <a:p>
            <a:r>
              <a:rPr lang="en-US"/>
              <a:t>Click to edit Master title style</a:t>
            </a:r>
          </a:p>
        </p:txBody>
      </p:sp>
      <p:sp>
        <p:nvSpPr>
          <p:cNvPr id="3075" name="Rectangle 3"/>
          <p:cNvSpPr>
            <a:spLocks noGrp="1" noChangeArrowheads="1"/>
          </p:cNvSpPr>
          <p:nvPr>
            <p:ph type="subTitle" idx="1"/>
          </p:nvPr>
        </p:nvSpPr>
        <p:spPr>
          <a:xfrm>
            <a:off x="762000" y="4343400"/>
            <a:ext cx="7696200" cy="1447800"/>
          </a:xfrm>
          <a:effectLst>
            <a:outerShdw dist="17961" dir="2700000" algn="ctr" rotWithShape="0">
              <a:schemeClr val="bg1"/>
            </a:outerShdw>
          </a:effectLst>
        </p:spPr>
        <p:txBody>
          <a:bodyPr/>
          <a:lstStyle>
            <a:lvl1pPr marL="0" indent="0" algn="ctr">
              <a:buFontTx/>
              <a:buNone/>
              <a:defRPr>
                <a:solidFill>
                  <a:srgbClr val="367C33"/>
                </a:solidFill>
                <a:latin typeface="Calibri"/>
                <a:cs typeface="Calibri"/>
              </a:defRPr>
            </a:lvl1pPr>
          </a:lstStyle>
          <a:p>
            <a:r>
              <a:rPr lang="en-US"/>
              <a:t>Click to edit Master subtitle style</a:t>
            </a:r>
          </a:p>
        </p:txBody>
      </p:sp>
    </p:spTree>
    <p:extLst>
      <p:ext uri="{BB962C8B-B14F-4D97-AF65-F5344CB8AC3E}">
        <p14:creationId xmlns:p14="http://schemas.microsoft.com/office/powerpoint/2010/main" val="2260563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9626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6142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99CC00"/>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3179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76674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9668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4414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1662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8332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78546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04162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947"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txStyles>
    <p:titleStyle>
      <a:lvl1pPr algn="ctr" rtl="0" eaLnBrk="0" fontAlgn="base" hangingPunct="0">
        <a:spcBef>
          <a:spcPct val="0"/>
        </a:spcBef>
        <a:spcAft>
          <a:spcPct val="0"/>
        </a:spcAft>
        <a:defRPr sz="4000" b="1">
          <a:solidFill>
            <a:srgbClr val="4C953C"/>
          </a:solidFill>
          <a:latin typeface="Calibri"/>
          <a:ea typeface="ＭＳ Ｐゴシック" charset="0"/>
          <a:cs typeface="Calibri"/>
        </a:defRPr>
      </a:lvl1pPr>
      <a:lvl2pPr algn="ctr" rtl="0" eaLnBrk="0" fontAlgn="base" hangingPunct="0">
        <a:spcBef>
          <a:spcPct val="0"/>
        </a:spcBef>
        <a:spcAft>
          <a:spcPct val="0"/>
        </a:spcAft>
        <a:defRPr sz="4000" b="1">
          <a:solidFill>
            <a:srgbClr val="4C953C"/>
          </a:solidFill>
          <a:latin typeface="Calibri" pitchFamily="34" charset="0"/>
          <a:ea typeface="ＭＳ Ｐゴシック" charset="0"/>
          <a:cs typeface="Calibri" pitchFamily="34" charset="0"/>
        </a:defRPr>
      </a:lvl2pPr>
      <a:lvl3pPr algn="ctr" rtl="0" eaLnBrk="0" fontAlgn="base" hangingPunct="0">
        <a:spcBef>
          <a:spcPct val="0"/>
        </a:spcBef>
        <a:spcAft>
          <a:spcPct val="0"/>
        </a:spcAft>
        <a:defRPr sz="4000" b="1">
          <a:solidFill>
            <a:srgbClr val="4C953C"/>
          </a:solidFill>
          <a:latin typeface="Calibri" pitchFamily="34" charset="0"/>
          <a:ea typeface="ＭＳ Ｐゴシック" charset="0"/>
          <a:cs typeface="Calibri" pitchFamily="34" charset="0"/>
        </a:defRPr>
      </a:lvl3pPr>
      <a:lvl4pPr algn="ctr" rtl="0" eaLnBrk="0" fontAlgn="base" hangingPunct="0">
        <a:spcBef>
          <a:spcPct val="0"/>
        </a:spcBef>
        <a:spcAft>
          <a:spcPct val="0"/>
        </a:spcAft>
        <a:defRPr sz="4000" b="1">
          <a:solidFill>
            <a:srgbClr val="4C953C"/>
          </a:solidFill>
          <a:latin typeface="Calibri" pitchFamily="34" charset="0"/>
          <a:ea typeface="ＭＳ Ｐゴシック" charset="0"/>
          <a:cs typeface="Calibri" pitchFamily="34" charset="0"/>
        </a:defRPr>
      </a:lvl4pPr>
      <a:lvl5pPr algn="ctr" rtl="0" eaLnBrk="0" fontAlgn="base" hangingPunct="0">
        <a:spcBef>
          <a:spcPct val="0"/>
        </a:spcBef>
        <a:spcAft>
          <a:spcPct val="0"/>
        </a:spcAft>
        <a:defRPr sz="4000" b="1">
          <a:solidFill>
            <a:srgbClr val="4C953C"/>
          </a:solidFill>
          <a:latin typeface="Calibri" pitchFamily="34" charset="0"/>
          <a:ea typeface="ＭＳ Ｐゴシック" charset="0"/>
          <a:cs typeface="Calibri" pitchFamily="34" charset="0"/>
        </a:defRPr>
      </a:lvl5pPr>
      <a:lvl6pPr marL="457200" algn="ctr" rtl="0" fontAlgn="base">
        <a:spcBef>
          <a:spcPct val="0"/>
        </a:spcBef>
        <a:spcAft>
          <a:spcPct val="0"/>
        </a:spcAft>
        <a:defRPr sz="4000" b="1">
          <a:solidFill>
            <a:srgbClr val="99CC00"/>
          </a:solidFill>
          <a:latin typeface="Tahoma" charset="0"/>
        </a:defRPr>
      </a:lvl6pPr>
      <a:lvl7pPr marL="914400" algn="ctr" rtl="0" fontAlgn="base">
        <a:spcBef>
          <a:spcPct val="0"/>
        </a:spcBef>
        <a:spcAft>
          <a:spcPct val="0"/>
        </a:spcAft>
        <a:defRPr sz="4000" b="1">
          <a:solidFill>
            <a:srgbClr val="99CC00"/>
          </a:solidFill>
          <a:latin typeface="Tahoma" charset="0"/>
        </a:defRPr>
      </a:lvl7pPr>
      <a:lvl8pPr marL="1371600" algn="ctr" rtl="0" fontAlgn="base">
        <a:spcBef>
          <a:spcPct val="0"/>
        </a:spcBef>
        <a:spcAft>
          <a:spcPct val="0"/>
        </a:spcAft>
        <a:defRPr sz="4000" b="1">
          <a:solidFill>
            <a:srgbClr val="99CC00"/>
          </a:solidFill>
          <a:latin typeface="Tahoma" charset="0"/>
        </a:defRPr>
      </a:lvl8pPr>
      <a:lvl9pPr marL="1828800" algn="ctr" rtl="0" fontAlgn="base">
        <a:spcBef>
          <a:spcPct val="0"/>
        </a:spcBef>
        <a:spcAft>
          <a:spcPct val="0"/>
        </a:spcAft>
        <a:defRPr sz="4000" b="1">
          <a:solidFill>
            <a:srgbClr val="99CC00"/>
          </a:solidFill>
          <a:latin typeface="Tahoma" charset="0"/>
        </a:defRPr>
      </a:lvl9pPr>
    </p:titleStyle>
    <p:bodyStyle>
      <a:lvl1pPr marL="342900" indent="-342900" algn="l" rtl="0" eaLnBrk="0" fontAlgn="base" hangingPunct="0">
        <a:spcBef>
          <a:spcPct val="20000"/>
        </a:spcBef>
        <a:spcAft>
          <a:spcPct val="0"/>
        </a:spcAft>
        <a:buClr>
          <a:srgbClr val="4D963D"/>
        </a:buClr>
        <a:buChar char="•"/>
        <a:defRPr sz="3200">
          <a:solidFill>
            <a:schemeClr val="bg1"/>
          </a:solidFill>
          <a:effectLst>
            <a:outerShdw blurRad="50800" dist="38100" dir="2700000" algn="tl" rotWithShape="0">
              <a:prstClr val="black">
                <a:alpha val="40000"/>
              </a:prstClr>
            </a:outerShdw>
          </a:effectLst>
          <a:latin typeface="Calibri"/>
          <a:ea typeface="ＭＳ Ｐゴシック" charset="0"/>
          <a:cs typeface="Calibri"/>
        </a:defRPr>
      </a:lvl1pPr>
      <a:lvl2pPr marL="742950" indent="-285750" algn="l" rtl="0" eaLnBrk="0" fontAlgn="base" hangingPunct="0">
        <a:spcBef>
          <a:spcPct val="20000"/>
        </a:spcBef>
        <a:spcAft>
          <a:spcPct val="0"/>
        </a:spcAft>
        <a:buClr>
          <a:srgbClr val="4D963D"/>
        </a:buClr>
        <a:buChar char="–"/>
        <a:defRPr sz="2800">
          <a:solidFill>
            <a:schemeClr val="bg1"/>
          </a:solidFill>
          <a:effectLst>
            <a:outerShdw blurRad="50800" dist="38100" dir="2700000" algn="tl" rotWithShape="0">
              <a:prstClr val="black">
                <a:alpha val="40000"/>
              </a:prstClr>
            </a:outerShdw>
          </a:effectLst>
          <a:latin typeface="Calibri"/>
          <a:ea typeface="ＭＳ Ｐゴシック" charset="0"/>
          <a:cs typeface="Calibri"/>
        </a:defRPr>
      </a:lvl2pPr>
      <a:lvl3pPr marL="1143000" indent="-228600" algn="l" rtl="0" eaLnBrk="0" fontAlgn="base" hangingPunct="0">
        <a:spcBef>
          <a:spcPct val="20000"/>
        </a:spcBef>
        <a:spcAft>
          <a:spcPct val="0"/>
        </a:spcAft>
        <a:buClr>
          <a:srgbClr val="4D963D"/>
        </a:buClr>
        <a:buChar char="•"/>
        <a:defRPr sz="2400">
          <a:solidFill>
            <a:schemeClr val="bg1"/>
          </a:solidFill>
          <a:effectLst>
            <a:outerShdw blurRad="50800" dist="38100" dir="2700000" algn="tl" rotWithShape="0">
              <a:prstClr val="black">
                <a:alpha val="40000"/>
              </a:prstClr>
            </a:outerShdw>
          </a:effectLst>
          <a:latin typeface="Calibri"/>
          <a:ea typeface="ＭＳ Ｐゴシック" charset="0"/>
          <a:cs typeface="Calibri"/>
        </a:defRPr>
      </a:lvl3pPr>
      <a:lvl4pPr marL="1600200" indent="-228600" algn="l" rtl="0" eaLnBrk="0" fontAlgn="base" hangingPunct="0">
        <a:spcBef>
          <a:spcPct val="20000"/>
        </a:spcBef>
        <a:spcAft>
          <a:spcPct val="0"/>
        </a:spcAft>
        <a:buClr>
          <a:srgbClr val="4D963D"/>
        </a:buClr>
        <a:buChar char="–"/>
        <a:defRPr sz="2000">
          <a:solidFill>
            <a:schemeClr val="bg1"/>
          </a:solidFill>
          <a:effectLst>
            <a:outerShdw blurRad="50800" dist="38100" dir="2700000" algn="tl" rotWithShape="0">
              <a:prstClr val="black">
                <a:alpha val="40000"/>
              </a:prstClr>
            </a:outerShdw>
          </a:effectLst>
          <a:latin typeface="Calibri"/>
          <a:ea typeface="ＭＳ Ｐゴシック" charset="0"/>
          <a:cs typeface="Calibri"/>
        </a:defRPr>
      </a:lvl4pPr>
      <a:lvl5pPr marL="2057400" indent="-228600" algn="l" rtl="0" eaLnBrk="0" fontAlgn="base" hangingPunct="0">
        <a:spcBef>
          <a:spcPct val="20000"/>
        </a:spcBef>
        <a:spcAft>
          <a:spcPct val="0"/>
        </a:spcAft>
        <a:buClr>
          <a:srgbClr val="4D963D"/>
        </a:buClr>
        <a:buChar char="»"/>
        <a:defRPr sz="2000">
          <a:solidFill>
            <a:schemeClr val="bg1"/>
          </a:solidFill>
          <a:effectLst>
            <a:outerShdw blurRad="50800" dist="38100" dir="2700000" algn="tl" rotWithShape="0">
              <a:prstClr val="black">
                <a:alpha val="40000"/>
              </a:prstClr>
            </a:outerShdw>
          </a:effectLst>
          <a:latin typeface="Calibri"/>
          <a:ea typeface="ＭＳ Ｐゴシック" charset="0"/>
          <a:cs typeface="Calibri"/>
        </a:defRPr>
      </a:lvl5pPr>
      <a:lvl6pPr marL="2514600" indent="-228600" algn="l" rtl="0" fontAlgn="base">
        <a:spcBef>
          <a:spcPct val="20000"/>
        </a:spcBef>
        <a:spcAft>
          <a:spcPct val="0"/>
        </a:spcAft>
        <a:buClr>
          <a:srgbClr val="99CC00"/>
        </a:buClr>
        <a:buChar char="»"/>
        <a:defRPr sz="2000">
          <a:solidFill>
            <a:schemeClr val="bg1"/>
          </a:solidFill>
          <a:latin typeface="+mn-lt"/>
        </a:defRPr>
      </a:lvl6pPr>
      <a:lvl7pPr marL="2971800" indent="-228600" algn="l" rtl="0" fontAlgn="base">
        <a:spcBef>
          <a:spcPct val="20000"/>
        </a:spcBef>
        <a:spcAft>
          <a:spcPct val="0"/>
        </a:spcAft>
        <a:buClr>
          <a:srgbClr val="99CC00"/>
        </a:buClr>
        <a:buChar char="»"/>
        <a:defRPr sz="2000">
          <a:solidFill>
            <a:schemeClr val="bg1"/>
          </a:solidFill>
          <a:latin typeface="+mn-lt"/>
        </a:defRPr>
      </a:lvl7pPr>
      <a:lvl8pPr marL="3429000" indent="-228600" algn="l" rtl="0" fontAlgn="base">
        <a:spcBef>
          <a:spcPct val="20000"/>
        </a:spcBef>
        <a:spcAft>
          <a:spcPct val="0"/>
        </a:spcAft>
        <a:buClr>
          <a:srgbClr val="99CC00"/>
        </a:buClr>
        <a:buChar char="»"/>
        <a:defRPr sz="2000">
          <a:solidFill>
            <a:schemeClr val="bg1"/>
          </a:solidFill>
          <a:latin typeface="+mn-lt"/>
        </a:defRPr>
      </a:lvl8pPr>
      <a:lvl9pPr marL="3886200" indent="-228600" algn="l" rtl="0" fontAlgn="base">
        <a:spcBef>
          <a:spcPct val="20000"/>
        </a:spcBef>
        <a:spcAft>
          <a:spcPct val="0"/>
        </a:spcAft>
        <a:buClr>
          <a:srgbClr val="99CC00"/>
        </a:buClr>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hyperlink" Target="https://www.eia.gov/beta/realtime_grid/" TargetMode="Externa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7.xml"/><Relationship Id="rId5" Type="http://schemas.openxmlformats.org/officeDocument/2006/relationships/hyperlink" Target="http://www.thirdway.org/e-binder/we-need-a-mix" TargetMode="External"/><Relationship Id="rId4" Type="http://schemas.openxmlformats.org/officeDocument/2006/relationships/image" Target="../media/image4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gif"/><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58.jpeg"/><Relationship Id="rId4" Type="http://schemas.openxmlformats.org/officeDocument/2006/relationships/image" Target="../media/image57.jpeg"/></Relationships>
</file>

<file path=ppt/slides/_rels/slide37.xml.rels><?xml version="1.0" encoding="UTF-8" standalone="yes"?>
<Relationships xmlns="http://schemas.openxmlformats.org/package/2006/relationships"><Relationship Id="rId3" Type="http://schemas.openxmlformats.org/officeDocument/2006/relationships/hyperlink" Target="http://xkcd.com/1732/" TargetMode="External"/><Relationship Id="rId2" Type="http://schemas.openxmlformats.org/officeDocument/2006/relationships/hyperlink" Target="http://xkcd.com/" TargetMode="External"/><Relationship Id="rId1" Type="http://schemas.openxmlformats.org/officeDocument/2006/relationships/slideLayout" Target="../slideLayouts/slideLayout2.xml"/><Relationship Id="rId4" Type="http://schemas.openxmlformats.org/officeDocument/2006/relationships/hyperlink" Target="http://www.skepticalscience.com/" TargetMode="External"/></Relationships>
</file>

<file path=ppt/slides/_rels/slide38.xml.rels><?xml version="1.0" encoding="UTF-8" standalone="yes"?>
<Relationships xmlns="http://schemas.openxmlformats.org/package/2006/relationships"><Relationship Id="rId2" Type="http://schemas.openxmlformats.org/officeDocument/2006/relationships/hyperlink" Target="http://energyliteracy.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jpeg"/><Relationship Id="rId5" Type="http://schemas.microsoft.com/office/2007/relationships/hdphoto" Target="../media/hdphoto1.wdp"/><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762000" y="2209800"/>
            <a:ext cx="7696200" cy="3429000"/>
          </a:xfrm>
        </p:spPr>
        <p:txBody>
          <a:bodyPr/>
          <a:lstStyle/>
          <a:p>
            <a:pPr eaLnBrk="1" hangingPunct="1">
              <a:defRPr/>
            </a:pPr>
            <a:br>
              <a:rPr lang="en-US" sz="3500" dirty="0">
                <a:ea typeface="+mj-ea"/>
              </a:rPr>
            </a:br>
            <a:r>
              <a:rPr lang="en-US" sz="3000" dirty="0">
                <a:ea typeface="+mj-ea"/>
              </a:rPr>
              <a:t>Introduce Yourself Here</a:t>
            </a:r>
            <a:br>
              <a:rPr lang="en-US" sz="3000" dirty="0">
                <a:ea typeface="+mj-ea"/>
              </a:rPr>
            </a:br>
            <a:r>
              <a:rPr lang="en-US" sz="3000" dirty="0">
                <a:ea typeface="+mj-ea"/>
              </a:rPr>
              <a:t>Name, Company</a:t>
            </a:r>
            <a:br>
              <a:rPr lang="en-US" dirty="0">
                <a:ea typeface="+mj-ea"/>
              </a:rPr>
            </a:br>
            <a:br>
              <a:rPr lang="en-US" dirty="0">
                <a:ea typeface="+mj-ea"/>
              </a:rPr>
            </a:br>
            <a:endParaRPr lang="en-US" dirty="0">
              <a:ea typeface="+mj-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Other Renewables</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589" y="298845"/>
            <a:ext cx="1720925" cy="1290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376" y="2250162"/>
            <a:ext cx="2576423" cy="2100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17" y="4498734"/>
            <a:ext cx="3081060" cy="2126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7817" y="778978"/>
            <a:ext cx="2200275" cy="1788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a:stCxn id="6" idx="3"/>
            <a:endCxn id="9" idx="1"/>
          </p:cNvCxnSpPr>
          <p:nvPr/>
        </p:nvCxnSpPr>
        <p:spPr>
          <a:xfrm>
            <a:off x="2014514" y="944192"/>
            <a:ext cx="4413303" cy="72909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733206" y="387467"/>
            <a:ext cx="2171700" cy="369332"/>
          </a:xfrm>
          <a:prstGeom prst="rect">
            <a:avLst/>
          </a:prstGeom>
          <a:noFill/>
        </p:spPr>
        <p:txBody>
          <a:bodyPr wrap="square" rtlCol="0">
            <a:spAutoFit/>
          </a:bodyPr>
          <a:lstStyle/>
          <a:p>
            <a:r>
              <a:rPr lang="en-US" dirty="0">
                <a:solidFill>
                  <a:schemeClr val="bg1"/>
                </a:solidFill>
              </a:rPr>
              <a:t>Photoelectric Effect</a:t>
            </a:r>
          </a:p>
        </p:txBody>
      </p:sp>
      <p:sp>
        <p:nvSpPr>
          <p:cNvPr id="12" name="Rectangle 11"/>
          <p:cNvSpPr/>
          <p:nvPr/>
        </p:nvSpPr>
        <p:spPr>
          <a:xfrm>
            <a:off x="2060606" y="1127874"/>
            <a:ext cx="1915909" cy="923330"/>
          </a:xfrm>
          <a:prstGeom prst="rect">
            <a:avLst/>
          </a:prstGeom>
          <a:noFill/>
        </p:spPr>
        <p:txBody>
          <a:bodyPr wrap="none" lIns="91440" tIns="45720" rIns="91440" bIns="45720">
            <a:spAutoFit/>
          </a:bodyPr>
          <a:lstStyle/>
          <a:p>
            <a:pPr algn="ctr"/>
            <a:r>
              <a:rPr lang="en-US" sz="5400" b="1" dirty="0">
                <a:ln w="31550" cmpd="sng">
                  <a:solidFill>
                    <a:srgbClr val="4C953C"/>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Solar</a:t>
            </a:r>
          </a:p>
        </p:txBody>
      </p:sp>
      <p:pic>
        <p:nvPicPr>
          <p:cNvPr id="1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2779" y="2250162"/>
            <a:ext cx="2521778" cy="2050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5492144" y="2576134"/>
            <a:ext cx="1871346" cy="923330"/>
          </a:xfrm>
          <a:prstGeom prst="rect">
            <a:avLst/>
          </a:prstGeom>
          <a:noFill/>
        </p:spPr>
        <p:txBody>
          <a:bodyPr wrap="none" lIns="91440" tIns="45720" rIns="91440" bIns="45720">
            <a:spAutoFit/>
          </a:bodyPr>
          <a:lstStyle/>
          <a:p>
            <a:pPr algn="ctr"/>
            <a:r>
              <a:rPr lang="en-US" sz="5400" b="1" dirty="0">
                <a:ln w="31550" cmpd="sng">
                  <a:solidFill>
                    <a:srgbClr val="4C953C"/>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Wind</a:t>
            </a:r>
          </a:p>
        </p:txBody>
      </p:sp>
      <p:pic>
        <p:nvPicPr>
          <p:cNvPr id="15"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3094" y="3499464"/>
            <a:ext cx="2238615" cy="2828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Straight Arrow Connector 15"/>
          <p:cNvCxnSpPr>
            <a:stCxn id="8" idx="3"/>
            <a:endCxn id="15" idx="1"/>
          </p:cNvCxnSpPr>
          <p:nvPr/>
        </p:nvCxnSpPr>
        <p:spPr>
          <a:xfrm flipV="1">
            <a:off x="3101477" y="4913523"/>
            <a:ext cx="3751617" cy="6484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276600" y="4719522"/>
            <a:ext cx="2741641" cy="646331"/>
          </a:xfrm>
          <a:prstGeom prst="rect">
            <a:avLst/>
          </a:prstGeom>
          <a:noFill/>
        </p:spPr>
        <p:txBody>
          <a:bodyPr wrap="square" rtlCol="0">
            <a:spAutoFit/>
          </a:bodyPr>
          <a:lstStyle/>
          <a:p>
            <a:r>
              <a:rPr lang="en-US" dirty="0">
                <a:solidFill>
                  <a:schemeClr val="bg1"/>
                </a:solidFill>
              </a:rPr>
              <a:t>Use geothermal steam to turn a turbine</a:t>
            </a:r>
          </a:p>
        </p:txBody>
      </p:sp>
      <p:sp>
        <p:nvSpPr>
          <p:cNvPr id="18" name="Rectangle 17"/>
          <p:cNvSpPr/>
          <p:nvPr/>
        </p:nvSpPr>
        <p:spPr>
          <a:xfrm>
            <a:off x="3018560" y="5534252"/>
            <a:ext cx="4031874" cy="923330"/>
          </a:xfrm>
          <a:prstGeom prst="rect">
            <a:avLst/>
          </a:prstGeom>
          <a:noFill/>
        </p:spPr>
        <p:txBody>
          <a:bodyPr wrap="none" lIns="91440" tIns="45720" rIns="91440" bIns="45720">
            <a:spAutoFit/>
          </a:bodyPr>
          <a:lstStyle/>
          <a:p>
            <a:pPr algn="ctr"/>
            <a:r>
              <a:rPr lang="en-US" sz="5400" b="1" dirty="0">
                <a:ln w="31550" cmpd="sng">
                  <a:solidFill>
                    <a:srgbClr val="4C953C"/>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Geothermal</a:t>
            </a:r>
          </a:p>
        </p:txBody>
      </p:sp>
    </p:spTree>
    <p:extLst>
      <p:ext uri="{BB962C8B-B14F-4D97-AF65-F5344CB8AC3E}">
        <p14:creationId xmlns:p14="http://schemas.microsoft.com/office/powerpoint/2010/main" val="3705695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Nuclear</a:t>
            </a:r>
          </a:p>
        </p:txBody>
      </p:sp>
      <p:sp>
        <p:nvSpPr>
          <p:cNvPr id="4" name="Content Placeholder 9"/>
          <p:cNvSpPr txBox="1">
            <a:spLocks/>
          </p:cNvSpPr>
          <p:nvPr/>
        </p:nvSpPr>
        <p:spPr bwMode="auto">
          <a:xfrm>
            <a:off x="412993" y="2016708"/>
            <a:ext cx="8339600" cy="2326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4D963D"/>
              </a:buClr>
              <a:buChar char="•"/>
              <a:defRPr sz="3200">
                <a:solidFill>
                  <a:schemeClr val="bg1"/>
                </a:solidFill>
                <a:effectLst>
                  <a:outerShdw blurRad="50800" dist="38100" dir="2700000" algn="tl" rotWithShape="0">
                    <a:prstClr val="black">
                      <a:alpha val="40000"/>
                    </a:prstClr>
                  </a:outerShdw>
                </a:effectLst>
                <a:latin typeface="Calibri"/>
                <a:ea typeface="ＭＳ Ｐゴシック" charset="0"/>
                <a:cs typeface="Calibri"/>
              </a:defRPr>
            </a:lvl1pPr>
            <a:lvl2pPr marL="742950" indent="-285750" algn="l" rtl="0" eaLnBrk="0" fontAlgn="base" hangingPunct="0">
              <a:spcBef>
                <a:spcPct val="20000"/>
              </a:spcBef>
              <a:spcAft>
                <a:spcPct val="0"/>
              </a:spcAft>
              <a:buClr>
                <a:srgbClr val="4D963D"/>
              </a:buClr>
              <a:buChar char="–"/>
              <a:defRPr sz="2800">
                <a:solidFill>
                  <a:schemeClr val="bg1"/>
                </a:solidFill>
                <a:effectLst>
                  <a:outerShdw blurRad="50800" dist="38100" dir="2700000" algn="tl" rotWithShape="0">
                    <a:prstClr val="black">
                      <a:alpha val="40000"/>
                    </a:prstClr>
                  </a:outerShdw>
                </a:effectLst>
                <a:latin typeface="Calibri"/>
                <a:ea typeface="ＭＳ Ｐゴシック" charset="0"/>
                <a:cs typeface="Calibri"/>
              </a:defRPr>
            </a:lvl2pPr>
            <a:lvl3pPr marL="1143000" indent="-228600" algn="l" rtl="0" eaLnBrk="0" fontAlgn="base" hangingPunct="0">
              <a:spcBef>
                <a:spcPct val="20000"/>
              </a:spcBef>
              <a:spcAft>
                <a:spcPct val="0"/>
              </a:spcAft>
              <a:buClr>
                <a:srgbClr val="4D963D"/>
              </a:buClr>
              <a:buChar char="•"/>
              <a:defRPr sz="2400">
                <a:solidFill>
                  <a:schemeClr val="bg1"/>
                </a:solidFill>
                <a:effectLst>
                  <a:outerShdw blurRad="50800" dist="38100" dir="2700000" algn="tl" rotWithShape="0">
                    <a:prstClr val="black">
                      <a:alpha val="40000"/>
                    </a:prstClr>
                  </a:outerShdw>
                </a:effectLst>
                <a:latin typeface="Calibri"/>
                <a:ea typeface="ＭＳ Ｐゴシック" charset="0"/>
                <a:cs typeface="Calibri"/>
              </a:defRPr>
            </a:lvl3pPr>
            <a:lvl4pPr marL="1600200" indent="-228600" algn="l" rtl="0" eaLnBrk="0" fontAlgn="base" hangingPunct="0">
              <a:spcBef>
                <a:spcPct val="20000"/>
              </a:spcBef>
              <a:spcAft>
                <a:spcPct val="0"/>
              </a:spcAft>
              <a:buClr>
                <a:srgbClr val="4D963D"/>
              </a:buClr>
              <a:buChar char="–"/>
              <a:defRPr sz="2000">
                <a:solidFill>
                  <a:schemeClr val="bg1"/>
                </a:solidFill>
                <a:effectLst>
                  <a:outerShdw blurRad="50800" dist="38100" dir="2700000" algn="tl" rotWithShape="0">
                    <a:prstClr val="black">
                      <a:alpha val="40000"/>
                    </a:prstClr>
                  </a:outerShdw>
                </a:effectLst>
                <a:latin typeface="Calibri"/>
                <a:ea typeface="ＭＳ Ｐゴシック" charset="0"/>
                <a:cs typeface="Calibri"/>
              </a:defRPr>
            </a:lvl4pPr>
            <a:lvl5pPr marL="2057400" indent="-228600" algn="l" rtl="0" eaLnBrk="0" fontAlgn="base" hangingPunct="0">
              <a:spcBef>
                <a:spcPct val="20000"/>
              </a:spcBef>
              <a:spcAft>
                <a:spcPct val="0"/>
              </a:spcAft>
              <a:buClr>
                <a:srgbClr val="4D963D"/>
              </a:buClr>
              <a:buChar char="»"/>
              <a:defRPr sz="2000">
                <a:solidFill>
                  <a:schemeClr val="bg1"/>
                </a:solidFill>
                <a:effectLst>
                  <a:outerShdw blurRad="50800" dist="38100" dir="2700000" algn="tl" rotWithShape="0">
                    <a:prstClr val="black">
                      <a:alpha val="40000"/>
                    </a:prstClr>
                  </a:outerShdw>
                </a:effectLst>
                <a:latin typeface="Calibri"/>
                <a:ea typeface="ＭＳ Ｐゴシック" charset="0"/>
                <a:cs typeface="Calibri"/>
              </a:defRPr>
            </a:lvl5pPr>
            <a:lvl6pPr marL="2514600" indent="-228600" algn="l" rtl="0" fontAlgn="base">
              <a:spcBef>
                <a:spcPct val="20000"/>
              </a:spcBef>
              <a:spcAft>
                <a:spcPct val="0"/>
              </a:spcAft>
              <a:buClr>
                <a:srgbClr val="99CC00"/>
              </a:buClr>
              <a:buChar char="»"/>
              <a:defRPr sz="2000">
                <a:solidFill>
                  <a:schemeClr val="bg1"/>
                </a:solidFill>
                <a:latin typeface="+mn-lt"/>
              </a:defRPr>
            </a:lvl6pPr>
            <a:lvl7pPr marL="2971800" indent="-228600" algn="l" rtl="0" fontAlgn="base">
              <a:spcBef>
                <a:spcPct val="20000"/>
              </a:spcBef>
              <a:spcAft>
                <a:spcPct val="0"/>
              </a:spcAft>
              <a:buClr>
                <a:srgbClr val="99CC00"/>
              </a:buClr>
              <a:buChar char="»"/>
              <a:defRPr sz="2000">
                <a:solidFill>
                  <a:schemeClr val="bg1"/>
                </a:solidFill>
                <a:latin typeface="+mn-lt"/>
              </a:defRPr>
            </a:lvl7pPr>
            <a:lvl8pPr marL="3429000" indent="-228600" algn="l" rtl="0" fontAlgn="base">
              <a:spcBef>
                <a:spcPct val="20000"/>
              </a:spcBef>
              <a:spcAft>
                <a:spcPct val="0"/>
              </a:spcAft>
              <a:buClr>
                <a:srgbClr val="99CC00"/>
              </a:buClr>
              <a:buChar char="»"/>
              <a:defRPr sz="2000">
                <a:solidFill>
                  <a:schemeClr val="bg1"/>
                </a:solidFill>
                <a:latin typeface="+mn-lt"/>
              </a:defRPr>
            </a:lvl8pPr>
            <a:lvl9pPr marL="3886200" indent="-228600" algn="l" rtl="0" fontAlgn="base">
              <a:spcBef>
                <a:spcPct val="20000"/>
              </a:spcBef>
              <a:spcAft>
                <a:spcPct val="0"/>
              </a:spcAft>
              <a:buClr>
                <a:srgbClr val="99CC00"/>
              </a:buClr>
              <a:buChar char="»"/>
              <a:defRPr sz="2000">
                <a:solidFill>
                  <a:schemeClr val="bg1"/>
                </a:solidFill>
                <a:latin typeface="+mn-lt"/>
              </a:defRPr>
            </a:lvl9pPr>
          </a:lstStyle>
          <a:p>
            <a:r>
              <a:rPr lang="en-US" kern="0" dirty="0"/>
              <a:t>Use </a:t>
            </a:r>
            <a:r>
              <a:rPr lang="en-US" b="1" u="sng" kern="0" dirty="0"/>
              <a:t>nuclear energy</a:t>
            </a:r>
            <a:r>
              <a:rPr lang="en-US" b="1" kern="0" dirty="0"/>
              <a:t> </a:t>
            </a:r>
            <a:r>
              <a:rPr lang="en-US" kern="0" dirty="0"/>
              <a:t>as a heat source</a:t>
            </a:r>
          </a:p>
          <a:p>
            <a:r>
              <a:rPr lang="en-US" kern="0" dirty="0"/>
              <a:t>Use heat source to boil water</a:t>
            </a:r>
          </a:p>
          <a:p>
            <a:r>
              <a:rPr lang="en-US" kern="0" dirty="0"/>
              <a:t>Boiling water turns a turbine</a:t>
            </a:r>
          </a:p>
          <a:p>
            <a:r>
              <a:rPr lang="en-US" kern="0" dirty="0"/>
              <a:t>Turbine turns a generator</a:t>
            </a:r>
          </a:p>
          <a:p>
            <a:r>
              <a:rPr lang="en-US" kern="0" dirty="0"/>
              <a:t>Generator spins wires through a magnetic field which results in moving electrons </a:t>
            </a:r>
          </a:p>
          <a:p>
            <a:pPr marL="0" indent="0">
              <a:buNone/>
            </a:pPr>
            <a:r>
              <a:rPr lang="en-US" kern="0" dirty="0"/>
              <a:t>	(or electricity!)</a:t>
            </a:r>
          </a:p>
          <a:p>
            <a:endParaRPr lang="en-US" kern="0"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228600"/>
            <a:ext cx="2233952"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620586"/>
            <a:ext cx="2120986" cy="1715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3287">
            <a:off x="6611650" y="178482"/>
            <a:ext cx="1851686" cy="2088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8121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Nuclear Power Plant</a:t>
            </a:r>
          </a:p>
        </p:txBody>
      </p:sp>
      <p:pic>
        <p:nvPicPr>
          <p:cNvPr id="4" name="Picture 5" descr="The Pressurized Water Reactor (PW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14737" y="1201738"/>
            <a:ext cx="7995863" cy="4132262"/>
          </a:xfrm>
          <a:prstGeom prst="rect">
            <a:avLst/>
          </a:prstGeom>
          <a:noFill/>
          <a:ln w="9525">
            <a:noFill/>
            <a:miter lim="800000"/>
            <a:headEnd/>
            <a:tailEnd/>
          </a:ln>
          <a:effectLst/>
        </p:spPr>
      </p:pic>
      <p:sp>
        <p:nvSpPr>
          <p:cNvPr id="5" name="Rectangle 4"/>
          <p:cNvSpPr/>
          <p:nvPr/>
        </p:nvSpPr>
        <p:spPr>
          <a:xfrm>
            <a:off x="744946" y="5257800"/>
            <a:ext cx="8283037" cy="923330"/>
          </a:xfrm>
          <a:prstGeom prst="rect">
            <a:avLst/>
          </a:prstGeom>
          <a:noFill/>
        </p:spPr>
        <p:txBody>
          <a:bodyPr wrap="none" lIns="91440" tIns="45720" rIns="91440" bIns="45720">
            <a:spAutoFit/>
          </a:bodyPr>
          <a:lstStyle/>
          <a:p>
            <a:pPr algn="ctr"/>
            <a:r>
              <a:rPr lang="en-US" sz="5400" b="1" cap="none" spc="0" dirty="0">
                <a:ln w="18000">
                  <a:solidFill>
                    <a:schemeClr val="accent2">
                      <a:satMod val="140000"/>
                    </a:schemeClr>
                  </a:solidFill>
                  <a:prstDash val="solid"/>
                  <a:miter lim="800000"/>
                </a:ln>
                <a:solidFill>
                  <a:srgbClr val="99CC00"/>
                </a:solidFill>
                <a:effectLst>
                  <a:outerShdw blurRad="25500" dist="23000" dir="7020000" algn="tl">
                    <a:srgbClr val="000000">
                      <a:alpha val="50000"/>
                    </a:srgbClr>
                  </a:outerShdw>
                </a:effectLst>
              </a:rPr>
              <a:t>FISSION=splitting atoms</a:t>
            </a:r>
          </a:p>
        </p:txBody>
      </p:sp>
    </p:spTree>
    <p:extLst>
      <p:ext uri="{BB962C8B-B14F-4D97-AF65-F5344CB8AC3E}">
        <p14:creationId xmlns:p14="http://schemas.microsoft.com/office/powerpoint/2010/main" val="3246620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some challenges to electricity generation?</a:t>
            </a:r>
          </a:p>
        </p:txBody>
      </p:sp>
      <p:sp>
        <p:nvSpPr>
          <p:cNvPr id="3" name="Content Placeholder 2"/>
          <p:cNvSpPr>
            <a:spLocks noGrp="1"/>
          </p:cNvSpPr>
          <p:nvPr>
            <p:ph idx="1"/>
          </p:nvPr>
        </p:nvSpPr>
        <p:spPr/>
        <p:txBody>
          <a:bodyPr/>
          <a:lstStyle/>
          <a:p>
            <a:r>
              <a:rPr lang="en-US" b="1" dirty="0"/>
              <a:t>Electricity cannot be stored efficiently</a:t>
            </a:r>
          </a:p>
          <a:p>
            <a:r>
              <a:rPr lang="en-US" b="1" dirty="0"/>
              <a:t>Demand is not consistent</a:t>
            </a:r>
          </a:p>
          <a:p>
            <a:pPr lvl="1"/>
            <a:endParaRPr lang="en-US" dirty="0"/>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518" t="4558" r="4413"/>
          <a:stretch/>
        </p:blipFill>
        <p:spPr>
          <a:xfrm>
            <a:off x="4419600" y="2971800"/>
            <a:ext cx="4571999" cy="3748872"/>
          </a:xfrm>
          <a:prstGeom prst="rect">
            <a:avLst/>
          </a:prstGeom>
          <a:ln w="28575">
            <a:solidFill>
              <a:srgbClr val="99CC00"/>
            </a:solidFill>
          </a:ln>
        </p:spPr>
      </p:pic>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55512" y1="4808" x2="55512" y2="4808"/>
                      </a14:backgroundRemoval>
                    </a14:imgEffect>
                  </a14:imgLayer>
                </a14:imgProps>
              </a:ext>
              <a:ext uri="{28A0092B-C50C-407E-A947-70E740481C1C}">
                <a14:useLocalDpi xmlns:a14="http://schemas.microsoft.com/office/drawing/2010/main" val="0"/>
              </a:ext>
            </a:extLst>
          </a:blip>
          <a:stretch>
            <a:fillRect/>
          </a:stretch>
        </p:blipFill>
        <p:spPr>
          <a:xfrm rot="18061293">
            <a:off x="7450501" y="781609"/>
            <a:ext cx="1056604" cy="1728243"/>
          </a:xfrm>
          <a:prstGeom prst="rect">
            <a:avLst/>
          </a:prstGeom>
        </p:spPr>
      </p:pic>
      <p:sp>
        <p:nvSpPr>
          <p:cNvPr id="6" name="TextBox 5"/>
          <p:cNvSpPr txBox="1"/>
          <p:nvPr/>
        </p:nvSpPr>
        <p:spPr>
          <a:xfrm>
            <a:off x="457200" y="3733800"/>
            <a:ext cx="3657600" cy="1384995"/>
          </a:xfrm>
          <a:prstGeom prst="rect">
            <a:avLst/>
          </a:prstGeom>
          <a:noFill/>
          <a:ln w="57150">
            <a:solidFill>
              <a:srgbClr val="99CC00"/>
            </a:solidFill>
          </a:ln>
        </p:spPr>
        <p:txBody>
          <a:bodyPr wrap="square" rtlCol="0">
            <a:spAutoFit/>
          </a:bodyPr>
          <a:lstStyle/>
          <a:p>
            <a:r>
              <a:rPr lang="en-US" sz="2800" b="1" dirty="0">
                <a:solidFill>
                  <a:schemeClr val="bg1"/>
                </a:solidFill>
              </a:rPr>
              <a:t>View it live!</a:t>
            </a:r>
          </a:p>
          <a:p>
            <a:r>
              <a:rPr lang="en-US" sz="2800" b="1" u="sng" dirty="0">
                <a:hlinkClick r:id="rId5"/>
              </a:rPr>
              <a:t>https://www.eia.gov/beta/realtime_grid/</a:t>
            </a:r>
            <a:r>
              <a:rPr lang="en-US" sz="2800" b="1" dirty="0"/>
              <a:t>  </a:t>
            </a:r>
          </a:p>
        </p:txBody>
      </p:sp>
    </p:spTree>
    <p:extLst>
      <p:ext uri="{BB962C8B-B14F-4D97-AF65-F5344CB8AC3E}">
        <p14:creationId xmlns:p14="http://schemas.microsoft.com/office/powerpoint/2010/main" val="812106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a:solidFill>
                  <a:srgbClr val="99CC00"/>
                </a:solidFill>
              </a:rPr>
              <a:t>Climate</a:t>
            </a:r>
            <a:r>
              <a:rPr lang="en-US" dirty="0">
                <a:solidFill>
                  <a:srgbClr val="99CC00"/>
                </a:solidFill>
              </a:rPr>
              <a:t> </a:t>
            </a:r>
            <a:r>
              <a:rPr lang="en-US" sz="6600" dirty="0">
                <a:solidFill>
                  <a:srgbClr val="99CC00"/>
                </a:solidFill>
              </a:rPr>
              <a:t>change</a:t>
            </a:r>
          </a:p>
        </p:txBody>
      </p:sp>
    </p:spTree>
    <p:extLst>
      <p:ext uri="{BB962C8B-B14F-4D97-AF65-F5344CB8AC3E}">
        <p14:creationId xmlns:p14="http://schemas.microsoft.com/office/powerpoint/2010/main" val="891255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US" dirty="0">
                <a:solidFill>
                  <a:srgbClr val="99CC00"/>
                </a:solidFill>
                <a:ea typeface="+mj-ea"/>
              </a:rPr>
              <a:t>What is climate change?</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295400"/>
            <a:ext cx="5943600" cy="445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3.epa.gov/climatechange/kids/images/scientists-clues-pri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412" y="152400"/>
            <a:ext cx="8467725" cy="5524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144384" y="5676900"/>
            <a:ext cx="4756337" cy="369332"/>
          </a:xfrm>
          <a:prstGeom prst="rect">
            <a:avLst/>
          </a:prstGeom>
          <a:noFill/>
        </p:spPr>
        <p:txBody>
          <a:bodyPr wrap="square" rtlCol="0">
            <a:spAutoFit/>
          </a:bodyPr>
          <a:lstStyle/>
          <a:p>
            <a:r>
              <a:rPr lang="en-US" dirty="0">
                <a:solidFill>
                  <a:schemeClr val="bg1"/>
                </a:solidFill>
              </a:rPr>
              <a:t>Environmental Protection Agency</a:t>
            </a:r>
          </a:p>
        </p:txBody>
      </p:sp>
    </p:spTree>
    <p:extLst>
      <p:ext uri="{BB962C8B-B14F-4D97-AF65-F5344CB8AC3E}">
        <p14:creationId xmlns:p14="http://schemas.microsoft.com/office/powerpoint/2010/main" val="3295453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causes climate change?</a:t>
            </a:r>
          </a:p>
        </p:txBody>
      </p:sp>
      <p:sp>
        <p:nvSpPr>
          <p:cNvPr id="4" name="AutoShape 2" descr="data:image/jpeg;base64,/9j/4AAQSkZJRgABAQAAAQABAAD/2wCEAAkGBxISEhUSEBMQFRUWFRYXFRYXFRUVFRUSFxcWFxUVFRUYHSggGBolHRUXITEhJSkrLi4uFx8zODMtNygtLisBCgoKDg0OGxAQGy0mICYtLS0tLS0tLS0tLS0tLS0tLS0tLS0tLS0tLS0tLS0tLS0tLS0tLS0tLS0tLS0tLS0tLf/AABEIAMoA+gMBEQACEQEDEQH/xAAbAAEAAgMBAQAAAAAAAAAAAAAAAgMBBAUGB//EAD0QAAIBAgMEBggFAwQDAQAAAAECAAMRBCExBRJBUSJhcYGRsQYTMkJScqHBFCNigtGS4fAzU6LxB0PSFf/EABsBAQACAwEBAAAAAAAAAAAAAAABAwIEBQYH/8QAOBEAAgIBAwIEBAQFAwQDAAAAAAECAxEEITESUQUTMkEiYXGBFCOhwQYzQpGxQ9HhUmKi8BUkcv/aAAwDAQACEQMRAD8A+rzcNAQBAEAQBAEhYzglrAkkCAIAgCAIAgCAIAgCAIAgCAIAgCAIAgCAIAgCAIAgCAIYEDYSAQR7kjkZTVepylH3TM5waw+5OWtmH0K6L3ueuw7rTV0tytcpLjOEX3R6MJ8lk3CgQBAEAQBAEAQBAEAQBAEAQBAEAQBAEAQBAEAQBAEAQBIZDZVWq7uZ049X9pqarU/h11S9Pu+xdXV17LksVgcxmOctqvrsh1KSwYyrlF4aOccVaox1BsD3AZzyT8WVHiEpL0vZ/wC52louvTJPktxOOW3QNyfpN3xDx6pVdNDy3+hr6bw+fVmawT2aegO0+d5tfw/Pq0i7pv8AyyrxH+cbU7pzxeYKcW8Jk4YmZiIJEAQBAEAQBAEAQBAEAQBAEAQBAEAQBAEAQBAEASHgjYhVA3TfSxvNbWqDokrOMF1DkrF0nDS5NluSeANsuZPAT5irZwTxJ4PUT6FytzaTAH3mt1KB5kGar1CT2RV5sg+APuuf3AHytIWoT5RKtaK6GIamSrDrtfXrU8Z3PDPFZ6N5jvF+xVqNPDUr5myuMZzuqAOvU24mdiPjOo1tippj055fyNV6GrTx67Hk3qaAC3159s9RRRGmKRx52OUs4JS8xwIAgCAIAgCAIAgCAIAgCAIAgCAIAgCAIAgCAIAke24WxTWR/dbuIB+s52rp1OM0T37M2qrKM/mI5eKrvmHJy4aeU8VrtZrJTdV0vsd2mmhLrgjcwlDdUX1ObfN/A0nn7p5lhcGLeW2XSggzJQKcVR3xbiM1PJpbTZ0sJ4K9kZ3PHly5/UT2/wDDMYdU37+xqeKTbjE6M9gcbCEJjcSQIAgCAIAgCAIAgCAIAgCAIAgCAIAgCAIAgCAJGBwRdwBcm0ovvrpj1TlgsrplN4ijj4yqHYHhdB3bwvPn3imsjq73OK2weg09MqqcM6U82REGQSZEARgHJFQq7FT77ec7OmvtpalVzhF/lxnDEzp0K1RtUHbe09rodZ4hZFOdZxLqNNFvpkbC342ncg5P1LBoSUU9mSlhAgCAIAgCAIAgCAIAgCAIAgCAIAgCAIAgCAIAkPDWGTnBS+FQ6rftJmjb4dp7f5kc/dmxDUzh6Hg5+0cKq23cr37usTyXjfh1OlcZVbJ+x19DqZ3RambOErbyg8Rkw5Nxnkro9MixrDLZUBCJK8TW3Fv4DmeAltVfWwlko2TSGZNiR5nMnxntP4c01dkpTkuODU8TslXGMFwdOe0eDjNCFggSQIAgCAIAgCAIAgCAIAgCAIAgCAIAgCAIAgCAIBF3AFzKbro1R6mZwg5vCNCtQeobnojgDynlNT4frPEJ+Y9l7JnYq1NOmj0rdmoytTY2NiO8MOscZ5zVaWVNjqtN+Mo3w6ol64/4kb9tj52M570/ZmPlSRlseOCN32A+hJkrTv3YVUmyhab1DvakZclHZOno/D7rtqlsTKyqj1Pcuoq9NrlTbjxnV0cNT4db1zj8Pvg19RKrVQ6U9zpK4IBBuJ7FW+fV1VPn9DhTi4S6WiSyrSap2Zrs2mufn8xZXjDXBmb5WIAgCAIAgCAIAgCAIAgCAIAgCAIAgCAIAgCAIBgiYuCbyyVJrgyZkQ9zn16O/UtwAFzPIeIaGWu8R6VwksnZo1C0+my+fYYvBqq3XhrnqI8V8Fqp03XUt1yTpdfOyzpka1HCswuLfzONpPB7tTV5kODdu1tdU+mRv7O9kg5EE3nqfAIuGncHs09zkeItOakuGbIM6leojZKVbW69u5puLj8REIBmMufKHVXT+Ytl79h1yntIk0o1eldyVtXrXHz+RKlj4JBTLtHqo6iG+0lyuxFkOn6GZuFYgCAIAgCAIAgCAIAgCAIAgCAIAgCAIAgCAIAgAyHwCFJLdpNzNeiny8v3byWWWdWPkZqLcEcwZOpq8yqUX7oUtxsT7EcMtlUdQ8pXoaVTRGC9jLUT67HJkt3Mnnr9pbGlRm5R9zF2Zjh+wI4zR18HVJamC3XPzRnW+pdEiU3k4XV900VSzFmBynP0snprHp7HtzF/t9i2cepdSMNLNXp5Rn+Ip9S5XdEVzWOiXBlTNvTamF8FKJXOPTLBmbBiIAgCAIAgCAIAgCAIAgCAIAgCAIAgCAIAgCAIAmIBkvDWCU8MAQlhYIe7yJIEhpNYZOX7GBOTpm9Ne6H6XvH90XTipxUlyCJuavTLUQxw1w+zKq7Ol5AlWi1Ltj0WLE1s1+5nbXh5XDNarjqauELAMeGfnaUamEtNZ59Kyv6kv8oth8UcSMnH0gbFgCOYInSqujZBThumUNYeDIx1L/cTxmeTEkMXT+NP6hHUh0skKyn3l8RGUOl9iQfrHjJyhh9iQkdSGGLTIgQBAEAQBAEAQBAEAQBAEAQBAEAQBAEAQBAEAwZpa7Tu2v4fUt19SyuXSwsy0moWoqU19H9TGcOmWPYpxtcU1LHqAHMnQSjV0SVivr2a5+aLK55XTI87Wpkk7+bE3J6/4nX0yrtqUo75OVdbZG3cAb43Wtvj2T8a8j1icxy/+Pt6sfly5+T7/wC5dOHnwzF7o1Hy1nf+GSyuGcnqmpYyRCX11mMqYy4RfDUTg8N5JKZEFFvDSyZ2OxfFCTa+phjfId8l0QbwiqOpti85JByOJ7ZT5UYPE0bn4iyyOYPfsSOJceyzX+Y2lj09bRQtZbHsSXF1R77kdpv5yh6dQe72NiOtdkdsJk//ANGroHbt1tMnpotfCyv8dZF4mia7VrDIv32H8TBUYeJGx+Kbj1QWV+pdhttVL3axXlaxPZaZy07xmJXXrYt4msHcwuKWoLqe0HIjtE1sNPDN7lbF8kjKSwIAgCAIAgCAIAgCAIAgCAIAgCAJBBG+fVORPOk1XUvRP9Jf8myl1w+aPPY7F+tqZewo6PWdC07dKzL4kaOpliHw8kiQwzI3lH9S/wAiaW+hvyv5cv8AxbKOmV8P+5fqjSqWLLnwOYOhFiDOjfGNuIPfkUuVcHLHYsZfW9L3wDccHA98dfVOXp7p6C1U2P8ALfpfb5FupojfDzK/V7muJ6JNco4r2WCFQ8Brw6uuV2R6vqW1WeXxx7hMsj/3IhPG0v7lk6VNddfBlz/1LZLbD3KI7PKIopGf+Ca+HXuuDbzG6OHszLPyzlyamjXdcoSwzCrbTvlbg4bxLY2QmsWfZjXs4/xMupWLBhKMqn1GSbdY8pguqvjgz+C35Mto1Sp3lJB5iJwjYsoQtsoeGdzA7XDdGpkefA/xNSyuUHudSu+u1ZXJ1JgixbiAIAgCAIAgCAIAgCAIAgCAIAkNEe5y9s4qwFJdWF26k4950lc6VcvLZLs8pdbOViqK74t7JW4HLPMd0x0NztzXb6o7P9jWuzCvrj7swtJRwHhOlZp4Si4tGmtTYnnJnFopKlbC9wwHA2075ytHKyu16exbx4fdM3rH11OxPnGfqYNwLjIjMdRGk6eoohdU4yWUaenslGaa7mKy3X1gGYALjw6S9XPlObotTZpZrTXvZ+mXf5M2NXp4zbsq+6NVBxOpneXc5MudiTWtnMZpPYyhZKLyiCcz3SqDcHiRszhGxdVfPuibGwvL/Y1eCCqdePKUOuSeYl8bVJdFv9wWvkMuf8TOM8mE6nW8vjuS3OUidabyuSa7pL4Xugp4HWI25+GRM68fFDdf4MbvERKtr4oEwuUl0z47mVbxkRmpbSIlXKHxR/udDA7SankekvLiOyU2af3RuUavPw2Hew2JVxdTfnzHaJrNm6t+HkugkQBAEAQBAEAQBAEAQBAEAqxVcIpY6AeJ4CQycHmKlQs+8xza5PVpYdgtNiEOmUTStsc4vHsWUwGcC/utu/NcECaevtennG2K2/qMqI+bXKOfoRqVAO3Tv650lOM49UXszQ6WnhkKTqGUsQczvd4ImnroTlBOv1rg3dI0uqMuC7E2XIkZjI8xwIjS6tailvhrZr5lUqvKtS9vYow9e1mvawyHPLO8sv01epp6J/8AKZlKc6rcr+xLEKuqHI3y+E/xnKdFqbIfkX8rh90YW6XzH5lXDNfcJPUPqZ0XfEqWkt/9aJbh5GRK6ElumTHT2w3T/VFYQ35jhKYWtPDRsWadWRznDLHQ95l3nbbLc11psf1IDDnhKpSb4i8ltcFHaU00SSmTwmdd0nyjGzTVJ56tvoZNEnWYzcpLgVRhB7SIpTNyOVorlbwzK2ml4mm8MkcPeJKclvgiEqocNtGKdK/jbwkRstkvYmyuiMvfuXUiyHeUkEf5YzC2uTy2W0aiEPhiekwlTeRWOrKD4gH7zXjwbj5LpIEAQBAEAQBAEAQQIJEAQDnbdUGmL/Gv3ke6Il6H9DhVKYuuQ4+U3J+qJzan+VJGSgDLYDj9pjbFSeJLZ7GVcn5cmvY2cWobdcAa2bL3rHPvnO0U3prnpZ8cx+nb7Gdv5lasX3Neoo6OntCdS1boqo/qz2NqlZhuH9p5Hl2GcvXUy09v4mtbPaS/cvosU15c/szWoDojsnUoacE0a+ozGbTJpU3XByIsQQeIyM1NZpvPws4a3T7Mu09nlxb9vcmaVs1N1JNjy5g9Yleh13Vmu/acefn8yL6WvihwyM6ecrJqfIoHD5z95VNcF9ed0bGJpboQnifpac/S+IR1OpnXDiOxlZp5VVJy9zE6yZrLgrpat8xlVecsvv3Uc9i3dyvwjzoeZ5ed+SvofT1FS+0ewfeFtYyyX8pFkte5SV0ePzH7SqrmX1L7uI/Qk+h7D5SyXDRVXyj0GzP9Gn8i+QnNjwdiXJszIgQBAEAQBAEAhXrKil3NlUXJ5AcZDeFkJZeD5rt//wAnMj2oU1WmM96p0qtQckoj2AdLuR2SqVmeDZjSj6Js3GrXo061MgrURXU9TC8si8o15R6ZGzMiBANHbX+keplP/ISPdENfC/ocGrqvzfabs18UTm1bxkvkZqar3+UiXqQqXwSLkqhdfZawP2PdNPxTTudash64br/YnTWKLcZcMhik3TY8GH/csqvjfVGxGSrdc5RfZmZuyWxrJ4aJUAGpgjVb36xc2M41Gonpr+ix/BLh9n2OhqYeasx5WMlNTVe/ynWn6kacFmEkdDZ9Eqrs97G5A6ra9s8J454jG3XV06f1J7v9jtaPTNUOU+MGtVp7p5g5g8xPYaLWRvhh7SWzXY411Tg/k+Cij7QuL/mDLnc/3lfinV+Fm4PD/wAGzoceckzd2vWViljezWM4f8LaC7TQnO1erDXz2NjxS6FjSj7GtPXHIQwlLecrcDMeXnOZrtb+CpnZhto366PNlCLN3aKBd1RoLn7ZzhfwxfZqrLdVZznBs+JwjUo1x4Od737R5mes/wBX7HPf8lfUslprldLVu37CVV7OX1Ni70xfyJt9jM5cMpr9SO9so/k0/kHlOcjsy5NqZECAIAgCAIAgCQ1kJ43PiX/lH0QGHrpWwtM+rrE3RATuVRmbAaK179RE1pxwblU8l/oHt7aFGk+FwtEYpt66KCWWgNagqVF6IHELe9z3SYsiyEXuz63suuz0kZyhe1qm6GVRUHtAK/SWx4HObGDV2NuSQaW2B+S3cf8AkJD9gvf6HBq+78w+83bP6Wc6nmS+Qqar2/YybFwzGl/DP6fuK+nePOZ5Kki7EHeS/FCO9b5eH3nFlH8JqMJfBP8AR/8AJ0KZRuhvykyM7bzwc1vfdEcI5UAjgT5nKaNmnjfS639vqbdlsqrepdkTxSC6svsknuNjcGauj1LclRb64/qu5bKpdMpx4a/U2DXZVC3vcEm/AHQeE5+n8L02p1lmo6cdLSWO65M7NTZTTGvO7RXSqC262h0PwnmJ09bpZxmtRRtJcr/qXb69jVotjJeXPj/BSaTISfhZTfgblQCOqUz1lOqrhB/1PDXZrdmxRVZVY37JEK+l+sec66iopRXsaDedyyWIwZnCCzOx4Wt8xGX3nF8QbsmtNH+t7v5e/wDc6Va6avNftx9Qzk6kntnTp01VHw1rBpWXSm8sq979v3mX+p9jP/R+5ZLSgrp6t2jyEqh6pGxb6Ik2mcuCiv1I7uxz+RT+QTnI7bNuZGIgCAIAgCCMpGFYEXBBHMG8IZRmRuSeWx3ojhq+NWpijWrCoj2R3PqhuersiotsrFzne+cwlBYyZxta2Rv7f9Hh6pfw1TEYenSSr+Rhd2mKu8m6AbDUcDYyvGS5Pfc4+ytqtQsho4l92lTVy2+9R2W6rVcmmtyVFieO6OUyjJ4w0Vzgm8pno9lbWp4gHcJDLk6MLOh6xy6xkZc44RUWbVH5NT5T/MiXBlHk89W0HaPObdnpX2OZT639zNbh8w85lbwiKOcfIV9JnIoQrHonu85RqoddT/T6l+leLUbGIp2OWhFx/HdKfDtXK6DjP1R2Y1FfRLbhmvR4/MfObVXDGo5X0LN25RToXHkRf6zm+LPyanqIL40sIv8AD11y8t8MziL+se/VbstYTLwbpeli1y/V/wDr3MNblWvPHsYnVazyaeEWVmIpbp1ZgV6gGX6azyllOfEJX1+mHq+vyOzRZ+Uq3y+PoU4lSAQciCPMT0lVsLoKyD2ZynBwk4yJS2coxi5N7GEU28Com67LyC3+bO85nh9kr3K6a59P0N3VR6YRhETqGgitvaHYftKpfzEbMf5L+pYJd7muVr7Tft8jKo+tl8/5UfuWSyXDKVyjtbGP5FP5fvOejtP9jdggQBAEA3FwPM/SUeazY8lHJ9Jg1KmvqmresLdBUTf3yASVYAezx7pKm2yHUkUeh4RaYw1QFK1O5ZG6JKMxYOo4r0gLjQyZylyhGEM4OptGqqFUppv1GvuqSbKo1dzwUeJJAExi292JwiuDUOxg1mq1KjVAbqwJQU2500GQ1PtbxIJBuMpYpvgrUCwUsTp6ygf1Gm293qHtfwHVI+Ey3RQ2AqUi1VGeszWNRH3VZyBYerYCyEDRTl2XJM9akscGLg1uU0Nq3C1atJqdJuj60urbhvpVAF0F7g30ORtIbfBKgsZOltLCflP0gboxHXlwmLs2LFVh5PK1qZ3L5e6fKb0pKUP7HJrg1a/uZxNMgacR5zO1rpyYURxP7MYimd05HSWclGGRrqdw5cP7zC1/AWUJ+YjaoqWBQ/Mp6+I75ydX/wDWvjqY8PaS/c2K15kXW+eV/saiZXvl0jrN5aqqEcyls+DC6qcmljcVagCl7+yVN+HH+DOfrfEqJSVS3939DY0Wmsbb+xmli1qWRWXf3d5Mxdk4gc+qcTVeKfhbXZptoy5XZmzDRWWVNWrhnPSvXbdG6ly9mFzkl7AjLXTKZX+M3ODfV7Fq0WkUmsvjb69i/HVX9Y69E01Cquu9ddb981/BtRYn8Tz1vLM740OK6fUiqltU11KZCpboX0qD4L8G5TszsegsdlazW+V2+hoKtXLEn8XcYHajAPUqKLUxa3E1Dkq9o1PZLdfq3dGNFT9fb/p92YUaby27Je3+SldsD2yupse7O/1nTqlGEkktksFdlUvK+eWXU9s0jrcTYVsHwzVdTRcuMpsQQ62zve+V9JXKxdSZdCEvKawbaOh0qJ4/zLetZKOhmadK7tmNFPnKoz+NmxOH5US78P1/SWuZQobo7fo/hN7D0zfgeHWZzXbh4O4qspM3mwTcxHmoeSyP4V+X1k+YjHypAYR+Q8Y8xBVSJfgm5iR5qJ8mR0JQbQhg5219lLXAN2SohvTqr7aH7g8RoZlGbiYOCe5wMFsqtUL1KmKr3LuhKBUJSm7IufDQmw5y5tYxg11lvJ38NS3EVN5m3QBvMbsbcSeJmOcmWMGh6TYKhVw7rinanRFmd1qNSKhc7l10EhmSNrZeIpVKSPQcVKZUbjht8Mo6PtcdNeqA2Qw6AV3pkApWQvukXG+pCVDbkwZMuYJ4xL05EOcM5ux9gvSaq7hLEVURSLsiXsm41yApUZjqEicljCLen3OdU/0b/oH2m4t4HJW1xjHYlN0jeW+XG/ETKfoMK38Zr4ra9HdI3ibgjSZKaK3Hc1zttGAQCxYFRc6kDOwHVNHV66NXwe7/AENvS6WyeZpbLk1/XV1DEEM17oLlcsrAk8Z5XUXyk3FyeHyb6jppTjhY7v5mxikNUMxBAYkHdNt1iATYjTt6pXObShW93j9yZz6JebFLb5E8QgWiqEe10jfO6+yAb65X8ZVoeqzVOS7YJ8xxx3e+3sc+liqQIZSoK5AhbEDkOqbk/D75fC1lPk1vxM5f1Pub9LHoytiBYFAd5SbfmaIwHIk36iJpT8Ptrsjppb5a3+XYuU4teYu36nEpYp6jgE8c7DtzM9TVpKNOso04ylORGlgHzJ6Ns78cs7iYX6+mMennIhVNySXc3K2LFREeqy7l73UMDUduiHcW1sLTjxsjS3KrOX+i7I3p6e2cvKa3W7IDD7oAamGJfRCbAE5MbnlrNh622VXV1Ey09DbUHhJe/uy1sKN1gxvmSMgN0cFFuAmtVqbvNTyUaicJ4wsYRzcLSZwyopZiBYAEk5jgJ6h74bNaCcotI7mA9C8W+bBaQ/Ubt/Sv9pLtw9iY6Vvk72H9BrAB8RUvf3VA7rsTMHc85L1pF04yb9L0SRf/AH4r+tf/AJk/iJEx0kFydrZ+EWjTWmpYhRkTmTmTn4ypvLNlJI2ZBIgCAJAMyQIBgwDi7M6Jq0zqlVz+yoxqIeyzkX5qZc90auMPBvQSc/b2OpUKFSrXRnpqOkq0/WlgSFtuAZ69kMyiW7JemaNNqKblMopRdz1e6pFwClhunPSQQxhRvYokaUqW6T+uoytu9oVFNv1DnE38OCYbyydZluLSpF5w63ophm4VARxDt5G4mfmySwVOmHV1Hltp+h1Wi4ekTVS99OmOojj2zPzXjBR+HSllHl6+GdCQysO0GZprBRKpp5NnZ2JVRutzyPWZzdZpJ2WKyBlVNp4zgsxePIIVOGtx9JXT4apSlKz3Ism84RPC429kqmyVFIYj3SD0ag6xYd0w1eh+DrpXxR4+ZfXYtlLhleLxO/X6JO6OiufuqN0H7za0GmVdCbXxPd/crlZm3bg1cHhS5sDYDUy3V6taaGfdlEVlnWw5UggIQFNrEWuRnccxPM22zc+rO/8Ag3p6fysLKwyFFWJ3yGW623Da2RNjcDWWVyk5pZLbVXD8uKT/AO4k2FBDjefpG56RFrW0PAZSmXV15wHq5RkmkttiP42nci4y8O6XrQ3tdSXJqeY3NtclmH9bVJ9TSd8wBYEA34k6ToV+H/ldM2ZxjJpnWwPoliapH4hlppxVSC56rjIeM26tLVXuluZKhvk9nszZdHDru0UCjidSessczNhtvkvjBR4N2QZEWvwhEM12SodGA7pmnEqakys4eofe85PVHsR0S7j8K/xecdcew8qXckuGb4zHUuxKhLuXJTbixPcJi2iyKa5ZdMTIQBABgHL2rhDcVqRUVFFul7NRPge2YzzB4Hncg2QfsVWJcmrT2vTuFqE0m+GpZc/0vfdbuJljjIpUkbb4lAN4ugHMsAPG8hxfYyjKPc0am1d8Ww35h/3Df1S9e979uS3z1ImSr7mEpm3sxlpLu5kkks3FnOrN/A0sBwmE4NmddiWzOmjgi4MpawbC3JSMk4EnYFVfC039tEb5lB84DNOpsLCtrh6Hb6tQfECSptGHRHsc7HehuEqXIVkJ4o3HsNxJU2YS08Wed2r6D1lA9Sy1QL5HovYm/YfpM1Zvkonp3jY8wKLU6oR1ZWDC4IsZm91koinGW5PA4kU2IOh7+c5/iGlldFOJKeJHTwuI9Y4SkruTwC/5btnJXht2C5dT4O/hPQ+pUYNXfcUWIRLFjb4m08J09LpY0rdZZmqZZ3Z28L6LYRP/AFBj+slvocvpNp47Fvkx7HQp7PoIOjSoqOpFH2k4bM0oovDoMgVHhJ6WOpdw1ZRncQoyyOuKNdsd8Ilqq7lTu7IlRqVGOYAHZMGkjKMpM25gWiAIAtAEAQBAEAQBAKsRS3haZReGYTjlHOrYU5grceIPdNhWI1XW0aS7OpA3FGkDz3FB8pPXn3MOn5GyBGScMGEyOll+GrkZAX85XOKe5dCUlsdBhca2lHubPKKXwzH3z/nZLFJdiqVbfuVHCv8AF9TJ649iPLl3H4epwb6mOqPYeXPuWKtUcVPbMW4k9Nncup73vW7jMXj2LI59zV2lsqlXFqqA20OjKeYMKTQcUzmYT0NwqG7K1Q/rY2/pFh4yXJshQR28PhkQWRVUclAHlMTLBbIJKatEn3iByEzjJIrlFv3KhgBxJmXmMx8le5MYJOvxMjrZPkxLFwyjgJHUzNQSJhByEjLJ6UZtMSTMkCAIAgCAIAgCAIAgCAYgC0ZIwjFoyMIFRyEZGEAoGgEZYwjMEmYAgCAIAgCAIAgCAIAgCAIAgCAIAgCAIAgCAIAgCAIAgCAIAgCAIAgCAIAgCAIAgCAIAgCAIAgCAIAgCAIAgCAIAgCA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5" name="Picture 5" descr="http://www.gizmodo.in/photo/49812639.c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513" y="4572000"/>
            <a:ext cx="3522134" cy="198120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cdn.greenhousemegastore.com/images/uploads/14853_6372_popu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9348" y="1212027"/>
            <a:ext cx="3192463" cy="31924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rot="19962818">
            <a:off x="27545" y="1832406"/>
            <a:ext cx="3993401" cy="1754326"/>
          </a:xfrm>
          <a:prstGeom prst="rect">
            <a:avLst/>
          </a:prstGeom>
          <a:noFill/>
        </p:spPr>
        <p:txBody>
          <a:bodyPr wrap="none" lIns="91440" tIns="45720" rIns="91440" bIns="45720">
            <a:spAutoFit/>
          </a:bodyPr>
          <a:lstStyle/>
          <a:p>
            <a:pPr algn="ctr"/>
            <a:r>
              <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Greenhouse</a:t>
            </a:r>
          </a:p>
          <a:p>
            <a:pPr algn="ct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Effect</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77509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does carbon come from?</a:t>
            </a:r>
          </a:p>
        </p:txBody>
      </p:sp>
      <p:sp>
        <p:nvSpPr>
          <p:cNvPr id="3" name="Content Placeholder 2"/>
          <p:cNvSpPr>
            <a:spLocks noGrp="1"/>
          </p:cNvSpPr>
          <p:nvPr>
            <p:ph idx="1"/>
          </p:nvPr>
        </p:nvSpPr>
        <p:spPr/>
        <p:txBody>
          <a:bodyPr/>
          <a:lstStyle/>
          <a:p>
            <a:r>
              <a:rPr lang="en-US" dirty="0"/>
              <a:t>Cars</a:t>
            </a:r>
          </a:p>
          <a:p>
            <a:r>
              <a:rPr lang="en-US" b="1" u="sng" dirty="0"/>
              <a:t>Electricity Generation</a:t>
            </a:r>
          </a:p>
        </p:txBody>
      </p:sp>
      <p:pic>
        <p:nvPicPr>
          <p:cNvPr id="6146" name="Picture 2" descr="http://www.eea.europa.eu/highlights/carbon-efficiency-of-new-cars/image_x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9494" y="1367118"/>
            <a:ext cx="4323685" cy="2442882"/>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4053030"/>
            <a:ext cx="6477039" cy="2555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descr="http://www.mathswithgraham.org.uk/wp-content/uploads/2013/01/Light-bulb-on-a-yellow-background-uid-118059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21" y="2784378"/>
            <a:ext cx="3276600" cy="2178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700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types of electricity generation produce carbon?</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599" y="1577788"/>
            <a:ext cx="6465739" cy="4405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590800" y="6456381"/>
            <a:ext cx="6248400" cy="369332"/>
          </a:xfrm>
          <a:prstGeom prst="rect">
            <a:avLst/>
          </a:prstGeom>
          <a:noFill/>
        </p:spPr>
        <p:txBody>
          <a:bodyPr wrap="square" rtlCol="0">
            <a:spAutoFit/>
          </a:bodyPr>
          <a:lstStyle/>
          <a:p>
            <a:r>
              <a:rPr lang="en-US" dirty="0">
                <a:solidFill>
                  <a:schemeClr val="bg1"/>
                </a:solidFill>
              </a:rPr>
              <a:t>World Nuclear Association:  Compilation of Energy Studies</a:t>
            </a:r>
          </a:p>
        </p:txBody>
      </p:sp>
      <p:sp>
        <p:nvSpPr>
          <p:cNvPr id="4" name="Rectangle 3"/>
          <p:cNvSpPr/>
          <p:nvPr/>
        </p:nvSpPr>
        <p:spPr>
          <a:xfrm rot="1415676">
            <a:off x="3932446" y="3151695"/>
            <a:ext cx="3647152" cy="1754326"/>
          </a:xfrm>
          <a:prstGeom prst="rect">
            <a:avLst/>
          </a:prstGeom>
          <a:noFill/>
        </p:spPr>
        <p:txBody>
          <a:bodyPr wrap="none" lIns="91440" tIns="45720" rIns="91440" bIns="45720">
            <a:prstTxWarp prst="textArchUp">
              <a:avLst/>
            </a:prstTxWarp>
            <a:spAutoFit/>
          </a:bodyPr>
          <a:lstStyle/>
          <a:p>
            <a:pPr algn="ct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Life Cycle </a:t>
            </a:r>
          </a:p>
          <a:p>
            <a:pPr algn="ct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Emissions</a:t>
            </a: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471305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a:solidFill>
                  <a:srgbClr val="99CC00"/>
                </a:solidFill>
              </a:rPr>
              <a:t>electricity</a:t>
            </a:r>
          </a:p>
        </p:txBody>
      </p:sp>
    </p:spTree>
    <p:extLst>
      <p:ext uri="{BB962C8B-B14F-4D97-AF65-F5344CB8AC3E}">
        <p14:creationId xmlns:p14="http://schemas.microsoft.com/office/powerpoint/2010/main" val="3012753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nuclear cool?</a:t>
            </a:r>
          </a:p>
        </p:txBody>
      </p:sp>
      <p:sp>
        <p:nvSpPr>
          <p:cNvPr id="4" name="Content Placeholder 2"/>
          <p:cNvSpPr txBox="1">
            <a:spLocks/>
          </p:cNvSpPr>
          <p:nvPr/>
        </p:nvSpPr>
        <p:spPr bwMode="auto">
          <a:xfrm>
            <a:off x="613018" y="1145592"/>
            <a:ext cx="833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4D963D"/>
              </a:buClr>
              <a:buChar char="•"/>
              <a:defRPr sz="3200">
                <a:solidFill>
                  <a:schemeClr val="bg1"/>
                </a:solidFill>
                <a:effectLst>
                  <a:outerShdw blurRad="50800" dist="38100" dir="2700000" algn="tl" rotWithShape="0">
                    <a:prstClr val="black">
                      <a:alpha val="40000"/>
                    </a:prstClr>
                  </a:outerShdw>
                </a:effectLst>
                <a:latin typeface="Calibri"/>
                <a:ea typeface="ＭＳ Ｐゴシック" charset="0"/>
                <a:cs typeface="Calibri"/>
              </a:defRPr>
            </a:lvl1pPr>
            <a:lvl2pPr marL="742950" indent="-285750" algn="l" rtl="0" eaLnBrk="0" fontAlgn="base" hangingPunct="0">
              <a:spcBef>
                <a:spcPct val="20000"/>
              </a:spcBef>
              <a:spcAft>
                <a:spcPct val="0"/>
              </a:spcAft>
              <a:buClr>
                <a:srgbClr val="4D963D"/>
              </a:buClr>
              <a:buChar char="–"/>
              <a:defRPr sz="2800">
                <a:solidFill>
                  <a:schemeClr val="bg1"/>
                </a:solidFill>
                <a:effectLst>
                  <a:outerShdw blurRad="50800" dist="38100" dir="2700000" algn="tl" rotWithShape="0">
                    <a:prstClr val="black">
                      <a:alpha val="40000"/>
                    </a:prstClr>
                  </a:outerShdw>
                </a:effectLst>
                <a:latin typeface="Calibri"/>
                <a:ea typeface="ＭＳ Ｐゴシック" charset="0"/>
                <a:cs typeface="Calibri"/>
              </a:defRPr>
            </a:lvl2pPr>
            <a:lvl3pPr marL="1143000" indent="-228600" algn="l" rtl="0" eaLnBrk="0" fontAlgn="base" hangingPunct="0">
              <a:spcBef>
                <a:spcPct val="20000"/>
              </a:spcBef>
              <a:spcAft>
                <a:spcPct val="0"/>
              </a:spcAft>
              <a:buClr>
                <a:srgbClr val="4D963D"/>
              </a:buClr>
              <a:buChar char="•"/>
              <a:defRPr sz="2400">
                <a:solidFill>
                  <a:schemeClr val="bg1"/>
                </a:solidFill>
                <a:effectLst>
                  <a:outerShdw blurRad="50800" dist="38100" dir="2700000" algn="tl" rotWithShape="0">
                    <a:prstClr val="black">
                      <a:alpha val="40000"/>
                    </a:prstClr>
                  </a:outerShdw>
                </a:effectLst>
                <a:latin typeface="Calibri"/>
                <a:ea typeface="ＭＳ Ｐゴシック" charset="0"/>
                <a:cs typeface="Calibri"/>
              </a:defRPr>
            </a:lvl3pPr>
            <a:lvl4pPr marL="1600200" indent="-228600" algn="l" rtl="0" eaLnBrk="0" fontAlgn="base" hangingPunct="0">
              <a:spcBef>
                <a:spcPct val="20000"/>
              </a:spcBef>
              <a:spcAft>
                <a:spcPct val="0"/>
              </a:spcAft>
              <a:buClr>
                <a:srgbClr val="4D963D"/>
              </a:buClr>
              <a:buChar char="–"/>
              <a:defRPr sz="2000">
                <a:solidFill>
                  <a:schemeClr val="bg1"/>
                </a:solidFill>
                <a:effectLst>
                  <a:outerShdw blurRad="50800" dist="38100" dir="2700000" algn="tl" rotWithShape="0">
                    <a:prstClr val="black">
                      <a:alpha val="40000"/>
                    </a:prstClr>
                  </a:outerShdw>
                </a:effectLst>
                <a:latin typeface="Calibri"/>
                <a:ea typeface="ＭＳ Ｐゴシック" charset="0"/>
                <a:cs typeface="Calibri"/>
              </a:defRPr>
            </a:lvl4pPr>
            <a:lvl5pPr marL="2057400" indent="-228600" algn="l" rtl="0" eaLnBrk="0" fontAlgn="base" hangingPunct="0">
              <a:spcBef>
                <a:spcPct val="20000"/>
              </a:spcBef>
              <a:spcAft>
                <a:spcPct val="0"/>
              </a:spcAft>
              <a:buClr>
                <a:srgbClr val="4D963D"/>
              </a:buClr>
              <a:buChar char="»"/>
              <a:defRPr sz="2000">
                <a:solidFill>
                  <a:schemeClr val="bg1"/>
                </a:solidFill>
                <a:effectLst>
                  <a:outerShdw blurRad="50800" dist="38100" dir="2700000" algn="tl" rotWithShape="0">
                    <a:prstClr val="black">
                      <a:alpha val="40000"/>
                    </a:prstClr>
                  </a:outerShdw>
                </a:effectLst>
                <a:latin typeface="Calibri"/>
                <a:ea typeface="ＭＳ Ｐゴシック" charset="0"/>
                <a:cs typeface="Calibri"/>
              </a:defRPr>
            </a:lvl5pPr>
            <a:lvl6pPr marL="2514600" indent="-228600" algn="l" rtl="0" fontAlgn="base">
              <a:spcBef>
                <a:spcPct val="20000"/>
              </a:spcBef>
              <a:spcAft>
                <a:spcPct val="0"/>
              </a:spcAft>
              <a:buClr>
                <a:srgbClr val="99CC00"/>
              </a:buClr>
              <a:buChar char="»"/>
              <a:defRPr sz="2000">
                <a:solidFill>
                  <a:schemeClr val="bg1"/>
                </a:solidFill>
                <a:latin typeface="+mn-lt"/>
              </a:defRPr>
            </a:lvl6pPr>
            <a:lvl7pPr marL="2971800" indent="-228600" algn="l" rtl="0" fontAlgn="base">
              <a:spcBef>
                <a:spcPct val="20000"/>
              </a:spcBef>
              <a:spcAft>
                <a:spcPct val="0"/>
              </a:spcAft>
              <a:buClr>
                <a:srgbClr val="99CC00"/>
              </a:buClr>
              <a:buChar char="»"/>
              <a:defRPr sz="2000">
                <a:solidFill>
                  <a:schemeClr val="bg1"/>
                </a:solidFill>
                <a:latin typeface="+mn-lt"/>
              </a:defRPr>
            </a:lvl7pPr>
            <a:lvl8pPr marL="3429000" indent="-228600" algn="l" rtl="0" fontAlgn="base">
              <a:spcBef>
                <a:spcPct val="20000"/>
              </a:spcBef>
              <a:spcAft>
                <a:spcPct val="0"/>
              </a:spcAft>
              <a:buClr>
                <a:srgbClr val="99CC00"/>
              </a:buClr>
              <a:buChar char="»"/>
              <a:defRPr sz="2000">
                <a:solidFill>
                  <a:schemeClr val="bg1"/>
                </a:solidFill>
                <a:latin typeface="+mn-lt"/>
              </a:defRPr>
            </a:lvl8pPr>
            <a:lvl9pPr marL="3886200" indent="-228600" algn="l" rtl="0" fontAlgn="base">
              <a:spcBef>
                <a:spcPct val="20000"/>
              </a:spcBef>
              <a:spcAft>
                <a:spcPct val="0"/>
              </a:spcAft>
              <a:buClr>
                <a:srgbClr val="99CC00"/>
              </a:buClr>
              <a:buChar char="»"/>
              <a:defRPr sz="2000">
                <a:solidFill>
                  <a:schemeClr val="bg1"/>
                </a:solidFill>
                <a:latin typeface="+mn-lt"/>
              </a:defRPr>
            </a:lvl9pPr>
          </a:lstStyle>
          <a:p>
            <a:r>
              <a:rPr lang="en-US" kern="0"/>
              <a:t>Baseload electricity generation</a:t>
            </a:r>
          </a:p>
          <a:p>
            <a:r>
              <a:rPr lang="en-US" kern="0"/>
              <a:t>Not weather dependent</a:t>
            </a:r>
          </a:p>
          <a:p>
            <a:r>
              <a:rPr lang="en-US" kern="0"/>
              <a:t>No carbon emissions during operation</a:t>
            </a:r>
          </a:p>
          <a:p>
            <a:r>
              <a:rPr lang="en-US" kern="0"/>
              <a:t>Not location-dependent</a:t>
            </a:r>
            <a:endParaRPr lang="en-US" kern="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8510" y="3464869"/>
            <a:ext cx="4556360" cy="3034536"/>
          </a:xfrm>
          <a:prstGeom prst="rect">
            <a:avLst/>
          </a:prstGeom>
        </p:spPr>
      </p:pic>
      <p:sp>
        <p:nvSpPr>
          <p:cNvPr id="7" name="Curved Down Arrow 6"/>
          <p:cNvSpPr/>
          <p:nvPr/>
        </p:nvSpPr>
        <p:spPr>
          <a:xfrm rot="18625176">
            <a:off x="3923459" y="3302730"/>
            <a:ext cx="2073500" cy="1713738"/>
          </a:xfrm>
          <a:prstGeom prst="curvedDownArrow">
            <a:avLst>
              <a:gd name="adj1" fmla="val 16362"/>
              <a:gd name="adj2" fmla="val 46859"/>
              <a:gd name="adj3" fmla="val 25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8" name="Rectangle 7"/>
          <p:cNvSpPr/>
          <p:nvPr/>
        </p:nvSpPr>
        <p:spPr>
          <a:xfrm>
            <a:off x="3819027" y="5443802"/>
            <a:ext cx="2569934" cy="923330"/>
          </a:xfrm>
          <a:prstGeom prst="rect">
            <a:avLst/>
          </a:prstGeom>
          <a:noFill/>
        </p:spPr>
        <p:txBody>
          <a:bodyPr wrap="none" lIns="91440" tIns="45720" rIns="91440" bIns="45720">
            <a:spAutoFit/>
          </a:bodyPr>
          <a:lstStyle/>
          <a:p>
            <a:pPr algn="ctr"/>
            <a:r>
              <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STEAM</a:t>
            </a:r>
          </a:p>
        </p:txBody>
      </p:sp>
      <p:sp>
        <p:nvSpPr>
          <p:cNvPr id="9" name="Rectangle 8"/>
          <p:cNvSpPr/>
          <p:nvPr/>
        </p:nvSpPr>
        <p:spPr>
          <a:xfrm>
            <a:off x="613018" y="4159599"/>
            <a:ext cx="3419710" cy="1015663"/>
          </a:xfrm>
          <a:prstGeom prst="rect">
            <a:avLst/>
          </a:prstGeom>
          <a:noFill/>
        </p:spPr>
        <p:txBody>
          <a:bodyPr wrap="square" lIns="91440" tIns="45720" rIns="91440" bIns="45720">
            <a:spAutoFit/>
          </a:bodyPr>
          <a:lstStyle/>
          <a:p>
            <a:pPr algn="ctr"/>
            <a:r>
              <a:rPr lang="en-US"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carbon</a:t>
            </a:r>
            <a:endParaRPr lang="en-US" sz="6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 name="&quot;No&quot; Symbol 9"/>
          <p:cNvSpPr/>
          <p:nvPr/>
        </p:nvSpPr>
        <p:spPr>
          <a:xfrm>
            <a:off x="1294173" y="3583992"/>
            <a:ext cx="2057400" cy="2209800"/>
          </a:xfrm>
          <a:prstGeom prst="noSmoking">
            <a:avLst>
              <a:gd name="adj" fmla="val 3758"/>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4394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1600200"/>
            <a:ext cx="4114800" cy="4245320"/>
          </a:xfrm>
          <a:prstGeom prst="rect">
            <a:avLst/>
          </a:prstGeom>
        </p:spPr>
      </p:pic>
      <p:sp>
        <p:nvSpPr>
          <p:cNvPr id="2" name="Title 1"/>
          <p:cNvSpPr>
            <a:spLocks noGrp="1"/>
          </p:cNvSpPr>
          <p:nvPr>
            <p:ph type="title"/>
          </p:nvPr>
        </p:nvSpPr>
        <p:spPr/>
        <p:txBody>
          <a:bodyPr/>
          <a:lstStyle/>
          <a:p>
            <a:r>
              <a:rPr lang="en-US" dirty="0"/>
              <a:t>There are CLEAN ways to make electricity</a:t>
            </a:r>
          </a:p>
        </p:txBody>
      </p:sp>
      <p:sp>
        <p:nvSpPr>
          <p:cNvPr id="5" name="Rectangle 4"/>
          <p:cNvSpPr/>
          <p:nvPr/>
        </p:nvSpPr>
        <p:spPr>
          <a:xfrm rot="16844961">
            <a:off x="2448777" y="3251417"/>
            <a:ext cx="1838966" cy="923330"/>
          </a:xfrm>
          <a:prstGeom prst="rect">
            <a:avLst/>
          </a:prstGeom>
          <a:noFill/>
        </p:spPr>
        <p:txBody>
          <a:bodyPr wrap="none" lIns="91440" tIns="45720" rIns="91440" bIns="45720">
            <a:prstTxWarp prst="textArchUp">
              <a:avLst/>
            </a:prstTxWarp>
            <a:spAutoFit/>
          </a:bodyPr>
          <a:lstStyle/>
          <a:p>
            <a:pPr algn="ctr"/>
            <a:r>
              <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solar</a:t>
            </a:r>
          </a:p>
        </p:txBody>
      </p:sp>
      <p:sp>
        <p:nvSpPr>
          <p:cNvPr id="6" name="Rectangle 5"/>
          <p:cNvSpPr/>
          <p:nvPr/>
        </p:nvSpPr>
        <p:spPr>
          <a:xfrm rot="879447">
            <a:off x="3601064" y="2229172"/>
            <a:ext cx="2334451" cy="923330"/>
          </a:xfrm>
          <a:prstGeom prst="rect">
            <a:avLst/>
          </a:prstGeom>
          <a:noFill/>
        </p:spPr>
        <p:txBody>
          <a:bodyPr wrap="none" lIns="91440" tIns="45720" rIns="91440" bIns="45720">
            <a:prstTxWarp prst="textArchUp">
              <a:avLst/>
            </a:prstTxWarp>
            <a:spAutoFit/>
          </a:bodyPr>
          <a:lstStyle/>
          <a:p>
            <a:pPr algn="ctr"/>
            <a:r>
              <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nuclear</a:t>
            </a:r>
          </a:p>
        </p:txBody>
      </p:sp>
      <p:sp>
        <p:nvSpPr>
          <p:cNvPr id="7" name="Rectangle 6"/>
          <p:cNvSpPr/>
          <p:nvPr/>
        </p:nvSpPr>
        <p:spPr>
          <a:xfrm rot="17938247">
            <a:off x="4784457" y="3690574"/>
            <a:ext cx="1838966" cy="923330"/>
          </a:xfrm>
          <a:prstGeom prst="rect">
            <a:avLst/>
          </a:prstGeom>
          <a:noFill/>
        </p:spPr>
        <p:txBody>
          <a:bodyPr wrap="none" lIns="91440" tIns="45720" rIns="91440" bIns="45720">
            <a:prstTxWarp prst="textArchDown">
              <a:avLst/>
            </a:prstTxWarp>
            <a:spAutoFit/>
          </a:bodyPr>
          <a:lstStyle/>
          <a:p>
            <a:pPr algn="ctr"/>
            <a:r>
              <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wind</a:t>
            </a:r>
          </a:p>
        </p:txBody>
      </p:sp>
    </p:spTree>
    <p:extLst>
      <p:ext uri="{BB962C8B-B14F-4D97-AF65-F5344CB8AC3E}">
        <p14:creationId xmlns:p14="http://schemas.microsoft.com/office/powerpoint/2010/main" val="1773499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4" name="Picture 10" descr="http://neofronteras.com/wp-content/photos/central_fis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3692" y="2754868"/>
            <a:ext cx="3899761" cy="2449051"/>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data:image/jpeg;base64,/9j/4AAQSkZJRgABAQAAAQABAAD/2wCEAAkGBw0NDAwNDA4PDQ0MDQ0MDQ0MDxANDgwMFBEWFhURFBQYHCghGBolGxQTITEhJSkrLi46FyIzOTMtNygtLi0BCgoKDg0OFBAQFywcHBwrKywrLCwrLCwsLCsrLS0sLywsLCwsLCwsKzcsLCwtLCwsLCwsLCwsLCwsLCwsKywsLP/AABEIAOEA4AMBEQACEQEDEQH/xAAbAAEBAAMBAQEAAAAAAAAAAAABAAIDBQQGB//EAEAQAAIBAgIFBwoEBQQDAAAAAAABAgMRBBMFEiExQQZCUWFxkdEUFSIyUoGSobHBIzNysiRic8LwNIKDojVDU//EABoBAQEAAwEBAAAAAAAAAAAAAAABAgQFAwb/xAAwEQEAAgECBAQFAwUBAQAAAAAAAQIDBBESMUFREzJxgRQhM0JhUpGxBaHB0fA0Iv/aAAwDAQACEQMRAD8A/Q0bDUJFQAyoGVAyoCoxYYhlAVGLCSGVixKgZUYsoGVixKgZQFYsQgKgKgKjEqBgYsqBmSBhH0KOXLsFEVMAZUYlQMICwjEqAqAqMQkhlYsWVAyoGUYsrEFRiwMqdPWUnujFXk/ou0xvkikM8WKck/hqM432+byttv8ALkDJiGVAwjEyQMDFlQMqBlR9AjluwSKQBlRiyo62A0TrJTrX27VBbNnX4Hna/Z60xdZdOOEpJWVOHwpnnxT3evDXs0YnRlGafo6j4OHo/LcZReYY2xVlxK+ja0G0oOaW6UVe67D2i8S1rYrR0eJpptPY1vT2NHo85YsJIZWLFlQMqMWUDKxBUNKlKclCKvKTsvEkzFY3la1m0xEN2OcY2ow2xhtk/bnxZ4YonJbjno2s0xipGOvXm8ZtNEFQMqAqMSoGBiyoGZIGEd85jrm4VlThKT1Ypyb4LaTkR83o83V9l4Pa0r3Tt22ZOOGXBbs7WEwNOklZKUuM2rtvq6Dym0y960iHqMWSAgIDl6YwsakXJL04q6a3yXQz0x22l45acUb9XzhtNJiwgKgZUYsoGVixZUdaNPyWg5y/OqqyXGC6PuzTyXnJaKw38VIxVm9ubjv/ADtNytYrERDQvabWmZYmTAFQFQFRiVAwMSoGVGJUd85jrEK+g0NRUaKlzp3bfVeyR43n5tjHG0bveYPRAQA3YBAwnNIDxVp3dlvbsjKGLn6ew8V+JFWbdpW49faeuK3Rr56R5ocY2GqCoxYQFRiyo6uhsEn+PUXow9RPnSXHsX+bjwzZNv8A5htabFvPFLxaTxWbVb5sdkfuxp6bRxSarJvPBDyM2mkxCAqAqAqMSoGBiViGUBUd05rqoDraL0jGEMueyzerJ7rPgzyvTrD3x3iI2l6a2OitustnXcxisvSbxHVnR0jCavF7eMXsYmkwVvE8noVZNbDHZlu1zqga/KLbC7Ju0VMbC9tZXvbfxMuGezGb17tkFq+lJ3fBcF1mLJy9LYpS9BbXe76uo9sVerWz3jbhcw92qGUYsqAqPTo7BOvUtuhHbOXQujtZhkvwQ9MWPjtt0dPTWJVOmqUNl1qpLmxRp0rN7N/JeMdN/wBnzx0YhyZnf5hlQMIGZIxCBlQFRiUBWIZRiEd25znUVwK4FcAAzpVpQd4tr6PtQmInmsWmOT0+cp8VF96MPDhn40tNXGTlsvqr+XxMopEMbZbS8zM3kcySVlJpdCbsNoOKe7WZMQEDKjFlGVKlKcowgryk7JCZiI3kis2naH09GlDDUbLgryl7UuLNC95tO7p48cUrtD5jF13UnKb47upG5hpwx+ZaGoycdto5Q0Hs1wyoCoxZUDCBlQMqMSpIKjEqAI7hz3UVwK4EAAVwgKAICoGEBUDKMWVAVHa5OUV+JVe+6prq4v7GtqLcobelrzsw09i7/hRfXLs6Dzw04rfiHrqMnBXaOcuIzfcwFRiAFYgoAxYsqBlAyoxKgZUAR2rnPdNXArgVwIoAK4QFQNhAUBUDCMWUDKxd7ATyMHry2a7lP7L6I080732h0NPHDj3n1cGrUcpOT3ydzax04a7NLLk47TLBno8mLKgCBlQFQFRiVAwMWVAyoCoCo7NznukrgVwK4HrpaPqTSlGVNp/zbu3YYTkiOb1jFaY3hn5qq9MPifgTxar4Fx5pq9MPifgPFqngXXmit0w+J+A8Wp8PdeaK3TD4n4F8ap8PceZ63TD4n4Dxqp8PdPQ1fph8T8B41T4a/wCB5lr9MPifgXx6p8Nf8DzJX6afxPwL49T4a/4b8JoR6yzZLZtcI3aa62YWz/pZ00vW0tenXbVp3tqtWil6LjbZbotbd1mOCN7byz1M7U2hx2brnAqAAKjFlQBAyoCoxKgKgKMQgZUdg0HRIEAAVwM1Xmt05fEycMdl47R1ZrF1Vz38jHwq9mUZrx1Kx1X2ieDVnGoufOFXpXcY+B+WUarvA85Vur5k8Ce7KNTXrC861uhd5j4N2UaincrS9boXeIw37LOoxx1MtLVuFl8z1rp46y17aqfthpqaXqx1W3ufrJekk/ruRjmx1rETD00+W15mJU6FSrT8odRTU9qSW5J229D37PmeeK/DbeXpnxzeu0c3iOhDlyGVAEDKgKgKjFlQMAZUDKjFlQBAUdc0XQQEBAQAEQBcoAgKIqBhAVG/DYPPhXivXjBSh+tPd79qNfUeWG3pPNPo1clcTtrUJ+rKScE+bO21e+3yNeKb1mezatk2vFZ6ssfQdKo+h7jLHlmnowzYIv8APq8x0I+fzcuYmJ2lFYsWUAQMqAqMSgYYhlAVAVAVHWNF0EBAQFcAuEFwIoAgKAIioAOryf8AWrfoj9TX1PKG3pOdnMxeHysTWnHYqjjNW5s9t/s/eNNysaz5TV1aqWKw6mvXWyXVNHhkpwW2bOHJx13cRq2x8DZ01t44ezT1dNrcXcM2mmAgKjEqBgDKgKjEqBgBUDKjqmk30BAQFcAuBBAUVwgACogBlR1+Tv8A7/0w+sjW1PKG5o+dvZ4tK/md5NN93saz7ff/AANF4rKqWl6lT0Z9XRL3Htmx8VfzDw0+Xgt8+Us9L4XUnrLc9/aaeK/DaJdDNj46TDnHTcYBAygKjEqAIGUBUBUBUDA6hpt5XIK4EUAN0EVwACCAoLgBURUdnk5uxH/F/caup+33buj+72/y8OlvzO8ml52XW8q+7wm457t4OosRh3CW2dNW63Hg/saGox8Nt45S6mly8ddp5w4taDhJxfA28F+Kkfho6nHwZJ7T82tns1wVAwAqMWVAVAEBQMqAI6Zpt5AQEBAQQFEBAFyoAC5UAHc5OepiO2n/AHGpqvtb2j5W9ng0t+YNLzk1vlq8Buue3YLEujUjNbUtkl7UXvRhkpx1mGeLJOO0WdDTOHTSqw2xaTuuMXxNPT24b8M9W/qqRfHxR0+fs4x0XKDYAVAVAUAQFQFRiAFR0zTbqAgICAgC5RXCACuVBcACIo73JxfhV/1R+hp6rnDf0XKzm6X/ADBpfNK63yR6vAbrmgqOxoauqkJYefBOVO/FcY/fvNPU49p44dDR5d4nHPs5WJpOnOUHzX8uBtY7cdYlpZacF5r2aT0eQCBlAVAEBQMqAICo6JqN1XAgK4EBBEUFwK4AERQBFco+g5OfkVv6n9qNLVeaHR0Xlt6uZpf8wml88+hrfJHq55vuYCoypVXCUZxdpRaafWSaxaJiVraazEx0dPTEY1adPEw3SWrNey+h9juveaun3pacct3VRGSlcse7jm40AVAyoAgKAqAICoijoXNRuK4FcCuBXAgACCIoAiuUAAEfR8nP9PV/qv8AbE0dV5o9HS0Xkn1cvTHr940vnn0XW/Tj1/25x0HKFwAqPVhsZqUq1KSbhUj6NubU4Ps3dx5Xx72raOcfw9seXhpak8p/l4z2eAKgACoioGAFQBAVHQuarcRBAVyiAgAIrgVygCIAAio+k5O/6Wf9WX7YmhqvPHo6ei+nPr/pydM+uTS+f2XW/T93OudFygVAEBQFQARUBUDAAgKgKAqOhc1W2rgVwK4BcCuBAQQAQRFBcAKj6jk8v4R9dSf0RztV5/Z1dF9P3cfTPrjTfUXWfSn2c06TkAqAAKgAioCoAAICoCgCAqPearbQEBAQEBBEUFwK4AVEAXA+q5Pr+DXXOf1OdqvqOto/pONpr1yab6kLrPpT7OYdRxgUAQARUBUDAAgKgKAIioANvnCj7f8A1l4HO+Kxd/7S9fHp3Kx1F89e9NfYsajFP3HjU7tkcRTe6cX/ALkZxlpPK0MoyVnq2JnozVwK4BcqICALgVwAqC4H1ugV/BQ65VP3M5up+pLr6P6Ue7i6b9Ymm+pH/dF1f0be38uQ6sFvlFdrR0pyUjnaP3cSbRHVg8TT9uPeYznxfqhj4le7F4ul7a+Zj8Ti/Uni17sfLKXtfKXgT4vD+r+0/wCk8WndeWUva+UvAvxeH9X9p/0eLXuvKqftL5ljVYf1HiV7nPh7ce9GcZ8U/dH7nHXuyU09zT7GmekWrPKd13gmYAgKAICo+d8rR8w8OFeVg4WyNSb3Rfv2ETaG2Dmtz1exu5YmY5fJInbk9VPG1o89v9STPaupyV6vSM146mWOqvntdiSE6nLP3E5rz1YeVVf/AKS+JmPjZP1Sx8S/crGVVz377MsajLH3L4t+7bHSNVb3F9q8D0jWZI/LKM922OlHxgvdK32PWNdPWv8AdnGp7wwnpSfCEfe2/Ak663SsE6iekNMtJ1epdkfE851mWfx7MfGu0y0hUfPfusvoYTqMs/cx8S/d+jckZOWjKEm223Wd27v82ZN5n5zO76L+nb/D13/P8y4nKp/h1OxfuRLcl18b6e//AHWHx2ajyfMbLNQNlmoGyzUDZZqBss1A2WagbLNQNmUcQ1uk12Nmdcl68pmPdfnDfDF1On4ke9dZmr139V8S0M5Yyb3WXYvEztr8s8to/wC/KzklqdaT5z7zwnPlnnaf3YcU90qsvafeyRnyR90/vJxT3eKOHpLmr33f1PNlvLbFpbkl2KxGJ1wLXAtcC1wLXAtcC1wLXAtcC1wBtPftA/T+ScbaLw1vZqPvqzPWvJ9PoP8Az09/5lwuVcb06q/lf1Qnky1v0L+j4V0Xwl3o83zG7B0p9Me9hd4DhU6F3oLvA1avs/NA3halXo+aBvDJU6nUveE3hkqMuMl7lcG7ZGkuLb+QTdti0t2wjE64FrgWuBa4Hm1ystlrg2WuDZa4Nlrg2WuDZa4Nlrg2WuDZa4Nlrg2WuDZZgNn6xyW/8XhOulfvk2ekcn0+ijbBj9HB5VytSrN7lTm+4TyZauN8GSPxL4FYqL4nm+Y8OWxVE9zCbLXCbLXBstcGy1wbLXBstcGy1wbLXBstcGy1wbLXBs8uYGazALMAswCzALMAswCzALMAswCzALMAJSuFj5PqND8ua2Fw1LDPD0qsKMdSElOVKWr17Gm+4y4nQw/1C2OkV4d9nh01ynq4uE4KjTpRqRlCXpyqPVe+2xDiZZP6jN6zXh23fOwo24mLRnI3wdg85ndlmBFmAWYBZgFmAWYBZgFmAWYBZgFmAeTNKyWaBZoFmgWaBZoFmgWaBZoFmgWaBZoFmgWaBZoFmgWaBZoFmgWaBZoFmgWaBZoFmgWaBZoFmgecqICAgICAgICAgICAgICAgICAgICAgICAgICAg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3692" y="788011"/>
            <a:ext cx="1958115" cy="196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2"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91054" y="795239"/>
            <a:ext cx="1952399" cy="1952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828800" y="5269468"/>
            <a:ext cx="5791200" cy="369332"/>
          </a:xfrm>
          <a:prstGeom prst="rect">
            <a:avLst/>
          </a:prstGeom>
          <a:noFill/>
        </p:spPr>
        <p:txBody>
          <a:bodyPr wrap="square" rtlCol="0">
            <a:spAutoFit/>
          </a:bodyPr>
          <a:lstStyle/>
          <a:p>
            <a:pPr algn="ctr"/>
            <a:r>
              <a:rPr lang="en-US" dirty="0">
                <a:hlinkClick r:id="rId5"/>
              </a:rPr>
              <a:t>http://www.thirdway.org/e-binder/we-need-a-mix</a:t>
            </a:r>
            <a:endParaRPr lang="en-US" dirty="0"/>
          </a:p>
        </p:txBody>
      </p:sp>
    </p:spTree>
    <p:extLst>
      <p:ext uri="{BB962C8B-B14F-4D97-AF65-F5344CB8AC3E}">
        <p14:creationId xmlns:p14="http://schemas.microsoft.com/office/powerpoint/2010/main" val="17401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429000"/>
            <a:ext cx="7772400" cy="1362075"/>
          </a:xfrm>
        </p:spPr>
        <p:txBody>
          <a:bodyPr/>
          <a:lstStyle/>
          <a:p>
            <a:r>
              <a:rPr lang="en-US" sz="6600" dirty="0">
                <a:solidFill>
                  <a:srgbClr val="99CC00"/>
                </a:solidFill>
              </a:rPr>
              <a:t>The importance of electricity</a:t>
            </a:r>
          </a:p>
        </p:txBody>
      </p:sp>
    </p:spTree>
    <p:extLst>
      <p:ext uri="{BB962C8B-B14F-4D97-AF65-F5344CB8AC3E}">
        <p14:creationId xmlns:p14="http://schemas.microsoft.com/office/powerpoint/2010/main" val="36568579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927" y="763984"/>
            <a:ext cx="2705100" cy="382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32771" y="636487"/>
            <a:ext cx="2289409" cy="461665"/>
          </a:xfrm>
          <a:prstGeom prst="rect">
            <a:avLst/>
          </a:prstGeom>
          <a:noFill/>
        </p:spPr>
        <p:txBody>
          <a:bodyPr wrap="none" lIns="91440" tIns="45720" rIns="91440" bIns="45720">
            <a:prstTxWarp prst="textArchUp">
              <a:avLst/>
            </a:prstTxWarp>
            <a:spAutoFit/>
          </a:bodyPr>
          <a:lstStyle/>
          <a:p>
            <a:pPr algn="ctr"/>
            <a:r>
              <a:rPr lang="en-US"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Energy Poverty</a:t>
            </a:r>
          </a:p>
        </p:txBody>
      </p:sp>
      <p:sp>
        <p:nvSpPr>
          <p:cNvPr id="2" name="TextBox 1"/>
          <p:cNvSpPr txBox="1"/>
          <p:nvPr/>
        </p:nvSpPr>
        <p:spPr>
          <a:xfrm>
            <a:off x="3276600" y="4724400"/>
            <a:ext cx="5486400" cy="1754326"/>
          </a:xfrm>
          <a:prstGeom prst="rect">
            <a:avLst/>
          </a:prstGeom>
          <a:noFill/>
        </p:spPr>
        <p:txBody>
          <a:bodyPr wrap="square" rtlCol="0">
            <a:spAutoFit/>
          </a:bodyPr>
          <a:lstStyle/>
          <a:p>
            <a:r>
              <a:rPr lang="en-US" b="1" u="sng" dirty="0">
                <a:solidFill>
                  <a:schemeClr val="bg1"/>
                </a:solidFill>
              </a:rPr>
              <a:t>Energy access </a:t>
            </a:r>
            <a:r>
              <a:rPr lang="en-US" b="1" dirty="0">
                <a:solidFill>
                  <a:schemeClr val="bg1"/>
                </a:solidFill>
              </a:rPr>
              <a:t>is about providing modern energy services to everyone around the world.  These services are defined as household access to electricity and clean cooking facilities (e.g. fuels and stoves that do not cause air pollution in houses).        -  International Energy Agency</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905000"/>
            <a:ext cx="4571673" cy="1752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4877" y="6553200"/>
            <a:ext cx="3505200" cy="276999"/>
          </a:xfrm>
          <a:prstGeom prst="rect">
            <a:avLst/>
          </a:prstGeom>
          <a:noFill/>
        </p:spPr>
        <p:txBody>
          <a:bodyPr wrap="square" rtlCol="0">
            <a:spAutoFit/>
          </a:bodyPr>
          <a:lstStyle/>
          <a:p>
            <a:r>
              <a:rPr lang="en-US" sz="1200" b="1" dirty="0"/>
              <a:t>International Energy Agency</a:t>
            </a:r>
          </a:p>
        </p:txBody>
      </p:sp>
    </p:spTree>
    <p:extLst>
      <p:ext uri="{BB962C8B-B14F-4D97-AF65-F5344CB8AC3E}">
        <p14:creationId xmlns:p14="http://schemas.microsoft.com/office/powerpoint/2010/main" val="1751436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population of the wor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901328"/>
            <a:ext cx="5200650" cy="35909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28600"/>
            <a:ext cx="3657600" cy="2423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133600" y="6483289"/>
            <a:ext cx="1828800" cy="369332"/>
          </a:xfrm>
          <a:prstGeom prst="rect">
            <a:avLst/>
          </a:prstGeom>
          <a:noFill/>
        </p:spPr>
        <p:txBody>
          <a:bodyPr wrap="square" rtlCol="0">
            <a:spAutoFit/>
          </a:bodyPr>
          <a:lstStyle/>
          <a:p>
            <a:r>
              <a:rPr lang="en-US" dirty="0"/>
              <a:t>BBC</a:t>
            </a:r>
          </a:p>
        </p:txBody>
      </p:sp>
      <p:pic>
        <p:nvPicPr>
          <p:cNvPr id="2054" name="Picture 6" descr="Image result for population of the worl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169491"/>
            <a:ext cx="2541586" cy="2541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0316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http://msnbcmedia.msn.com/i/MSNBC/Components/Photo/_new/g-cvr-091124-nuclear-power-230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2033" y="2672434"/>
            <a:ext cx="5478682" cy="3516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2" descr="data:image/jpeg;base64,/9j/4AAQSkZJRgABAQAAAQABAAD/2wCEAAkGBxMSEhUTEhIVFhUVGBgYGRgVFRUYGBoWGh0YGhcXGBUZHSggGB0mHRgYIjIhJSkrLi4uGB8zODMsNygtLysBCgoKDg0OGxAQGzUlICUtLS03LS0tLS8yKy4vLS0tLi8tLy0tLS0tMi81LS0tLi8tLS0tLSstKy8tKy0tLTArLf/AABEIAJEBWwMBIgACEQEDEQH/xAAbAAACAgMBAAAAAAAAAAAAAAAEBQIDAAEGB//EAEsQAAIBAgQDBQQGBgcIAAcBAAECEQADBBIhMUFRYQUiMnGBE0KRoQZScrHB8BQjM2Ky0QdDgpLC4fE0NVNjc3SDsxYkRIS0w8QV/8QAGwEAAgMBAQEAAAAAAAAAAAAAAgMBBAUABgf/xAA1EQABAgQDBAkDBQADAAAAAAABAAIDERIhBDFBEyJR8AUyYXGRobHB0TOB8RQVQlLhI0NT/9oADAMBAAIRAxEAPwDnrPaJa37J0tkTKMUVSpO4lY0P8qptYkKwJtLodRLieamWOnA0PetMjFXBVhoQRBB6irYziRqyjXqo97049NedelpGmS80XOOeYV2K9iTmRHCNsPaA5TxWcusHbpFWPbssmYO4ceIFBBHBgQ3DQH486DsuBodjv+BHUfnepEFG8vgQfvBFTT2oatZLpexrq3rZsswe4q5UXUNdtasbQJEZ0PetkneV2JpRiuzjaYDMjo6hlYMq5kMw2VjKnQ6HYgihD3SHQkayCDqrDrzHPyrpWy4yyW0D5u/sAl5tBc6Wrp0b6tyDsxqs4GC6odU59h4qy0iO2g9YZdo4JK+AuLClSQRmUr3hB2YEToePl0qFyy6GGVldZBBBBIG+nQfKqyhBKMIYEiDoQw0Knlr8/WrbOIcGVdldeIYgwNvhHw8qtXVPdWxiWgDMcsyJM5W0nfyHyqwYnUkosyNQMpVhxASAPz0rS4x4Osq0ZgQGgjaM23GPUVMYkyJS22UR4QAy9csHb86V0uxdV2o68EvKbmUqywLgWDoB41HHadxpyiTmCdYADwRzBGu4gid+HWh8HjAjBggkcmYZl4oZkaeX4UTiLNsZbiBsj7QRCtxQiNOMa7jjvSpUmnTT459k0moVjPX5+f8AUxOKvRlLi4vJ8tzTfQNJXjtB4cBU8WbUBmw+UHjbdlIPEFXzD4RIoW4qEaMfVR6TB+PLQ1mFuZZHtO6d4zA+Y03HLzHEUFxcfCkhrrOv3yK17OyfDdIP1biEegZCwPmYqtVq25aaYORuRlNQdiDvrNTS0T7sRymI89asMicSszE4aQm0ZKtRVi1tVqYSnLKLlJRU1FaRauVKApLitAVMCrFw55VdZwx40BcFAY4mQCqt2Jqb4QimVmzV/sqQYt1dZgwW3QWGwsCauNqjRarRt0kxJlXW4cNbIJXcsjlURgwaYtaqS2KLaSS/0ocbhJ3wBFSXBc6deyisNsHeo2xUjAMSB8Ka3YHAinbYQGh7mDPKi2wNio/QuYampZfwXEUCyRXR2cOaufs4NuK4Rw2xUno50QTZZcoUreIw5Rip3BINdXb7JERFGY3swFs0bgH5ChOLaCnM6GiFhM7291x2Hw5CM/SBQBWu4xOAGUKBSvFdlqNI73Th/nUsxLTmojdGRGgU6DzXMFajkpzdwKrqdelLbynlFWGvDslQfCfD6yFbSh3FFMKqZaYFzShiKhFXkVDLUpwKW3u0711RmuuWRY8RlkEnXmRrrxHlVWF7Vv22DLdcEc2JHkQdCKDtsQQQYI1FEXbcj2ijukwY2VuXkdx68qXQ0WlZbVbjed1fiMW5OcEQxOhVTB3K6jbl08jVg7Qe4i22yHL4CbduYO6Tl2J1HXzoKxcA0OqncD7x1H53oi72ddUx7NzIBBCsQynUMNNQRXUtFioqebhTwvaDKGUhCr6EG2hgiYYabiT8TV+A7Tew5OW2wIKupRcr228SmBsRWx2PiLil1sXCRGbuNJnZgI121jz40Thfo3i7gy/o9wQCVLLlHMqS3Ph186FxhSM5dqICNMUz7Ef2vYD21uWwrwpYMwl3tCAQ543bXhbmpVucJXxQcA+zQMoExmEgbNo2/P4866b6NdhYxD7N7TLbYhgxKfqroBy3As6/VZfeUkVQ30RvXLjGwqKVaHtlo9m+8CR3rZBzKeKkA6g1XhRWQ3FhdbQz8irMaFEiNERrb6iXmEk/SlzZ/YW8p0ZAbgGo1jvacxyPlWlurGX2aTurTcHp4v8AQ10n/wAA4kEHPZAI1DOwjmJyn0NbP0KCyLmNwyjXKS2s8JBjfjrTf1MAfy9Uj9LiD/H0XOe2tmT7KAfqswyt9YTOm+nnyBovB4u2soyNkaA4zyAdO+IXSYHPgYMAU8tfROwYnHox2YW7ZeRp9U7/AOVGWPobY/42Jf7OEugFeUkQfOf8luxeHIkXeqNmDxIMw30XNYoC2cjBzAkHOuoOzeH0IqVhkPBh5sD/AIfyI5V1+J+i1pbagpi2RCSWPsFcLHu5jrtqCNQf3QK0ewMFb37p5XcXbU8wIQMdKAYuGRK5PYEbsFFDp2A7SuWQoe4c25ynT+6TyP39DWWriT7wI6Df4866V17NXxC0fs3cTc67Kij59K0MbgZZhaV4AP7F5gaHV72o0BmONTt+DXeCE4fi9vik5UbjbyjWtqKbXu28OVKrhoBESBaQ/wADEfGlSxuNqtwYhcJOEl5/pLCNhOqYZg8NCpqKNwluaEUUywi0UQyCz4Danoq3bq9LQrLQohFqk5y2ocMLEtVYturEWrQtILlcbDCpyVnsqICVIJQ1JohIYWqkLVEZai1RUi2YCoKVWwq9hUctECgLVQFqxTUwtSC1BKJjZLQVTuKKsJw3HXceRqgCiLFKfkrkHNF27AqwpUre1bIqoStVoEkHftxtvz/lSTFW4rorw0pNjLdPglU8U2y5/FLy/wA6R4m3BrpcStJMetakFy8tj4dppYwqphVz1Q5q2FmNVTVXNSeq4opJ4C6S1iuzv6vCG59nDFvvFMMP2ioBW12feAO49klsHzk0ksfT9nzL7FVYg5DmJXNwDDTQ85/nSq/9NsYdAyIf3bY0/vTWIMJiHWJ8T+V7U4zDsEx5BdvbxuJ9zs+OrXrS/IAmiVu487WsOn2rlxv4VFeeL9KMVcU22vsCSCrCEM690lY7pn0McJpXdx14nv3bhI+s7EgjzNG3o55zclO6TYMmr1S6+KX9pisLa/sE/wAbih7uMCqGudqrlJIBt2rWpESB4jpI+NeaX3N2bhMv75O54BvwPoeJqNhhsfCd+h4MPL+dNb0a2V3JTulDOzV6Ie2sJlZjjsVcyxIUlDrxACLI/nQg7SwuIuKbKXjcQapcdgcRbEkoHDz7RZZlBMEyONcPBRuo+BB+8EH4GpnukOhI1lSDqpGsTzGmvkab+3QpWmk/ucWcyB2hdjj+38NauAL2fadCAyuxzF7Z2YZl08p0II4UOPppdUkJYw1sEd0pa25HU6jh/pVbBcZZzaK2bvcBbvudG6Wrx3+rcg7MaTWezrpPs2QqQYBcZQG+qWaAJ/PGogQIEpObIjP5U4iPHmCx02nL4Ti59NMc2ntspXgqIJ+XD7qFXtzEXCM+IulWP/EbQ8tDt+eFBrhRrnuKrp7oliY3EjuyPPbyojCCyXWFdwdGBIQBtdQBOnEa8x52tnDAs3yVMxIrjvO8T7eqY38x1JMzJMmQ31gfz91VXsI19S6r+sSA4A8S+6w4TA/DQZQTbmJKwFVBAOyzIPVp4fnQUNbxbyDmJI8MknTiv5/lSr5jPnn8J5pydkefL/NUP+gQNXQes76+7MT8jyqywEUggsSNtAv8/h5jjRNzC5ouW4yNvJACtxUnQAfd5RNS20G7Zug0Hqx+BgcjNSHVBKc0sNvH3RBURmRVAPrB5a6Ry029avSy3vmB10jyX/KqsNiCp0AAO4G/97eflPnRX6PlPeOm401I5xw9aXMtKlzWxGkHLVZh7OutM7NuqcHaz6KNhwkmNzNG2konRKllNwuxdLTirba0Qi1BFq9BVZxV+G1TVatUVFRVoFJJV1jVgFbrYFbigmmyUIrUVZFRipmoIVZFairctaipmgpVeWsy1ZFbArpqQ1VhaItQOtVzWpoTdMaaUdbvVbnoC0a2L2p6yKSWK6yPIXU712gblyt3XoZnprWKvEjTVGKZTMiPKk2MwytsabX1nakuOB/00q3BF7LIxrhSahNKL9kqYNDOKMdztMjrQzitETXnwROyGZariiGSoZaKaaHLlVWmDWs65vfXxdV2D+fA+h51dh+y3BylGDgwVynMPTejBg7iMJyoeVxlBjiCniIOo21E0BcFuAO4WSWzbzGKY4nCyub3lHe6r9bzGx9Dzp5i+x8NaK3Ld1nV5gKuqkRKszEEb6d3aqExnsnV7dpSy7G4S+4IIyrlEQTuDQ7SoTaPZFsqbOPukFu2ykED/PpHGdqYXewrwVbuTLbfYuyrB1lTmI10J6jWnOLvs3ft/q0b3bcKFPFTliRynh60ENAVM5WMnz4NHMT8CRxrq3G4XbNosboSzhLTKyvfAdR3Mis2bclJOUTtGu8jiKrwmKspmBtF1YR33iDwcBQNRynUEjjQ2LtFGI5cvkQeVaud4ZuPvD/F68evnR08SlVnQXHOqPwfar2HMLbKMMrplXLctndWMSQRxnrTPt3B+1UXkYvCSrHVnsrA73/NtaK/Ncrc6QWFLwg1b3OpPu+p26+dPPo9ca2fZ3mFq2xzK76G3dAIW4EOrKfAwiCrEE0mMyk7RnWHmFYgRKgYT+qdf6lJAZ1HiHzA4+Y/PGjezV74YKSNmCgmCfLYH8KP7YwaYdhdW3rmIdC027d0Q2TTV0ZTmUkiVPGDS+5jiZK91H3tr3V55SBvwIJk6DiKY1+0bNuRSXwtk+T8xzNdFcwyx3nAkZly94+RgwOWp0IoS46r4UiYkt3iG+so2HlB49K12fcBUDhwP5+dXGyzSY8PiJMCPxPQa8eBpJtmrQuLKGGxBLN7Qlg2jA/xD/L74idzAFTqwC7hjqSOYA8RE6xpGu0GtJdVDCDMeDMNCOK5Dp6n8RRdu5nGRjqfAx1Ib6v5+ekLJIMxkpDQ8UnPT4591TaePAI6nU+nLj6GJpr2XgXug6Qq6lzsp5dSeQ6GrOyOwiQHvyqnREX9pcPJeS8c07dNaZ9qdrizFu2Fzrsq627Xl9d99eHxlESLM0sufRMhYekVxLDhx554ogNaw6hUElgN9yODPyHJB61Qizr+fhSjDXC+rHUak7kjz4t948qMt4iSDMR8hQBpae1FEpitlK2iZpaq5bVZgrodZHqORo5LdA56CHACGW3UwlFC1UxapRerLYKECVLJRQt1IWqGtMEFB5KiVo72VRNmurXGCUFlrWWjPY1nsqKsJexKEy1FgaNFmovbrqwuMEyQMVqiGt1WUo6kmghZMCqC1XXuVDOa4LnulZRY0LcNW3Hoa49MAVd71W7xQmJQMKtvNQNy7Bp7BwVGNFAEjkleJtZTFCOKc3gHFLL9kirbYnFY8SFSZjJCkVGpkVGKZUFARvaPa13EWxnbvWwZy90MuneKjSRx6a8DSHDrrMVNsSQQVMEbVO7EB1EK3D6rcV8uI6dQaFrAwSGS9E95eZk3Rtq8BofCd+nJh1H8xxoa+pDQflsRwI6Ea0M12i+zrLYgiygm5DFOoEsyTw4kTxkcdOO7dcDVZX2b4Ag+E7/gR1H8xxobE90wfiNiOBHSpXcPkJW8wQjQqO+88sqmB/aIom32haNo2Vsg3AZt3HIY6kShSMsHWAc0E9ZoSdRdFLQ25yQ2F7OfFdxF7wnKx0Xn7MsdATuOs89BMNYS0wZz7SDqieEjirXD6jug+dU4u69wjMxMbTw8h7vkKKuarm4+95n3vXj186OR1yQbuYFxzzmoX78NOHX2aHVSP2g6G4dQR0j51Tjczzccy51fmSff9ePXzq/BXF1B2PyPA/nh6VO/bbNlVZbkBMjjtuI+VSLFCRUPZMuwsaL6Gw4zOqZQB4rtkS3s1/5tsy9v+0mzUpvYB7b5fGjAMHGiNbOq3Ax0HrsZB41l+wuHa3cFwOdHUW2HcYQSruOKngu4gyJp5evDHYclYSXzMswtrEvoGAO1q8TH7tyNwxqu47J1beqc+w8Vaa3bMod125do4KrAm3aDISLv1WUkIDuGHFuRGkHnFRxmNZyMx7yiBt4RwAGmn3UkwmKNubbCCCRB0IYaEHlr8D6017E7LvY1ytoZckZnaQoE7SB4huByHSmOaG7zj90pji7daPsswqtcYIikliAAATDenD8PKu77J7FWwVDqLuJIB9nM27euly40afiZgHcT7Jw1uyHt4PKCNL+KbVVKjvBQTBbc5fCs6ztSXtr6QKqtYwshTq9wmWvEjvZiddfwjTas0xnYh1EPLitFsFsBtUTPgju0e08ntUw9wPcgZniO6ZLLZIPdWSIjjxJIrmrDFjv1JO0cWJ5c+tB4W42dfZ6tPd6k+76z8+tMcWy5c1uMrHvxwfiPs6+UwdJUVaZDELdGvP4VaI8xd46ac+firf0jUZZAG3OeZ69P50wd9NP7XQ8vL8ZHAUqwmgznhoPtcf7oI85FF4O5BLHUDeePIfHX0mue3glNfKx18k87NulXVV1kgEcyf5fhXU2mHMVyHZrC2HvEyEXun95+6vqJJ9KY4HGyK810t0icPFENgmZTWthIQc2py6POvOs9svOlX6RUf0iss9LxuA81d2TQm/txWfpApT+lVgvzQ/usY5S8FNDU1/SRWjiRypQ2Nis/SqX+6xjaryU0tTT9K6Vr9J6UpbEVL2vxqu7pXEzlP0U0MTNsQeVVtiD0pfcxBqDYqBxqH9I4mZ3jLnsUUs4IxsSelVrfM8KX3cVOoqaXu7ruaWzHYp0zWZBCWQ+CuvYg9KDu325isuXKFvXok0l2OxV/+Q+Kgw4f9VVfxbUI2LPOo4i5P5+FDE+hqBj8X/6O8Ul0KD/UK9sU1VPiQaHfEGOv5NUG9x8O/wCFWG9I4wf9hSnYeAc2BFm6BWzcDDWgBiBMcp2+VbV/zrtTh0vjm/z8h8Jf6LDf0W7uG4qaEuSCZBo0Ykbcd/uqFzEAGrbensYBeR+3wknojCHIHxXLtdpv2JhSXAv/AKuw+jM5CaRKsgOrEGNQDuZ0JpY/aJQkWrYtRpPiuert4T9kLQvtSxJYkk7kmSfM19HILhLJZIpYZ5+nPgn/AGvhrOGuFMxv6Bg3gtkMJHhJL+YK0vbta4PA3sxytdwepXVvMkmq7B9ovsj4h+zPU72/XcfvfaJoEmoazR1yuc85tsEzxV43ZvEy0/rPM7P68evmKF9pVNjEFGka8CDsQdwehFTxNsLBUko2qk/NT1Gx9DsRRASsoMyJo5T7Tv8AvDxjnyf12PWDx0szEERqdo3mdMscZ2qfZOG9my3LvcXQ5SJd0O4CciJEmBrvRfa2Ktq3/wAqClphox1uTAzIzTpB0hdwRMzQTvIJoFqj/qhf7HFjI9x+7cEqi+ORGZHkQhGYA7npUsd2i120toKFyA5csy675HYmXI3HmRG1LMLcGqnwn5HgwH38xPSq8QpDa6EdfgQfnNcGf2uVxdIbokChUujUHwn5HgR+edEdnY1sPczQGBBV0bw3LbDvIeYI4+RqRwT3jNpGdpAZUUnU7NA2B+R9K7fsn6O2MFZW/wBoZS6nurq0E+G3lGlxpkxBiTymhxEeHDbv+CZh8PEe7dtLVUH6P2L91GvXWRTbF0O0A3rAAgsxPdupIVzrIytpJro1vC7aJSbGBtrLPqHuqBrl95Ugase81AdrYc4m2L2OdcKgM2Lb5Wy3Pde9I7xPFBsCeprmfp12jiLjIW7iJ3GtqZW3fA7wJ94MpDKx3RvOsaG1+Jc1jjJunPPstiIWwGueBfVZ9JPpX7ZVtYYezwyDL7OAM2pgtHCII5GZ1g0ptXSYBO/hNLc4XvASDoRy5j+X+VMLCeyALiTdAa0Z8HK4euhGXpm4LO22EyG0NaFiOe+I4uceefNNro9mpWO+2lwEapB2HInY8tV41b2U5DEHVSO+OGX6/oCfjwmQPYtmJbcbzxFW33yKFHicTIOyn+rYczv8ODUoiYpUl9O9wRuN7rADwQMh5rvvxYTPkRsCKsJgBfU+Z2HXTUfaYVR2RcDfq38PiU/VafD6k/M85ErCs90W/fdwvSWO/kZkGgysdOfygdvbzdfLs+Oxb+kXai4e3hrR3vFrrGToohLUjYg949KPwePCgCeGvn+fvrjfph2kL+OuhSclo+xSI8FsZGg9TmPrRnZl3KFCjQd3XlGvy0rwvSgbHiF4zyXoIY2bQ0aLukxs7EfkbVcuJkeRietIsIwlAGgngRuNtxx2HCjWxMTpIkRsDIOvy1rEiMIMiU4PTMvEajbWqziDO+0Hlp+RQ114248POIHlUHuSSf8ASdm++lUvaZIqkeDOv4+UVtDHkR+E0NZuwCOOkfH8KtxF7YA7yfh/l99Phwg/M3XVK4PUjcEAUCXJWfKR5mDt6UPcvjNlOx08zoI89fnQFoaVFSYtf++h8ReGn55UFiL+u/IfMfn0obHXYB11Gn3/AJ9RSgwri4I5cVw8qni8QQQOVLLGI1J5SdfQKPvofFY4iZO5kdNxP55U9sMiHLUoC5NHxUjf5fnpQb4syVPnSjG4/KN4MT5RVNrHZ0ZhqQCI56aEedccMcyEJiI67i+9H5jeqXxc6TB1Os9PvApdexGa2NgwK5jx1Go+MD41TicUDbYa7KOuoMmfIxTGwJZoK0w9tMg9NusHb4fA1r2mmu/5P4Upw+M74UiAVY9VTUKfl86q/wD9VRcKkHddvqwJ14UX6d07d6ioJnevwM+XYjcfCeQoQ9oZhJ5iZ5ayOu1VHtHR1U6tIJ13jXo2k6daS4bFOzZpjLJKnukRMa8I24cBvVpuGm2aknJdIcVMtMDQcZiAfTWKg2LHGfSPxFJWvd7LuMubXxGYMkDQnvERzq+ymIcB0ayqtqAzd4dDFEMMZ2RAlE3iLye0HjWPafvDQC557BusHiYGRKD7ExxVgQBpz1BB0II4ggkEdac462BDJ4HkrzBHiQ9RI8wQeNfT22Ml5qM0/fm6CuVbiP1qm6PEv7QD4C76mA3WD71Qs4R7kkABR4nYhUXzY6T03PAGjuyO20wVzPaUXngqWeVTKYkIviO3ib+7QRD/AFuUyDD/ALWB5sl9jBswzsQlv67yAeYUDVz9kGOMU47L7ct2rb2FtytzUXbgGdLkQtxU1CAdCTxnYUp7cvm7dN6SVukssmconW30yzEcoOxFCWxQ0bQb3PPIRl2yO7+eeSmeZgWDzmnUkySec8fOp2rw1VvC2/GDwYeXzBPSq0b2iZffQafvIPd813HSRwAoI3KaBMSKRcGYRNyVYg7j4dCDxBGs9ac/R/sa7jibduAUE52DZIkDIWAOupI8j0ht9EPoecZaD4j2ltQV9mRALoZLCCJABiG/eO+kdNie2VssOz+y7SveXxEfsrA4tdf3n6annwBzcVj2w91t3LSw2BL95/V8yorh8N2Sgt2lN/GXgAEEe0f0/q7YPHod4obFquDAxvaTi5iDItW18Fv9y0p47S5/1Le3a7Ks3MQ5OIxbxndj3iWmOtu0CI9AOUeXdr9uXcS7HEXCwYyN8qHYZF90RoQNxrqRVPDYZ+JdtImXrz+FdjR2QBs2Z+iu+knbj41hdfTKMuQElV18Szz0BPMDoKYdh44Yi2bDjM6plAHivWFlvZr/AM21q9vmMybGuUDFG13GhB2I4jqKOwmHZCt8FltqwKuN86kEIp+vPwHe2rZiQWmHSLcO9ZkOI4PqN+PcjBghhnDXQLtphNuDAvKfC6ngBIOvHu84qtE5jnMyZzdeflwI6dK6C8ExtouqrblySs6WsRcPCdrN4/3bg4hzXP2ELOLMQ5bKAdIeYymdtdNdj60MGJUDX1hn88/CHEw6ZCH1Tl8c/K6LCXJUsYBtwQD7x4L12nqoPSlmIxGZix2YkmODHXQcvw8qy5iSQLQ0NnMJAgsZ7xPUEQOOUAcK1hkDNmIJQa3MvBeMHgTsP3iBUgSuUhzat088/wCoi7dKoFMhmhnHMf1bD0JPUMOZpz2V2mLdu7i3DF8LbYBgJDPcBFrP5tInmQeOnL3cQWYmZPu9V4LHLhHpRn0uxbYbszDWkJz4u6b7Aj+qQAKh5qWKnrrzqrjjTB7T7q3gm1RZDIcjzv8Alcn2eSTE6yTJPMySTxrr8E4VVJJ8zy4kxynT06VyODyuM66AjbkRqV66bHiDO4NdVhLRCiYOymYiW/P38q8LihTYrWKaNiwCg96GIIIkHgJ5wCd+NaxuNlAQdBlGZdoJ1jqZ28qU4Vs+a6Sfe0JnSI1H536VvD3UzKDBBzA7AzmaD65RpEa+lUnNbeYQzTk43Ki6knTc8yQSfzuKY4XFK0SRLA5tjsSD8zHzrl8JcAuIob/iCCCNBOvxAPr8S8JictxTMCPhM6xz0OlA5t1Icuks4oEkwehHmYn88amMUCobmfhI3+H3GlLBtApGbUxMCeAnjrH41j3cwOkAgHQ7cteEaek86UAWyciqKZ4e+cxJOhUAajlI9Zn8ihL5LZgILAxOnHfXhqInoaps3P1ocmASCN9gsj18Q8jVuYZyFHAtPWNAPmfhRVtBqPBcbqi8WVyRqCI1O4EZoH2gR6VXfuiCNcykn0nbUa7j4URiFW4oE6EMpgAa5ySfiDS3tfDsLls3JAKnQ8iJjT8daNobEy0QkHRV2sSfZc80zA2100ieA0oc4kXBGYZlJB5ROhEbiAPISeFSxFsi6FAIDSd4GsQA3PXSg0wftHIByw4YZdtCdgOAgDnVrcn2AIZHJB4u4WYqRJJg7kiGbNMdPjULWLGuUwQGeNdIAImPtCN+HOrlw+uYkiWgHmFHdHmZb8irr3Z5JNxVJAXvAb5V3AjoF/HnTS9k6UNBzUex0bEKUUqGgnvEhYAkmQDB7w3oXD9ohbEt4zr1y7DX4j1ovs/DlFBGUPkjQHSQoPCSdTx8+FLsRghmVDIklZHGWOs8AZn0FCWsdZFRILaXIvCSc2TLqRLEhtzHe3k1Q1rMxOXKVkbEyAEiTwgRpxAPpdgMMwySDmRkXXfkJnqR6D4HLYzy3hBJkHcsGBBB5TPp5VxcGuUhqAa28qFBIJIY7TBAzLyPeOvnzNEtggrPIjMFWYjUlePESrDyjerrOGb2kmcpOnmIOkeXzMVa9k+MOxBIIBExuY31gFhpXbWYkDyfwmAWSntjCFmYKFCh8oiSSrCVJ15/nnodk7QqNoNTdAnrGfQHemxyECAMwK/jPwEwdZA+AasVAERAGkNp09NqJkc5FSJTulXYGGuXGItqTpJ5AcyToo6nSu7+j/aGDw4a1if1wuFSYQNbtlcwmTqTrqVG2xNcPY7WY2smiWwdLaCFnmeLnqxJrXtZr6Q6HtGydbuWE40RKmjxTDtrEXDcK3D4CQqrARQdRkUaAEQZG+h1pWTTBD7ZMn9ZbByfvINSnmupHSRwUUAlE3KSFw1RmAuCCjmEbjvlbg4HyI4gnjFau2ijFWEEHX/I8R1qJYRXQfRzsRu0EdVcI9gLDNOUo0wrEbERp0JHAVD3Nhio5IWNdF3QLpDh8zOothi5IyhZLZuEAca9Z7D+g+HTLiMQvfCBntsV9kjxLnqBqYJgfCqez8BhOy7TXWYZgIe841M+7bXWJOyiSetAYa1iO2SrOXw/Z6mQoID4iNjI92eWnLMdRjYzHl5ph2HqtfC4IME33PomGL7ev9pu2H7NY28Opy3sZHDilgbyfrb8RAhiR2hicP2RhDawao1wFQwLAuGYEi7e4nbpqRtVH0y+ka9m2reFwlsIzJ3SAMttJIkD3mkHfzM15daxRDF2JYtObMScwPik7689513qMHgDEG0flw4rsXjBDNDc+PBE4jtJ2drlxi7N4ix8QO4PIco2gRsKV4sQZBlTqp6cj1Gx/lFWdod2MpJVtVJ5cj1Gx/kRUeyrXtri2SYFw6Mdlb6x/d59NeArds0TGSyobCbHNFdlYBsUSikBraFyTOttYkabkToOO3KtnHgr7KSLMyF3htvaGN2PHppwEUdosbLGwuns27zDQtcX3gfqj3ehnjQ905hnH9ocjz8j8tRyqAJ3OWiY4SEhnqmPZ3abYe7OUMpBS5bbw3LTeJD0I2Pka6Lt7BA2zet5mdrYdHO93C7M5H/Gtytu5rqCG94xzPZOFF/MGaPZIX6so/qwfrme7105Ux7A7fOf2V1wltmDW3IlcPdAKo4XjbynI68UJ5VXjsNVbMxn2jgnQZBtDsjl2FC2cRIn3hv1A4+Y/wA+dML18JZDKe9dnOu0ID3R5MRPQoOk1dqdktbvZlX2a5iHUd8WLijM6E+8mU50J8SEdaAxuKD3DdVcqNpkmQoiMk8oGh6cxTGubEAc3Lm3PBVnwjDJBz5vzxRvZuEN69bsKY9qwCtyJPGPn5TQv9J/aq3+0bltfDhwuHTXjbHf8u8WHmorpfoEosfpOOdZtYWw9xSQf2kGADtmyhlI/eHQ15rh7mZizNNxyWYxMt3nPnJrD6YjbwYNFo4GHTDLuPsmXY1j9YCxbV9WYHUgSJPMgtz/ABHSjE5VUaDgfgVAEbxPzrn+x1Aa4sgoWUkA85PpvE8tKZYy4HYMIhrmkcBCk6nQbqZ8xXmMSBEdvK066vwN0umghlYGJ4DvRp0+bUl7NxzQHjv5SOEmc5UjrwnjTC6GVLoCxHxUnZupnLr+7QOIuxdYZYiYG+pC6dQZiT9ahYzMSzQSKMs4sM2XUMjRpB7pgTz3y7aa0fg7xZw05ZyrrIAMPvxE5D6yeNJsHfuK4ICkywcHUkx3WZWBI00JGm/WegtooRcmgMEqTJXQDKGInn86GIxrRJdTJFXMYXL22IVlI3MbQCJ2BBgyYEEcqNuYwMy8CyswE/WkEHh4iR6rvXK4gEXcxJ94zIIIMaHUjaBvOxmKIu4klmA1CHMrcOPd0gjaNNPjSXQgJIrpzfxR8IIhgORIgjfXfh8KJwOPUsZgkhh9yggHhv8AA1zIvtcuhogLpIECRJUARH73xou3iQDmLATpvBgGQxmDy25nrVeJCEpLk5xN0qkKdO78AfSOP5NWYi97QAKZgRxJIkMQZPQa8gaCxWJCgyupEjUGBG/I7D8zQK4rKrQCSs68l1zceY+BjlRwgBfVMBlMI7GOH1CzkyiN+O8xp6a6ClV9Ha6xX3SSYGxYkyI1MjX58arGKy2wzCZ5aA8V+/5VFe1QDBMqwA5eHT0gia5jHDK6GXFE+zKnfUiSOBOsSI4iT0ovCXTLwdDBHU6ZtPVh8KCTGksoYbCTOmm/lHe+Y6Vi41AQA3KDsSN/5/AVxqmpRTARqZHGJ0MgmT+NV28GsFmURtJ3I4FeoVj8DvW7+NAAAkEkiRxOkHprVZx8ZdNJYxwzSQsDoPSRRTIuFJkixdUahddmJ010hp9Z1oYXcrHSDBInXQmCNeMff1qjE318O7KDrG501iI2j4mpm2G7xOwIynbWM0+gjzNL70JUb+JgMAYYJrO2YbQBrs3Gl+LxRXgMwL8wdNQY/tfPrRKlWLEroq+LSNBz50J2mgZSRvK6mZGuo230Gp0kDWKswA2qRXSQ+FvulwIeJBDTPHVSsyN9AeOtGp2wLYyMWlZG9vnoO8pPzoK3azhnzeBV7oIZtxMEGddIHprEVO/g/aNnDABoIARW0gR3jvI19ac5jZ7ymkjJcutym+DeVFGfTv6P/o132tsfqbpMR7j7lOgO49RwpJgsVGh2r6LBiiI0OCz8TBMkyN4qQQSCCCCNCCNQQedG309ovt0ECQLgGyOdjHBW1I5GRwErLU3CAgLMxgBQSSeAAG5r2H+jj6JXMIHu3yA91Qvs98qzPeOxbbTh66BiY7YQq14cUuDBL93kLlfon9CrmLi5cJt2Pre8/RAeH7x0867jtvtXC9m2FtooUQSltfE+wLMTrG0seYGpIBo+l301Wwf0fDL7bEsQoRQWCsdgQPE0a5ARpqSo1qv6NfRP2ROO7RuC5f8AH32BS1HvE6BmAnXRV2UDUnDxGKfHN8uC04GHZBFs+KE7J+jFzGsMX2mv6tTmtYciBHAuPdH7p7x96BCBT9Of6Q5nD4NoA0a4vLbLbjb7Q9OdVfSv+k0tdKYdFaxqrF8wZwdCUg9wRsSD5cK86v2cjAAypEq3NeBjgdCCOBBFXsHgZGqKO4fKXHjWkxNsDezJ7J2gEyhJ0Vz9ytAB9Dw1rxJKyCII0IPAjcULG1G3WN5dATcQagCSyD3tNyo3/dAPAmtbK6yqaiswLe0K2Sf2jAKT7rkgK3lsD06gVPtOy2FL4cx7Xa6RwGhFtTy2JPHQbDUbMbAna8w0HG2p97o5G3IGdyIqa6bo1JNxRuTJZBwk7lRt0EcBQ5meieGSEtVYrZ1j31Gn7yjh5jh004CoWLsHaZ0I5g8PzxihUuEEEGCNQetO1wuTD/pqxq/swoHguxPtOWWNuTH93UnGn7oQya325YFhhZtuHXRy4jvNqIMEwU1WOeY8aBuHMM4394dfreR+/wAxVFi4CMjbHY/Vbn5HY/HhVuDB9qqxrMMDoI94MRsInXhvUgUi+fqocJldr2DjPbYcW3Ja7ka37MePEYRdcqnY3bTZ2tzuFZeMjmcVYNl8hIdGAZWXw3LbapcXz+RBB41V2jiAt8XMOzi2pBssdGULETGzA78yZ411uHt2sfbRmK2g1wByBpYxFw6mOFi+dR9S7O4aqTjsHV/xdn2FPLdq2j+Qy7VX9L2/Quw7NgMM+Oui40E/sVCsCPhZkfvEV5thLpVg0gZTsQCfjy3/ADt1f9NXaftMf7G3+zwdpLQA8IYwzfei/wBiuJwTZrmXSOY3AGugJAO2067V5vEuMVznHVaDWUgNGi6q02jmN9R5AqQOvE+tOrrWRhVgksTrposgpAyxmyspkHX76RYmylu5b9k5uK6EjMhTUNlOkmRAWGHEUZ2nda9mUSM2oBGgI6zJ2Yyd/vyHiRAUZZoq7iwS5JbwoIJGU90iQD4RMbcttTQ+IuKSHUCUB3MbZSD5d1dOlA270klgIZVYTwzHUjnBbbr0qZxI95SRl1IGoYdTqdOHGhpINkBVoD+1bNMag7SH3MHeDMf2jyFE4jFMJRe9MgbyMkiY5QxHoKvGUlLjAQyoJ1kMpMNvpqAJorEYQa3AD3nYkaGPCR5cNDw8qQYkyJrrEpNjrDMoIBExB3JmdfIAKdNxRGIARWcsfEAeU5Vzj4q3z509x76L3puKS4JO4zeGZ00O3ryofEYVLqgZYJ108PtAAstPkBPUcDUbYTlojIAMhdKGJBjMQwZe8QPC2WCeYGbbmYqOIUhlbQlSinkWls4J5/ERGlNLdnM4zbcYAEjKdTx3Uajl0reIwhVCriMxVs0T3hlnhpuRQ7UAiaEBTslHQ59JDBQIB7pK6Tx1PxFVO5BuzroBpzMt8vx6VO+kvhxsDJOvEgkgctYPLy0pDibdxrjEMYnXve6AZYehOnDSghw6jn2+akCackhltpp+rA8tNCIHUH40hv2BuoIVMpA4lpCtGxMgSacpcBt5mVu8e40DxbtA4nNI/sxWzhAwA0JAWdfImJ1MAnh91OY8wyunZQxGLzWMylZSAwBGYlsu4HODB27ulAqx1y6tkSIJiS2WST0PwmjcFZcgtZWc63EYCPDrDZSZkELwO07TQ7AhZGq6KW3GYnSTvMA+dMkBYBEQmmMwuT2bgiMqQD3SA51aJ+1seMeVKWbY9iTmYoxOUmV7qwhJ+0U1JO8wNaAXEXtHYHIZVmI4RIU8YjNwjWOlE28cWe0MvdWRBUDVSdDHiM6EnWdNxSXsIy7fRFMVTFkwu4M6mJJBImNZPeB0+16Ch8JhmLBR3jmM6wZ0jyAB+IFMcPclQW1zSVP7xEluurTW7Sgk3DMTwgEvsCeW0GNNPOqweZGa6maTnBEIQzDMX2XTKinKo6nMp+BoTGYcrELmII14JIfvSTrIPp60+W0EC83mJjwiQTzksT8DzqTW/C28kQByOgBn/TSmMjyM+9c4AFc7g8DLgleDMdTEA6GeGoBjrpwq17xQ5RbuQPqgxJ1Mb8Sac4i6ssB4AhAHH7QjjuPWlYwQ4sdddW568+tMEWu7vBCXHRP/AOkP/d9z7Vr+Na8lFZWV9C6O+me/2CXGzXef0P8A+3p9i591e53djWVlU+kvq/b5RYbqnvXjf9Fv+9D/ANPFf+5q73+lL/d13zt/xrWVlVcP9ZveEyL1D3FeDYjer7v7Cz9u9/8AqrKyvTuzHOhWYzqqSU++gX+8cN9pv4HrKygj/Sd3H0S4P1B3pV9Kf9txX/cXv42obsv9ta/6ifxCsrKlv0x3Jh633Q600f8AZr/23/8AS1brKJ+neobr3JaKY2v2n/gP/wCOa3WVLvYoQqk/Zf2/wp79Gf8AZu0v+xu/xJWVlV8X9Fy6D9Vq5H6Zf7wxv/XvfxNSzC7ehrKyvKvyWwuxx3jwv5/4VZ2L47fp/HW6ysyNkEt2ao4L+eK1rtj/ABp9xrKyljrDnglaBN73gt+n/tWmd3wj/qH7zWVlZ7sx3lCNVVj/AAv9r/AKsw/hH20+9a1WVxyaj/kq8N+0/vf4qJ7S8B+yfvet1lKf1mojkgb39X9lP/XQFjwj0/hNZWVYZ1FCn2Z+yt/a/wAIq/DftG8/8V6srKKJk5Q7IqP0d/29/wDyfc9Af/TYv/7f/wBtarKtQev9mq036Y7j7J12fufsD+N6S4L/AGhvNf4bNarKVDyd3D3UP6rV2H9XhP8Ayf4KpveH4/eaysqjFzH2SwtYrxJ/Z/hFCYv9u3/UX+JaysoYWX2UuzQ2L39W/iapX/EayspyB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828801"/>
            <a:ext cx="4037802" cy="1687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descr="http://c1cleantechnicacom.wpengine.netdna-cdn.com/files/2014/04/wind-turbines1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3838" y="1677372"/>
            <a:ext cx="2487659" cy="199012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rot="20595421">
            <a:off x="4853818" y="5246951"/>
            <a:ext cx="3763703" cy="923330"/>
          </a:xfrm>
          <a:prstGeom prst="rect">
            <a:avLst/>
          </a:prstGeom>
          <a:noFill/>
        </p:spPr>
        <p:txBody>
          <a:bodyPr wrap="none" lIns="91440" tIns="45720" rIns="91440" bIns="45720">
            <a:prstTxWarp prst="textArchDown">
              <a:avLst/>
            </a:prstTxWarp>
            <a:spAutoFit/>
          </a:bodyPr>
          <a:lstStyle/>
          <a:p>
            <a:pPr algn="ctr"/>
            <a:r>
              <a:rPr lang="en-US" sz="5400" b="1" cap="none" spc="0" dirty="0">
                <a:ln w="10541" cmpd="sng">
                  <a:solidFill>
                    <a:schemeClr val="accent6">
                      <a:lumMod val="60000"/>
                      <a:lumOff val="40000"/>
                    </a:schemeClr>
                  </a:solidFill>
                  <a:prstDash val="solid"/>
                </a:ln>
                <a:solidFill>
                  <a:schemeClr val="accent1">
                    <a:lumMod val="75000"/>
                  </a:schemeClr>
                </a:solidFill>
                <a:effectLst/>
              </a:rPr>
              <a:t>Carbon Free</a:t>
            </a:r>
          </a:p>
        </p:txBody>
      </p:sp>
      <p:sp>
        <p:nvSpPr>
          <p:cNvPr id="9" name="Rectangle 8"/>
          <p:cNvSpPr/>
          <p:nvPr/>
        </p:nvSpPr>
        <p:spPr>
          <a:xfrm rot="20595421">
            <a:off x="-99182" y="4812057"/>
            <a:ext cx="3763703" cy="923330"/>
          </a:xfrm>
          <a:prstGeom prst="rect">
            <a:avLst/>
          </a:prstGeom>
          <a:noFill/>
        </p:spPr>
        <p:txBody>
          <a:bodyPr wrap="none" lIns="91440" tIns="45720" rIns="91440" bIns="45720">
            <a:prstTxWarp prst="textArchUp">
              <a:avLst/>
            </a:prstTxWarp>
            <a:spAutoFit/>
          </a:bodyPr>
          <a:lstStyle/>
          <a:p>
            <a:pPr algn="ctr"/>
            <a:r>
              <a:rPr lang="en-US" sz="5400" b="1" cap="none" spc="0" dirty="0">
                <a:ln w="10541" cmpd="sng">
                  <a:solidFill>
                    <a:schemeClr val="accent1">
                      <a:shade val="88000"/>
                      <a:satMod val="110000"/>
                    </a:schemeClr>
                  </a:solidFill>
                  <a:prstDash val="solid"/>
                </a:ln>
                <a:solidFill>
                  <a:schemeClr val="accent1">
                    <a:lumMod val="75000"/>
                  </a:schemeClr>
                </a:solidFill>
                <a:effectLst/>
              </a:rPr>
              <a:t>Green</a:t>
            </a:r>
          </a:p>
          <a:p>
            <a:pPr algn="ctr"/>
            <a:r>
              <a:rPr lang="en-US" sz="5400" b="1" cap="none" spc="0" dirty="0">
                <a:ln w="10541" cmpd="sng">
                  <a:solidFill>
                    <a:schemeClr val="accent1">
                      <a:shade val="88000"/>
                      <a:satMod val="110000"/>
                    </a:schemeClr>
                  </a:solidFill>
                  <a:prstDash val="solid"/>
                </a:ln>
                <a:solidFill>
                  <a:schemeClr val="accent1">
                    <a:lumMod val="75000"/>
                  </a:schemeClr>
                </a:solidFill>
                <a:effectLst/>
              </a:rPr>
              <a:t> Energy</a:t>
            </a:r>
          </a:p>
        </p:txBody>
      </p:sp>
      <p:sp>
        <p:nvSpPr>
          <p:cNvPr id="10" name="Rectangle 9"/>
          <p:cNvSpPr/>
          <p:nvPr/>
        </p:nvSpPr>
        <p:spPr>
          <a:xfrm rot="739589">
            <a:off x="5465375" y="1733571"/>
            <a:ext cx="3763703" cy="923330"/>
          </a:xfrm>
          <a:prstGeom prst="rect">
            <a:avLst/>
          </a:prstGeom>
          <a:noFill/>
        </p:spPr>
        <p:txBody>
          <a:bodyPr wrap="none" lIns="91440" tIns="45720" rIns="91440" bIns="45720">
            <a:prstTxWarp prst="textArchUp">
              <a:avLst/>
            </a:prstTxWarp>
            <a:spAutoFit/>
          </a:bodyPr>
          <a:lstStyle/>
          <a:p>
            <a:pPr algn="ctr"/>
            <a:r>
              <a:rPr lang="en-US" sz="4000" b="1" cap="none" spc="0" dirty="0">
                <a:ln w="10541" cmpd="sng">
                  <a:solidFill>
                    <a:schemeClr val="accent1">
                      <a:shade val="88000"/>
                      <a:satMod val="110000"/>
                    </a:schemeClr>
                  </a:solidFill>
                  <a:prstDash val="solid"/>
                </a:ln>
                <a:solidFill>
                  <a:schemeClr val="accent1">
                    <a:lumMod val="75000"/>
                  </a:schemeClr>
                </a:solidFill>
                <a:effectLst/>
              </a:rPr>
              <a:t>Clean air </a:t>
            </a:r>
          </a:p>
          <a:p>
            <a:pPr algn="ctr"/>
            <a:r>
              <a:rPr lang="en-US" sz="4000" b="1" cap="none" spc="0" dirty="0">
                <a:ln w="10541" cmpd="sng">
                  <a:solidFill>
                    <a:schemeClr val="accent1">
                      <a:shade val="88000"/>
                      <a:satMod val="110000"/>
                    </a:schemeClr>
                  </a:solidFill>
                  <a:prstDash val="solid"/>
                </a:ln>
                <a:solidFill>
                  <a:schemeClr val="accent1">
                    <a:lumMod val="75000"/>
                  </a:schemeClr>
                </a:solidFill>
                <a:effectLst/>
              </a:rPr>
              <a:t>energy</a:t>
            </a:r>
          </a:p>
        </p:txBody>
      </p:sp>
      <p:sp>
        <p:nvSpPr>
          <p:cNvPr id="2" name="Title 1"/>
          <p:cNvSpPr>
            <a:spLocks noGrp="1"/>
          </p:cNvSpPr>
          <p:nvPr>
            <p:ph type="title"/>
          </p:nvPr>
        </p:nvSpPr>
        <p:spPr/>
        <p:txBody>
          <a:bodyPr/>
          <a:lstStyle/>
          <a:p>
            <a:r>
              <a:rPr lang="en-US" dirty="0"/>
              <a:t>Your turn!</a:t>
            </a:r>
          </a:p>
        </p:txBody>
      </p:sp>
    </p:spTree>
    <p:extLst>
      <p:ext uri="{BB962C8B-B14F-4D97-AF65-F5344CB8AC3E}">
        <p14:creationId xmlns:p14="http://schemas.microsoft.com/office/powerpoint/2010/main" val="2630915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defRPr/>
            </a:pPr>
            <a:r>
              <a:rPr lang="en-US" altLang="en-US" dirty="0">
                <a:solidFill>
                  <a:srgbClr val="99CC00"/>
                </a:solidFill>
                <a:ea typeface="+mj-ea"/>
              </a:rPr>
              <a:t>2017-2018 Essay Contest</a:t>
            </a:r>
          </a:p>
        </p:txBody>
      </p:sp>
      <p:sp>
        <p:nvSpPr>
          <p:cNvPr id="4" name="Content Placeholder 2"/>
          <p:cNvSpPr txBox="1">
            <a:spLocks/>
          </p:cNvSpPr>
          <p:nvPr/>
        </p:nvSpPr>
        <p:spPr>
          <a:xfrm>
            <a:off x="457200" y="1377950"/>
            <a:ext cx="6629400" cy="4854575"/>
          </a:xfrm>
          <a:prstGeom prst="rect">
            <a:avLst/>
          </a:prstGeom>
        </p:spPr>
        <p:txBody>
          <a:bodyPr>
            <a:normAutofit/>
          </a:bodyPr>
          <a:lstStyle>
            <a:lvl1pPr marL="342900" indent="-342900" algn="l" rtl="0" eaLnBrk="0" fontAlgn="base" hangingPunct="0">
              <a:spcBef>
                <a:spcPct val="20000"/>
              </a:spcBef>
              <a:spcAft>
                <a:spcPct val="0"/>
              </a:spcAft>
              <a:buClr>
                <a:srgbClr val="4D963D"/>
              </a:buClr>
              <a:buChar char="•"/>
              <a:defRPr sz="3200">
                <a:solidFill>
                  <a:schemeClr val="bg1"/>
                </a:solidFill>
                <a:effectLst>
                  <a:outerShdw blurRad="50800" dist="38100" dir="2700000" algn="tl" rotWithShape="0">
                    <a:prstClr val="black">
                      <a:alpha val="40000"/>
                    </a:prstClr>
                  </a:outerShdw>
                </a:effectLst>
                <a:latin typeface="Calibri"/>
                <a:ea typeface="ＭＳ Ｐゴシック" charset="0"/>
                <a:cs typeface="Calibri"/>
              </a:defRPr>
            </a:lvl1pPr>
            <a:lvl2pPr marL="742950" indent="-285750" algn="l" rtl="0" eaLnBrk="0" fontAlgn="base" hangingPunct="0">
              <a:spcBef>
                <a:spcPct val="20000"/>
              </a:spcBef>
              <a:spcAft>
                <a:spcPct val="0"/>
              </a:spcAft>
              <a:buClr>
                <a:srgbClr val="4D963D"/>
              </a:buClr>
              <a:buChar char="–"/>
              <a:defRPr sz="2800">
                <a:solidFill>
                  <a:schemeClr val="bg1"/>
                </a:solidFill>
                <a:effectLst>
                  <a:outerShdw blurRad="50800" dist="38100" dir="2700000" algn="tl" rotWithShape="0">
                    <a:prstClr val="black">
                      <a:alpha val="40000"/>
                    </a:prstClr>
                  </a:outerShdw>
                </a:effectLst>
                <a:latin typeface="Calibri"/>
                <a:ea typeface="ＭＳ Ｐゴシック" charset="0"/>
                <a:cs typeface="Calibri"/>
              </a:defRPr>
            </a:lvl2pPr>
            <a:lvl3pPr marL="1143000" indent="-228600" algn="l" rtl="0" eaLnBrk="0" fontAlgn="base" hangingPunct="0">
              <a:spcBef>
                <a:spcPct val="20000"/>
              </a:spcBef>
              <a:spcAft>
                <a:spcPct val="0"/>
              </a:spcAft>
              <a:buClr>
                <a:srgbClr val="4D963D"/>
              </a:buClr>
              <a:buChar char="•"/>
              <a:defRPr sz="2400">
                <a:solidFill>
                  <a:schemeClr val="bg1"/>
                </a:solidFill>
                <a:effectLst>
                  <a:outerShdw blurRad="50800" dist="38100" dir="2700000" algn="tl" rotWithShape="0">
                    <a:prstClr val="black">
                      <a:alpha val="40000"/>
                    </a:prstClr>
                  </a:outerShdw>
                </a:effectLst>
                <a:latin typeface="Calibri"/>
                <a:ea typeface="ＭＳ Ｐゴシック" charset="0"/>
                <a:cs typeface="Calibri"/>
              </a:defRPr>
            </a:lvl3pPr>
            <a:lvl4pPr marL="1600200" indent="-228600" algn="l" rtl="0" eaLnBrk="0" fontAlgn="base" hangingPunct="0">
              <a:spcBef>
                <a:spcPct val="20000"/>
              </a:spcBef>
              <a:spcAft>
                <a:spcPct val="0"/>
              </a:spcAft>
              <a:buClr>
                <a:srgbClr val="4D963D"/>
              </a:buClr>
              <a:buChar char="–"/>
              <a:defRPr sz="2000">
                <a:solidFill>
                  <a:schemeClr val="bg1"/>
                </a:solidFill>
                <a:effectLst>
                  <a:outerShdw blurRad="50800" dist="38100" dir="2700000" algn="tl" rotWithShape="0">
                    <a:prstClr val="black">
                      <a:alpha val="40000"/>
                    </a:prstClr>
                  </a:outerShdw>
                </a:effectLst>
                <a:latin typeface="Calibri"/>
                <a:ea typeface="ＭＳ Ｐゴシック" charset="0"/>
                <a:cs typeface="Calibri"/>
              </a:defRPr>
            </a:lvl4pPr>
            <a:lvl5pPr marL="2057400" indent="-228600" algn="l" rtl="0" eaLnBrk="0" fontAlgn="base" hangingPunct="0">
              <a:spcBef>
                <a:spcPct val="20000"/>
              </a:spcBef>
              <a:spcAft>
                <a:spcPct val="0"/>
              </a:spcAft>
              <a:buClr>
                <a:srgbClr val="4D963D"/>
              </a:buClr>
              <a:buChar char="»"/>
              <a:defRPr sz="2000">
                <a:solidFill>
                  <a:schemeClr val="bg1"/>
                </a:solidFill>
                <a:effectLst>
                  <a:outerShdw blurRad="50800" dist="38100" dir="2700000" algn="tl" rotWithShape="0">
                    <a:prstClr val="black">
                      <a:alpha val="40000"/>
                    </a:prstClr>
                  </a:outerShdw>
                </a:effectLst>
                <a:latin typeface="Calibri"/>
                <a:ea typeface="ＭＳ Ｐゴシック" charset="0"/>
                <a:cs typeface="Calibri"/>
              </a:defRPr>
            </a:lvl5pPr>
            <a:lvl6pPr marL="2514600" indent="-228600" algn="l" rtl="0" fontAlgn="base">
              <a:spcBef>
                <a:spcPct val="20000"/>
              </a:spcBef>
              <a:spcAft>
                <a:spcPct val="0"/>
              </a:spcAft>
              <a:buClr>
                <a:srgbClr val="99CC00"/>
              </a:buClr>
              <a:buChar char="»"/>
              <a:defRPr sz="2000">
                <a:solidFill>
                  <a:schemeClr val="bg1"/>
                </a:solidFill>
                <a:latin typeface="+mn-lt"/>
              </a:defRPr>
            </a:lvl6pPr>
            <a:lvl7pPr marL="2971800" indent="-228600" algn="l" rtl="0" fontAlgn="base">
              <a:spcBef>
                <a:spcPct val="20000"/>
              </a:spcBef>
              <a:spcAft>
                <a:spcPct val="0"/>
              </a:spcAft>
              <a:buClr>
                <a:srgbClr val="99CC00"/>
              </a:buClr>
              <a:buChar char="»"/>
              <a:defRPr sz="2000">
                <a:solidFill>
                  <a:schemeClr val="bg1"/>
                </a:solidFill>
                <a:latin typeface="+mn-lt"/>
              </a:defRPr>
            </a:lvl7pPr>
            <a:lvl8pPr marL="3429000" indent="-228600" algn="l" rtl="0" fontAlgn="base">
              <a:spcBef>
                <a:spcPct val="20000"/>
              </a:spcBef>
              <a:spcAft>
                <a:spcPct val="0"/>
              </a:spcAft>
              <a:buClr>
                <a:srgbClr val="99CC00"/>
              </a:buClr>
              <a:buChar char="»"/>
              <a:defRPr sz="2000">
                <a:solidFill>
                  <a:schemeClr val="bg1"/>
                </a:solidFill>
                <a:latin typeface="+mn-lt"/>
              </a:defRPr>
            </a:lvl8pPr>
            <a:lvl9pPr marL="3886200" indent="-228600" algn="l" rtl="0" fontAlgn="base">
              <a:spcBef>
                <a:spcPct val="20000"/>
              </a:spcBef>
              <a:spcAft>
                <a:spcPct val="0"/>
              </a:spcAft>
              <a:buClr>
                <a:srgbClr val="99CC00"/>
              </a:buClr>
              <a:buChar char="»"/>
              <a:defRPr sz="2000">
                <a:solidFill>
                  <a:schemeClr val="bg1"/>
                </a:solidFill>
                <a:latin typeface="+mn-lt"/>
              </a:defRPr>
            </a:lvl9pPr>
          </a:lstStyle>
          <a:p>
            <a:pPr>
              <a:defRPr/>
            </a:pPr>
            <a:r>
              <a:rPr lang="en-US" sz="2400" b="1" dirty="0">
                <a:cs typeface="Arial" pitchFamily="34" charset="0"/>
              </a:rPr>
              <a:t>Eligibility:  high school students (Grades 9-12)</a:t>
            </a:r>
          </a:p>
          <a:p>
            <a:pPr>
              <a:defRPr/>
            </a:pPr>
            <a:r>
              <a:rPr lang="en-US" sz="2400" b="1" dirty="0">
                <a:cs typeface="Arial" pitchFamily="34" charset="0"/>
              </a:rPr>
              <a:t>Essays due 3/8/18</a:t>
            </a:r>
          </a:p>
        </p:txBody>
      </p:sp>
      <p:sp>
        <p:nvSpPr>
          <p:cNvPr id="7" name="TextBox 6"/>
          <p:cNvSpPr txBox="1"/>
          <p:nvPr/>
        </p:nvSpPr>
        <p:spPr>
          <a:xfrm>
            <a:off x="1981200" y="5562600"/>
            <a:ext cx="6303085" cy="769441"/>
          </a:xfrm>
          <a:prstGeom prst="rect">
            <a:avLst/>
          </a:prstGeom>
          <a:noFill/>
          <a:ln w="38100">
            <a:solidFill>
              <a:schemeClr val="accent1">
                <a:lumMod val="90000"/>
              </a:schemeClr>
            </a:solidFill>
          </a:ln>
        </p:spPr>
        <p:txBody>
          <a:bodyPr wrap="square">
            <a:spAutoFit/>
          </a:bodyPr>
          <a:lstStyle/>
          <a:p>
            <a:pPr>
              <a:defRPr/>
            </a:pPr>
            <a:r>
              <a:rPr lang="en-US" sz="1600" b="1" u="sng" dirty="0">
                <a:solidFill>
                  <a:schemeClr val="bg1"/>
                </a:solidFill>
              </a:rPr>
              <a:t>First place </a:t>
            </a:r>
            <a:r>
              <a:rPr lang="en-US" sz="1600" b="1" dirty="0">
                <a:solidFill>
                  <a:schemeClr val="bg1"/>
                </a:solidFill>
              </a:rPr>
              <a:t>– Laptop </a:t>
            </a:r>
            <a:r>
              <a:rPr lang="en-US" sz="1200" b="1" dirty="0">
                <a:solidFill>
                  <a:schemeClr val="bg1"/>
                </a:solidFill>
              </a:rPr>
              <a:t>(Lenovo Yoga 900 or comparable)</a:t>
            </a:r>
          </a:p>
          <a:p>
            <a:pPr>
              <a:defRPr/>
            </a:pPr>
            <a:r>
              <a:rPr lang="en-US" sz="1600" b="1" u="sng" dirty="0">
                <a:solidFill>
                  <a:schemeClr val="bg1"/>
                </a:solidFill>
              </a:rPr>
              <a:t>Second place </a:t>
            </a:r>
            <a:r>
              <a:rPr lang="en-US" sz="1600" b="1" dirty="0">
                <a:solidFill>
                  <a:schemeClr val="bg1"/>
                </a:solidFill>
              </a:rPr>
              <a:t>– Chromebook</a:t>
            </a:r>
          </a:p>
          <a:p>
            <a:pPr>
              <a:defRPr/>
            </a:pPr>
            <a:r>
              <a:rPr lang="en-US" sz="1200" b="1" dirty="0">
                <a:solidFill>
                  <a:schemeClr val="bg1"/>
                </a:solidFill>
              </a:rPr>
              <a:t>Top 3 Finalists - science books, the board game Power Grid, and Pandora’s Promise</a:t>
            </a:r>
          </a:p>
        </p:txBody>
      </p:sp>
      <p:sp>
        <p:nvSpPr>
          <p:cNvPr id="8" name="Rectangle 7"/>
          <p:cNvSpPr/>
          <p:nvPr/>
        </p:nvSpPr>
        <p:spPr>
          <a:xfrm>
            <a:off x="233082" y="2582096"/>
            <a:ext cx="8534400" cy="1230313"/>
          </a:xfrm>
          <a:prstGeom prst="rect">
            <a:avLst/>
          </a:prstGeom>
          <a:ln w="76200">
            <a:solidFill>
              <a:schemeClr val="accent1">
                <a:lumMod val="75000"/>
              </a:schemeClr>
            </a:solidFill>
          </a:ln>
        </p:spPr>
        <p:txBody>
          <a:bodyPr>
            <a:spAutoFit/>
          </a:bodyPr>
          <a:lstStyle/>
          <a:p>
            <a:pPr>
              <a:defRPr/>
            </a:pPr>
            <a:r>
              <a:rPr lang="en-US" b="1" u="sng" dirty="0">
                <a:solidFill>
                  <a:schemeClr val="bg1"/>
                </a:solidFill>
              </a:rPr>
              <a:t>Essay Prompt:</a:t>
            </a:r>
            <a:r>
              <a:rPr lang="en-US" b="1" dirty="0">
                <a:solidFill>
                  <a:schemeClr val="bg1"/>
                </a:solidFill>
              </a:rPr>
              <a:t>  </a:t>
            </a:r>
            <a:r>
              <a:rPr lang="en-US" sz="1400" dirty="0">
                <a:solidFill>
                  <a:schemeClr val="bg1"/>
                </a:solidFill>
              </a:rPr>
              <a:t>Research energy sources and climate change.  Propose an informed energy solution that limits climate change, allows developed countries to maintain their standard of living, and can provide reliable electricity to the 1.2 billion people currently without access to power.  Proposed energy solution should consider the environmental and practical benefits and consequences of </a:t>
            </a:r>
            <a:r>
              <a:rPr lang="en-US" sz="1400" dirty="0" err="1">
                <a:solidFill>
                  <a:schemeClr val="bg1"/>
                </a:solidFill>
              </a:rPr>
              <a:t>baseload</a:t>
            </a:r>
            <a:r>
              <a:rPr lang="en-US" sz="1400" dirty="0">
                <a:solidFill>
                  <a:schemeClr val="bg1"/>
                </a:solidFill>
              </a:rPr>
              <a:t> (e.g. nuclear, fossil, hydro) versus intermittent (e.g. wind or solar) sources.</a:t>
            </a:r>
          </a:p>
        </p:txBody>
      </p:sp>
      <p:sp>
        <p:nvSpPr>
          <p:cNvPr id="9" name="TextBox 8"/>
          <p:cNvSpPr txBox="1"/>
          <p:nvPr/>
        </p:nvSpPr>
        <p:spPr>
          <a:xfrm>
            <a:off x="1219200" y="3991105"/>
            <a:ext cx="6858000" cy="1323439"/>
          </a:xfrm>
          <a:prstGeom prst="rect">
            <a:avLst/>
          </a:prstGeom>
          <a:noFill/>
        </p:spPr>
        <p:txBody>
          <a:bodyPr>
            <a:spAutoFit/>
          </a:bodyPr>
          <a:lstStyle/>
          <a:p>
            <a:pPr>
              <a:defRPr/>
            </a:pPr>
            <a:r>
              <a:rPr lang="en-US" sz="1600" b="1" u="sng" dirty="0">
                <a:solidFill>
                  <a:schemeClr val="accent1"/>
                </a:solidFill>
              </a:rPr>
              <a:t>Requirements:</a:t>
            </a:r>
          </a:p>
          <a:p>
            <a:pPr marL="285750" indent="-285750">
              <a:buFont typeface="Arial" panose="020B0604020202020204" pitchFamily="34" charset="0"/>
              <a:buChar char="•"/>
              <a:defRPr/>
            </a:pPr>
            <a:r>
              <a:rPr lang="en-US" sz="1600" b="1" dirty="0">
                <a:solidFill>
                  <a:schemeClr val="accent1"/>
                </a:solidFill>
              </a:rPr>
              <a:t>In this essay, define </a:t>
            </a:r>
            <a:r>
              <a:rPr lang="en-US" sz="1600" b="1" dirty="0" err="1">
                <a:solidFill>
                  <a:schemeClr val="accent1"/>
                </a:solidFill>
              </a:rPr>
              <a:t>baseload</a:t>
            </a:r>
            <a:r>
              <a:rPr lang="en-US" sz="1600" b="1" dirty="0">
                <a:solidFill>
                  <a:schemeClr val="accent1"/>
                </a:solidFill>
              </a:rPr>
              <a:t> and intermittent electricity sources.</a:t>
            </a:r>
          </a:p>
          <a:p>
            <a:pPr marL="285750" indent="-285750">
              <a:buFont typeface="Arial" panose="020B0604020202020204" pitchFamily="34" charset="0"/>
              <a:buChar char="•"/>
              <a:defRPr/>
            </a:pPr>
            <a:r>
              <a:rPr lang="en-US" sz="1600" b="1" dirty="0">
                <a:solidFill>
                  <a:schemeClr val="accent1"/>
                </a:solidFill>
              </a:rPr>
              <a:t>Use at least 3 different reliable sources for your research and cite these sources.</a:t>
            </a:r>
          </a:p>
          <a:p>
            <a:pPr marL="285750" indent="-285750">
              <a:buFont typeface="Arial" panose="020B0604020202020204" pitchFamily="34" charset="0"/>
              <a:buChar char="•"/>
              <a:defRPr/>
            </a:pPr>
            <a:r>
              <a:rPr lang="en-US" sz="1600" b="1" dirty="0">
                <a:solidFill>
                  <a:schemeClr val="accent1"/>
                </a:solidFill>
              </a:rPr>
              <a:t>Essay must be between 700 and 1000 words.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a:solidFill>
                  <a:srgbClr val="99CC00"/>
                </a:solidFill>
                <a:ea typeface="+mj-ea"/>
              </a:rPr>
              <a:t>QUIZ</a:t>
            </a:r>
          </a:p>
        </p:txBody>
      </p:sp>
    </p:spTree>
    <p:extLst>
      <p:ext uri="{BB962C8B-B14F-4D97-AF65-F5344CB8AC3E}">
        <p14:creationId xmlns:p14="http://schemas.microsoft.com/office/powerpoint/2010/main" val="28596375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path of electricity generation?</a:t>
            </a:r>
          </a:p>
        </p:txBody>
      </p:sp>
      <p:sp>
        <p:nvSpPr>
          <p:cNvPr id="3" name="Content Placeholder 2"/>
          <p:cNvSpPr>
            <a:spLocks noGrp="1"/>
          </p:cNvSpPr>
          <p:nvPr>
            <p:ph idx="1"/>
          </p:nvPr>
        </p:nvSpPr>
        <p:spPr/>
        <p:txBody>
          <a:bodyPr/>
          <a:lstStyle/>
          <a:p>
            <a:r>
              <a:rPr lang="en-US" dirty="0"/>
              <a:t>Power Plant</a:t>
            </a:r>
          </a:p>
          <a:p>
            <a:r>
              <a:rPr lang="en-US" dirty="0"/>
              <a:t>Transmission Lines</a:t>
            </a:r>
          </a:p>
          <a:p>
            <a:r>
              <a:rPr lang="en-US" dirty="0"/>
              <a:t>Houses!</a:t>
            </a:r>
          </a:p>
          <a:p>
            <a:endParaRPr lang="en-US" dirty="0"/>
          </a:p>
        </p:txBody>
      </p:sp>
    </p:spTree>
    <p:extLst>
      <p:ext uri="{BB962C8B-B14F-4D97-AF65-F5344CB8AC3E}">
        <p14:creationId xmlns:p14="http://schemas.microsoft.com/office/powerpoint/2010/main" val="42007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99CC00"/>
                </a:solidFill>
              </a:rPr>
              <a:t>Where does electricity come from?</a:t>
            </a:r>
          </a:p>
        </p:txBody>
      </p:sp>
      <p:pic>
        <p:nvPicPr>
          <p:cNvPr id="4"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529110" y="1279348"/>
            <a:ext cx="6373115" cy="2514951"/>
          </a:xfrm>
          <a:prstGeom prst="rect">
            <a:avLst/>
          </a:prstGeom>
          <a:noFill/>
          <a:ln w="9525">
            <a:noFill/>
            <a:miter lim="800000"/>
            <a:headEnd/>
            <a:tailEnd/>
          </a:ln>
          <a:effectLst/>
        </p:spPr>
      </p:pic>
    </p:spTree>
    <p:extLst>
      <p:ext uri="{BB962C8B-B14F-4D97-AF65-F5344CB8AC3E}">
        <p14:creationId xmlns:p14="http://schemas.microsoft.com/office/powerpoint/2010/main" val="6080981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component in a power plant spins wires through a magnetic field?</a:t>
            </a:r>
          </a:p>
        </p:txBody>
      </p:sp>
      <p:sp>
        <p:nvSpPr>
          <p:cNvPr id="3" name="Content Placeholder 2"/>
          <p:cNvSpPr>
            <a:spLocks noGrp="1"/>
          </p:cNvSpPr>
          <p:nvPr>
            <p:ph idx="1"/>
          </p:nvPr>
        </p:nvSpPr>
        <p:spPr/>
        <p:txBody>
          <a:bodyPr/>
          <a:lstStyle/>
          <a:p>
            <a:r>
              <a:rPr lang="en-US" dirty="0"/>
              <a:t>Generator</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091" y="2286000"/>
            <a:ext cx="7338935"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670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Name a type of electricity generation</a:t>
            </a:r>
          </a:p>
        </p:txBody>
      </p:sp>
      <p:sp>
        <p:nvSpPr>
          <p:cNvPr id="3" name="Content Placeholder 2"/>
          <p:cNvSpPr>
            <a:spLocks noGrp="1"/>
          </p:cNvSpPr>
          <p:nvPr>
            <p:ph idx="1"/>
          </p:nvPr>
        </p:nvSpPr>
        <p:spPr>
          <a:xfrm>
            <a:off x="457200" y="1219200"/>
            <a:ext cx="8229600" cy="4525963"/>
          </a:xfrm>
        </p:spPr>
        <p:txBody>
          <a:bodyPr/>
          <a:lstStyle/>
          <a:p>
            <a:r>
              <a:rPr lang="en-US" dirty="0"/>
              <a:t>Coal</a:t>
            </a:r>
          </a:p>
          <a:p>
            <a:r>
              <a:rPr lang="en-US" dirty="0"/>
              <a:t>Natural Gas</a:t>
            </a:r>
          </a:p>
          <a:p>
            <a:r>
              <a:rPr lang="en-US" dirty="0"/>
              <a:t>Petroleum</a:t>
            </a:r>
          </a:p>
          <a:p>
            <a:r>
              <a:rPr lang="en-US" dirty="0"/>
              <a:t>Nuclear</a:t>
            </a:r>
          </a:p>
          <a:p>
            <a:r>
              <a:rPr lang="en-US" dirty="0"/>
              <a:t>Solar</a:t>
            </a:r>
          </a:p>
          <a:p>
            <a:r>
              <a:rPr lang="en-US" dirty="0"/>
              <a:t>Wind</a:t>
            </a:r>
          </a:p>
          <a:p>
            <a:r>
              <a:rPr lang="en-US" dirty="0"/>
              <a:t>Geothermal</a:t>
            </a:r>
          </a:p>
          <a:p>
            <a:r>
              <a:rPr lang="en-US" dirty="0"/>
              <a:t>Hydroelectric</a:t>
            </a:r>
          </a:p>
          <a:p>
            <a:endParaRPr lang="en-US" dirty="0"/>
          </a:p>
        </p:txBody>
      </p:sp>
    </p:spTree>
    <p:extLst>
      <p:ext uri="{BB962C8B-B14F-4D97-AF65-F5344CB8AC3E}">
        <p14:creationId xmlns:p14="http://schemas.microsoft.com/office/powerpoint/2010/main" val="102815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process is used to generate heat in a nuclear power plant?</a:t>
            </a:r>
          </a:p>
        </p:txBody>
      </p:sp>
      <p:sp>
        <p:nvSpPr>
          <p:cNvPr id="3" name="Content Placeholder 2"/>
          <p:cNvSpPr>
            <a:spLocks noGrp="1"/>
          </p:cNvSpPr>
          <p:nvPr>
            <p:ph idx="1"/>
          </p:nvPr>
        </p:nvSpPr>
        <p:spPr/>
        <p:txBody>
          <a:bodyPr/>
          <a:lstStyle/>
          <a:p>
            <a:r>
              <a:rPr lang="en-US" dirty="0"/>
              <a:t>Fission!</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3287">
            <a:off x="2482831" y="1673828"/>
            <a:ext cx="3996684" cy="4507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340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Nuclear power plants produce zero carbon emissions during operation:  True/False</a:t>
            </a:r>
          </a:p>
        </p:txBody>
      </p:sp>
      <p:sp>
        <p:nvSpPr>
          <p:cNvPr id="3" name="Content Placeholder 2"/>
          <p:cNvSpPr>
            <a:spLocks noGrp="1"/>
          </p:cNvSpPr>
          <p:nvPr>
            <p:ph idx="1"/>
          </p:nvPr>
        </p:nvSpPr>
        <p:spPr/>
        <p:txBody>
          <a:bodyPr/>
          <a:lstStyle/>
          <a:p>
            <a:r>
              <a:rPr lang="en-US" dirty="0"/>
              <a:t>True!</a:t>
            </a:r>
          </a:p>
          <a:p>
            <a:endParaRPr lang="en-US" dirty="0"/>
          </a:p>
        </p:txBody>
      </p:sp>
    </p:spTree>
    <p:extLst>
      <p:ext uri="{BB962C8B-B14F-4D97-AF65-F5344CB8AC3E}">
        <p14:creationId xmlns:p14="http://schemas.microsoft.com/office/powerpoint/2010/main" val="885178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percent of the global population lives without electricity?</a:t>
            </a:r>
          </a:p>
        </p:txBody>
      </p:sp>
      <p:sp>
        <p:nvSpPr>
          <p:cNvPr id="3" name="Content Placeholder 2"/>
          <p:cNvSpPr>
            <a:spLocks noGrp="1"/>
          </p:cNvSpPr>
          <p:nvPr>
            <p:ph idx="1"/>
          </p:nvPr>
        </p:nvSpPr>
        <p:spPr/>
        <p:txBody>
          <a:bodyPr/>
          <a:lstStyle/>
          <a:p>
            <a:r>
              <a:rPr lang="en-US" dirty="0"/>
              <a:t>17%</a:t>
            </a:r>
          </a:p>
          <a:p>
            <a:endParaRPr lang="en-US" dirty="0"/>
          </a:p>
        </p:txBody>
      </p:sp>
    </p:spTree>
    <p:extLst>
      <p:ext uri="{BB962C8B-B14F-4D97-AF65-F5344CB8AC3E}">
        <p14:creationId xmlns:p14="http://schemas.microsoft.com/office/powerpoint/2010/main" val="275786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p:cNvPicPr>
          <p:nvPr/>
        </p:nvPicPr>
        <p:blipFill>
          <a:blip r:embed="rId2" cstate="print">
            <a:extLst>
              <a:ext uri="{28A0092B-C50C-407E-A947-70E740481C1C}">
                <a14:useLocalDpi xmlns:a14="http://schemas.microsoft.com/office/drawing/2010/main" val="0"/>
              </a:ext>
            </a:extLst>
          </a:blip>
          <a:srcRect l="32906" t="19450" r="34473" b="18005"/>
          <a:stretch>
            <a:fillRect/>
          </a:stretch>
        </p:blipFill>
        <p:spPr bwMode="auto">
          <a:xfrm>
            <a:off x="5029200" y="1409698"/>
            <a:ext cx="3733800" cy="4474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2" name="Picture 2" descr="http://www.greenoptions.com/imageinfo/earthdayhu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277" y="1676399"/>
            <a:ext cx="4107630" cy="3940759"/>
          </a:xfrm>
          <a:prstGeom prst="rect">
            <a:avLst/>
          </a:prstGeom>
          <a:noFill/>
          <a:extLst>
            <a:ext uri="{909E8E84-426E-40DD-AFC4-6F175D3DCCD1}">
              <a14:hiddenFill xmlns:a14="http://schemas.microsoft.com/office/drawing/2010/main">
                <a:solidFill>
                  <a:srgbClr val="FFFFFF"/>
                </a:solidFill>
              </a14:hiddenFill>
            </a:ext>
          </a:extLst>
        </p:spPr>
      </p:pic>
      <p:sp>
        <p:nvSpPr>
          <p:cNvPr id="3" name="Heart 2"/>
          <p:cNvSpPr/>
          <p:nvPr/>
        </p:nvSpPr>
        <p:spPr>
          <a:xfrm rot="1224161">
            <a:off x="150189" y="350534"/>
            <a:ext cx="2209800" cy="2133600"/>
          </a:xfrm>
          <a:prstGeom prst="hear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rot="1840814">
            <a:off x="621567" y="583512"/>
            <a:ext cx="1326005" cy="1323439"/>
          </a:xfrm>
          <a:prstGeom prst="rect">
            <a:avLst/>
          </a:prstGeom>
          <a:noFill/>
        </p:spPr>
        <p:txBody>
          <a:bodyPr wrap="none" lIns="91440" tIns="45720" rIns="91440" bIns="45720">
            <a:spAutoFit/>
          </a:bodyPr>
          <a:lstStyle/>
          <a:p>
            <a:pPr algn="ctr"/>
            <a:r>
              <a:rPr lang="en-US" sz="8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nu</a:t>
            </a:r>
          </a:p>
        </p:txBody>
      </p:sp>
      <p:sp>
        <p:nvSpPr>
          <p:cNvPr id="6" name="Rectangle 5"/>
          <p:cNvSpPr/>
          <p:nvPr/>
        </p:nvSpPr>
        <p:spPr>
          <a:xfrm>
            <a:off x="2621168" y="314571"/>
            <a:ext cx="2408032" cy="1323439"/>
          </a:xfrm>
          <a:prstGeom prst="rect">
            <a:avLst/>
          </a:prstGeom>
          <a:noFill/>
        </p:spPr>
        <p:txBody>
          <a:bodyPr wrap="none" lIns="91440" tIns="45720" rIns="91440" bIns="45720">
            <a:spAutoFit/>
          </a:bodyPr>
          <a:lstStyle/>
          <a:p>
            <a:pPr algn="ctr"/>
            <a:r>
              <a:rPr lang="en-US" sz="8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clear</a:t>
            </a:r>
          </a:p>
        </p:txBody>
      </p:sp>
      <p:sp>
        <p:nvSpPr>
          <p:cNvPr id="5" name="Title 4"/>
          <p:cNvSpPr>
            <a:spLocks noGrp="1"/>
          </p:cNvSpPr>
          <p:nvPr>
            <p:ph type="title"/>
          </p:nvPr>
        </p:nvSpPr>
        <p:spPr>
          <a:xfrm>
            <a:off x="6019800" y="0"/>
            <a:ext cx="2971800" cy="838200"/>
          </a:xfrm>
        </p:spPr>
        <p:txBody>
          <a:bodyPr/>
          <a:lstStyle/>
          <a:p>
            <a:r>
              <a:rPr lang="en-US" dirty="0"/>
              <a:t>QUESTIONS?</a:t>
            </a:r>
          </a:p>
        </p:txBody>
      </p:sp>
    </p:spTree>
    <p:extLst>
      <p:ext uri="{BB962C8B-B14F-4D97-AF65-F5344CB8AC3E}">
        <p14:creationId xmlns:p14="http://schemas.microsoft.com/office/powerpoint/2010/main" val="6314949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solidFill>
                  <a:srgbClr val="99CC00"/>
                </a:solidFill>
                <a:ea typeface="+mj-ea"/>
              </a:rPr>
              <a:t>Optional Slides</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447800"/>
            <a:ext cx="2471203"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128206">
            <a:off x="396453" y="1708179"/>
            <a:ext cx="2216316" cy="2499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8" descr="http://www.howitworksdaily.com/wp-content/uploads/2011/11/Ato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2438400"/>
            <a:ext cx="15748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6" name="Picture 2" descr="https://encrypted-tbn0.gstatic.com/images?q=tbn:ANd9GcT6r0GBwlTTvb6z6v2_u1v8IPiq028xYFHnHr9DSiWD-yanI5AUV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5898" y="4343400"/>
            <a:ext cx="260985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9267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Global Warming Real?</a:t>
            </a:r>
          </a:p>
        </p:txBody>
      </p:sp>
      <p:sp>
        <p:nvSpPr>
          <p:cNvPr id="3" name="Content Placeholder 2"/>
          <p:cNvSpPr>
            <a:spLocks noGrp="1"/>
          </p:cNvSpPr>
          <p:nvPr>
            <p:ph idx="1"/>
          </p:nvPr>
        </p:nvSpPr>
        <p:spPr/>
        <p:txBody>
          <a:bodyPr/>
          <a:lstStyle/>
          <a:p>
            <a:r>
              <a:rPr lang="en-US" dirty="0"/>
              <a:t>YES!</a:t>
            </a:r>
          </a:p>
          <a:p>
            <a:pPr marL="0" indent="0">
              <a:buNone/>
            </a:pPr>
            <a:endParaRPr lang="en-US" dirty="0">
              <a:hlinkClick r:id="rId2"/>
            </a:endParaRPr>
          </a:p>
          <a:p>
            <a:pPr marL="0" indent="0">
              <a:buNone/>
            </a:pPr>
            <a:r>
              <a:rPr lang="en-US" dirty="0"/>
              <a:t>Earth Temperature Timeline</a:t>
            </a:r>
          </a:p>
          <a:p>
            <a:r>
              <a:rPr lang="en-US" u="sng" dirty="0">
                <a:effectLst/>
                <a:hlinkClick r:id="rId3"/>
              </a:rPr>
              <a:t>http://xkcd.com/1732/</a:t>
            </a:r>
            <a:endParaRPr lang="en-US" u="sng" dirty="0">
              <a:effectLst/>
            </a:endParaRPr>
          </a:p>
          <a:p>
            <a:endParaRPr lang="en-US" u="sng" dirty="0">
              <a:effectLst/>
            </a:endParaRPr>
          </a:p>
          <a:p>
            <a:r>
              <a:rPr lang="en-US" dirty="0">
                <a:effectLst/>
                <a:hlinkClick r:id="rId4"/>
              </a:rPr>
              <a:t>http://www.skepticalscience.com/</a:t>
            </a:r>
            <a:endParaRPr lang="en-US" dirty="0">
              <a:effectLst/>
            </a:endParaRPr>
          </a:p>
          <a:p>
            <a:endParaRPr lang="en-US" dirty="0">
              <a:effectLst/>
            </a:endParaRPr>
          </a:p>
          <a:p>
            <a:endParaRPr lang="en-US" dirty="0"/>
          </a:p>
        </p:txBody>
      </p:sp>
    </p:spTree>
    <p:extLst>
      <p:ext uri="{BB962C8B-B14F-4D97-AF65-F5344CB8AC3E}">
        <p14:creationId xmlns:p14="http://schemas.microsoft.com/office/powerpoint/2010/main" val="9761844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does our energy come from and what is it used for?</a:t>
            </a:r>
          </a:p>
        </p:txBody>
      </p:sp>
      <p:sp>
        <p:nvSpPr>
          <p:cNvPr id="3" name="Content Placeholder 2"/>
          <p:cNvSpPr>
            <a:spLocks noGrp="1"/>
          </p:cNvSpPr>
          <p:nvPr>
            <p:ph idx="1"/>
          </p:nvPr>
        </p:nvSpPr>
        <p:spPr/>
        <p:txBody>
          <a:bodyPr/>
          <a:lstStyle/>
          <a:p>
            <a:r>
              <a:rPr lang="en-US" dirty="0">
                <a:hlinkClick r:id="rId2"/>
              </a:rPr>
              <a:t>http://energyliteracy.com/</a:t>
            </a:r>
            <a:endParaRPr lang="en-US" dirty="0"/>
          </a:p>
          <a:p>
            <a:endParaRPr lang="en-US" dirty="0"/>
          </a:p>
        </p:txBody>
      </p:sp>
    </p:spTree>
    <p:extLst>
      <p:ext uri="{BB962C8B-B14F-4D97-AF65-F5344CB8AC3E}">
        <p14:creationId xmlns:p14="http://schemas.microsoft.com/office/powerpoint/2010/main" val="826555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99CC00"/>
                </a:solidFill>
              </a:rPr>
              <a:t>Power Plants!</a:t>
            </a:r>
          </a:p>
        </p:txBody>
      </p:sp>
      <p:pic>
        <p:nvPicPr>
          <p:cNvPr id="4" name="Picture 6" descr="cr3"/>
          <p:cNvPicPr>
            <a:picLocks noChangeAspect="1" noChangeArrowheads="1"/>
          </p:cNvPicPr>
          <p:nvPr/>
        </p:nvPicPr>
        <p:blipFill>
          <a:blip r:embed="rId3" cstate="print"/>
          <a:srcRect/>
          <a:stretch>
            <a:fillRect/>
          </a:stretch>
        </p:blipFill>
        <p:spPr bwMode="auto">
          <a:xfrm>
            <a:off x="1447800" y="1219200"/>
            <a:ext cx="6299200" cy="4724400"/>
          </a:xfrm>
          <a:prstGeom prst="rect">
            <a:avLst/>
          </a:prstGeom>
          <a:noFill/>
          <a:ln w="9525">
            <a:noFill/>
            <a:miter lim="800000"/>
            <a:headEnd/>
            <a:tailEnd/>
          </a:ln>
          <a:effectLst/>
        </p:spPr>
      </p:pic>
      <p:sp>
        <p:nvSpPr>
          <p:cNvPr id="5" name="Rectangle 4"/>
          <p:cNvSpPr>
            <a:spLocks noChangeArrowheads="1"/>
          </p:cNvSpPr>
          <p:nvPr/>
        </p:nvSpPr>
        <p:spPr bwMode="auto">
          <a:xfrm>
            <a:off x="1066800" y="5943600"/>
            <a:ext cx="8305800" cy="381000"/>
          </a:xfrm>
          <a:prstGeom prst="rect">
            <a:avLst/>
          </a:prstGeom>
          <a:noFill/>
          <a:ln w="9525">
            <a:noFill/>
            <a:miter lim="800000"/>
            <a:headEnd/>
            <a:tailEnd/>
          </a:ln>
        </p:spPr>
        <p:txBody>
          <a:bodyPr anchor="b"/>
          <a:lstStyle/>
          <a:p>
            <a:pPr algn="ctr" eaLnBrk="0" hangingPunct="0"/>
            <a:r>
              <a:rPr lang="en-US" sz="2000" b="1" dirty="0">
                <a:solidFill>
                  <a:srgbClr val="92D050"/>
                </a:solidFill>
              </a:rPr>
              <a:t>Crystal River Units 1, 2 (Fossil) and Unit 3 (Nuclear)</a:t>
            </a:r>
          </a:p>
        </p:txBody>
      </p:sp>
    </p:spTree>
    <p:extLst>
      <p:ext uri="{BB962C8B-B14F-4D97-AF65-F5344CB8AC3E}">
        <p14:creationId xmlns:p14="http://schemas.microsoft.com/office/powerpoint/2010/main" val="343591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99CC00"/>
                </a:solidFill>
              </a:rPr>
              <a:t>Electricity Generation</a:t>
            </a:r>
          </a:p>
        </p:txBody>
      </p:sp>
      <p:pic>
        <p:nvPicPr>
          <p:cNvPr id="6"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00075" y="1226857"/>
            <a:ext cx="7620000" cy="28194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FAA26D3D-D897-4be2-8F04-BA451C77F1D7}"/>
          </a:extLst>
        </p:spPr>
      </p:pic>
      <p:sp>
        <p:nvSpPr>
          <p:cNvPr id="7" name="TextBox 6"/>
          <p:cNvSpPr txBox="1"/>
          <p:nvPr/>
        </p:nvSpPr>
        <p:spPr>
          <a:xfrm>
            <a:off x="695324" y="3952875"/>
            <a:ext cx="2124076" cy="369332"/>
          </a:xfrm>
          <a:prstGeom prst="rect">
            <a:avLst/>
          </a:prstGeom>
          <a:solidFill>
            <a:schemeClr val="accent1">
              <a:lumMod val="75000"/>
            </a:schemeClr>
          </a:solidFill>
        </p:spPr>
        <p:txBody>
          <a:bodyPr wrap="square" rtlCol="0">
            <a:spAutoFit/>
          </a:bodyPr>
          <a:lstStyle/>
          <a:p>
            <a:r>
              <a:rPr lang="en-US" dirty="0"/>
              <a:t>1.  Power Plant</a:t>
            </a:r>
          </a:p>
        </p:txBody>
      </p:sp>
      <p:sp>
        <p:nvSpPr>
          <p:cNvPr id="8" name="TextBox 7"/>
          <p:cNvSpPr txBox="1"/>
          <p:nvPr/>
        </p:nvSpPr>
        <p:spPr>
          <a:xfrm>
            <a:off x="3105150" y="3952875"/>
            <a:ext cx="2609850" cy="369332"/>
          </a:xfrm>
          <a:prstGeom prst="rect">
            <a:avLst/>
          </a:prstGeom>
          <a:solidFill>
            <a:schemeClr val="accent1">
              <a:lumMod val="75000"/>
            </a:schemeClr>
          </a:solidFill>
        </p:spPr>
        <p:txBody>
          <a:bodyPr wrap="square" rtlCol="0">
            <a:spAutoFit/>
          </a:bodyPr>
          <a:lstStyle/>
          <a:p>
            <a:r>
              <a:rPr lang="en-US" dirty="0"/>
              <a:t>2.  Transmission Lines</a:t>
            </a:r>
          </a:p>
        </p:txBody>
      </p:sp>
      <p:sp>
        <p:nvSpPr>
          <p:cNvPr id="9" name="TextBox 8"/>
          <p:cNvSpPr txBox="1"/>
          <p:nvPr/>
        </p:nvSpPr>
        <p:spPr>
          <a:xfrm>
            <a:off x="6529387" y="3952875"/>
            <a:ext cx="1458900" cy="369332"/>
          </a:xfrm>
          <a:prstGeom prst="rect">
            <a:avLst/>
          </a:prstGeom>
          <a:solidFill>
            <a:schemeClr val="accent1">
              <a:lumMod val="75000"/>
            </a:schemeClr>
          </a:solidFill>
        </p:spPr>
        <p:txBody>
          <a:bodyPr wrap="square" rtlCol="0">
            <a:spAutoFit/>
          </a:bodyPr>
          <a:lstStyle/>
          <a:p>
            <a:r>
              <a:rPr lang="en-US" dirty="0"/>
              <a:t>3.  Houses!</a:t>
            </a:r>
          </a:p>
        </p:txBody>
      </p:sp>
      <p:pic>
        <p:nvPicPr>
          <p:cNvPr id="11" name="Picture 10"/>
          <p:cNvPicPr/>
          <p:nvPr/>
        </p:nvPicPr>
        <p:blipFill rotWithShape="1">
          <a:blip r:embed="rId3" cstate="print">
            <a:extLst>
              <a:ext uri="{28A0092B-C50C-407E-A947-70E740481C1C}">
                <a14:useLocalDpi xmlns:a14="http://schemas.microsoft.com/office/drawing/2010/main" val="0"/>
              </a:ext>
            </a:extLst>
          </a:blip>
          <a:srcRect r="45929"/>
          <a:stretch/>
        </p:blipFill>
        <p:spPr>
          <a:xfrm>
            <a:off x="3581400" y="4606143"/>
            <a:ext cx="1538599" cy="1390279"/>
          </a:xfrm>
          <a:prstGeom prst="rect">
            <a:avLst/>
          </a:prstGeom>
        </p:spPr>
      </p:pic>
      <p:pic>
        <p:nvPicPr>
          <p:cNvPr id="12" name="Picture 11"/>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5845088" y="4490794"/>
            <a:ext cx="1590769" cy="1738747"/>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63198" y="4549916"/>
            <a:ext cx="981605" cy="1543919"/>
          </a:xfrm>
          <a:prstGeom prst="rect">
            <a:avLst/>
          </a:prstGeom>
        </p:spPr>
      </p:pic>
      <p:pic>
        <p:nvPicPr>
          <p:cNvPr id="14"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t="35092"/>
          <a:stretch/>
        </p:blipFill>
        <p:spPr bwMode="auto">
          <a:xfrm>
            <a:off x="825989" y="4490794"/>
            <a:ext cx="1917211" cy="1227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5743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99CC00"/>
                </a:solidFill>
              </a:rPr>
              <a:t>Can you name types of electricity generation?</a:t>
            </a:r>
          </a:p>
        </p:txBody>
      </p:sp>
      <p:sp>
        <p:nvSpPr>
          <p:cNvPr id="3" name="Content Placeholder 2"/>
          <p:cNvSpPr>
            <a:spLocks noGrp="1"/>
          </p:cNvSpPr>
          <p:nvPr>
            <p:ph idx="1"/>
          </p:nvPr>
        </p:nvSpPr>
        <p:spPr>
          <a:xfrm>
            <a:off x="457200" y="1219200"/>
            <a:ext cx="2895600" cy="4525963"/>
          </a:xfrm>
        </p:spPr>
        <p:txBody>
          <a:bodyPr/>
          <a:lstStyle/>
          <a:p>
            <a:r>
              <a:rPr lang="en-US" dirty="0"/>
              <a:t>Coal</a:t>
            </a:r>
          </a:p>
          <a:p>
            <a:r>
              <a:rPr lang="en-US" dirty="0"/>
              <a:t>Natural Gas</a:t>
            </a:r>
          </a:p>
          <a:p>
            <a:r>
              <a:rPr lang="en-US" dirty="0"/>
              <a:t>Petroleum</a:t>
            </a:r>
          </a:p>
          <a:p>
            <a:r>
              <a:rPr lang="en-US" dirty="0"/>
              <a:t>Nuclear</a:t>
            </a:r>
          </a:p>
          <a:p>
            <a:r>
              <a:rPr lang="en-US" dirty="0"/>
              <a:t>Solar</a:t>
            </a:r>
          </a:p>
          <a:p>
            <a:r>
              <a:rPr lang="en-US" dirty="0"/>
              <a:t>Wind</a:t>
            </a:r>
          </a:p>
          <a:p>
            <a:r>
              <a:rPr lang="en-US" dirty="0"/>
              <a:t>Geothermal</a:t>
            </a:r>
          </a:p>
          <a:p>
            <a:r>
              <a:rPr lang="en-US" dirty="0"/>
              <a:t>Hydroelectric</a:t>
            </a:r>
          </a:p>
          <a:p>
            <a:pPr marL="0" indent="0">
              <a:buNone/>
            </a:pPr>
            <a:endParaRPr lang="en-US" dirty="0"/>
          </a:p>
        </p:txBody>
      </p:sp>
      <p:grpSp>
        <p:nvGrpSpPr>
          <p:cNvPr id="5" name="Group 4"/>
          <p:cNvGrpSpPr/>
          <p:nvPr/>
        </p:nvGrpSpPr>
        <p:grpSpPr>
          <a:xfrm>
            <a:off x="3429000" y="1905000"/>
            <a:ext cx="5445162" cy="4038600"/>
            <a:chOff x="3429000" y="1905000"/>
            <a:chExt cx="5445162" cy="4038600"/>
          </a:xfrm>
        </p:grpSpPr>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447" t="-244" r="9307" b="15681"/>
            <a:stretch/>
          </p:blipFill>
          <p:spPr bwMode="auto">
            <a:xfrm>
              <a:off x="3438619" y="1905000"/>
              <a:ext cx="5435543" cy="4025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429000" y="5681990"/>
              <a:ext cx="3810000" cy="261610"/>
            </a:xfrm>
            <a:prstGeom prst="rect">
              <a:avLst/>
            </a:prstGeom>
            <a:noFill/>
          </p:spPr>
          <p:txBody>
            <a:bodyPr wrap="square" rtlCol="0">
              <a:spAutoFit/>
            </a:bodyPr>
            <a:lstStyle/>
            <a:p>
              <a:r>
                <a:rPr lang="en-US" sz="1100" dirty="0"/>
                <a:t>U.S. Electricity Generation by Source 2015, EIA</a:t>
              </a:r>
            </a:p>
          </p:txBody>
        </p:sp>
      </p:grpSp>
    </p:spTree>
    <p:extLst>
      <p:ext uri="{BB962C8B-B14F-4D97-AF65-F5344CB8AC3E}">
        <p14:creationId xmlns:p14="http://schemas.microsoft.com/office/powerpoint/2010/main" val="222931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447" t="-244" r="9307" b="15681"/>
          <a:stretch/>
        </p:blipFill>
        <p:spPr bwMode="auto">
          <a:xfrm>
            <a:off x="2590800" y="1715760"/>
            <a:ext cx="390943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Types of Electricity Generation</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289503"/>
            <a:ext cx="2110292" cy="1582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8357" y="1251579"/>
            <a:ext cx="2576423" cy="2100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2943" y="4611360"/>
            <a:ext cx="4425905" cy="2235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9680" y="3693206"/>
            <a:ext cx="2705100" cy="1861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418" y="3195037"/>
            <a:ext cx="2516656" cy="2035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8846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Fossil Fuels</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3308909"/>
            <a:ext cx="1979167" cy="1361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08909"/>
            <a:ext cx="1361667" cy="1361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414" b="13154"/>
          <a:stretch/>
        </p:blipFill>
        <p:spPr bwMode="auto">
          <a:xfrm>
            <a:off x="679705" y="817286"/>
            <a:ext cx="4027611" cy="233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12077"/>
          <a:stretch/>
        </p:blipFill>
        <p:spPr bwMode="auto">
          <a:xfrm>
            <a:off x="5606527" y="1143000"/>
            <a:ext cx="3429000" cy="1733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28600" y="152400"/>
            <a:ext cx="1685077" cy="923330"/>
          </a:xfrm>
          <a:prstGeom prst="rect">
            <a:avLst/>
          </a:prstGeom>
          <a:noFill/>
        </p:spPr>
        <p:txBody>
          <a:bodyPr wrap="none" lIns="91440" tIns="45720" rIns="91440" bIns="45720">
            <a:spAutoFit/>
          </a:bodyPr>
          <a:lstStyle/>
          <a:p>
            <a:pPr algn="ctr"/>
            <a:r>
              <a:rPr lang="en-US" sz="5400" b="1" cap="none" spc="0" dirty="0">
                <a:ln w="31550" cmpd="sng">
                  <a:solidFill>
                    <a:srgbClr val="4C953C"/>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Coal</a:t>
            </a:r>
          </a:p>
        </p:txBody>
      </p:sp>
      <p:sp>
        <p:nvSpPr>
          <p:cNvPr id="11" name="Rectangle 10"/>
          <p:cNvSpPr/>
          <p:nvPr/>
        </p:nvSpPr>
        <p:spPr>
          <a:xfrm>
            <a:off x="5138549" y="2520812"/>
            <a:ext cx="4070346" cy="923330"/>
          </a:xfrm>
          <a:prstGeom prst="rect">
            <a:avLst/>
          </a:prstGeom>
          <a:noFill/>
        </p:spPr>
        <p:txBody>
          <a:bodyPr wrap="none" lIns="91440" tIns="45720" rIns="91440" bIns="45720">
            <a:spAutoFit/>
          </a:bodyPr>
          <a:lstStyle/>
          <a:p>
            <a:pPr algn="ctr"/>
            <a:r>
              <a:rPr lang="en-US" sz="5400" b="1" dirty="0">
                <a:ln w="31550" cmpd="sng">
                  <a:solidFill>
                    <a:srgbClr val="4C953C"/>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Natural Gas</a:t>
            </a:r>
          </a:p>
        </p:txBody>
      </p:sp>
      <p:sp>
        <p:nvSpPr>
          <p:cNvPr id="13" name="Rectangle 12"/>
          <p:cNvSpPr/>
          <p:nvPr/>
        </p:nvSpPr>
        <p:spPr>
          <a:xfrm>
            <a:off x="0" y="4800600"/>
            <a:ext cx="3570209" cy="923330"/>
          </a:xfrm>
          <a:prstGeom prst="rect">
            <a:avLst/>
          </a:prstGeom>
          <a:noFill/>
        </p:spPr>
        <p:txBody>
          <a:bodyPr wrap="none" lIns="91440" tIns="45720" rIns="91440" bIns="45720">
            <a:spAutoFit/>
          </a:bodyPr>
          <a:lstStyle/>
          <a:p>
            <a:pPr algn="ctr"/>
            <a:r>
              <a:rPr lang="en-US" sz="5400" b="1" dirty="0">
                <a:ln w="31550" cmpd="sng">
                  <a:solidFill>
                    <a:srgbClr val="4C953C"/>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Petroleum</a:t>
            </a:r>
          </a:p>
        </p:txBody>
      </p:sp>
      <p:pic>
        <p:nvPicPr>
          <p:cNvPr id="14"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t="11342" r="8202" b="9744"/>
          <a:stretch/>
        </p:blipFill>
        <p:spPr bwMode="auto">
          <a:xfrm>
            <a:off x="3725340" y="4572000"/>
            <a:ext cx="5310187" cy="2080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0400" y="3308908"/>
            <a:ext cx="2044544" cy="1361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567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Hydroelectric</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708" y="1371600"/>
            <a:ext cx="5884753"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3846" t="3521" r="2940" b="8874"/>
          <a:stretch/>
        </p:blipFill>
        <p:spPr bwMode="auto">
          <a:xfrm>
            <a:off x="3921611" y="3276600"/>
            <a:ext cx="4457700" cy="3364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0041991"/>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ListForm</Display>
  <Edit>ListForm</Edit>
  <New>ListForm</New>
</FormTemplates>
</file>

<file path=customXml/item2.xml><?xml version="1.0" encoding="utf-8"?>
<ct:contentTypeSchema xmlns:ct="http://schemas.microsoft.com/office/2006/metadata/contentType" xmlns:ma="http://schemas.microsoft.com/office/2006/metadata/properties/metaAttributes" ct:_="" ma:_="" ma:contentTypeName="Folder" ma:contentTypeID="0x012000175CE008BCA42A468C81D772D5083395" ma:contentTypeVersion="0" ma:contentTypeDescription="Create a new folder." ma:contentTypeScope="" ma:versionID="ba31a69ad72915fa136801f2549f17ea">
  <xsd:schema xmlns:xsd="http://www.w3.org/2001/XMLSchema" xmlns:xs="http://www.w3.org/2001/XMLSchema" xmlns:p="http://schemas.microsoft.com/office/2006/metadata/properties" xmlns:ns1="http://schemas.microsoft.com/sharepoint/v3" targetNamespace="http://schemas.microsoft.com/office/2006/metadata/properties" ma:root="true" ma:fieldsID="ba7e97febcdc823e6f29eb69cd9a4895" ns1:_="">
    <xsd:import namespace="http://schemas.microsoft.com/sharepoint/v3"/>
    <xsd:element name="properties">
      <xsd:complexType>
        <xsd:sequence>
          <xsd:element name="documentManagement">
            <xsd:complexType>
              <xsd:all>
                <xsd:element ref="ns1:ItemChildCount" minOccurs="0"/>
                <xsd:element ref="ns1:FolderChild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temChildCount" ma:index="3" nillable="true" ma:displayName="Item Child Count" ma:hidden="true" ma:list="Docs" ma:internalName="ItemChildCount" ma:readOnly="true" ma:showField="ItemChildCount">
      <xsd:simpleType>
        <xsd:restriction base="dms:Lookup"/>
      </xsd:simpleType>
    </xsd:element>
    <xsd:element name="FolderChildCount" ma:index="4" nillable="true" ma:displayName="Folder Child Count" ma:hidden="true" ma:list="Docs" ma:internalName="FolderChildCount" ma:readOnly="true" ma:showField="FolderChildCount">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1317EC0-03A8-4A55-9250-7372AE054900}">
  <ds:schemaRefs>
    <ds:schemaRef ds:uri="http://schemas.microsoft.com/sharepoint/v3/contenttype/forms"/>
  </ds:schemaRefs>
</ds:datastoreItem>
</file>

<file path=customXml/itemProps2.xml><?xml version="1.0" encoding="utf-8"?>
<ds:datastoreItem xmlns:ds="http://schemas.openxmlformats.org/officeDocument/2006/customXml" ds:itemID="{2BE5F110-A474-4CBE-B0ED-3FE4EC6440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3749409-385D-422D-BCF0-24E9A83EF756}">
  <ds:schemaRefs>
    <ds:schemaRef ds:uri="http://www.w3.org/XML/1998/namespace"/>
    <ds:schemaRef ds:uri="http://schemas.microsoft.com/office/2006/metadata/properties"/>
    <ds:schemaRef ds:uri="http://schemas.openxmlformats.org/package/2006/metadata/core-properties"/>
    <ds:schemaRef ds:uri="http://purl.org/dc/elements/1.1/"/>
    <ds:schemaRef ds:uri="http://purl.org/dc/dcmitype/"/>
    <ds:schemaRef ds:uri="http://schemas.microsoft.com/office/2006/documentManagement/types"/>
    <ds:schemaRef ds:uri="http://schemas.microsoft.com/sharepoint/v3"/>
    <ds:schemaRef ds:uri="http://purl.org/dc/term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21320</TotalTime>
  <Words>681</Words>
  <Application>Microsoft Office PowerPoint</Application>
  <PresentationFormat>On-screen Show (4:3)</PresentationFormat>
  <Paragraphs>138</Paragraphs>
  <Slides>38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ＭＳ Ｐゴシック</vt:lpstr>
      <vt:lpstr>Arial</vt:lpstr>
      <vt:lpstr>Calibri</vt:lpstr>
      <vt:lpstr>Tahoma</vt:lpstr>
      <vt:lpstr>Default Design</vt:lpstr>
      <vt:lpstr> Introduce Yourself Here Name, Company  </vt:lpstr>
      <vt:lpstr>electricity</vt:lpstr>
      <vt:lpstr>Where does electricity come from?</vt:lpstr>
      <vt:lpstr>Power Plants!</vt:lpstr>
      <vt:lpstr>Electricity Generation</vt:lpstr>
      <vt:lpstr>Can you name types of electricity generation?</vt:lpstr>
      <vt:lpstr>Types of Electricity Generation</vt:lpstr>
      <vt:lpstr>Fossil Fuels</vt:lpstr>
      <vt:lpstr>Hydroelectric</vt:lpstr>
      <vt:lpstr>Other Renewables</vt:lpstr>
      <vt:lpstr>Nuclear</vt:lpstr>
      <vt:lpstr>Nuclear Power Plant</vt:lpstr>
      <vt:lpstr>What are some challenges to electricity generation?</vt:lpstr>
      <vt:lpstr>Climate change</vt:lpstr>
      <vt:lpstr>What is climate change?</vt:lpstr>
      <vt:lpstr>PowerPoint Presentation</vt:lpstr>
      <vt:lpstr>What causes climate change?</vt:lpstr>
      <vt:lpstr>Where does carbon come from?</vt:lpstr>
      <vt:lpstr>Which types of electricity generation produce carbon?</vt:lpstr>
      <vt:lpstr>Why is nuclear cool?</vt:lpstr>
      <vt:lpstr>There are CLEAN ways to make electricity</vt:lpstr>
      <vt:lpstr>PowerPoint Presentation</vt:lpstr>
      <vt:lpstr>The importance of electricity</vt:lpstr>
      <vt:lpstr>PowerPoint Presentation</vt:lpstr>
      <vt:lpstr>PowerPoint Presentation</vt:lpstr>
      <vt:lpstr>Your turn!</vt:lpstr>
      <vt:lpstr>2017-2018 Essay Contest</vt:lpstr>
      <vt:lpstr>QUIZ</vt:lpstr>
      <vt:lpstr>What is the path of electricity generation?</vt:lpstr>
      <vt:lpstr>What component in a power plant spins wires through a magnetic field?</vt:lpstr>
      <vt:lpstr>Name a type of electricity generation</vt:lpstr>
      <vt:lpstr>What process is used to generate heat in a nuclear power plant?</vt:lpstr>
      <vt:lpstr>Nuclear power plants produce zero carbon emissions during operation:  True/False</vt:lpstr>
      <vt:lpstr>What percent of the global population lives without electricity?</vt:lpstr>
      <vt:lpstr>QUESTIONS?</vt:lpstr>
      <vt:lpstr>Optional Slides</vt:lpstr>
      <vt:lpstr>Is Global Warming Real?</vt:lpstr>
      <vt:lpstr>Where does our energy come from and what is it used for?</vt:lpstr>
    </vt:vector>
  </TitlesOfParts>
  <Company>Nuclear Energy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Calvin Haden</dc:creator>
  <cp:lastModifiedBy>Wheeler, Joshua L:(GenCo-Nuc)</cp:lastModifiedBy>
  <cp:revision>144</cp:revision>
  <dcterms:created xsi:type="dcterms:W3CDTF">2008-03-14T18:59:45Z</dcterms:created>
  <dcterms:modified xsi:type="dcterms:W3CDTF">2018-03-01T19:59:11Z</dcterms:modified>
</cp:coreProperties>
</file>