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3"/>
  </p:notesMasterIdLst>
  <p:sldIdLst>
    <p:sldId id="256" r:id="rId5"/>
    <p:sldId id="308" r:id="rId6"/>
    <p:sldId id="309" r:id="rId7"/>
    <p:sldId id="310" r:id="rId8"/>
    <p:sldId id="311" r:id="rId9"/>
    <p:sldId id="312" r:id="rId10"/>
    <p:sldId id="313" r:id="rId11"/>
    <p:sldId id="314" r:id="rId12"/>
    <p:sldId id="315" r:id="rId13"/>
    <p:sldId id="316" r:id="rId14"/>
    <p:sldId id="317" r:id="rId15"/>
    <p:sldId id="320" r:id="rId16"/>
    <p:sldId id="319" r:id="rId17"/>
    <p:sldId id="321" r:id="rId18"/>
    <p:sldId id="257" r:id="rId19"/>
    <p:sldId id="295" r:id="rId20"/>
    <p:sldId id="299" r:id="rId21"/>
    <p:sldId id="300" r:id="rId22"/>
    <p:sldId id="322" r:id="rId23"/>
    <p:sldId id="318" r:id="rId24"/>
    <p:sldId id="302" r:id="rId25"/>
    <p:sldId id="307" r:id="rId26"/>
    <p:sldId id="323" r:id="rId27"/>
    <p:sldId id="330" r:id="rId28"/>
    <p:sldId id="331" r:id="rId29"/>
    <p:sldId id="305" r:id="rId30"/>
    <p:sldId id="265" r:id="rId31"/>
    <p:sldId id="324" r:id="rId32"/>
    <p:sldId id="326" r:id="rId33"/>
    <p:sldId id="327" r:id="rId34"/>
    <p:sldId id="328" r:id="rId35"/>
    <p:sldId id="329" r:id="rId36"/>
    <p:sldId id="332" r:id="rId37"/>
    <p:sldId id="333" r:id="rId38"/>
    <p:sldId id="306" r:id="rId39"/>
    <p:sldId id="334" r:id="rId40"/>
    <p:sldId id="335" r:id="rId41"/>
    <p:sldId id="336" r:id="rId42"/>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ＭＳ Ｐゴシック" pitchFamily="34" charset="-128"/>
        <a:cs typeface="+mn-cs"/>
      </a:defRPr>
    </a:lvl1pPr>
    <a:lvl2pPr marL="457200" algn="l" rtl="0" fontAlgn="base">
      <a:spcBef>
        <a:spcPct val="0"/>
      </a:spcBef>
      <a:spcAft>
        <a:spcPct val="0"/>
      </a:spcAft>
      <a:defRPr kern="1200">
        <a:solidFill>
          <a:schemeClr val="tx1"/>
        </a:solidFill>
        <a:latin typeface="Arial" charset="0"/>
        <a:ea typeface="ＭＳ Ｐゴシック" pitchFamily="34" charset="-128"/>
        <a:cs typeface="+mn-cs"/>
      </a:defRPr>
    </a:lvl2pPr>
    <a:lvl3pPr marL="914400" algn="l" rtl="0" fontAlgn="base">
      <a:spcBef>
        <a:spcPct val="0"/>
      </a:spcBef>
      <a:spcAft>
        <a:spcPct val="0"/>
      </a:spcAft>
      <a:defRPr kern="1200">
        <a:solidFill>
          <a:schemeClr val="tx1"/>
        </a:solidFill>
        <a:latin typeface="Arial" charset="0"/>
        <a:ea typeface="ＭＳ Ｐゴシック" pitchFamily="34" charset="-128"/>
        <a:cs typeface="+mn-cs"/>
      </a:defRPr>
    </a:lvl3pPr>
    <a:lvl4pPr marL="1371600" algn="l" rtl="0" fontAlgn="base">
      <a:spcBef>
        <a:spcPct val="0"/>
      </a:spcBef>
      <a:spcAft>
        <a:spcPct val="0"/>
      </a:spcAft>
      <a:defRPr kern="1200">
        <a:solidFill>
          <a:schemeClr val="tx1"/>
        </a:solidFill>
        <a:latin typeface="Arial" charset="0"/>
        <a:ea typeface="ＭＳ Ｐゴシック" pitchFamily="34" charset="-128"/>
        <a:cs typeface="+mn-cs"/>
      </a:defRPr>
    </a:lvl4pPr>
    <a:lvl5pPr marL="1828800" algn="l" rtl="0" fontAlgn="base">
      <a:spcBef>
        <a:spcPct val="0"/>
      </a:spcBef>
      <a:spcAft>
        <a:spcPct val="0"/>
      </a:spcAft>
      <a:defRPr kern="1200">
        <a:solidFill>
          <a:schemeClr val="tx1"/>
        </a:solidFill>
        <a:latin typeface="Arial" charset="0"/>
        <a:ea typeface="ＭＳ Ｐゴシック" pitchFamily="34" charset="-128"/>
        <a:cs typeface="+mn-cs"/>
      </a:defRPr>
    </a:lvl5pPr>
    <a:lvl6pPr marL="2286000" algn="l" defTabSz="914400" rtl="0" eaLnBrk="1" latinLnBrk="0" hangingPunct="1">
      <a:defRPr kern="1200">
        <a:solidFill>
          <a:schemeClr val="tx1"/>
        </a:solidFill>
        <a:latin typeface="Arial" charset="0"/>
        <a:ea typeface="ＭＳ Ｐゴシック" pitchFamily="34" charset="-128"/>
        <a:cs typeface="+mn-cs"/>
      </a:defRPr>
    </a:lvl6pPr>
    <a:lvl7pPr marL="2743200" algn="l" defTabSz="914400" rtl="0" eaLnBrk="1" latinLnBrk="0" hangingPunct="1">
      <a:defRPr kern="1200">
        <a:solidFill>
          <a:schemeClr val="tx1"/>
        </a:solidFill>
        <a:latin typeface="Arial" charset="0"/>
        <a:ea typeface="ＭＳ Ｐゴシック" pitchFamily="34" charset="-128"/>
        <a:cs typeface="+mn-cs"/>
      </a:defRPr>
    </a:lvl7pPr>
    <a:lvl8pPr marL="3200400" algn="l" defTabSz="914400" rtl="0" eaLnBrk="1" latinLnBrk="0" hangingPunct="1">
      <a:defRPr kern="1200">
        <a:solidFill>
          <a:schemeClr val="tx1"/>
        </a:solidFill>
        <a:latin typeface="Arial" charset="0"/>
        <a:ea typeface="ＭＳ Ｐゴシック" pitchFamily="34" charset="-128"/>
        <a:cs typeface="+mn-cs"/>
      </a:defRPr>
    </a:lvl8pPr>
    <a:lvl9pPr marL="3657600" algn="l" defTabSz="914400" rtl="0" eaLnBrk="1" latinLnBrk="0" hangingPunct="1">
      <a:defRPr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9CC00"/>
    <a:srgbClr val="4C953C"/>
    <a:srgbClr val="4D963D"/>
    <a:srgbClr val="367C33"/>
    <a:srgbClr val="FF99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2063" autoAdjust="0"/>
  </p:normalViewPr>
  <p:slideViewPr>
    <p:cSldViewPr>
      <p:cViewPr varScale="1">
        <p:scale>
          <a:sx n="93" d="100"/>
          <a:sy n="93" d="100"/>
        </p:scale>
        <p:origin x="2124" y="90"/>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notesViewPr>
    <p:cSldViewPr>
      <p:cViewPr varScale="1">
        <p:scale>
          <a:sx n="78" d="100"/>
          <a:sy n="78" d="100"/>
        </p:scale>
        <p:origin x="-2022"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pPr>
              <a:defRPr/>
            </a:pPr>
            <a:fld id="{386E6771-A945-46E8-B527-2233D43885D7}" type="datetimeFigureOut">
              <a:rPr lang="en-US"/>
              <a:pPr>
                <a:defRPr/>
              </a:pPr>
              <a:t>10/4/2022</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pPr>
              <a:defRPr/>
            </a:pPr>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pPr>
              <a:defRPr/>
            </a:pPr>
            <a:fld id="{C2078DB6-BD48-4126-8599-39E6D6CB064E}" type="slidenum">
              <a:rPr lang="en-US"/>
              <a:pPr>
                <a:defRPr/>
              </a:pPr>
              <a:t>‹#›</a:t>
            </a:fld>
            <a:endParaRPr lang="en-US"/>
          </a:p>
        </p:txBody>
      </p:sp>
    </p:spTree>
    <p:extLst>
      <p:ext uri="{BB962C8B-B14F-4D97-AF65-F5344CB8AC3E}">
        <p14:creationId xmlns:p14="http://schemas.microsoft.com/office/powerpoint/2010/main" val="2116758084"/>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433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434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7263A4B0-541E-4CB0-921A-0A0E49486D58}" type="slidenum">
              <a:rPr lang="en-US" altLang="en-US" smtClean="0">
                <a:latin typeface="Arial" charset="0"/>
              </a:rPr>
              <a:pPr eaLnBrk="1" hangingPunct="1">
                <a:spcBef>
                  <a:spcPct val="0"/>
                </a:spcBef>
              </a:pPr>
              <a:t>1</a:t>
            </a:fld>
            <a:endParaRPr lang="en-US" altLang="en-US">
              <a:latin typeface="Arial"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a:t>
            </a:r>
            <a:r>
              <a:rPr lang="en-US" baseline="0" dirty="0"/>
              <a:t> is the power plant closest to where you live?</a:t>
            </a:r>
            <a:endParaRPr lang="en-US" dirty="0"/>
          </a:p>
        </p:txBody>
      </p:sp>
      <p:sp>
        <p:nvSpPr>
          <p:cNvPr id="4" name="Slide Number Placeholder 3"/>
          <p:cNvSpPr>
            <a:spLocks noGrp="1"/>
          </p:cNvSpPr>
          <p:nvPr>
            <p:ph type="sldNum" sz="quarter" idx="10"/>
          </p:nvPr>
        </p:nvSpPr>
        <p:spPr/>
        <p:txBody>
          <a:bodyPr/>
          <a:lstStyle/>
          <a:p>
            <a:pPr>
              <a:defRPr/>
            </a:pPr>
            <a:fld id="{C2078DB6-BD48-4126-8599-39E6D6CB064E}" type="slidenum">
              <a:rPr lang="en-US" smtClean="0"/>
              <a:pPr>
                <a:defRPr/>
              </a:pPr>
              <a:t>4</a:t>
            </a:fld>
            <a:endParaRPr lang="en-US"/>
          </a:p>
        </p:txBody>
      </p:sp>
    </p:spTree>
    <p:extLst>
      <p:ext uri="{BB962C8B-B14F-4D97-AF65-F5344CB8AC3E}">
        <p14:creationId xmlns:p14="http://schemas.microsoft.com/office/powerpoint/2010/main" val="1021026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en-US" dirty="0"/>
              <a:t>Weather = day to day</a:t>
            </a:r>
          </a:p>
          <a:p>
            <a:r>
              <a:rPr lang="en-US" altLang="en-US" dirty="0"/>
              <a:t>Climate = long term</a:t>
            </a:r>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292C0973-9EF5-46B3-9666-8E4643A16D69}" type="slidenum">
              <a:rPr lang="en-US" altLang="en-US" smtClean="0">
                <a:latin typeface="Arial" charset="0"/>
              </a:rPr>
              <a:pPr eaLnBrk="1" hangingPunct="1">
                <a:spcBef>
                  <a:spcPct val="0"/>
                </a:spcBef>
              </a:pPr>
              <a:t>15</a:t>
            </a:fld>
            <a:endParaRPr lang="en-US" altLang="en-US">
              <a:latin typeface="Arial" charset="0"/>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are some other reasons climate change would be very bad.</a:t>
            </a:r>
          </a:p>
        </p:txBody>
      </p:sp>
      <p:sp>
        <p:nvSpPr>
          <p:cNvPr id="4" name="Slide Number Placeholder 3"/>
          <p:cNvSpPr>
            <a:spLocks noGrp="1"/>
          </p:cNvSpPr>
          <p:nvPr>
            <p:ph type="sldNum" sz="quarter" idx="10"/>
          </p:nvPr>
        </p:nvSpPr>
        <p:spPr/>
        <p:txBody>
          <a:bodyPr/>
          <a:lstStyle/>
          <a:p>
            <a:pPr>
              <a:defRPr/>
            </a:pPr>
            <a:fld id="{C2078DB6-BD48-4126-8599-39E6D6CB064E}" type="slidenum">
              <a:rPr lang="en-US" smtClean="0"/>
              <a:pPr>
                <a:defRPr/>
              </a:pPr>
              <a:t>16</a:t>
            </a:fld>
            <a:endParaRPr lang="en-US"/>
          </a:p>
        </p:txBody>
      </p:sp>
    </p:spTree>
    <p:extLst>
      <p:ext uri="{BB962C8B-B14F-4D97-AF65-F5344CB8AC3E}">
        <p14:creationId xmlns:p14="http://schemas.microsoft.com/office/powerpoint/2010/main" val="272520562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Solar, nuclear, and wind are all carbon free ways to make electricity!</a:t>
            </a:r>
          </a:p>
        </p:txBody>
      </p:sp>
      <p:sp>
        <p:nvSpPr>
          <p:cNvPr id="4" name="Slide Number Placeholder 3"/>
          <p:cNvSpPr>
            <a:spLocks noGrp="1"/>
          </p:cNvSpPr>
          <p:nvPr>
            <p:ph type="sldNum" sz="quarter" idx="10"/>
          </p:nvPr>
        </p:nvSpPr>
        <p:spPr/>
        <p:txBody>
          <a:bodyPr/>
          <a:lstStyle/>
          <a:p>
            <a:pPr>
              <a:defRPr/>
            </a:pPr>
            <a:fld id="{C2078DB6-BD48-4126-8599-39E6D6CB064E}" type="slidenum">
              <a:rPr lang="en-US" smtClean="0"/>
              <a:pPr>
                <a:defRPr/>
              </a:pPr>
              <a:t>21</a:t>
            </a:fld>
            <a:endParaRPr lang="en-US"/>
          </a:p>
        </p:txBody>
      </p:sp>
    </p:spTree>
    <p:extLst>
      <p:ext uri="{BB962C8B-B14F-4D97-AF65-F5344CB8AC3E}">
        <p14:creationId xmlns:p14="http://schemas.microsoft.com/office/powerpoint/2010/main" val="235371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84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184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Ctr="0" compatLnSpc="1">
            <a:prstTxWarp prst="textNoShape">
              <a:avLst/>
            </a:prstTxWarp>
          </a:bodyPr>
          <a:lstStyle>
            <a:lvl1pPr eaLnBrk="0" hangingPunct="0">
              <a:spcBef>
                <a:spcPct val="30000"/>
              </a:spcBef>
              <a:defRPr sz="1200">
                <a:solidFill>
                  <a:schemeClr val="tx1"/>
                </a:solidFill>
                <a:latin typeface="Calibri" pitchFamily="34" charset="0"/>
              </a:defRPr>
            </a:lvl1pPr>
            <a:lvl2pPr marL="742950" indent="-285750" eaLnBrk="0" hangingPunct="0">
              <a:spcBef>
                <a:spcPct val="30000"/>
              </a:spcBef>
              <a:defRPr sz="1200">
                <a:solidFill>
                  <a:schemeClr val="tx1"/>
                </a:solidFill>
                <a:latin typeface="Calibri" pitchFamily="34" charset="0"/>
              </a:defRPr>
            </a:lvl2pPr>
            <a:lvl3pPr marL="1143000" indent="-228600" eaLnBrk="0" hangingPunct="0">
              <a:spcBef>
                <a:spcPct val="30000"/>
              </a:spcBef>
              <a:defRPr sz="1200">
                <a:solidFill>
                  <a:schemeClr val="tx1"/>
                </a:solidFill>
                <a:latin typeface="Calibri" pitchFamily="34" charset="0"/>
              </a:defRPr>
            </a:lvl3pPr>
            <a:lvl4pPr marL="1600200" indent="-228600" eaLnBrk="0" hangingPunct="0">
              <a:spcBef>
                <a:spcPct val="30000"/>
              </a:spcBef>
              <a:defRPr sz="1200">
                <a:solidFill>
                  <a:schemeClr val="tx1"/>
                </a:solidFill>
                <a:latin typeface="Calibri" pitchFamily="34" charset="0"/>
              </a:defRPr>
            </a:lvl4pPr>
            <a:lvl5pPr marL="2057400" indent="-228600" eaLnBrk="0" hangingPunct="0">
              <a:spcBef>
                <a:spcPct val="30000"/>
              </a:spcBef>
              <a:defRPr sz="1200">
                <a:solidFill>
                  <a:schemeClr val="tx1"/>
                </a:solidFill>
                <a:latin typeface="Calibri" pitchFamily="34" charset="0"/>
              </a:defRPr>
            </a:lvl5pPr>
            <a:lvl6pPr marL="2514600" indent="-228600" eaLnBrk="0" fontAlgn="base" hangingPunct="0">
              <a:spcBef>
                <a:spcPct val="30000"/>
              </a:spcBef>
              <a:spcAft>
                <a:spcPct val="0"/>
              </a:spcAft>
              <a:defRPr sz="1200">
                <a:solidFill>
                  <a:schemeClr val="tx1"/>
                </a:solidFill>
                <a:latin typeface="Calibri" pitchFamily="34" charset="0"/>
              </a:defRPr>
            </a:lvl6pPr>
            <a:lvl7pPr marL="2971800" indent="-228600" eaLnBrk="0" fontAlgn="base" hangingPunct="0">
              <a:spcBef>
                <a:spcPct val="30000"/>
              </a:spcBef>
              <a:spcAft>
                <a:spcPct val="0"/>
              </a:spcAft>
              <a:defRPr sz="1200">
                <a:solidFill>
                  <a:schemeClr val="tx1"/>
                </a:solidFill>
                <a:latin typeface="Calibri" pitchFamily="34" charset="0"/>
              </a:defRPr>
            </a:lvl7pPr>
            <a:lvl8pPr marL="3429000" indent="-228600" eaLnBrk="0" fontAlgn="base" hangingPunct="0">
              <a:spcBef>
                <a:spcPct val="30000"/>
              </a:spcBef>
              <a:spcAft>
                <a:spcPct val="0"/>
              </a:spcAft>
              <a:defRPr sz="1200">
                <a:solidFill>
                  <a:schemeClr val="tx1"/>
                </a:solidFill>
                <a:latin typeface="Calibri" pitchFamily="34" charset="0"/>
              </a:defRPr>
            </a:lvl8pPr>
            <a:lvl9pPr marL="3886200" indent="-228600" eaLnBrk="0" fontAlgn="base" hangingPunct="0">
              <a:spcBef>
                <a:spcPct val="30000"/>
              </a:spcBef>
              <a:spcAft>
                <a:spcPct val="0"/>
              </a:spcAft>
              <a:defRPr sz="1200">
                <a:solidFill>
                  <a:schemeClr val="tx1"/>
                </a:solidFill>
                <a:latin typeface="Calibri" pitchFamily="34" charset="0"/>
              </a:defRPr>
            </a:lvl9pPr>
          </a:lstStyle>
          <a:p>
            <a:pPr eaLnBrk="1" hangingPunct="1">
              <a:spcBef>
                <a:spcPct val="0"/>
              </a:spcBef>
            </a:pPr>
            <a:fld id="{AB4E0241-6798-4283-928F-D3DBF9BB227D}" type="slidenum">
              <a:rPr lang="en-US" altLang="en-US" smtClean="0">
                <a:latin typeface="Arial" charset="0"/>
              </a:rPr>
              <a:pPr eaLnBrk="1" hangingPunct="1">
                <a:spcBef>
                  <a:spcPct val="0"/>
                </a:spcBef>
              </a:pPr>
              <a:t>27</a:t>
            </a:fld>
            <a:endParaRPr lang="en-US" altLang="en-US">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762000" y="2209800"/>
            <a:ext cx="7696200" cy="2057400"/>
          </a:xfrm>
        </p:spPr>
        <p:txBody>
          <a:bodyPr/>
          <a:lstStyle>
            <a:lvl1pPr algn="ctr">
              <a:defRPr>
                <a:solidFill>
                  <a:srgbClr val="367C33"/>
                </a:solidFill>
                <a:latin typeface="Calibri"/>
                <a:cs typeface="Calibri"/>
              </a:defRPr>
            </a:lvl1pPr>
          </a:lstStyle>
          <a:p>
            <a:r>
              <a:rPr lang="en-US"/>
              <a:t>Click to edit Master title style</a:t>
            </a:r>
          </a:p>
        </p:txBody>
      </p:sp>
      <p:sp>
        <p:nvSpPr>
          <p:cNvPr id="3075" name="Rectangle 3"/>
          <p:cNvSpPr>
            <a:spLocks noGrp="1" noChangeArrowheads="1"/>
          </p:cNvSpPr>
          <p:nvPr>
            <p:ph type="subTitle" idx="1"/>
          </p:nvPr>
        </p:nvSpPr>
        <p:spPr>
          <a:xfrm>
            <a:off x="762000" y="4343400"/>
            <a:ext cx="7696200" cy="1447800"/>
          </a:xfrm>
          <a:effectLst>
            <a:outerShdw dist="17961" dir="2700000" algn="ctr" rotWithShape="0">
              <a:schemeClr val="bg1"/>
            </a:outerShdw>
          </a:effectLst>
        </p:spPr>
        <p:txBody>
          <a:bodyPr/>
          <a:lstStyle>
            <a:lvl1pPr marL="0" indent="0" algn="ctr">
              <a:buFontTx/>
              <a:buNone/>
              <a:defRPr>
                <a:solidFill>
                  <a:srgbClr val="367C33"/>
                </a:solidFill>
                <a:latin typeface="Calibri"/>
                <a:cs typeface="Calibri"/>
              </a:defRPr>
            </a:lvl1pPr>
          </a:lstStyle>
          <a:p>
            <a:r>
              <a:rPr lang="en-US"/>
              <a:t>Click to edit Master subtitle style</a:t>
            </a:r>
          </a:p>
        </p:txBody>
      </p:sp>
    </p:spTree>
    <p:extLst>
      <p:ext uri="{BB962C8B-B14F-4D97-AF65-F5344CB8AC3E}">
        <p14:creationId xmlns:p14="http://schemas.microsoft.com/office/powerpoint/2010/main" val="226056321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83962652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461426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rgbClr val="99CC00"/>
                </a:solidFill>
              </a:defRPr>
            </a:lvl1pPr>
          </a:lstStyle>
          <a:p>
            <a:r>
              <a:rPr lang="en-US" dirty="0"/>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731799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extLst>
      <p:ext uri="{BB962C8B-B14F-4D97-AF65-F5344CB8AC3E}">
        <p14:creationId xmlns:p14="http://schemas.microsoft.com/office/powerpoint/2010/main" val="47667499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7996689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7244144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16629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7833264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7854613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30416246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74638"/>
            <a:ext cx="8229600" cy="1143000"/>
          </a:xfrm>
          <a:prstGeom prst="rect">
            <a:avLst/>
          </a:prstGeom>
          <a:noFill/>
          <a:ln>
            <a:noFill/>
          </a:ln>
          <a:effectLst>
            <a:outerShdw dist="17961" dir="2700000" algn="ctr" rotWithShape="0">
              <a:schemeClr val="bg1"/>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 bg1="lt1" tx1="dk1" bg2="lt2" tx2="dk2" accent1="accent1" accent2="accent2" accent3="accent3" accent4="accent4" accent5="accent5" accent6="accent6" hlink="hlink" folHlink="folHlink"/>
  <p:sldLayoutIdLst>
    <p:sldLayoutId id="2147483947" r:id="rId1"/>
    <p:sldLayoutId id="2147483937" r:id="rId2"/>
    <p:sldLayoutId id="2147483938" r:id="rId3"/>
    <p:sldLayoutId id="2147483939" r:id="rId4"/>
    <p:sldLayoutId id="2147483940" r:id="rId5"/>
    <p:sldLayoutId id="2147483941" r:id="rId6"/>
    <p:sldLayoutId id="2147483942" r:id="rId7"/>
    <p:sldLayoutId id="2147483943" r:id="rId8"/>
    <p:sldLayoutId id="2147483944" r:id="rId9"/>
    <p:sldLayoutId id="2147483945" r:id="rId10"/>
    <p:sldLayoutId id="2147483946" r:id="rId11"/>
  </p:sldLayoutIdLst>
  <p:txStyles>
    <p:titleStyle>
      <a:lvl1pPr algn="ctr" rtl="0" eaLnBrk="0" fontAlgn="base" hangingPunct="0">
        <a:spcBef>
          <a:spcPct val="0"/>
        </a:spcBef>
        <a:spcAft>
          <a:spcPct val="0"/>
        </a:spcAft>
        <a:defRPr sz="4000" b="1">
          <a:solidFill>
            <a:srgbClr val="4C953C"/>
          </a:solidFill>
          <a:latin typeface="Calibri"/>
          <a:ea typeface="ＭＳ Ｐゴシック" charset="0"/>
          <a:cs typeface="Calibri"/>
        </a:defRPr>
      </a:lvl1pPr>
      <a:lvl2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2pPr>
      <a:lvl3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3pPr>
      <a:lvl4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4pPr>
      <a:lvl5pPr algn="ctr" rtl="0" eaLnBrk="0" fontAlgn="base" hangingPunct="0">
        <a:spcBef>
          <a:spcPct val="0"/>
        </a:spcBef>
        <a:spcAft>
          <a:spcPct val="0"/>
        </a:spcAft>
        <a:defRPr sz="4000" b="1">
          <a:solidFill>
            <a:srgbClr val="4C953C"/>
          </a:solidFill>
          <a:latin typeface="Calibri" pitchFamily="34" charset="0"/>
          <a:ea typeface="ＭＳ Ｐゴシック" charset="0"/>
          <a:cs typeface="Calibri" pitchFamily="34" charset="0"/>
        </a:defRPr>
      </a:lvl5pPr>
      <a:lvl6pPr marL="457200" algn="ctr" rtl="0" fontAlgn="base">
        <a:spcBef>
          <a:spcPct val="0"/>
        </a:spcBef>
        <a:spcAft>
          <a:spcPct val="0"/>
        </a:spcAft>
        <a:defRPr sz="4000" b="1">
          <a:solidFill>
            <a:srgbClr val="99CC00"/>
          </a:solidFill>
          <a:latin typeface="Tahoma" charset="0"/>
        </a:defRPr>
      </a:lvl6pPr>
      <a:lvl7pPr marL="914400" algn="ctr" rtl="0" fontAlgn="base">
        <a:spcBef>
          <a:spcPct val="0"/>
        </a:spcBef>
        <a:spcAft>
          <a:spcPct val="0"/>
        </a:spcAft>
        <a:defRPr sz="4000" b="1">
          <a:solidFill>
            <a:srgbClr val="99CC00"/>
          </a:solidFill>
          <a:latin typeface="Tahoma" charset="0"/>
        </a:defRPr>
      </a:lvl7pPr>
      <a:lvl8pPr marL="1371600" algn="ctr" rtl="0" fontAlgn="base">
        <a:spcBef>
          <a:spcPct val="0"/>
        </a:spcBef>
        <a:spcAft>
          <a:spcPct val="0"/>
        </a:spcAft>
        <a:defRPr sz="4000" b="1">
          <a:solidFill>
            <a:srgbClr val="99CC00"/>
          </a:solidFill>
          <a:latin typeface="Tahoma" charset="0"/>
        </a:defRPr>
      </a:lvl8pPr>
      <a:lvl9pPr marL="1828800" algn="ctr" rtl="0" fontAlgn="base">
        <a:spcBef>
          <a:spcPct val="0"/>
        </a:spcBef>
        <a:spcAft>
          <a:spcPct val="0"/>
        </a:spcAft>
        <a:defRPr sz="4000" b="1">
          <a:solidFill>
            <a:srgbClr val="99CC00"/>
          </a:solidFill>
          <a:latin typeface="Tahoma" charset="0"/>
        </a:defRPr>
      </a:lvl9pPr>
    </p:titleStyle>
    <p:body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7" Type="http://schemas.openxmlformats.org/officeDocument/2006/relationships/image" Target="../media/image27.png"/><Relationship Id="rId2" Type="http://schemas.openxmlformats.org/officeDocument/2006/relationships/image" Target="../media/image23.png"/><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1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28.jpeg"/><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12.xml.rels><?xml version="1.0" encoding="UTF-8" standalone="yes"?>
<Relationships xmlns="http://schemas.openxmlformats.org/package/2006/relationships"><Relationship Id="rId2" Type="http://schemas.openxmlformats.org/officeDocument/2006/relationships/image" Target="../media/image30.gif"/><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2.xml"/><Relationship Id="rId5" Type="http://schemas.openxmlformats.org/officeDocument/2006/relationships/hyperlink" Target="https://www.eia.gov/beta/realtime_grid/" TargetMode="External"/><Relationship Id="rId4" Type="http://schemas.microsoft.com/office/2007/relationships/hdphoto" Target="../media/hdphoto2.wdp"/></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image" Target="../media/image35.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37.jpeg"/><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19.xml.rels><?xml version="1.0" encoding="UTF-8" standalone="yes"?>
<Relationships xmlns="http://schemas.openxmlformats.org/package/2006/relationships"><Relationship Id="rId2" Type="http://schemas.openxmlformats.org/officeDocument/2006/relationships/image" Target="../media/image39.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image" Target="../media/image42.jpeg"/><Relationship Id="rId1" Type="http://schemas.openxmlformats.org/officeDocument/2006/relationships/slideLayout" Target="../slideLayouts/slideLayout7.xml"/><Relationship Id="rId5" Type="http://schemas.openxmlformats.org/officeDocument/2006/relationships/hyperlink" Target="http://www.thirdway.org/e-binder/we-need-a-mix" TargetMode="External"/><Relationship Id="rId4" Type="http://schemas.openxmlformats.org/officeDocument/2006/relationships/image" Target="../media/image44.jpe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image" Target="../media/image45.pn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gif"/><Relationship Id="rId1" Type="http://schemas.openxmlformats.org/officeDocument/2006/relationships/slideLayout" Target="../slideLayouts/slideLayout7.xml"/><Relationship Id="rId4" Type="http://schemas.openxmlformats.org/officeDocument/2006/relationships/image" Target="../media/image49.png"/></Relationships>
</file>

<file path=ppt/slides/_rels/slide2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image" Target="../media/image50.jpeg"/><Relationship Id="rId1" Type="http://schemas.openxmlformats.org/officeDocument/2006/relationships/slideLayout" Target="../slideLayouts/slideLayout2.xml"/><Relationship Id="rId4" Type="http://schemas.openxmlformats.org/officeDocument/2006/relationships/image" Target="../media/image52.jpeg"/></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3.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image" Target="../media/image54.pn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56.png"/><Relationship Id="rId2" Type="http://schemas.openxmlformats.org/officeDocument/2006/relationships/image" Target="../media/image9.png"/><Relationship Id="rId1" Type="http://schemas.openxmlformats.org/officeDocument/2006/relationships/slideLayout" Target="../slideLayouts/slideLayout6.xml"/><Relationship Id="rId5" Type="http://schemas.openxmlformats.org/officeDocument/2006/relationships/image" Target="../media/image58.jpeg"/><Relationship Id="rId4" Type="http://schemas.openxmlformats.org/officeDocument/2006/relationships/image" Target="../media/image57.jpeg"/></Relationships>
</file>

<file path=ppt/slides/_rels/slide37.xml.rels><?xml version="1.0" encoding="UTF-8" standalone="yes"?>
<Relationships xmlns="http://schemas.openxmlformats.org/package/2006/relationships"><Relationship Id="rId3" Type="http://schemas.openxmlformats.org/officeDocument/2006/relationships/hyperlink" Target="http://xkcd.com/1732/" TargetMode="External"/><Relationship Id="rId2" Type="http://schemas.openxmlformats.org/officeDocument/2006/relationships/hyperlink" Target="http://xkcd.com/" TargetMode="External"/><Relationship Id="rId1" Type="http://schemas.openxmlformats.org/officeDocument/2006/relationships/slideLayout" Target="../slideLayouts/slideLayout2.xml"/><Relationship Id="rId4" Type="http://schemas.openxmlformats.org/officeDocument/2006/relationships/hyperlink" Target="http://www.skepticalscience.com/" TargetMode="External"/></Relationships>
</file>

<file path=ppt/slides/_rels/slide38.xml.rels><?xml version="1.0" encoding="UTF-8" standalone="yes"?>
<Relationships xmlns="http://schemas.openxmlformats.org/package/2006/relationships"><Relationship Id="rId2" Type="http://schemas.openxmlformats.org/officeDocument/2006/relationships/hyperlink" Target="http://energyliteracy.co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7" Type="http://schemas.openxmlformats.org/officeDocument/2006/relationships/image" Target="../media/image9.pn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8.jpeg"/><Relationship Id="rId5" Type="http://schemas.microsoft.com/office/2007/relationships/hdphoto" Target="../media/hdphoto1.wdp"/><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15.png"/><Relationship Id="rId2" Type="http://schemas.openxmlformats.org/officeDocument/2006/relationships/image" Target="../media/image10.png"/><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image" Target="../media/image16.jpeg"/><Relationship Id="rId1" Type="http://schemas.openxmlformats.org/officeDocument/2006/relationships/slideLayout" Target="../slideLayouts/slideLayout2.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ctrTitle"/>
          </p:nvPr>
        </p:nvSpPr>
        <p:spPr>
          <a:xfrm>
            <a:off x="762000" y="2209800"/>
            <a:ext cx="7696200" cy="3429000"/>
          </a:xfrm>
        </p:spPr>
        <p:txBody>
          <a:bodyPr/>
          <a:lstStyle/>
          <a:p>
            <a:pPr eaLnBrk="1" hangingPunct="1">
              <a:defRPr/>
            </a:pPr>
            <a:br>
              <a:rPr lang="en-US" sz="3500" dirty="0">
                <a:ea typeface="+mj-ea"/>
              </a:rPr>
            </a:br>
            <a:r>
              <a:rPr lang="en-US" sz="3000" dirty="0">
                <a:ea typeface="+mj-ea"/>
              </a:rPr>
              <a:t>Introduce Yourself Here</a:t>
            </a:r>
            <a:br>
              <a:rPr lang="en-US" sz="3000" dirty="0">
                <a:ea typeface="+mj-ea"/>
              </a:rPr>
            </a:br>
            <a:r>
              <a:rPr lang="en-US" sz="3000" dirty="0">
                <a:ea typeface="+mj-ea"/>
              </a:rPr>
              <a:t>Name, Company</a:t>
            </a:r>
            <a:br>
              <a:rPr lang="en-US" dirty="0">
                <a:ea typeface="+mj-ea"/>
              </a:rPr>
            </a:br>
            <a:br>
              <a:rPr lang="en-US" dirty="0">
                <a:ea typeface="+mj-ea"/>
              </a:rPr>
            </a:br>
            <a:endParaRPr lang="en-US" dirty="0">
              <a:ea typeface="+mj-ea"/>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Other Renewables</a:t>
            </a:r>
          </a:p>
        </p:txBody>
      </p:sp>
      <p:pic>
        <p:nvPicPr>
          <p:cNvPr id="6"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293589" y="298845"/>
            <a:ext cx="1720925" cy="12906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93376" y="2250162"/>
            <a:ext cx="2576423" cy="21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0417" y="4498734"/>
            <a:ext cx="3081060" cy="21264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427817" y="778978"/>
            <a:ext cx="2200275" cy="17886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0" name="Straight Arrow Connector 9"/>
          <p:cNvCxnSpPr>
            <a:stCxn id="6" idx="3"/>
            <a:endCxn id="9" idx="1"/>
          </p:cNvCxnSpPr>
          <p:nvPr/>
        </p:nvCxnSpPr>
        <p:spPr>
          <a:xfrm>
            <a:off x="2014514" y="944192"/>
            <a:ext cx="4413303" cy="729092"/>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6733206" y="387467"/>
            <a:ext cx="2171700" cy="369332"/>
          </a:xfrm>
          <a:prstGeom prst="rect">
            <a:avLst/>
          </a:prstGeom>
          <a:noFill/>
        </p:spPr>
        <p:txBody>
          <a:bodyPr wrap="square" rtlCol="0">
            <a:spAutoFit/>
          </a:bodyPr>
          <a:lstStyle/>
          <a:p>
            <a:r>
              <a:rPr lang="en-US" dirty="0">
                <a:solidFill>
                  <a:schemeClr val="bg1"/>
                </a:solidFill>
              </a:rPr>
              <a:t>Photoelectric Effect</a:t>
            </a:r>
          </a:p>
        </p:txBody>
      </p:sp>
      <p:sp>
        <p:nvSpPr>
          <p:cNvPr id="12" name="Rectangle 11"/>
          <p:cNvSpPr/>
          <p:nvPr/>
        </p:nvSpPr>
        <p:spPr>
          <a:xfrm>
            <a:off x="2060606" y="1127874"/>
            <a:ext cx="1915909"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Solar</a:t>
            </a:r>
          </a:p>
        </p:txBody>
      </p:sp>
      <p:pic>
        <p:nvPicPr>
          <p:cNvPr id="13"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22779" y="2250162"/>
            <a:ext cx="2521778" cy="20502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4" name="Rectangle 13"/>
          <p:cNvSpPr/>
          <p:nvPr/>
        </p:nvSpPr>
        <p:spPr>
          <a:xfrm>
            <a:off x="5492144" y="2576134"/>
            <a:ext cx="1871346"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Wind</a:t>
            </a:r>
          </a:p>
        </p:txBody>
      </p:sp>
      <p:pic>
        <p:nvPicPr>
          <p:cNvPr id="1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853094" y="3499464"/>
            <a:ext cx="2238615" cy="28281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6" name="Straight Arrow Connector 15"/>
          <p:cNvCxnSpPr>
            <a:stCxn id="8" idx="3"/>
            <a:endCxn id="15" idx="1"/>
          </p:cNvCxnSpPr>
          <p:nvPr/>
        </p:nvCxnSpPr>
        <p:spPr>
          <a:xfrm flipV="1">
            <a:off x="3101477" y="4913523"/>
            <a:ext cx="3751617" cy="648440"/>
          </a:xfrm>
          <a:prstGeom prst="straightConnector1">
            <a:avLst/>
          </a:prstGeom>
          <a:ln w="38100">
            <a:tailEnd type="arrow"/>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3276600" y="4719522"/>
            <a:ext cx="2741641" cy="646331"/>
          </a:xfrm>
          <a:prstGeom prst="rect">
            <a:avLst/>
          </a:prstGeom>
          <a:noFill/>
        </p:spPr>
        <p:txBody>
          <a:bodyPr wrap="square" rtlCol="0">
            <a:spAutoFit/>
          </a:bodyPr>
          <a:lstStyle/>
          <a:p>
            <a:r>
              <a:rPr lang="en-US" dirty="0">
                <a:solidFill>
                  <a:schemeClr val="bg1"/>
                </a:solidFill>
              </a:rPr>
              <a:t>Use geothermal steam to turn a turbine</a:t>
            </a:r>
          </a:p>
        </p:txBody>
      </p:sp>
      <p:sp>
        <p:nvSpPr>
          <p:cNvPr id="18" name="Rectangle 17"/>
          <p:cNvSpPr/>
          <p:nvPr/>
        </p:nvSpPr>
        <p:spPr>
          <a:xfrm>
            <a:off x="3018560" y="5534252"/>
            <a:ext cx="4031874"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Geothermal</a:t>
            </a:r>
          </a:p>
        </p:txBody>
      </p:sp>
    </p:spTree>
    <p:extLst>
      <p:ext uri="{BB962C8B-B14F-4D97-AF65-F5344CB8AC3E}">
        <p14:creationId xmlns:p14="http://schemas.microsoft.com/office/powerpoint/2010/main" val="37056952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11"/>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12"/>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10"/>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13"/>
                                        </p:tgtEl>
                                        <p:attrNameLst>
                                          <p:attrName>style.visibility</p:attrName>
                                        </p:attrNameLst>
                                      </p:cBhvr>
                                      <p:to>
                                        <p:strVal val="visible"/>
                                      </p:to>
                                    </p:set>
                                  </p:childTnLst>
                                </p:cTn>
                              </p:par>
                              <p:par>
                                <p:cTn id="21" presetID="1" presetClass="entr" presetSubtype="0"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8"/>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17"/>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16"/>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18"/>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12" grpId="0"/>
      <p:bldP spid="14"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a:t>
            </a:r>
          </a:p>
        </p:txBody>
      </p:sp>
      <p:sp>
        <p:nvSpPr>
          <p:cNvPr id="4" name="Content Placeholder 9"/>
          <p:cNvSpPr txBox="1">
            <a:spLocks/>
          </p:cNvSpPr>
          <p:nvPr/>
        </p:nvSpPr>
        <p:spPr bwMode="auto">
          <a:xfrm>
            <a:off x="412993" y="2016708"/>
            <a:ext cx="8339600" cy="23266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a:lstStyle>
          <a:p>
            <a:r>
              <a:rPr lang="en-US" kern="0" dirty="0"/>
              <a:t>Use </a:t>
            </a:r>
            <a:r>
              <a:rPr lang="en-US" b="1" u="sng" kern="0" dirty="0"/>
              <a:t>nuclear energy</a:t>
            </a:r>
            <a:r>
              <a:rPr lang="en-US" b="1" kern="0" dirty="0"/>
              <a:t> </a:t>
            </a:r>
            <a:r>
              <a:rPr lang="en-US" kern="0" dirty="0"/>
              <a:t>as a heat source</a:t>
            </a:r>
          </a:p>
          <a:p>
            <a:r>
              <a:rPr lang="en-US" kern="0" dirty="0"/>
              <a:t>Use heat source to boil water</a:t>
            </a:r>
          </a:p>
          <a:p>
            <a:r>
              <a:rPr lang="en-US" kern="0" dirty="0"/>
              <a:t>Boiling water turns a turbine</a:t>
            </a:r>
          </a:p>
          <a:p>
            <a:r>
              <a:rPr lang="en-US" kern="0" dirty="0"/>
              <a:t>Turbine turns a generator</a:t>
            </a:r>
          </a:p>
          <a:p>
            <a:r>
              <a:rPr lang="en-US" kern="0" dirty="0"/>
              <a:t>Generator spins wires through a magnetic field which results in moving electrons </a:t>
            </a:r>
          </a:p>
          <a:p>
            <a:pPr marL="0" indent="0">
              <a:buNone/>
            </a:pPr>
            <a:r>
              <a:rPr lang="en-US" kern="0" dirty="0"/>
              <a:t>	(or electricity!)</a:t>
            </a:r>
          </a:p>
          <a:p>
            <a:endParaRPr lang="en-US" kern="0" dirty="0"/>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62000" y="228600"/>
            <a:ext cx="2233952"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77000" y="2620586"/>
            <a:ext cx="2120986" cy="17156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rot="1623287">
            <a:off x="6611650" y="178482"/>
            <a:ext cx="1851686" cy="20883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6981210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Power Plant</a:t>
            </a:r>
          </a:p>
        </p:txBody>
      </p:sp>
      <p:pic>
        <p:nvPicPr>
          <p:cNvPr id="4" name="Picture 5" descr="The Pressurized Water Reactor (PWR)"/>
          <p:cNvPicPr>
            <a:picLocks noChangeAspect="1" noChangeArrowheads="1" noCrop="1"/>
          </p:cNvPicPr>
          <p:nvPr/>
        </p:nvPicPr>
        <p:blipFill>
          <a:blip r:embed="rId2">
            <a:extLst>
              <a:ext uri="{28A0092B-C50C-407E-A947-70E740481C1C}">
                <a14:useLocalDpi xmlns:a14="http://schemas.microsoft.com/office/drawing/2010/main" val="0"/>
              </a:ext>
            </a:extLst>
          </a:blip>
          <a:srcRect/>
          <a:stretch>
            <a:fillRect/>
          </a:stretch>
        </p:blipFill>
        <p:spPr bwMode="auto">
          <a:xfrm>
            <a:off x="614737" y="1201738"/>
            <a:ext cx="7995863" cy="4132262"/>
          </a:xfrm>
          <a:prstGeom prst="rect">
            <a:avLst/>
          </a:prstGeom>
          <a:noFill/>
          <a:ln w="9525">
            <a:noFill/>
            <a:miter lim="800000"/>
            <a:headEnd/>
            <a:tailEnd/>
          </a:ln>
          <a:effectLst/>
        </p:spPr>
      </p:pic>
      <p:sp>
        <p:nvSpPr>
          <p:cNvPr id="5" name="Rectangle 4"/>
          <p:cNvSpPr/>
          <p:nvPr/>
        </p:nvSpPr>
        <p:spPr>
          <a:xfrm>
            <a:off x="744946" y="5257800"/>
            <a:ext cx="8283037" cy="923330"/>
          </a:xfrm>
          <a:prstGeom prst="rect">
            <a:avLst/>
          </a:prstGeom>
          <a:noFill/>
        </p:spPr>
        <p:txBody>
          <a:bodyPr wrap="none" lIns="91440" tIns="45720" rIns="91440" bIns="45720">
            <a:spAutoFit/>
          </a:bodyPr>
          <a:lstStyle/>
          <a:p>
            <a:pPr algn="ctr"/>
            <a:r>
              <a:rPr lang="en-US" sz="5400" b="1" cap="none" spc="0" dirty="0">
                <a:ln w="18000">
                  <a:solidFill>
                    <a:schemeClr val="accent2">
                      <a:satMod val="140000"/>
                    </a:schemeClr>
                  </a:solidFill>
                  <a:prstDash val="solid"/>
                  <a:miter lim="800000"/>
                </a:ln>
                <a:solidFill>
                  <a:srgbClr val="99CC00"/>
                </a:solidFill>
                <a:effectLst>
                  <a:outerShdw blurRad="25500" dist="23000" dir="7020000" algn="tl">
                    <a:srgbClr val="000000">
                      <a:alpha val="50000"/>
                    </a:srgbClr>
                  </a:outerShdw>
                </a:effectLst>
              </a:rPr>
              <a:t>FISSION=splitting atoms</a:t>
            </a:r>
          </a:p>
        </p:txBody>
      </p:sp>
    </p:spTree>
    <p:extLst>
      <p:ext uri="{BB962C8B-B14F-4D97-AF65-F5344CB8AC3E}">
        <p14:creationId xmlns:p14="http://schemas.microsoft.com/office/powerpoint/2010/main" val="3246620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are some challenges to electricity generation?</a:t>
            </a:r>
          </a:p>
        </p:txBody>
      </p:sp>
      <p:sp>
        <p:nvSpPr>
          <p:cNvPr id="3" name="Content Placeholder 2"/>
          <p:cNvSpPr>
            <a:spLocks noGrp="1"/>
          </p:cNvSpPr>
          <p:nvPr>
            <p:ph idx="1"/>
          </p:nvPr>
        </p:nvSpPr>
        <p:spPr/>
        <p:txBody>
          <a:bodyPr/>
          <a:lstStyle/>
          <a:p>
            <a:r>
              <a:rPr lang="en-US" b="1" dirty="0"/>
              <a:t>Electricity cannot be stored efficiently</a:t>
            </a:r>
          </a:p>
          <a:p>
            <a:r>
              <a:rPr lang="en-US" b="1" dirty="0"/>
              <a:t>Demand is not consistent</a:t>
            </a:r>
          </a:p>
          <a:p>
            <a:pPr lvl="1"/>
            <a:endParaRPr lang="en-US" dirty="0"/>
          </a:p>
          <a:p>
            <a:endParaRPr lang="en-US" dirty="0"/>
          </a:p>
        </p:txBody>
      </p:sp>
      <p:pic>
        <p:nvPicPr>
          <p:cNvPr id="4" name="Picture 3"/>
          <p:cNvPicPr>
            <a:picLocks noChangeAspect="1"/>
          </p:cNvPicPr>
          <p:nvPr/>
        </p:nvPicPr>
        <p:blipFill rotWithShape="1">
          <a:blip r:embed="rId2">
            <a:extLst>
              <a:ext uri="{28A0092B-C50C-407E-A947-70E740481C1C}">
                <a14:useLocalDpi xmlns:a14="http://schemas.microsoft.com/office/drawing/2010/main" val="0"/>
              </a:ext>
            </a:extLst>
          </a:blip>
          <a:srcRect l="2518" t="4558" r="4413"/>
          <a:stretch/>
        </p:blipFill>
        <p:spPr>
          <a:xfrm>
            <a:off x="4419600" y="2971800"/>
            <a:ext cx="4571999" cy="3748872"/>
          </a:xfrm>
          <a:prstGeom prst="rect">
            <a:avLst/>
          </a:prstGeom>
          <a:ln w="28575">
            <a:solidFill>
              <a:srgbClr val="99CC00"/>
            </a:solidFill>
          </a:ln>
        </p:spPr>
      </p:pic>
      <p:pic>
        <p:nvPicPr>
          <p:cNvPr id="5" name="Picture 4"/>
          <p:cNvPicPr>
            <a:picLocks noChangeAspect="1"/>
          </p:cNvPicPr>
          <p:nvPr/>
        </p:nvPicPr>
        <p:blipFill>
          <a:blip r:embed="rId3" cstate="print">
            <a:extLst>
              <a:ext uri="{BEBA8EAE-BF5A-486C-A8C5-ECC9F3942E4B}">
                <a14:imgProps xmlns:a14="http://schemas.microsoft.com/office/drawing/2010/main">
                  <a14:imgLayer r:embed="rId4">
                    <a14:imgEffect>
                      <a14:backgroundRemoval t="0" b="100000" l="0" r="100000">
                        <a14:foregroundMark x1="55512" y1="4808" x2="55512" y2="4808"/>
                      </a14:backgroundRemoval>
                    </a14:imgEffect>
                  </a14:imgLayer>
                </a14:imgProps>
              </a:ext>
              <a:ext uri="{28A0092B-C50C-407E-A947-70E740481C1C}">
                <a14:useLocalDpi xmlns:a14="http://schemas.microsoft.com/office/drawing/2010/main" val="0"/>
              </a:ext>
            </a:extLst>
          </a:blip>
          <a:stretch>
            <a:fillRect/>
          </a:stretch>
        </p:blipFill>
        <p:spPr>
          <a:xfrm rot="18061293">
            <a:off x="7450501" y="781609"/>
            <a:ext cx="1056604" cy="1728243"/>
          </a:xfrm>
          <a:prstGeom prst="rect">
            <a:avLst/>
          </a:prstGeom>
        </p:spPr>
      </p:pic>
      <p:sp>
        <p:nvSpPr>
          <p:cNvPr id="6" name="TextBox 5"/>
          <p:cNvSpPr txBox="1"/>
          <p:nvPr/>
        </p:nvSpPr>
        <p:spPr>
          <a:xfrm>
            <a:off x="457200" y="3733800"/>
            <a:ext cx="3657600" cy="1384995"/>
          </a:xfrm>
          <a:prstGeom prst="rect">
            <a:avLst/>
          </a:prstGeom>
          <a:noFill/>
          <a:ln w="57150">
            <a:solidFill>
              <a:srgbClr val="99CC00"/>
            </a:solidFill>
          </a:ln>
        </p:spPr>
        <p:txBody>
          <a:bodyPr wrap="square" rtlCol="0">
            <a:spAutoFit/>
          </a:bodyPr>
          <a:lstStyle/>
          <a:p>
            <a:r>
              <a:rPr lang="en-US" sz="2800" b="1" dirty="0">
                <a:solidFill>
                  <a:schemeClr val="bg1"/>
                </a:solidFill>
              </a:rPr>
              <a:t>View it live!</a:t>
            </a:r>
          </a:p>
          <a:p>
            <a:r>
              <a:rPr lang="en-US" sz="2800" b="1" u="sng" dirty="0">
                <a:hlinkClick r:id="rId5"/>
              </a:rPr>
              <a:t>https://www.eia.gov/beta/realtime_grid/</a:t>
            </a:r>
            <a:r>
              <a:rPr lang="en-US" sz="2800" b="1" dirty="0"/>
              <a:t>  </a:t>
            </a:r>
          </a:p>
        </p:txBody>
      </p:sp>
    </p:spTree>
    <p:extLst>
      <p:ext uri="{BB962C8B-B14F-4D97-AF65-F5344CB8AC3E}">
        <p14:creationId xmlns:p14="http://schemas.microsoft.com/office/powerpoint/2010/main" val="81210661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99CC00"/>
                </a:solidFill>
              </a:rPr>
              <a:t>Climate</a:t>
            </a:r>
            <a:r>
              <a:rPr lang="en-US" dirty="0">
                <a:solidFill>
                  <a:srgbClr val="99CC00"/>
                </a:solidFill>
              </a:rPr>
              <a:t> </a:t>
            </a:r>
            <a:r>
              <a:rPr lang="en-US" sz="6600" dirty="0">
                <a:solidFill>
                  <a:srgbClr val="99CC00"/>
                </a:solidFill>
              </a:rPr>
              <a:t>change</a:t>
            </a:r>
          </a:p>
        </p:txBody>
      </p:sp>
    </p:spTree>
    <p:extLst>
      <p:ext uri="{BB962C8B-B14F-4D97-AF65-F5344CB8AC3E}">
        <p14:creationId xmlns:p14="http://schemas.microsoft.com/office/powerpoint/2010/main" val="89125547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pPr eaLnBrk="1" hangingPunct="1">
              <a:defRPr/>
            </a:pPr>
            <a:r>
              <a:rPr lang="en-US" dirty="0">
                <a:solidFill>
                  <a:srgbClr val="99CC00"/>
                </a:solidFill>
                <a:ea typeface="+mj-ea"/>
              </a:rPr>
              <a:t>What is climate change?</a:t>
            </a:r>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00200" y="1295400"/>
            <a:ext cx="5943600" cy="44577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3.epa.gov/climatechange/kids/images/scientists-clues-print.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03412" y="152400"/>
            <a:ext cx="8467725" cy="5524500"/>
          </a:xfrm>
          <a:prstGeom prst="rect">
            <a:avLst/>
          </a:prstGeom>
          <a:noFill/>
          <a:extLst>
            <a:ext uri="{909E8E84-426E-40DD-AFC4-6F175D3DCCD1}">
              <a14:hiddenFill xmlns:a14="http://schemas.microsoft.com/office/drawing/2010/main">
                <a:solidFill>
                  <a:srgbClr val="FFFFFF"/>
                </a:solidFill>
              </a14:hiddenFill>
            </a:ext>
          </a:extLst>
        </p:spPr>
      </p:pic>
      <p:sp>
        <p:nvSpPr>
          <p:cNvPr id="2" name="TextBox 1"/>
          <p:cNvSpPr txBox="1"/>
          <p:nvPr/>
        </p:nvSpPr>
        <p:spPr>
          <a:xfrm>
            <a:off x="4144384" y="5676900"/>
            <a:ext cx="4756337" cy="369332"/>
          </a:xfrm>
          <a:prstGeom prst="rect">
            <a:avLst/>
          </a:prstGeom>
          <a:noFill/>
        </p:spPr>
        <p:txBody>
          <a:bodyPr wrap="square" rtlCol="0">
            <a:spAutoFit/>
          </a:bodyPr>
          <a:lstStyle/>
          <a:p>
            <a:r>
              <a:rPr lang="en-US" dirty="0">
                <a:solidFill>
                  <a:schemeClr val="bg1"/>
                </a:solidFill>
              </a:rPr>
              <a:t>Environmental Protection Agency</a:t>
            </a:r>
          </a:p>
        </p:txBody>
      </p:sp>
    </p:spTree>
    <p:extLst>
      <p:ext uri="{BB962C8B-B14F-4D97-AF65-F5344CB8AC3E}">
        <p14:creationId xmlns:p14="http://schemas.microsoft.com/office/powerpoint/2010/main" val="329545356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causes climate change?</a:t>
            </a:r>
          </a:p>
        </p:txBody>
      </p:sp>
      <p:sp>
        <p:nvSpPr>
          <p:cNvPr id="4" name="AutoShape 2" descr="data:image/jpeg;base64,/9j/4AAQSkZJRgABAQAAAQABAAD/2wCEAAkGBxISEhUSEBMQFRUWFRYXFRYXFRUVFRUSFxcWFxUVFRUYHSggGBolHRUXITEhJSkrLi4uFx8zODMtNygtLisBCgoKDg0OGxAQGy0mICYtLS0tLS0tLS0tLS0tLS0tLS0tLS0tLS0tLS0tLS0tLS0tLS0tLS0tLS0tLS0tLS0tLf/AABEIAMoA+gMBEQACEQEDEQH/xAAbAAEAAgMBAQAAAAAAAAAAAAAAAgMBBAUGB//EAD0QAAIBAgMEBggFAwQDAQAAAAECAAMRBCExBRJBUSJhcYGRsQYTMkJScqHBFCNigtGS4fAzU6LxB0PSFf/EABsBAQACAwEBAAAAAAAAAAAAAAABAwIEBQYH/8QAOBEAAgIBAwIEBAQFAwQDAAAAAAECAxEEITESUQUTMkEiYXGBFCOhwQYzQpGxQ9HhUmKi8BUkcv/aAAwDAQACEQMRAD8A+rzcNAQBAEAQBAEhYzglrAkkCAIAgCAIAgCAIAgCAIAgCAIAgCAIAgCAIAgCAIAgCAIYEDYSAQR7kjkZTVepylH3TM5waw+5OWtmH0K6L3ueuw7rTV0tytcpLjOEX3R6MJ8lk3CgQBAEAQBAEAQBAEAQBAEAQBAEAQBAEAQBAEAQBAEAQBIZDZVWq7uZ049X9pqarU/h11S9Pu+xdXV17LksVgcxmOctqvrsh1KSwYyrlF4aOccVaox1BsD3AZzyT8WVHiEpL0vZ/wC52louvTJPktxOOW3QNyfpN3xDx6pVdNDy3+hr6bw+fVmawT2aegO0+d5tfw/Pq0i7pv8AyyrxH+cbU7pzxeYKcW8Jk4YmZiIJEAQBAEAQBAEAQBAEAQBAEAQBAEAQBAEAQBAEASHgjYhVA3TfSxvNbWqDokrOMF1DkrF0nDS5NluSeANsuZPAT5irZwTxJ4PUT6FytzaTAH3mt1KB5kGar1CT2RV5sg+APuuf3AHytIWoT5RKtaK6GIamSrDrtfXrU8Z3PDPFZ6N5jvF+xVqNPDUr5myuMZzuqAOvU24mdiPjOo1tippj055fyNV6GrTx67Hk3qaAC3159s9RRRGmKRx52OUs4JS8xwIAgCAIAgCAIAgCAIAgCAIAgCAIAgCAIAgCAIAke24WxTWR/dbuIB+s52rp1OM0T37M2qrKM/mI5eKrvmHJy4aeU8VrtZrJTdV0vsd2mmhLrgjcwlDdUX1ObfN/A0nn7p5lhcGLeW2XSggzJQKcVR3xbiM1PJpbTZ0sJ4K9kZ3PHly5/UT2/wDDMYdU37+xqeKTbjE6M9gcbCEJjcSQIAgCAIAgCAIAgCAIAgCAIAgCAIAgCAIAgCAJGBwRdwBcm0ovvrpj1TlgsrplN4ijj4yqHYHhdB3bwvPn3imsjq73OK2weg09MqqcM6U82REGQSZEARgHJFQq7FT77ec7OmvtpalVzhF/lxnDEzp0K1RtUHbe09rodZ4hZFOdZxLqNNFvpkbC342ncg5P1LBoSUU9mSlhAgCAIAgCAIAgCAIAgCAIAgCAIAgCAIAgCAIAkPDWGTnBS+FQ6rftJmjb4dp7f5kc/dmxDUzh6Hg5+0cKq23cr37usTyXjfh1OlcZVbJ+x19DqZ3RambOErbyg8Rkw5Nxnkro9MixrDLZUBCJK8TW3Fv4DmeAltVfWwlko2TSGZNiR5nMnxntP4c01dkpTkuODU8TslXGMFwdOe0eDjNCFggSQIAgCAIAgCAIAgCAIAgCAIAgCAIAgCAIAgCAIBF3AFzKbro1R6mZwg5vCNCtQeobnojgDynlNT4frPEJ+Y9l7JnYq1NOmj0rdmoytTY2NiO8MOscZ5zVaWVNjqtN+Mo3w6ol64/4kb9tj52M570/ZmPlSRlseOCN32A+hJkrTv3YVUmyhab1DvakZclHZOno/D7rtqlsTKyqj1Pcuoq9NrlTbjxnV0cNT4db1zj8Pvg19RKrVQ6U9zpK4IBBuJ7FW+fV1VPn9DhTi4S6WiSyrSap2Zrs2mufn8xZXjDXBmb5WIAgCAIAgCAIAgCAIAgCAIAgCAIAgCAIAgCAIBgiYuCbyyVJrgyZkQ9zn16O/UtwAFzPIeIaGWu8R6VwksnZo1C0+my+fYYvBqq3XhrnqI8V8Fqp03XUt1yTpdfOyzpka1HCswuLfzONpPB7tTV5kODdu1tdU+mRv7O9kg5EE3nqfAIuGncHs09zkeItOakuGbIM6leojZKVbW69u5puLj8REIBmMufKHVXT+Ytl79h1yntIk0o1eldyVtXrXHz+RKlj4JBTLtHqo6iG+0lyuxFkOn6GZuFYgCAIAgCAIAgCAIAgCAIAgCAIAgCAIAgCAIAgAyHwCFJLdpNzNeiny8v3byWWWdWPkZqLcEcwZOpq8yqUX7oUtxsT7EcMtlUdQ8pXoaVTRGC9jLUT67HJkt3Mnnr9pbGlRm5R9zF2Zjh+wI4zR18HVJamC3XPzRnW+pdEiU3k4XV900VSzFmBynP0snprHp7HtzF/t9i2cepdSMNLNXp5Rn+Ip9S5XdEVzWOiXBlTNvTamF8FKJXOPTLBmbBiIAgCAIAgCAIAgCAIAgCAIAgCAIAgCAIAgCAIAmIBkvDWCU8MAQlhYIe7yJIEhpNYZOX7GBOTpm9Ne6H6XvH90XTipxUlyCJuavTLUQxw1w+zKq7Ol5AlWi1Ltj0WLE1s1+5nbXh5XDNarjqauELAMeGfnaUamEtNZ59Kyv6kv8oth8UcSMnH0gbFgCOYInSqujZBThumUNYeDIx1L/cTxmeTEkMXT+NP6hHUh0skKyn3l8RGUOl9iQfrHjJyhh9iQkdSGGLTIgQBAEAQBAEAQBAEAQBAEAQBAEAQBAEAQBAEAwZpa7Tu2v4fUt19SyuXSwsy0moWoqU19H9TGcOmWPYpxtcU1LHqAHMnQSjV0SVivr2a5+aLK55XTI87Wpkk7+bE3J6/4nX0yrtqUo75OVdbZG3cAb43Wtvj2T8a8j1icxy/+Pt6sfly5+T7/wC5dOHnwzF7o1Hy1nf+GSyuGcnqmpYyRCX11mMqYy4RfDUTg8N5JKZEFFvDSyZ2OxfFCTa+phjfId8l0QbwiqOpti85JByOJ7ZT5UYPE0bn4iyyOYPfsSOJceyzX+Y2lj09bRQtZbHsSXF1R77kdpv5yh6dQe72NiOtdkdsJk//ANGroHbt1tMnpotfCyv8dZF4mia7VrDIv32H8TBUYeJGx+Kbj1QWV+pdhttVL3axXlaxPZaZy07xmJXXrYt4msHcwuKWoLqe0HIjtE1sNPDN7lbF8kjKSwIAgCAIAgCAIAgCAIAgCAIAgCAJBBG+fVORPOk1XUvRP9Jf8myl1w+aPPY7F+tqZewo6PWdC07dKzL4kaOpliHw8kiQwzI3lH9S/wAiaW+hvyv5cv8AxbKOmV8P+5fqjSqWLLnwOYOhFiDOjfGNuIPfkUuVcHLHYsZfW9L3wDccHA98dfVOXp7p6C1U2P8ALfpfb5FupojfDzK/V7muJ6JNco4r2WCFQ8Brw6uuV2R6vqW1WeXxx7hMsj/3IhPG0v7lk6VNddfBlz/1LZLbD3KI7PKIopGf+Ca+HXuuDbzG6OHszLPyzlyamjXdcoSwzCrbTvlbg4bxLY2QmsWfZjXs4/xMupWLBhKMqn1GSbdY8pguqvjgz+C35Mto1Sp3lJB5iJwjYsoQtsoeGdzA7XDdGpkefA/xNSyuUHudSu+u1ZXJ1JgixbiAIAgCAIAgCAIAgCAIAgCAIAkNEe5y9s4qwFJdWF26k4950lc6VcvLZLs8pdbOViqK74t7JW4HLPMd0x0NztzXb6o7P9jWuzCvrj7swtJRwHhOlZp4Si4tGmtTYnnJnFopKlbC9wwHA2075ytHKyu16exbx4fdM3rH11OxPnGfqYNwLjIjMdRGk6eoohdU4yWUaenslGaa7mKy3X1gGYALjw6S9XPlObotTZpZrTXvZ+mXf5M2NXp4zbsq+6NVBxOpneXc5MudiTWtnMZpPYyhZKLyiCcz3SqDcHiRszhGxdVfPuibGwvL/Y1eCCqdePKUOuSeYl8bVJdFv9wWvkMuf8TOM8mE6nW8vjuS3OUidabyuSa7pL4Xugp4HWI25+GRM68fFDdf4MbvERKtr4oEwuUl0z47mVbxkRmpbSIlXKHxR/udDA7SankekvLiOyU2af3RuUavPw2Hew2JVxdTfnzHaJrNm6t+HkugkQBAEAQBAEAQBAEAQBAEAqxVcIpY6AeJ4CQycHmKlQs+8xza5PVpYdgtNiEOmUTStsc4vHsWUwGcC/utu/NcECaevtennG2K2/qMqI+bXKOfoRqVAO3Tv650lOM49UXszQ6WnhkKTqGUsQczvd4ImnroTlBOv1rg3dI0uqMuC7E2XIkZjI8xwIjS6tailvhrZr5lUqvKtS9vYow9e1mvawyHPLO8sv01epp6J/8AKZlKc6rcr+xLEKuqHI3y+E/xnKdFqbIfkX8rh90YW6XzH5lXDNfcJPUPqZ0XfEqWkt/9aJbh5GRK6ElumTHT2w3T/VFYQ35jhKYWtPDRsWadWRznDLHQ95l3nbbLc11psf1IDDnhKpSb4i8ltcFHaU00SSmTwmdd0nyjGzTVJ56tvoZNEnWYzcpLgVRhB7SIpTNyOVorlbwzK2ml4mm8MkcPeJKclvgiEqocNtGKdK/jbwkRstkvYmyuiMvfuXUiyHeUkEf5YzC2uTy2W0aiEPhiekwlTeRWOrKD4gH7zXjwbj5LpIEAQBAEAQBAEAQQIJEAQDnbdUGmL/Gv3ke6Il6H9DhVKYuuQ4+U3J+qJzan+VJGSgDLYDj9pjbFSeJLZ7GVcn5cmvY2cWobdcAa2bL3rHPvnO0U3prnpZ8cx+nb7Gdv5lasX3Neoo6OntCdS1boqo/qz2NqlZhuH9p5Hl2GcvXUy09v4mtbPaS/cvosU15c/szWoDojsnUoacE0a+ozGbTJpU3XByIsQQeIyM1NZpvPws4a3T7Mu09nlxb9vcmaVs1N1JNjy5g9Yleh13Vmu/acefn8yL6WvihwyM6ecrJqfIoHD5z95VNcF9ed0bGJpboQnifpac/S+IR1OpnXDiOxlZp5VVJy9zE6yZrLgrpat8xlVecsvv3Uc9i3dyvwjzoeZ5ed+SvofT1FS+0ewfeFtYyyX8pFkte5SV0ePzH7SqrmX1L7uI/Qk+h7D5SyXDRVXyj0GzP9Gn8i+QnNjwdiXJszIgQBAEAQBAEAhXrKil3NlUXJ5AcZDeFkJZeD5rt//wAnMj2oU1WmM96p0qtQckoj2AdLuR2SqVmeDZjSj6Js3GrXo061MgrURXU9TC8si8o15R6ZGzMiBANHbX+keplP/ISPdENfC/ocGrqvzfabs18UTm1bxkvkZqar3+UiXqQqXwSLkqhdfZawP2PdNPxTTudash64br/YnTWKLcZcMhik3TY8GH/csqvjfVGxGSrdc5RfZmZuyWxrJ4aJUAGpgjVb36xc2M41Gonpr+ix/BLh9n2OhqYeasx5WMlNTVe/ynWn6kacFmEkdDZ9Eqrs97G5A6ra9s8J454jG3XV06f1J7v9jtaPTNUOU+MGtVp7p5g5g8xPYaLWRvhh7SWzXY411Tg/k+Cij7QuL/mDLnc/3lfinV+Fm4PD/wAGzoceckzd2vWViljezWM4f8LaC7TQnO1erDXz2NjxS6FjSj7GtPXHIQwlLecrcDMeXnOZrtb+CpnZhto366PNlCLN3aKBd1RoLn7ZzhfwxfZqrLdVZznBs+JwjUo1x4Od737R5mes/wBX7HPf8lfUslprldLVu37CVV7OX1Ni70xfyJt9jM5cMpr9SO9so/k0/kHlOcjsy5NqZECAIAgCAIAgCQ1kJ43PiX/lH0QGHrpWwtM+rrE3RATuVRmbAaK179RE1pxwblU8l/oHt7aFGk+FwtEYpt66KCWWgNagqVF6IHELe9z3SYsiyEXuz63suuz0kZyhe1qm6GVRUHtAK/SWx4HObGDV2NuSQaW2B+S3cf8AkJD9gvf6HBq+78w+83bP6Wc6nmS+Qqar2/YybFwzGl/DP6fuK+nePOZ5Kki7EHeS/FCO9b5eH3nFlH8JqMJfBP8AR/8AJ0KZRuhvykyM7bzwc1vfdEcI5UAjgT5nKaNmnjfS639vqbdlsqrepdkTxSC6svsknuNjcGauj1LclRb64/qu5bKpdMpx4a/U2DXZVC3vcEm/AHQeE5+n8L02p1lmo6cdLSWO65M7NTZTTGvO7RXSqC262h0PwnmJ09bpZxmtRRtJcr/qXb69jVotjJeXPj/BSaTISfhZTfgblQCOqUz1lOqrhB/1PDXZrdmxRVZVY37JEK+l+sec66iopRXsaDedyyWIwZnCCzOx4Wt8xGX3nF8QbsmtNH+t7v5e/wDc6Va6avNftx9Qzk6kntnTp01VHw1rBpWXSm8sq979v3mX+p9jP/R+5ZLSgrp6t2jyEqh6pGxb6Ik2mcuCiv1I7uxz+RT+QTnI7bNuZGIgCAIAgCCMpGFYEXBBHMG8IZRmRuSeWx3ojhq+NWpijWrCoj2R3PqhuersiotsrFzne+cwlBYyZxta2Rv7f9Hh6pfw1TEYenSSr+Rhd2mKu8m6AbDUcDYyvGS5Pfc4+ytqtQsho4l92lTVy2+9R2W6rVcmmtyVFieO6OUyjJ4w0Vzgm8pno9lbWp4gHcJDLk6MLOh6xy6xkZc44RUWbVH5NT5T/MiXBlHk89W0HaPObdnpX2OZT639zNbh8w85lbwiKOcfIV9JnIoQrHonu85RqoddT/T6l+leLUbGIp2OWhFx/HdKfDtXK6DjP1R2Y1FfRLbhmvR4/MfObVXDGo5X0LN25RToXHkRf6zm+LPyanqIL40sIv8AD11y8t8MziL+se/VbstYTLwbpeli1y/V/wDr3MNblWvPHsYnVazyaeEWVmIpbp1ZgV6gGX6azyllOfEJX1+mHq+vyOzRZ+Uq3y+PoU4lSAQciCPMT0lVsLoKyD2ZynBwk4yJS2coxi5N7GEU28Com67LyC3+bO85nh9kr3K6a59P0N3VR6YRhETqGgitvaHYftKpfzEbMf5L+pYJd7muVr7Tft8jKo+tl8/5UfuWSyXDKVyjtbGP5FP5fvOejtP9jdggQBAEA3FwPM/SUeazY8lHJ9Jg1KmvqmresLdBUTf3yASVYAezx7pKm2yHUkUeh4RaYw1QFK1O5ZG6JKMxYOo4r0gLjQyZylyhGEM4OptGqqFUppv1GvuqSbKo1dzwUeJJAExi292JwiuDUOxg1mq1KjVAbqwJQU2500GQ1PtbxIJBuMpYpvgrUCwUsTp6ygf1Gm293qHtfwHVI+Ey3RQ2AqUi1VGeszWNRH3VZyBYerYCyEDRTl2XJM9akscGLg1uU0Nq3C1atJqdJuj60urbhvpVAF0F7g30ORtIbfBKgsZOltLCflP0gboxHXlwmLs2LFVh5PK1qZ3L5e6fKb0pKUP7HJrg1a/uZxNMgacR5zO1rpyYURxP7MYimd05HSWclGGRrqdw5cP7zC1/AWUJ+YjaoqWBQ/Mp6+I75ydX/wDWvjqY8PaS/c2K15kXW+eV/saiZXvl0jrN5aqqEcyls+DC6qcmljcVagCl7+yVN+HH+DOfrfEqJSVS3939DY0Wmsbb+xmli1qWRWXf3d5Mxdk4gc+qcTVeKfhbXZptoy5XZmzDRWWVNWrhnPSvXbdG6ly9mFzkl7AjLXTKZX+M3ODfV7Fq0WkUmsvjb69i/HVX9Y69E01Cquu9ddb981/BtRYn8Tz1vLM740OK6fUiqltU11KZCpboX0qD4L8G5TszsegsdlazW+V2+hoKtXLEn8XcYHajAPUqKLUxa3E1Dkq9o1PZLdfq3dGNFT9fb/p92YUaby27Je3+SldsD2yupse7O/1nTqlGEkktksFdlUvK+eWXU9s0jrcTYVsHwzVdTRcuMpsQQ62zve+V9JXKxdSZdCEvKawbaOh0qJ4/zLetZKOhmadK7tmNFPnKoz+NmxOH5US78P1/SWuZQobo7fo/hN7D0zfgeHWZzXbh4O4qspM3mwTcxHmoeSyP4V+X1k+YjHypAYR+Q8Y8xBVSJfgm5iR5qJ8mR0JQbQhg5219lLXAN2SohvTqr7aH7g8RoZlGbiYOCe5wMFsqtUL1KmKr3LuhKBUJSm7IufDQmw5y5tYxg11lvJ38NS3EVN5m3QBvMbsbcSeJmOcmWMGh6TYKhVw7rinanRFmd1qNSKhc7l10EhmSNrZeIpVKSPQcVKZUbjht8Mo6PtcdNeqA2Qw6AV3pkApWQvukXG+pCVDbkwZMuYJ4xL05EOcM5ux9gvSaq7hLEVURSLsiXsm41yApUZjqEicljCLen3OdU/0b/oH2m4t4HJW1xjHYlN0jeW+XG/ETKfoMK38Zr4ra9HdI3ibgjSZKaK3Hc1zttGAQCxYFRc6kDOwHVNHV66NXwe7/AENvS6WyeZpbLk1/XV1DEEM17oLlcsrAk8Z5XUXyk3FyeHyb6jppTjhY7v5mxikNUMxBAYkHdNt1iATYjTt6pXObShW93j9yZz6JebFLb5E8QgWiqEe10jfO6+yAb65X8ZVoeqzVOS7YJ8xxx3e+3sc+liqQIZSoK5AhbEDkOqbk/D75fC1lPk1vxM5f1Pub9LHoytiBYFAd5SbfmaIwHIk36iJpT8Ptrsjppb5a3+XYuU4teYu36nEpYp6jgE8c7DtzM9TVpKNOso04ylORGlgHzJ6Ns78cs7iYX6+mMennIhVNySXc3K2LFREeqy7l73UMDUduiHcW1sLTjxsjS3KrOX+i7I3p6e2cvKa3W7IDD7oAamGJfRCbAE5MbnlrNh622VXV1Ey09DbUHhJe/uy1sKN1gxvmSMgN0cFFuAmtVqbvNTyUaicJ4wsYRzcLSZwyopZiBYAEk5jgJ6h74bNaCcotI7mA9C8W+bBaQ/Ubt/Sv9pLtw9iY6Vvk72H9BrAB8RUvf3VA7rsTMHc85L1pF04yb9L0SRf/AH4r+tf/AJk/iJEx0kFydrZ+EWjTWmpYhRkTmTmTn4ypvLNlJI2ZBIgCAJAMyQIBgwDi7M6Jq0zqlVz+yoxqIeyzkX5qZc90auMPBvQSc/b2OpUKFSrXRnpqOkq0/WlgSFtuAZ69kMyiW7JemaNNqKblMopRdz1e6pFwClhunPSQQxhRvYokaUqW6T+uoytu9oVFNv1DnE38OCYbyydZluLSpF5w63ophm4VARxDt5G4mfmySwVOmHV1Hltp+h1Wi4ekTVS99OmOojj2zPzXjBR+HSllHl6+GdCQysO0GZprBRKpp5NnZ2JVRutzyPWZzdZpJ2WKyBlVNp4zgsxePIIVOGtx9JXT4apSlKz3Ism84RPC429kqmyVFIYj3SD0ag6xYd0w1eh+DrpXxR4+ZfXYtlLhleLxO/X6JO6OiufuqN0H7za0GmVdCbXxPd/crlZm3bg1cHhS5sDYDUy3V6taaGfdlEVlnWw5UggIQFNrEWuRnccxPM22zc+rO/8Ag3p6fysLKwyFFWJ3yGW623Da2RNjcDWWVyk5pZLbVXD8uKT/AO4k2FBDjefpG56RFrW0PAZSmXV15wHq5RkmkttiP42nci4y8O6XrQ3tdSXJqeY3NtclmH9bVJ9TSd8wBYEA34k6ToV+H/ldM2ZxjJpnWwPoliapH4hlppxVSC56rjIeM26tLVXuluZKhvk9nszZdHDru0UCjidSessczNhtvkvjBR4N2QZEWvwhEM12SodGA7pmnEqakys4eofe85PVHsR0S7j8K/xecdcew8qXckuGb4zHUuxKhLuXJTbixPcJi2iyKa5ZdMTIQBABgHL2rhDcVqRUVFFul7NRPge2YzzB4Hncg2QfsVWJcmrT2vTuFqE0m+GpZc/0vfdbuJljjIpUkbb4lAN4ugHMsAPG8hxfYyjKPc0am1d8Ww35h/3Df1S9e979uS3z1ImSr7mEpm3sxlpLu5kkks3FnOrN/A0sBwmE4NmddiWzOmjgi4MpawbC3JSMk4EnYFVfC039tEb5lB84DNOpsLCtrh6Hb6tQfECSptGHRHsc7HehuEqXIVkJ4o3HsNxJU2YS08Wed2r6D1lA9Sy1QL5HovYm/YfpM1Zvkonp3jY8wKLU6oR1ZWDC4IsZm91koinGW5PA4kU2IOh7+c5/iGlldFOJKeJHTwuI9Y4SkruTwC/5btnJXht2C5dT4O/hPQ+pUYNXfcUWIRLFjb4m08J09LpY0rdZZmqZZ3Z28L6LYRP/AFBj+slvocvpNp47Fvkx7HQp7PoIOjSoqOpFH2k4bM0oovDoMgVHhJ6WOpdw1ZRncQoyyOuKNdsd8Ilqq7lTu7IlRqVGOYAHZMGkjKMpM25gWiAIAtAEAQBAEAQBAKsRS3haZReGYTjlHOrYU5grceIPdNhWI1XW0aS7OpA3FGkDz3FB8pPXn3MOn5GyBGScMGEyOll+GrkZAX85XOKe5dCUlsdBhca2lHubPKKXwzH3z/nZLFJdiqVbfuVHCv8AF9TJ649iPLl3H4epwb6mOqPYeXPuWKtUcVPbMW4k9Nncup73vW7jMXj2LI59zV2lsqlXFqqA20OjKeYMKTQcUzmYT0NwqG7K1Q/rY2/pFh4yXJshQR28PhkQWRVUclAHlMTLBbIJKatEn3iByEzjJIrlFv3KhgBxJmXmMx8le5MYJOvxMjrZPkxLFwyjgJHUzNQSJhByEjLJ6UZtMSTMkCAIAgCAIAgCAIAgCAYgC0ZIwjFoyMIFRyEZGEAoGgEZYwjMEmYAgCAIAgCAIAgCAIAgCAIAgCAIAgCAIAgCAIAgCAIAgCAIAgCAIAgCAIAgCAIAgCAIAgCAIAgCAIAgCAIAgCAIAgCA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descr="http://www.gizmodo.in/photo/49812639.cm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14513" y="4572000"/>
            <a:ext cx="3522134" cy="1981201"/>
          </a:xfrm>
          <a:prstGeom prst="rect">
            <a:avLst/>
          </a:prstGeom>
          <a:noFill/>
          <a:extLst>
            <a:ext uri="{909E8E84-426E-40DD-AFC4-6F175D3DCCD1}">
              <a14:hiddenFill xmlns:a14="http://schemas.microsoft.com/office/drawing/2010/main">
                <a:solidFill>
                  <a:srgbClr val="FFFFFF"/>
                </a:solidFill>
              </a14:hiddenFill>
            </a:ext>
          </a:extLst>
        </p:spPr>
      </p:pic>
      <p:pic>
        <p:nvPicPr>
          <p:cNvPr id="2050" name="Picture 2" descr="http://cdn.greenhousemegastore.com/images/uploads/14853_6372_popup.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879348" y="1212027"/>
            <a:ext cx="3192463" cy="3192463"/>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6"/>
          <p:cNvSpPr/>
          <p:nvPr/>
        </p:nvSpPr>
        <p:spPr>
          <a:xfrm rot="19962818">
            <a:off x="27545" y="1832406"/>
            <a:ext cx="3993401" cy="1754326"/>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Greenhouse</a:t>
            </a:r>
          </a:p>
          <a:p>
            <a:pPr algn="ct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rPr>
              <a:t>Effect</a:t>
            </a:r>
            <a:endPar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endParaRPr>
          </a:p>
        </p:txBody>
      </p:sp>
    </p:spTree>
    <p:extLst>
      <p:ext uri="{BB962C8B-B14F-4D97-AF65-F5344CB8AC3E}">
        <p14:creationId xmlns:p14="http://schemas.microsoft.com/office/powerpoint/2010/main" val="177509775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50"/>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7"/>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512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carbon come from?</a:t>
            </a:r>
          </a:p>
        </p:txBody>
      </p:sp>
      <p:sp>
        <p:nvSpPr>
          <p:cNvPr id="3" name="Content Placeholder 2"/>
          <p:cNvSpPr>
            <a:spLocks noGrp="1"/>
          </p:cNvSpPr>
          <p:nvPr>
            <p:ph idx="1"/>
          </p:nvPr>
        </p:nvSpPr>
        <p:spPr/>
        <p:txBody>
          <a:bodyPr/>
          <a:lstStyle/>
          <a:p>
            <a:r>
              <a:rPr lang="en-US" dirty="0"/>
              <a:t>Cars</a:t>
            </a:r>
          </a:p>
          <a:p>
            <a:r>
              <a:rPr lang="en-US" b="1" u="sng" dirty="0"/>
              <a:t>Electricity Generation</a:t>
            </a:r>
          </a:p>
        </p:txBody>
      </p:sp>
      <p:pic>
        <p:nvPicPr>
          <p:cNvPr id="6146" name="Picture 2" descr="http://www.eea.europa.eu/highlights/carbon-efficiency-of-new-cars/image_xlar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494" y="1367118"/>
            <a:ext cx="4323685" cy="2442882"/>
          </a:xfrm>
          <a:prstGeom prst="rect">
            <a:avLst/>
          </a:prstGeom>
          <a:noFill/>
          <a:extLst>
            <a:ext uri="{909E8E84-426E-40DD-AFC4-6F175D3DCCD1}">
              <a14:hiddenFill xmlns:a14="http://schemas.microsoft.com/office/drawing/2010/main">
                <a:solidFill>
                  <a:srgbClr val="FFFFFF"/>
                </a:solidFill>
              </a14:hiddenFill>
            </a:ext>
          </a:extLst>
        </p:spPr>
      </p:pic>
      <p:pic>
        <p:nvPicPr>
          <p:cNvPr id="7" name="Content Placeholder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2438400" y="4053030"/>
            <a:ext cx="6477039" cy="255573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8" name="Picture 4" descr="http://www.mathswithgraham.org.uk/wp-content/uploads/2013/01/Light-bulb-on-a-yellow-background-uid-1180598.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0421" y="2784378"/>
            <a:ext cx="3276600" cy="21789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0370028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14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7"/>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614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Which types of electricity generation produce carbon?</a:t>
            </a: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371599" y="1577788"/>
            <a:ext cx="6465739" cy="44053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590800" y="6456381"/>
            <a:ext cx="6248400" cy="369332"/>
          </a:xfrm>
          <a:prstGeom prst="rect">
            <a:avLst/>
          </a:prstGeom>
          <a:noFill/>
        </p:spPr>
        <p:txBody>
          <a:bodyPr wrap="square" rtlCol="0">
            <a:spAutoFit/>
          </a:bodyPr>
          <a:lstStyle/>
          <a:p>
            <a:r>
              <a:rPr lang="en-US" dirty="0">
                <a:solidFill>
                  <a:schemeClr val="bg1"/>
                </a:solidFill>
              </a:rPr>
              <a:t>World Nuclear Association:  Compilation of Energy Studies</a:t>
            </a:r>
          </a:p>
        </p:txBody>
      </p:sp>
      <p:sp>
        <p:nvSpPr>
          <p:cNvPr id="4" name="Rectangle 3"/>
          <p:cNvSpPr/>
          <p:nvPr/>
        </p:nvSpPr>
        <p:spPr>
          <a:xfrm rot="1415676">
            <a:off x="3932446" y="3151695"/>
            <a:ext cx="3647152" cy="1754326"/>
          </a:xfrm>
          <a:prstGeom prst="rect">
            <a:avLst/>
          </a:prstGeom>
          <a:noFill/>
        </p:spPr>
        <p:txBody>
          <a:bodyPr wrap="none" lIns="91440" tIns="45720" rIns="91440" bIns="45720">
            <a:prstTxWarp prst="textArchUp">
              <a:avLst/>
            </a:prstTxWarp>
            <a:spAutoFit/>
          </a:bodyPr>
          <a:lstStyle/>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Life Cycle </a:t>
            </a:r>
          </a:p>
          <a:p>
            <a:pPr algn="ctr"/>
            <a:r>
              <a:rPr lang="en-US" sz="5400" b="1" dirty="0">
                <a:ln w="18000">
                  <a:solidFill>
                    <a:schemeClr val="accent2">
                      <a:satMod val="140000"/>
                    </a:schemeClr>
                  </a:solidFill>
                  <a:prstDash val="solid"/>
                  <a:miter lim="800000"/>
                </a:ln>
                <a:noFill/>
                <a:effectLst>
                  <a:outerShdw blurRad="25500" dist="23000" dir="7020000" algn="tl">
                    <a:srgbClr val="000000">
                      <a:alpha val="50000"/>
                    </a:srgbClr>
                  </a:outerShdw>
                </a:effectLst>
              </a:rPr>
              <a:t>Emissions</a:t>
            </a:r>
            <a:endParaRPr lang="en-US" sz="5400" b="1" cap="none" spc="0" dirty="0">
              <a:ln w="18000">
                <a:solidFill>
                  <a:schemeClr val="accent2">
                    <a:satMod val="140000"/>
                  </a:schemeClr>
                </a:solidFill>
                <a:prstDash val="solid"/>
                <a:miter lim="800000"/>
              </a:ln>
              <a:noFill/>
              <a:effectLst>
                <a:outerShdw blurRad="25500" dist="23000" dir="7020000" algn="tl">
                  <a:srgbClr val="000000">
                    <a:alpha val="50000"/>
                  </a:srgbClr>
                </a:outerShdw>
              </a:effectLst>
            </a:endParaRPr>
          </a:p>
        </p:txBody>
      </p:sp>
    </p:spTree>
    <p:extLst>
      <p:ext uri="{BB962C8B-B14F-4D97-AF65-F5344CB8AC3E}">
        <p14:creationId xmlns:p14="http://schemas.microsoft.com/office/powerpoint/2010/main" val="4713059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99CC00"/>
                </a:solidFill>
              </a:rPr>
              <a:t>electricity</a:t>
            </a:r>
          </a:p>
        </p:txBody>
      </p:sp>
    </p:spTree>
    <p:extLst>
      <p:ext uri="{BB962C8B-B14F-4D97-AF65-F5344CB8AC3E}">
        <p14:creationId xmlns:p14="http://schemas.microsoft.com/office/powerpoint/2010/main" val="301275369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Why is nuclear cool?</a:t>
            </a:r>
          </a:p>
        </p:txBody>
      </p:sp>
      <p:sp>
        <p:nvSpPr>
          <p:cNvPr id="4" name="Content Placeholder 2"/>
          <p:cNvSpPr txBox="1">
            <a:spLocks/>
          </p:cNvSpPr>
          <p:nvPr/>
        </p:nvSpPr>
        <p:spPr bwMode="auto">
          <a:xfrm>
            <a:off x="613018" y="1145592"/>
            <a:ext cx="83396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a:lstStyle>
          <a:p>
            <a:r>
              <a:rPr lang="en-US" kern="0"/>
              <a:t>Baseload electricity generation</a:t>
            </a:r>
          </a:p>
          <a:p>
            <a:r>
              <a:rPr lang="en-US" kern="0"/>
              <a:t>Not weather dependent</a:t>
            </a:r>
          </a:p>
          <a:p>
            <a:r>
              <a:rPr lang="en-US" kern="0"/>
              <a:t>No carbon emissions during operation</a:t>
            </a:r>
          </a:p>
          <a:p>
            <a:r>
              <a:rPr lang="en-US" kern="0"/>
              <a:t>Not location-dependent</a:t>
            </a:r>
            <a:endParaRPr lang="en-US" kern="0" dirty="0"/>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598510" y="3464869"/>
            <a:ext cx="4556360" cy="3034536"/>
          </a:xfrm>
          <a:prstGeom prst="rect">
            <a:avLst/>
          </a:prstGeom>
        </p:spPr>
      </p:pic>
      <p:sp>
        <p:nvSpPr>
          <p:cNvPr id="7" name="Curved Down Arrow 6"/>
          <p:cNvSpPr/>
          <p:nvPr/>
        </p:nvSpPr>
        <p:spPr>
          <a:xfrm rot="18625176">
            <a:off x="3923459" y="3302730"/>
            <a:ext cx="2073500" cy="1713738"/>
          </a:xfrm>
          <a:prstGeom prst="curvedDownArrow">
            <a:avLst>
              <a:gd name="adj1" fmla="val 16362"/>
              <a:gd name="adj2" fmla="val 46859"/>
              <a:gd name="adj3" fmla="val 25000"/>
            </a:avLst>
          </a:prstGeom>
        </p:spPr>
        <p:style>
          <a:lnRef idx="2">
            <a:schemeClr val="accent3">
              <a:shade val="50000"/>
            </a:schemeClr>
          </a:lnRef>
          <a:fillRef idx="1">
            <a:schemeClr val="accent3"/>
          </a:fillRef>
          <a:effectRef idx="0">
            <a:schemeClr val="accent3"/>
          </a:effectRef>
          <a:fontRef idx="minor">
            <a:schemeClr val="lt1"/>
          </a:fontRef>
        </p:style>
        <p:txBody>
          <a:bodyPr rtlCol="0" anchor="ctr"/>
          <a:lstStyle/>
          <a:p>
            <a:pPr algn="ctr"/>
            <a:endParaRPr lang="en-US">
              <a:solidFill>
                <a:schemeClr val="tx1"/>
              </a:solidFill>
            </a:endParaRPr>
          </a:p>
        </p:txBody>
      </p:sp>
      <p:sp>
        <p:nvSpPr>
          <p:cNvPr id="8" name="Rectangle 7"/>
          <p:cNvSpPr/>
          <p:nvPr/>
        </p:nvSpPr>
        <p:spPr>
          <a:xfrm>
            <a:off x="3819027" y="5443802"/>
            <a:ext cx="2569934" cy="923330"/>
          </a:xfrm>
          <a:prstGeom prst="rect">
            <a:avLst/>
          </a:prstGeom>
          <a:noFill/>
        </p:spPr>
        <p:txBody>
          <a:bodyPr wrap="none" lIns="91440" tIns="45720" rIns="91440" bIns="45720">
            <a:spAutoFit/>
          </a:bodyPr>
          <a:lstStyle/>
          <a:p>
            <a:pPr algn="ctr"/>
            <a:r>
              <a:rPr lang="en-US" sz="5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STEAM</a:t>
            </a:r>
          </a:p>
        </p:txBody>
      </p:sp>
      <p:sp>
        <p:nvSpPr>
          <p:cNvPr id="9" name="Rectangle 8"/>
          <p:cNvSpPr/>
          <p:nvPr/>
        </p:nvSpPr>
        <p:spPr>
          <a:xfrm>
            <a:off x="613018" y="4159599"/>
            <a:ext cx="3419710" cy="1015663"/>
          </a:xfrm>
          <a:prstGeom prst="rect">
            <a:avLst/>
          </a:prstGeom>
          <a:noFill/>
        </p:spPr>
        <p:txBody>
          <a:bodyPr wrap="square" lIns="91440" tIns="45720" rIns="91440" bIns="45720">
            <a:spAutoFit/>
          </a:bodyPr>
          <a:lstStyle/>
          <a:p>
            <a:pPr algn="ctr"/>
            <a:r>
              <a:rPr lang="en-US" sz="6000" b="1" dirty="0">
                <a:ln w="12700">
                  <a:solidFill>
                    <a:schemeClr val="tx2">
                      <a:satMod val="155000"/>
                    </a:schemeClr>
                  </a:solidFill>
                  <a:prstDash val="solid"/>
                </a:ln>
                <a:solidFill>
                  <a:schemeClr val="bg2">
                    <a:tint val="85000"/>
                    <a:satMod val="155000"/>
                  </a:schemeClr>
                </a:solidFill>
                <a:effectLst>
                  <a:outerShdw blurRad="41275" dist="20320" dir="1800000" algn="tl" rotWithShape="0">
                    <a:srgbClr val="000000">
                      <a:alpha val="40000"/>
                    </a:srgbClr>
                  </a:outerShdw>
                </a:effectLst>
              </a:rPr>
              <a:t>carbon</a:t>
            </a:r>
            <a:endParaRPr lang="en-US" sz="6000" b="1" cap="none" spc="0"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
        <p:nvSpPr>
          <p:cNvPr id="10" name="&quot;No&quot; Symbol 9"/>
          <p:cNvSpPr/>
          <p:nvPr/>
        </p:nvSpPr>
        <p:spPr>
          <a:xfrm>
            <a:off x="1294173" y="3583992"/>
            <a:ext cx="2057400" cy="2209800"/>
          </a:xfrm>
          <a:prstGeom prst="noSmoking">
            <a:avLst>
              <a:gd name="adj" fmla="val 3758"/>
            </a:avLst>
          </a:prstGeom>
          <a:solidFill>
            <a:srgbClr val="C00000"/>
          </a:solidFill>
          <a:ln w="19050">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2243941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9" grpId="0"/>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438400" y="1600200"/>
            <a:ext cx="4114800" cy="4245320"/>
          </a:xfrm>
          <a:prstGeom prst="rect">
            <a:avLst/>
          </a:prstGeom>
        </p:spPr>
      </p:pic>
      <p:sp>
        <p:nvSpPr>
          <p:cNvPr id="2" name="Title 1"/>
          <p:cNvSpPr>
            <a:spLocks noGrp="1"/>
          </p:cNvSpPr>
          <p:nvPr>
            <p:ph type="title"/>
          </p:nvPr>
        </p:nvSpPr>
        <p:spPr/>
        <p:txBody>
          <a:bodyPr/>
          <a:lstStyle/>
          <a:p>
            <a:r>
              <a:rPr lang="en-US" dirty="0"/>
              <a:t>There are CLEAN ways to make electricity</a:t>
            </a:r>
          </a:p>
        </p:txBody>
      </p:sp>
      <p:sp>
        <p:nvSpPr>
          <p:cNvPr id="5" name="Rectangle 4"/>
          <p:cNvSpPr/>
          <p:nvPr/>
        </p:nvSpPr>
        <p:spPr>
          <a:xfrm rot="16844961">
            <a:off x="2448777" y="3251417"/>
            <a:ext cx="1838966" cy="923330"/>
          </a:xfrm>
          <a:prstGeom prst="rect">
            <a:avLst/>
          </a:prstGeom>
          <a:noFill/>
        </p:spPr>
        <p:txBody>
          <a:bodyPr wrap="none" lIns="91440" tIns="45720" rIns="91440" bIns="45720">
            <a:prstTxWarp prst="textArchUp">
              <a:avLst/>
            </a:prstTxWarp>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solar</a:t>
            </a:r>
          </a:p>
        </p:txBody>
      </p:sp>
      <p:sp>
        <p:nvSpPr>
          <p:cNvPr id="6" name="Rectangle 5"/>
          <p:cNvSpPr/>
          <p:nvPr/>
        </p:nvSpPr>
        <p:spPr>
          <a:xfrm rot="879447">
            <a:off x="3601064" y="2229172"/>
            <a:ext cx="2334451" cy="923330"/>
          </a:xfrm>
          <a:prstGeom prst="rect">
            <a:avLst/>
          </a:prstGeom>
          <a:noFill/>
        </p:spPr>
        <p:txBody>
          <a:bodyPr wrap="none" lIns="91440" tIns="45720" rIns="91440" bIns="45720">
            <a:prstTxWarp prst="textArchUp">
              <a:avLst/>
            </a:prstTxWarp>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nuclear</a:t>
            </a:r>
          </a:p>
        </p:txBody>
      </p:sp>
      <p:sp>
        <p:nvSpPr>
          <p:cNvPr id="7" name="Rectangle 6"/>
          <p:cNvSpPr/>
          <p:nvPr/>
        </p:nvSpPr>
        <p:spPr>
          <a:xfrm rot="17938247">
            <a:off x="4784457" y="3690574"/>
            <a:ext cx="1838966" cy="923330"/>
          </a:xfrm>
          <a:prstGeom prst="rect">
            <a:avLst/>
          </a:prstGeom>
          <a:noFill/>
        </p:spPr>
        <p:txBody>
          <a:bodyPr wrap="none" lIns="91440" tIns="45720" rIns="91440" bIns="45720">
            <a:prstTxWarp prst="textArchDown">
              <a:avLst/>
            </a:prstTxWarp>
            <a:spAutoFit/>
          </a:bodyPr>
          <a:lstStyle/>
          <a:p>
            <a:pPr algn="ctr"/>
            <a:r>
              <a:rPr lang="en-US" sz="5400" b="1" cap="none" spc="0" dirty="0">
                <a:ln w="19050">
                  <a:solidFill>
                    <a:schemeClr val="tx2">
                      <a:tint val="1000"/>
                    </a:schemeClr>
                  </a:solidFill>
                  <a:prstDash val="solid"/>
                </a:ln>
                <a:solidFill>
                  <a:schemeClr val="accent3"/>
                </a:solidFill>
                <a:effectLst>
                  <a:outerShdw blurRad="50000" dist="50800" dir="7500000" algn="tl">
                    <a:srgbClr val="000000">
                      <a:shade val="5000"/>
                      <a:alpha val="35000"/>
                    </a:srgbClr>
                  </a:outerShdw>
                </a:effectLst>
              </a:rPr>
              <a:t>wind</a:t>
            </a:r>
          </a:p>
        </p:txBody>
      </p:sp>
    </p:spTree>
    <p:extLst>
      <p:ext uri="{BB962C8B-B14F-4D97-AF65-F5344CB8AC3E}">
        <p14:creationId xmlns:p14="http://schemas.microsoft.com/office/powerpoint/2010/main" val="177349900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94" name="Picture 10" descr="http://neofronteras.com/wp-content/photos/central_fision.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43692" y="2754868"/>
            <a:ext cx="3899761" cy="2449051"/>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2" descr="data:image/jpeg;base64,/9j/4AAQSkZJRgABAQAAAQABAAD/2wCEAAkGBw0NDAwNDA4PDQ0MDQ0MDQ0MDxANDgwMFBEWFhURFBQYHCghGBolGxQTITEhJSkrLi46FyIzOTMtNygtLi0BCgoKDg0OFBAQFywcHBwrKywrLCwrLCwsLCsrLS0sLywsLCwsLCwsKzcsLCwtLCwsLCwsLCwsLCwsLCwsKywsLP/AABEIAOEA4AMBEQACEQEDEQH/xAAbAAEBAAMBAQEAAAAAAAAAAAABAAIDBQQGB//EAEAQAAIBAgIFBwoEBQQDAAAAAAABAgMRBBMFEiExQQZCUWFxkdEUFSIyUoGSobHBIzNysiRic8LwNIKDojVDU//EABoBAQEAAwEBAAAAAAAAAAAAAAABAgQFAwb/xAAwEQEAAgECBAQFAwUBAQAAAAAAAQIDBBESMUFREzJxgRQhM0JhUpGxBaHB0fA0Iv/aAAwDAQACEQMRAD8A/Q0bDUJFQAyoGVAyoCoxYYhlAVGLCSGVixKgZUYsoGVixKgZQFYsQgKgKgKjEqBgYsqBmSBhH0KOXLsFEVMAZUYlQMICwjEqAqAqMQkhlYsWVAyoGUYsrEFRiwMqdPWUnujFXk/ou0xvkikM8WKck/hqM432+byttv8ALkDJiGVAwjEyQMDFlQMqBlR9AjluwSKQBlRiyo62A0TrJTrX27VBbNnX4Hna/Z60xdZdOOEpJWVOHwpnnxT3evDXs0YnRlGafo6j4OHo/LcZReYY2xVlxK+ja0G0oOaW6UVe67D2i8S1rYrR0eJpptPY1vT2NHo85YsJIZWLFlQMqMWUDKxBUNKlKclCKvKTsvEkzFY3la1m0xEN2OcY2ow2xhtk/bnxZ4YonJbjno2s0xipGOvXm8ZtNEFQMqAqMSoGBiyoGZIGEd85jrm4VlThKT1Ypyb4LaTkR83o83V9l4Pa0r3Tt22ZOOGXBbs7WEwNOklZKUuM2rtvq6Dym0y960iHqMWSAgIDl6YwsakXJL04q6a3yXQz0x22l45acUb9XzhtNJiwgKgZUYsoGVixZUdaNPyWg5y/OqqyXGC6PuzTyXnJaKw38VIxVm9ubjv/ADtNytYrERDQvabWmZYmTAFQFQFRiVAwMSoGVGJUd85jrEK+g0NRUaKlzp3bfVeyR43n5tjHG0bveYPRAQA3YBAwnNIDxVp3dlvbsjKGLn6ew8V+JFWbdpW49faeuK3Rr56R5ocY2GqCoxYQFRiyo6uhsEn+PUXow9RPnSXHsX+bjwzZNv8A5htabFvPFLxaTxWbVb5sdkfuxp6bRxSarJvPBDyM2mkxCAqAqAqMSoGBiViGUBUd05rqoDraL0jGEMueyzerJ7rPgzyvTrD3x3iI2l6a2OitustnXcxisvSbxHVnR0jCavF7eMXsYmkwVvE8noVZNbDHZlu1zqga/KLbC7Ju0VMbC9tZXvbfxMuGezGb17tkFq+lJ3fBcF1mLJy9LYpS9BbXe76uo9sVerWz3jbhcw92qGUYsqAqPTo7BOvUtuhHbOXQujtZhkvwQ9MWPjtt0dPTWJVOmqUNl1qpLmxRp0rN7N/JeMdN/wBnzx0YhyZnf5hlQMIGZIxCBlQFRiUBWIZRiEd25znUVwK4FcAAzpVpQd4tr6PtQmInmsWmOT0+cp8VF96MPDhn40tNXGTlsvqr+XxMopEMbZbS8zM3kcySVlJpdCbsNoOKe7WZMQEDKjFlGVKlKcowgryk7JCZiI3kis2naH09GlDDUbLgryl7UuLNC95tO7p48cUrtD5jF13UnKb47upG5hpwx+ZaGoycdto5Q0Hs1wyoCoxZUDCBlQMqMSpIKjEqAI7hz3UVwK4EAAVwgKAICoGEBUDKMWVAVHa5OUV+JVe+6prq4v7GtqLcobelrzsw09i7/hRfXLs6Dzw04rfiHrqMnBXaOcuIzfcwFRiAFYgoAxYsqBlAyoxKgZUAR2rnPdNXArgVwIoAK4QFQNhAUBUDCMWUDKxd7ATyMHry2a7lP7L6I080732h0NPHDj3n1cGrUcpOT3ydzax04a7NLLk47TLBno8mLKgCBlQFQFRiVAwMWVAyoCoCo7NznukrgVwK4HrpaPqTSlGVNp/zbu3YYTkiOb1jFaY3hn5qq9MPifgTxar4Fx5pq9MPifgPFqngXXmit0w+J+A8Wp8PdeaK3TD4n4F8ap8PceZ63TD4n4Dxqp8PdPQ1fph8T8B41T4a/wCB5lr9MPifgXx6p8Nf8DzJX6afxPwL49T4a/4b8JoR6yzZLZtcI3aa62YWz/pZ00vW0tenXbVp3tqtWil6LjbZbotbd1mOCN7byz1M7U2hx2brnAqAAKjFlQBAyoCoxKgKgKMQgZUdg0HRIEAAVwM1Xmt05fEycMdl47R1ZrF1Vz38jHwq9mUZrx1Kx1X2ieDVnGoufOFXpXcY+B+WUarvA85Vur5k8Ce7KNTXrC861uhd5j4N2UaincrS9boXeIw37LOoxx1MtLVuFl8z1rp46y17aqfthpqaXqx1W3ufrJekk/ruRjmx1rETD00+W15mJU6FSrT8odRTU9qSW5J229D37PmeeK/DbeXpnxzeu0c3iOhDlyGVAEDKgKgKjFlQMAZUDKjFlQBAUdc0XQQEBAQAEQBcoAgKIqBhAVG/DYPPhXivXjBSh+tPd79qNfUeWG3pPNPo1clcTtrUJ+rKScE+bO21e+3yNeKb1mezatk2vFZ6ssfQdKo+h7jLHlmnowzYIv8APq8x0I+fzcuYmJ2lFYsWUAQMqAqMSgYYhlAVAVAVHWNF0EBAQFcAuEFwIoAgKAIioAOryf8AWrfoj9TX1PKG3pOdnMxeHysTWnHYqjjNW5s9t/s/eNNysaz5TV1aqWKw6mvXWyXVNHhkpwW2bOHJx13cRq2x8DZ01t44ezT1dNrcXcM2mmAgKjEqBgDKgKjEqBgBUDKjqmk30BAQFcAuBBAUVwgACogBlR1+Tv8A7/0w+sjW1PKG5o+dvZ4tK/md5NN93saz7ff/AANF4rKqWl6lT0Z9XRL3Htmx8VfzDw0+Xgt8+Us9L4XUnrLc9/aaeK/DaJdDNj46TDnHTcYBAygKjEqAIGUBUBUBUDA6hpt5XIK4EUAN0EVwACCAoLgBURUdnk5uxH/F/caup+33buj+72/y8OlvzO8ml52XW8q+7wm457t4OosRh3CW2dNW63Hg/saGox8Nt45S6mly8ddp5w4taDhJxfA28F+Kkfho6nHwZJ7T82tns1wVAwAqMWVAVAEBQMqAI6Zpt5AQEBAQQFEBAFyoAC5UAHc5OepiO2n/AHGpqvtb2j5W9ng0t+YNLzk1vlq8Buue3YLEujUjNbUtkl7UXvRhkpx1mGeLJOO0WdDTOHTSqw2xaTuuMXxNPT24b8M9W/qqRfHxR0+fs4x0XKDYAVAVAUAQFQFRiAFR0zTbqAgICAgC5RXCACuVBcACIo73JxfhV/1R+hp6rnDf0XKzm6X/ADBpfNK63yR6vAbrmgqOxoauqkJYefBOVO/FcY/fvNPU49p44dDR5d4nHPs5WJpOnOUHzX8uBtY7cdYlpZacF5r2aT0eQCBlAVAEBQMqAICo6JqN1XAgK4EBBEUFwK4AERQBFco+g5OfkVv6n9qNLVeaHR0Xlt6uZpf8wml88+hrfJHq55vuYCoypVXCUZxdpRaafWSaxaJiVraazEx0dPTEY1adPEw3SWrNey+h9juveaun3pacct3VRGSlcse7jm40AVAyoAgKAqAICoijoXNRuK4FcCuBXAgACCIoAiuUAAEfR8nP9PV/qv8AbE0dV5o9HS0Xkn1cvTHr940vnn0XW/Tj1/25x0HKFwAqPVhsZqUq1KSbhUj6NubU4Ps3dx5Xx72raOcfw9seXhpak8p/l4z2eAKgACoioGAFQBAVHQuarcRBAVyiAgAIrgVygCIAAio+k5O/6Wf9WX7YmhqvPHo6ei+nPr/pydM+uTS+f2XW/T93OudFygVAEBQFQARUBUDAAgKgKAqOhc1W2rgVwK4BcCuBAQQAQRFBcAKj6jk8v4R9dSf0RztV5/Z1dF9P3cfTPrjTfUXWfSn2c06TkAqAAKgAioCoAAICoCgCAqPearbQEBAQEBBEUFwK4AVEAXA+q5Pr+DXXOf1OdqvqOto/pONpr1yab6kLrPpT7OYdRxgUAQARUBUDAAgKgKAIioANvnCj7f8A1l4HO+Kxd/7S9fHp3Kx1F89e9NfYsajFP3HjU7tkcRTe6cX/ALkZxlpPK0MoyVnq2JnozVwK4BcqICALgVwAqC4H1ugV/BQ65VP3M5up+pLr6P6Ue7i6b9Ymm+pH/dF1f0be38uQ6sFvlFdrR0pyUjnaP3cSbRHVg8TT9uPeYznxfqhj4le7F4ul7a+Zj8Ti/Uni17sfLKXtfKXgT4vD+r+0/wCk8WndeWUva+UvAvxeH9X9p/0eLXuvKqftL5ljVYf1HiV7nPh7ce9GcZ8U/dH7nHXuyU09zT7GmekWrPKd13gmYAgKAICo+d8rR8w8OFeVg4WyNSb3Rfv2ETaG2Dmtz1exu5YmY5fJInbk9VPG1o89v9STPaupyV6vSM146mWOqvntdiSE6nLP3E5rz1YeVVf/AKS+JmPjZP1Sx8S/crGVVz377MsajLH3L4t+7bHSNVb3F9q8D0jWZI/LKM922OlHxgvdK32PWNdPWv8AdnGp7wwnpSfCEfe2/Ak663SsE6iekNMtJ1epdkfE851mWfx7MfGu0y0hUfPfusvoYTqMs/cx8S/d+jckZOWjKEm223Wd27v82ZN5n5zO76L+nb/D13/P8y4nKp/h1OxfuRLcl18b6e//AHWHx2ajyfMbLNQNlmoGyzUDZZqBss1A2WagbLNQNmUcQ1uk12Nmdcl68pmPdfnDfDF1On4ke9dZmr139V8S0M5Yyb3WXYvEztr8s8to/wC/KzklqdaT5z7zwnPlnnaf3YcU90qsvafeyRnyR90/vJxT3eKOHpLmr33f1PNlvLbFpbkl2KxGJ1wLXAtcC1wLXAtcC1wLXAtcC1wBtPftA/T+ScbaLw1vZqPvqzPWvJ9PoP8Az09/5lwuVcb06q/lf1Qnky1v0L+j4V0Xwl3o83zG7B0p9Me9hd4DhU6F3oLvA1avs/NA3halXo+aBvDJU6nUveE3hkqMuMl7lcG7ZGkuLb+QTdti0t2wjE64FrgWuBa4Hm1ystlrg2WuDZa4Nlrg2WuDZa4Nlrg2WuDZa4Nlrg2WuDZZgNn6xyW/8XhOulfvk2ekcn0+ijbBj9HB5VytSrN7lTm+4TyZauN8GSPxL4FYqL4nm+Y8OWxVE9zCbLXCbLXBstcGy1wbLXBstcGy1wbLXBstcGy1wbLXBs8uYGazALMAswCzALMAswCzALMAswCzALMAJSuFj5PqND8ua2Fw1LDPD0qsKMdSElOVKWr17Gm+4y4nQw/1C2OkV4d9nh01ynq4uE4KjTpRqRlCXpyqPVe+2xDiZZP6jN6zXh23fOwo24mLRnI3wdg85ndlmBFmAWYBZgFmAWYBZgFmAWYBZgFmAeTNKyWaBZoFmgWaBZoFmgWaBZoFmgWaBZoFmgWaBZoFmgWaBZoFmgWaBZoFmgWaBZoFmgWaBZoFmgecqICAgICAgICAgICAgICAgICAgICAgICAgICAgP/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638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43692" y="788011"/>
            <a:ext cx="1958115" cy="196685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639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591054" y="795239"/>
            <a:ext cx="1952399" cy="19523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1828800" y="5269468"/>
            <a:ext cx="5791200" cy="369332"/>
          </a:xfrm>
          <a:prstGeom prst="rect">
            <a:avLst/>
          </a:prstGeom>
          <a:noFill/>
        </p:spPr>
        <p:txBody>
          <a:bodyPr wrap="square" rtlCol="0">
            <a:spAutoFit/>
          </a:bodyPr>
          <a:lstStyle/>
          <a:p>
            <a:pPr algn="ctr"/>
            <a:r>
              <a:rPr lang="en-US" dirty="0">
                <a:hlinkClick r:id="rId5"/>
              </a:rPr>
              <a:t>http://www.thirdway.org/e-binder/we-need-a-mix</a:t>
            </a:r>
            <a:endParaRPr lang="en-US" dirty="0"/>
          </a:p>
        </p:txBody>
      </p:sp>
    </p:spTree>
    <p:extLst>
      <p:ext uri="{BB962C8B-B14F-4D97-AF65-F5344CB8AC3E}">
        <p14:creationId xmlns:p14="http://schemas.microsoft.com/office/powerpoint/2010/main" val="174011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22313" y="3429000"/>
            <a:ext cx="7772400" cy="1362075"/>
          </a:xfrm>
        </p:spPr>
        <p:txBody>
          <a:bodyPr/>
          <a:lstStyle/>
          <a:p>
            <a:r>
              <a:rPr lang="en-US" sz="6600" dirty="0">
                <a:solidFill>
                  <a:srgbClr val="99CC00"/>
                </a:solidFill>
              </a:rPr>
              <a:t>The importance of electricity</a:t>
            </a:r>
          </a:p>
        </p:txBody>
      </p:sp>
    </p:spTree>
    <p:extLst>
      <p:ext uri="{BB962C8B-B14F-4D97-AF65-F5344CB8AC3E}">
        <p14:creationId xmlns:p14="http://schemas.microsoft.com/office/powerpoint/2010/main" val="36568579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24927" y="763984"/>
            <a:ext cx="2705100" cy="38290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Rectangle 2"/>
          <p:cNvSpPr/>
          <p:nvPr/>
        </p:nvSpPr>
        <p:spPr>
          <a:xfrm>
            <a:off x="632771" y="636487"/>
            <a:ext cx="2289409" cy="461665"/>
          </a:xfrm>
          <a:prstGeom prst="rect">
            <a:avLst/>
          </a:prstGeom>
          <a:noFill/>
        </p:spPr>
        <p:txBody>
          <a:bodyPr wrap="none" lIns="91440" tIns="45720" rIns="91440" bIns="45720">
            <a:prstTxWarp prst="textArchUp">
              <a:avLst/>
            </a:prstTxWarp>
            <a:spAutoFit/>
          </a:bodyPr>
          <a:lstStyle/>
          <a:p>
            <a:pPr algn="ctr"/>
            <a:r>
              <a:rPr lang="en-US" sz="24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Energy Poverty</a:t>
            </a:r>
          </a:p>
        </p:txBody>
      </p:sp>
      <p:sp>
        <p:nvSpPr>
          <p:cNvPr id="2" name="TextBox 1"/>
          <p:cNvSpPr txBox="1"/>
          <p:nvPr/>
        </p:nvSpPr>
        <p:spPr>
          <a:xfrm>
            <a:off x="3276600" y="4724400"/>
            <a:ext cx="5486400" cy="1754326"/>
          </a:xfrm>
          <a:prstGeom prst="rect">
            <a:avLst/>
          </a:prstGeom>
          <a:noFill/>
        </p:spPr>
        <p:txBody>
          <a:bodyPr wrap="square" rtlCol="0">
            <a:spAutoFit/>
          </a:bodyPr>
          <a:lstStyle/>
          <a:p>
            <a:r>
              <a:rPr lang="en-US" b="1" u="sng" dirty="0">
                <a:solidFill>
                  <a:schemeClr val="bg1"/>
                </a:solidFill>
              </a:rPr>
              <a:t>Energy access </a:t>
            </a:r>
            <a:r>
              <a:rPr lang="en-US" b="1" dirty="0">
                <a:solidFill>
                  <a:schemeClr val="bg1"/>
                </a:solidFill>
              </a:rPr>
              <a:t>is about providing modern energy services to everyone around the world.  These services are defined as household access to electricity and clean cooking facilities (e.g. fuels and stoves that do not cause air pollution in houses).        -  International Energy Agency</a:t>
            </a:r>
          </a:p>
        </p:txBody>
      </p:sp>
      <p:pic>
        <p:nvPicPr>
          <p:cNvPr id="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962400" y="1905000"/>
            <a:ext cx="4571673" cy="17525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a:off x="24877" y="6553200"/>
            <a:ext cx="3505200" cy="276999"/>
          </a:xfrm>
          <a:prstGeom prst="rect">
            <a:avLst/>
          </a:prstGeom>
          <a:noFill/>
        </p:spPr>
        <p:txBody>
          <a:bodyPr wrap="square" rtlCol="0">
            <a:spAutoFit/>
          </a:bodyPr>
          <a:lstStyle/>
          <a:p>
            <a:r>
              <a:rPr lang="en-US" sz="1200" b="1" dirty="0"/>
              <a:t>International Energy Agency</a:t>
            </a:r>
          </a:p>
        </p:txBody>
      </p:sp>
    </p:spTree>
    <p:extLst>
      <p:ext uri="{BB962C8B-B14F-4D97-AF65-F5344CB8AC3E}">
        <p14:creationId xmlns:p14="http://schemas.microsoft.com/office/powerpoint/2010/main" val="17514363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2" name="Picture 4" descr="Image result for population of the worl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33600" y="2901328"/>
            <a:ext cx="5200650" cy="3590926"/>
          </a:xfrm>
          <a:prstGeom prst="rect">
            <a:avLst/>
          </a:prstGeom>
          <a:noFill/>
          <a:extLst>
            <a:ext uri="{909E8E84-426E-40DD-AFC4-6F175D3DCCD1}">
              <a14:hiddenFill xmlns:a14="http://schemas.microsoft.com/office/drawing/2010/main">
                <a:solidFill>
                  <a:srgbClr val="FFFFFF"/>
                </a:solidFill>
              </a14:hiddenFill>
            </a:ext>
          </a:extLst>
        </p:spPr>
      </p:pic>
      <p:pic>
        <p:nvPicPr>
          <p:cNvPr id="3"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
            <a:ext cx="3657600" cy="242337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 name="TextBox 1"/>
          <p:cNvSpPr txBox="1"/>
          <p:nvPr/>
        </p:nvSpPr>
        <p:spPr>
          <a:xfrm>
            <a:off x="2133600" y="6483289"/>
            <a:ext cx="1828800" cy="369332"/>
          </a:xfrm>
          <a:prstGeom prst="rect">
            <a:avLst/>
          </a:prstGeom>
          <a:noFill/>
        </p:spPr>
        <p:txBody>
          <a:bodyPr wrap="square" rtlCol="0">
            <a:spAutoFit/>
          </a:bodyPr>
          <a:lstStyle/>
          <a:p>
            <a:r>
              <a:rPr lang="en-US" dirty="0"/>
              <a:t>BBC</a:t>
            </a:r>
          </a:p>
        </p:txBody>
      </p:sp>
      <p:pic>
        <p:nvPicPr>
          <p:cNvPr id="2054" name="Picture 6" descr="Image result for population of the world"/>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295400" y="169491"/>
            <a:ext cx="2541586" cy="254158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903161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6" descr="http://msnbcmedia.msn.com/i/MSNBC/Components/Photo/_new/g-cvr-091124-nuclear-power-230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2033" y="2672434"/>
            <a:ext cx="5478682" cy="35168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AutoShape 2" descr="data:image/jpeg;base64,/9j/4AAQSkZJRgABAQAAAQABAAD/2wCEAAkGBxMSEhUTEhIVFhUVGBgYGRgVFRUYGBoWGh0YGhcXGBUZHSggGB0mHRgYIjIhJSkrLi4uGB8zODMsNygtLysBCgoKDg0OGxAQGzUlICUtLS03LS0tLS8yKy4vLS0tLi8tLy0tLS0tMi81LS0tLi8tLS0tLSstKy8tKy0tLTArLf/AABEIAJEBWwMBIgACEQEDEQH/xAAbAAACAgMBAAAAAAAAAAAAAAAEBQIDAAEGB//EAEsQAAIBAgQDBQQGBgcIAAcBAAECEQADBBIhMUFRYQUiMnGBE0KRoQZScrHB8BQjM2Ky0QdDgpLC4fE0NVNjc3SDsxYkRIS0w8QV/8QAGwEAAgMBAQEAAAAAAAAAAAAAAgMBBAUABgf/xAA1EQABAgQDBAkDBQADAAAAAAABAAIDERIhBDFBEyJR8AUyYXGRobHB0TOB8RQVQlLhI0NT/9oADAMBAAIRAxEAPwDnrPaJa37J0tkTKMUVSpO4lY0P8qptYkKwJtLodRLieamWOnA0PetMjFXBVhoQRBB6irYziRqyjXqo97049NedelpGmS80XOOeYV2K9iTmRHCNsPaA5TxWcusHbpFWPbssmYO4ceIFBBHBgQ3DQH486DsuBodjv+BHUfnepEFG8vgQfvBFTT2oatZLpexrq3rZsswe4q5UXUNdtasbQJEZ0PetkneV2JpRiuzjaYDMjo6hlYMq5kMw2VjKnQ6HYgihD3SHQkayCDqrDrzHPyrpWy4yyW0D5u/sAl5tBc6Wrp0b6tyDsxqs4GC6odU59h4qy0iO2g9YZdo4JK+AuLClSQRmUr3hB2YEToePl0qFyy6GGVldZBBBBIG+nQfKqyhBKMIYEiDoQw0Knlr8/WrbOIcGVdldeIYgwNvhHw8qtXVPdWxiWgDMcsyJM5W0nfyHyqwYnUkosyNQMpVhxASAPz0rS4x4Osq0ZgQGgjaM23GPUVMYkyJS22UR4QAy9csHb86V0uxdV2o68EvKbmUqywLgWDoB41HHadxpyiTmCdYADwRzBGu4gid+HWh8HjAjBggkcmYZl4oZkaeX4UTiLNsZbiBsj7QRCtxQiNOMa7jjvSpUmnTT459k0moVjPX5+f8AUxOKvRlLi4vJ8tzTfQNJXjtB4cBU8WbUBmw+UHjbdlIPEFXzD4RIoW4qEaMfVR6TB+PLQ1mFuZZHtO6d4zA+Y03HLzHEUFxcfCkhrrOv3yK17OyfDdIP1biEegZCwPmYqtVq25aaYORuRlNQdiDvrNTS0T7sRymI89asMicSszE4aQm0ZKtRVi1tVqYSnLKLlJRU1FaRauVKApLitAVMCrFw55VdZwx40BcFAY4mQCqt2Jqb4QimVmzV/sqQYt1dZgwW3QWGwsCauNqjRarRt0kxJlXW4cNbIJXcsjlURgwaYtaqS2KLaSS/0ocbhJ3wBFSXBc6deyisNsHeo2xUjAMSB8Ka3YHAinbYQGh7mDPKi2wNio/QuYampZfwXEUCyRXR2cOaufs4NuK4Rw2xUno50QTZZcoUreIw5Rip3BINdXb7JERFGY3swFs0bgH5ChOLaCnM6GiFhM7291x2Hw5CM/SBQBWu4xOAGUKBSvFdlqNI73Th/nUsxLTmojdGRGgU6DzXMFajkpzdwKrqdelLbynlFWGvDslQfCfD6yFbSh3FFMKqZaYFzShiKhFXkVDLUpwKW3u0711RmuuWRY8RlkEnXmRrrxHlVWF7Vv22DLdcEc2JHkQdCKDtsQQQYI1FEXbcj2ijukwY2VuXkdx68qXQ0WlZbVbjed1fiMW5OcEQxOhVTB3K6jbl08jVg7Qe4i22yHL4CbduYO6Tl2J1HXzoKxcA0OqncD7x1H53oi72ddUx7NzIBBCsQynUMNNQRXUtFioqebhTwvaDKGUhCr6EG2hgiYYabiT8TV+A7Tew5OW2wIKupRcr228SmBsRWx2PiLil1sXCRGbuNJnZgI121jz40Thfo3i7gy/o9wQCVLLlHMqS3Ph186FxhSM5dqICNMUz7Ef2vYD21uWwrwpYMwl3tCAQ543bXhbmpVucJXxQcA+zQMoExmEgbNo2/P4866b6NdhYxD7N7TLbYhgxKfqroBy3As6/VZfeUkVQ30RvXLjGwqKVaHtlo9m+8CR3rZBzKeKkA6g1XhRWQ3FhdbQz8irMaFEiNERrb6iXmEk/SlzZ/YW8p0ZAbgGo1jvacxyPlWlurGX2aTurTcHp4v8AQ10n/wAA4kEHPZAI1DOwjmJyn0NbP0KCyLmNwyjXKS2s8JBjfjrTf1MAfy9Uj9LiD/H0XOe2tmT7KAfqswyt9YTOm+nnyBovB4u2soyNkaA4zyAdO+IXSYHPgYMAU8tfROwYnHox2YW7ZeRp9U7/AOVGWPobY/42Jf7OEugFeUkQfOf8luxeHIkXeqNmDxIMw30XNYoC2cjBzAkHOuoOzeH0IqVhkPBh5sD/AIfyI5V1+J+i1pbagpi2RCSWPsFcLHu5jrtqCNQf3QK0ewMFb37p5XcXbU8wIQMdKAYuGRK5PYEbsFFDp2A7SuWQoe4c25ynT+6TyP39DWWriT7wI6Df4866V17NXxC0fs3cTc67Kij59K0MbgZZhaV4AP7F5gaHV72o0BmONTt+DXeCE4fi9vik5UbjbyjWtqKbXu28OVKrhoBESBaQ/wADEfGlSxuNqtwYhcJOEl5/pLCNhOqYZg8NCpqKNwluaEUUywi0UQyCz4Danoq3bq9LQrLQohFqk5y2ocMLEtVYturEWrQtILlcbDCpyVnsqICVIJQ1JohIYWqkLVEZai1RUi2YCoKVWwq9hUctECgLVQFqxTUwtSC1BKJjZLQVTuKKsJw3HXceRqgCiLFKfkrkHNF27AqwpUre1bIqoStVoEkHftxtvz/lSTFW4rorw0pNjLdPglU8U2y5/FLy/wA6R4m3BrpcStJMetakFy8tj4dppYwqphVz1Q5q2FmNVTVXNSeq4opJ4C6S1iuzv6vCG59nDFvvFMMP2ioBW12feAO49klsHzk0ksfT9nzL7FVYg5DmJXNwDDTQ85/nSq/9NsYdAyIf3bY0/vTWIMJiHWJ8T+V7U4zDsEx5BdvbxuJ9zs+OrXrS/IAmiVu487WsOn2rlxv4VFeeL9KMVcU22vsCSCrCEM690lY7pn0McJpXdx14nv3bhI+s7EgjzNG3o55zclO6TYMmr1S6+KX9pisLa/sE/wAbih7uMCqGudqrlJIBt2rWpESB4jpI+NeaX3N2bhMv75O54BvwPoeJqNhhsfCd+h4MPL+dNb0a2V3JTulDOzV6Ie2sJlZjjsVcyxIUlDrxACLI/nQg7SwuIuKbKXjcQapcdgcRbEkoHDz7RZZlBMEyONcPBRuo+BB+8EH4GpnukOhI1lSDqpGsTzGmvkab+3QpWmk/ucWcyB2hdjj+38NauAL2fadCAyuxzF7Z2YZl08p0II4UOPppdUkJYw1sEd0pa25HU6jh/pVbBcZZzaK2bvcBbvudG6Wrx3+rcg7MaTWezrpPs2QqQYBcZQG+qWaAJ/PGogQIEpObIjP5U4iPHmCx02nL4Ti59NMc2ntspXgqIJ+XD7qFXtzEXCM+IulWP/EbQ8tDt+eFBrhRrnuKrp7oliY3EjuyPPbyojCCyXWFdwdGBIQBtdQBOnEa8x52tnDAs3yVMxIrjvO8T7eqY38x1JMzJMmQ31gfz91VXsI19S6r+sSA4A8S+6w4TA/DQZQTbmJKwFVBAOyzIPVp4fnQUNbxbyDmJI8MknTiv5/lSr5jPnn8J5pydkefL/NUP+gQNXQes76+7MT8jyqywEUggsSNtAv8/h5jjRNzC5ouW4yNvJACtxUnQAfd5RNS20G7Zug0Hqx+BgcjNSHVBKc0sNvH3RBURmRVAPrB5a6Ry029avSy3vmB10jyX/KqsNiCp0AAO4G/97eflPnRX6PlPeOm401I5xw9aXMtKlzWxGkHLVZh7OutM7NuqcHaz6KNhwkmNzNG2konRKllNwuxdLTirba0Qi1BFq9BVZxV+G1TVatUVFRVoFJJV1jVgFbrYFbigmmyUIrUVZFRipmoIVZFairctaipmgpVeWsy1ZFbArpqQ1VhaItQOtVzWpoTdMaaUdbvVbnoC0a2L2p6yKSWK6yPIXU712gblyt3XoZnprWKvEjTVGKZTMiPKk2MwytsabX1nakuOB/00q3BF7LIxrhSahNKL9kqYNDOKMdztMjrQzitETXnwROyGZariiGSoZaKaaHLlVWmDWs65vfXxdV2D+fA+h51dh+y3BylGDgwVynMPTejBg7iMJyoeVxlBjiCniIOo21E0BcFuAO4WSWzbzGKY4nCyub3lHe6r9bzGx9Dzp5i+x8NaK3Ld1nV5gKuqkRKszEEb6d3aqExnsnV7dpSy7G4S+4IIyrlEQTuDQ7SoTaPZFsqbOPukFu2ykED/PpHGdqYXewrwVbuTLbfYuyrB1lTmI10J6jWnOLvs3ft/q0b3bcKFPFTliRynh60ENAVM5WMnz4NHMT8CRxrq3G4XbNosboSzhLTKyvfAdR3Mis2bclJOUTtGu8jiKrwmKspmBtF1YR33iDwcBQNRynUEjjQ2LtFGI5cvkQeVaud4ZuPvD/F68evnR08SlVnQXHOqPwfar2HMLbKMMrplXLctndWMSQRxnrTPt3B+1UXkYvCSrHVnsrA73/NtaK/Ncrc6QWFLwg1b3OpPu+p26+dPPo9ca2fZ3mFq2xzK76G3dAIW4EOrKfAwiCrEE0mMyk7RnWHmFYgRKgYT+qdf6lJAZ1HiHzA4+Y/PGjezV74YKSNmCgmCfLYH8KP7YwaYdhdW3rmIdC027d0Q2TTV0ZTmUkiVPGDS+5jiZK91H3tr3V55SBvwIJk6DiKY1+0bNuRSXwtk+T8xzNdFcwyx3nAkZly94+RgwOWp0IoS46r4UiYkt3iG+so2HlB49K12fcBUDhwP5+dXGyzSY8PiJMCPxPQa8eBpJtmrQuLKGGxBLN7Qlg2jA/xD/L74idzAFTqwC7hjqSOYA8RE6xpGu0GtJdVDCDMeDMNCOK5Dp6n8RRdu5nGRjqfAx1Ib6v5+ekLJIMxkpDQ8UnPT4591TaePAI6nU+nLj6GJpr2XgXug6Qq6lzsp5dSeQ6GrOyOwiQHvyqnREX9pcPJeS8c07dNaZ9qdrizFu2Fzrsq627Xl9d99eHxlESLM0sufRMhYekVxLDhx554ogNaw6hUElgN9yODPyHJB61Qizr+fhSjDXC+rHUak7kjz4t948qMt4iSDMR8hQBpae1FEpitlK2iZpaq5bVZgrodZHqORo5LdA56CHACGW3UwlFC1UxapRerLYKECVLJRQt1IWqGtMEFB5KiVo72VRNmurXGCUFlrWWjPY1nsqKsJexKEy1FgaNFmovbrqwuMEyQMVqiGt1WUo6kmghZMCqC1XXuVDOa4LnulZRY0LcNW3Hoa49MAVd71W7xQmJQMKtvNQNy7Bp7BwVGNFAEjkleJtZTFCOKc3gHFLL9kirbYnFY8SFSZjJCkVGpkVGKZUFARvaPa13EWxnbvWwZy90MuneKjSRx6a8DSHDrrMVNsSQQVMEbVO7EB1EK3D6rcV8uI6dQaFrAwSGS9E95eZk3Rtq8BofCd+nJh1H8xxoa+pDQflsRwI6Ea0M12i+zrLYgiygm5DFOoEsyTw4kTxkcdOO7dcDVZX2b4Ag+E7/gR1H8xxobE90wfiNiOBHSpXcPkJW8wQjQqO+88sqmB/aIom32haNo2Vsg3AZt3HIY6kShSMsHWAc0E9ZoSdRdFLQ25yQ2F7OfFdxF7wnKx0Xn7MsdATuOs89BMNYS0wZz7SDqieEjirXD6jug+dU4u69wjMxMbTw8h7vkKKuarm4+95n3vXj186OR1yQbuYFxzzmoX78NOHX2aHVSP2g6G4dQR0j51Tjczzccy51fmSff9ePXzq/BXF1B2PyPA/nh6VO/bbNlVZbkBMjjtuI+VSLFCRUPZMuwsaL6Gw4zOqZQB4rtkS3s1/5tsy9v+0mzUpvYB7b5fGjAMHGiNbOq3Ax0HrsZB41l+wuHa3cFwOdHUW2HcYQSruOKngu4gyJp5evDHYclYSXzMswtrEvoGAO1q8TH7tyNwxqu47J1beqc+w8Vaa3bMod125do4KrAm3aDISLv1WUkIDuGHFuRGkHnFRxmNZyMx7yiBt4RwAGmn3UkwmKNubbCCCRB0IYaEHlr8D6017E7LvY1ytoZckZnaQoE7SB4huByHSmOaG7zj90pji7daPsswqtcYIikliAAATDenD8PKu77J7FWwVDqLuJIB9nM27euly40afiZgHcT7Jw1uyHt4PKCNL+KbVVKjvBQTBbc5fCs6ztSXtr6QKqtYwshTq9wmWvEjvZiddfwjTas0xnYh1EPLitFsFsBtUTPgju0e08ntUw9wPcgZniO6ZLLZIPdWSIjjxJIrmrDFjv1JO0cWJ5c+tB4W42dfZ6tPd6k+76z8+tMcWy5c1uMrHvxwfiPs6+UwdJUVaZDELdGvP4VaI8xd46ac+firf0jUZZAG3OeZ69P50wd9NP7XQ8vL8ZHAUqwmgznhoPtcf7oI85FF4O5BLHUDeePIfHX0mue3glNfKx18k87NulXVV1kgEcyf5fhXU2mHMVyHZrC2HvEyEXun95+6vqJJ9KY4HGyK810t0icPFENgmZTWthIQc2py6POvOs9svOlX6RUf0iss9LxuA81d2TQm/txWfpApT+lVgvzQ/usY5S8FNDU1/SRWjiRypQ2Nis/SqX+6xjaryU0tTT9K6Vr9J6UpbEVL2vxqu7pXEzlP0U0MTNsQeVVtiD0pfcxBqDYqBxqH9I4mZ3jLnsUUs4IxsSelVrfM8KX3cVOoqaXu7ruaWzHYp0zWZBCWQ+CuvYg9KDu325isuXKFvXok0l2OxV/+Q+Kgw4f9VVfxbUI2LPOo4i5P5+FDE+hqBj8X/6O8Ul0KD/UK9sU1VPiQaHfEGOv5NUG9x8O/wCFWG9I4wf9hSnYeAc2BFm6BWzcDDWgBiBMcp2+VbV/zrtTh0vjm/z8h8Jf6LDf0W7uG4qaEuSCZBo0Ykbcd/uqFzEAGrbensYBeR+3wknojCHIHxXLtdpv2JhSXAv/AKuw+jM5CaRKsgOrEGNQDuZ0JpY/aJQkWrYtRpPiuert4T9kLQvtSxJYkk7kmSfM19HILhLJZIpYZ5+nPgn/AGvhrOGuFMxv6Bg3gtkMJHhJL+YK0vbta4PA3sxytdwepXVvMkmq7B9ovsj4h+zPU72/XcfvfaJoEmoazR1yuc85tsEzxV43ZvEy0/rPM7P68evmKF9pVNjEFGka8CDsQdwehFTxNsLBUko2qk/NT1Gx9DsRRASsoMyJo5T7Tv8AvDxjnyf12PWDx0szEERqdo3mdMscZ2qfZOG9my3LvcXQ5SJd0O4CciJEmBrvRfa2Ktq3/wAqClphox1uTAzIzTpB0hdwRMzQTvIJoFqj/qhf7HFjI9x+7cEqi+ORGZHkQhGYA7npUsd2i120toKFyA5csy675HYmXI3HmRG1LMLcGqnwn5HgwH38xPSq8QpDa6EdfgQfnNcGf2uVxdIbokChUujUHwn5HgR+edEdnY1sPczQGBBV0bw3LbDvIeYI4+RqRwT3jNpGdpAZUUnU7NA2B+R9K7fsn6O2MFZW/wBoZS6nurq0E+G3lGlxpkxBiTymhxEeHDbv+CZh8PEe7dtLVUH6P2L91GvXWRTbF0O0A3rAAgsxPdupIVzrIytpJro1vC7aJSbGBtrLPqHuqBrl95Ugase81AdrYc4m2L2OdcKgM2Lb5Wy3Pde9I7xPFBsCeprmfp12jiLjIW7iJ3GtqZW3fA7wJ94MpDKx3RvOsaG1+Jc1jjJunPPstiIWwGueBfVZ9JPpX7ZVtYYezwyDL7OAM2pgtHCII5GZ1g0ptXSYBO/hNLc4XvASDoRy5j+X+VMLCeyALiTdAa0Z8HK4euhGXpm4LO22EyG0NaFiOe+I4uceefNNro9mpWO+2lwEapB2HInY8tV41b2U5DEHVSO+OGX6/oCfjwmQPYtmJbcbzxFW33yKFHicTIOyn+rYczv8ODUoiYpUl9O9wRuN7rADwQMh5rvvxYTPkRsCKsJgBfU+Z2HXTUfaYVR2RcDfq38PiU/VafD6k/M85ErCs90W/fdwvSWO/kZkGgysdOfygdvbzdfLs+Oxb+kXai4e3hrR3vFrrGToohLUjYg949KPwePCgCeGvn+fvrjfph2kL+OuhSclo+xSI8FsZGg9TmPrRnZl3KFCjQd3XlGvy0rwvSgbHiF4zyXoIY2bQ0aLukxs7EfkbVcuJkeRietIsIwlAGgngRuNtxx2HCjWxMTpIkRsDIOvy1rEiMIMiU4PTMvEajbWqziDO+0Hlp+RQ114248POIHlUHuSSf8ASdm++lUvaZIqkeDOv4+UVtDHkR+E0NZuwCOOkfH8KtxF7YA7yfh/l99Phwg/M3XVK4PUjcEAUCXJWfKR5mDt6UPcvjNlOx08zoI89fnQFoaVFSYtf++h8ReGn55UFiL+u/IfMfn0obHXYB11Gn3/AJ9RSgwri4I5cVw8qni8QQQOVLLGI1J5SdfQKPvofFY4iZO5kdNxP55U9sMiHLUoC5NHxUjf5fnpQb4syVPnSjG4/KN4MT5RVNrHZ0ZhqQCI56aEedccMcyEJiI67i+9H5jeqXxc6TB1Os9PvApdexGa2NgwK5jx1Go+MD41TicUDbYa7KOuoMmfIxTGwJZoK0w9tMg9NusHb4fA1r2mmu/5P4Upw+M74UiAVY9VTUKfl86q/wD9VRcKkHddvqwJ14UX6d07d6ioJnevwM+XYjcfCeQoQ9oZhJ5iZ5ayOu1VHtHR1U6tIJ13jXo2k6daS4bFOzZpjLJKnukRMa8I24cBvVpuGm2aknJdIcVMtMDQcZiAfTWKg2LHGfSPxFJWvd7LuMubXxGYMkDQnvERzq+ymIcB0ayqtqAzd4dDFEMMZ2RAlE3iLye0HjWPafvDQC557BusHiYGRKD7ExxVgQBpz1BB0II4ggkEdac462BDJ4HkrzBHiQ9RI8wQeNfT22Ml5qM0/fm6CuVbiP1qm6PEv7QD4C76mA3WD71Qs4R7kkABR4nYhUXzY6T03PAGjuyO20wVzPaUXngqWeVTKYkIviO3ib+7QRD/AFuUyDD/ALWB5sl9jBswzsQlv67yAeYUDVz9kGOMU47L7ct2rb2FtytzUXbgGdLkQtxU1CAdCTxnYUp7cvm7dN6SVukssmconW30yzEcoOxFCWxQ0bQb3PPIRl2yO7+eeSmeZgWDzmnUkySec8fOp2rw1VvC2/GDwYeXzBPSq0b2iZffQafvIPd813HSRwAoI3KaBMSKRcGYRNyVYg7j4dCDxBGs9ac/R/sa7jibduAUE52DZIkDIWAOupI8j0ht9EPoecZaD4j2ltQV9mRALoZLCCJABiG/eO+kdNie2VssOz+y7SveXxEfsrA4tdf3n6annwBzcVj2w91t3LSw2BL95/V8yorh8N2Sgt2lN/GXgAEEe0f0/q7YPHod4obFquDAxvaTi5iDItW18Fv9y0p47S5/1Le3a7Ks3MQ5OIxbxndj3iWmOtu0CI9AOUeXdr9uXcS7HEXCwYyN8qHYZF90RoQNxrqRVPDYZ+JdtImXrz+FdjR2QBs2Z+iu+knbj41hdfTKMuQElV18Szz0BPMDoKYdh44Yi2bDjM6plAHivWFlvZr/AM21q9vmMybGuUDFG13GhB2I4jqKOwmHZCt8FltqwKuN86kEIp+vPwHe2rZiQWmHSLcO9ZkOI4PqN+PcjBghhnDXQLtphNuDAvKfC6ngBIOvHu84qtE5jnMyZzdeflwI6dK6C8ExtouqrblySs6WsRcPCdrN4/3bg4hzXP2ELOLMQ5bKAdIeYymdtdNdj60MGJUDX1hn88/CHEw6ZCH1Tl8c/K6LCXJUsYBtwQD7x4L12nqoPSlmIxGZix2YkmODHXQcvw8qy5iSQLQ0NnMJAgsZ7xPUEQOOUAcK1hkDNmIJQa3MvBeMHgTsP3iBUgSuUhzat088/wCoi7dKoFMhmhnHMf1bD0JPUMOZpz2V2mLdu7i3DF8LbYBgJDPcBFrP5tInmQeOnL3cQWYmZPu9V4LHLhHpRn0uxbYbszDWkJz4u6b7Aj+qQAKh5qWKnrrzqrjjTB7T7q3gm1RZDIcjzv8Alcn2eSTE6yTJPMySTxrr8E4VVJJ8zy4kxynT06VyODyuM66AjbkRqV66bHiDO4NdVhLRCiYOymYiW/P38q8LihTYrWKaNiwCg96GIIIkHgJ5wCd+NaxuNlAQdBlGZdoJ1jqZ28qU4Vs+a6Sfe0JnSI1H536VvD3UzKDBBzA7AzmaD65RpEa+lUnNbeYQzTk43Ki6knTc8yQSfzuKY4XFK0SRLA5tjsSD8zHzrl8JcAuIob/iCCCNBOvxAPr8S8JictxTMCPhM6xz0OlA5t1Icuks4oEkwehHmYn88amMUCobmfhI3+H3GlLBtApGbUxMCeAnjrH41j3cwOkAgHQ7cteEaek86UAWyciqKZ4e+cxJOhUAajlI9Zn8ihL5LZgILAxOnHfXhqInoaps3P1ocmASCN9gsj18Q8jVuYZyFHAtPWNAPmfhRVtBqPBcbqi8WVyRqCI1O4EZoH2gR6VXfuiCNcykn0nbUa7j4URiFW4oE6EMpgAa5ySfiDS3tfDsLls3JAKnQ8iJjT8daNobEy0QkHRV2sSfZc80zA2100ieA0oc4kXBGYZlJB5ROhEbiAPISeFSxFsi6FAIDSd4GsQA3PXSg0wftHIByw4YZdtCdgOAgDnVrcn2AIZHJB4u4WYqRJJg7kiGbNMdPjULWLGuUwQGeNdIAImPtCN+HOrlw+uYkiWgHmFHdHmZb8irr3Z5JNxVJAXvAb5V3AjoF/HnTS9k6UNBzUex0bEKUUqGgnvEhYAkmQDB7w3oXD9ohbEt4zr1y7DX4j1ovs/DlFBGUPkjQHSQoPCSdTx8+FLsRghmVDIklZHGWOs8AZn0FCWsdZFRILaXIvCSc2TLqRLEhtzHe3k1Q1rMxOXKVkbEyAEiTwgRpxAPpdgMMwySDmRkXXfkJnqR6D4HLYzy3hBJkHcsGBBB5TPp5VxcGuUhqAa28qFBIJIY7TBAzLyPeOvnzNEtggrPIjMFWYjUlePESrDyjerrOGb2kmcpOnmIOkeXzMVa9k+MOxBIIBExuY31gFhpXbWYkDyfwmAWSntjCFmYKFCh8oiSSrCVJ15/nnodk7QqNoNTdAnrGfQHemxyECAMwK/jPwEwdZA+AasVAERAGkNp09NqJkc5FSJTulXYGGuXGItqTpJ5AcyToo6nSu7+j/aGDw4a1if1wuFSYQNbtlcwmTqTrqVG2xNcPY7WY2smiWwdLaCFnmeLnqxJrXtZr6Q6HtGydbuWE40RKmjxTDtrEXDcK3D4CQqrARQdRkUaAEQZG+h1pWTTBD7ZMn9ZbByfvINSnmupHSRwUUAlE3KSFw1RmAuCCjmEbjvlbg4HyI4gnjFau2ijFWEEHX/I8R1qJYRXQfRzsRu0EdVcI9gLDNOUo0wrEbERp0JHAVD3Nhio5IWNdF3QLpDh8zOothi5IyhZLZuEAca9Z7D+g+HTLiMQvfCBntsV9kjxLnqBqYJgfCqez8BhOy7TXWYZgIe841M+7bXWJOyiSetAYa1iO2SrOXw/Z6mQoID4iNjI92eWnLMdRjYzHl5ph2HqtfC4IME33PomGL7ev9pu2H7NY28Opy3sZHDilgbyfrb8RAhiR2hicP2RhDawao1wFQwLAuGYEi7e4nbpqRtVH0y+ka9m2reFwlsIzJ3SAMttJIkD3mkHfzM15daxRDF2JYtObMScwPik7689513qMHgDEG0flw4rsXjBDNDc+PBE4jtJ2drlxi7N4ix8QO4PIco2gRsKV4sQZBlTqp6cj1Gx/lFWdod2MpJVtVJ5cj1Gx/kRUeyrXtri2SYFw6Mdlb6x/d59NeArds0TGSyobCbHNFdlYBsUSikBraFyTOttYkabkToOO3KtnHgr7KSLMyF3htvaGN2PHppwEUdosbLGwuns27zDQtcX3gfqj3ehnjQ905hnH9ocjz8j8tRyqAJ3OWiY4SEhnqmPZ3abYe7OUMpBS5bbw3LTeJD0I2Pka6Lt7BA2zet5mdrYdHO93C7M5H/Gtytu5rqCG94xzPZOFF/MGaPZIX6so/qwfrme7105Ux7A7fOf2V1wltmDW3IlcPdAKo4XjbynI68UJ5VXjsNVbMxn2jgnQZBtDsjl2FC2cRIn3hv1A4+Y/wA+dML18JZDKe9dnOu0ID3R5MRPQoOk1dqdktbvZlX2a5iHUd8WLijM6E+8mU50J8SEdaAxuKD3DdVcqNpkmQoiMk8oGh6cxTGubEAc3Lm3PBVnwjDJBz5vzxRvZuEN69bsKY9qwCtyJPGPn5TQv9J/aq3+0bltfDhwuHTXjbHf8u8WHmorpfoEosfpOOdZtYWw9xSQf2kGADtmyhlI/eHQ15rh7mZizNNxyWYxMt3nPnJrD6YjbwYNFo4GHTDLuPsmXY1j9YCxbV9WYHUgSJPMgtz/ABHSjE5VUaDgfgVAEbxPzrn+x1Aa4sgoWUkA85PpvE8tKZYy4HYMIhrmkcBCk6nQbqZ8xXmMSBEdvK066vwN0umghlYGJ4DvRp0+bUl7NxzQHjv5SOEmc5UjrwnjTC6GVLoCxHxUnZupnLr+7QOIuxdYZYiYG+pC6dQZiT9ahYzMSzQSKMs4sM2XUMjRpB7pgTz3y7aa0fg7xZw05ZyrrIAMPvxE5D6yeNJsHfuK4ICkywcHUkx3WZWBI00JGm/WegtooRcmgMEqTJXQDKGInn86GIxrRJdTJFXMYXL22IVlI3MbQCJ2BBgyYEEcqNuYwMy8CyswE/WkEHh4iR6rvXK4gEXcxJ94zIIIMaHUjaBvOxmKIu4klmA1CHMrcOPd0gjaNNPjSXQgJIrpzfxR8IIhgORIgjfXfh8KJwOPUsZgkhh9yggHhv8AA1zIvtcuhogLpIECRJUARH73xou3iQDmLATpvBgGQxmDy25nrVeJCEpLk5xN0qkKdO78AfSOP5NWYi97QAKZgRxJIkMQZPQa8gaCxWJCgyupEjUGBG/I7D8zQK4rKrQCSs68l1zceY+BjlRwgBfVMBlMI7GOH1CzkyiN+O8xp6a6ClV9Ha6xX3SSYGxYkyI1MjX58arGKy2wzCZ5aA8V+/5VFe1QDBMqwA5eHT0gia5jHDK6GXFE+zKnfUiSOBOsSI4iT0ovCXTLwdDBHU6ZtPVh8KCTGksoYbCTOmm/lHe+Y6Vi41AQA3KDsSN/5/AVxqmpRTARqZHGJ0MgmT+NV28GsFmURtJ3I4FeoVj8DvW7+NAAAkEkiRxOkHprVZx8ZdNJYxwzSQsDoPSRRTIuFJkixdUahddmJ010hp9Z1oYXcrHSDBInXQmCNeMff1qjE318O7KDrG501iI2j4mpm2G7xOwIynbWM0+gjzNL70JUb+JgMAYYJrO2YbQBrs3Gl+LxRXgMwL8wdNQY/tfPrRKlWLEroq+LSNBz50J2mgZSRvK6mZGuo230Gp0kDWKswA2qRXSQ+FvulwIeJBDTPHVSsyN9AeOtGp2wLYyMWlZG9vnoO8pPzoK3azhnzeBV7oIZtxMEGddIHprEVO/g/aNnDABoIARW0gR3jvI19ac5jZ7ymkjJcutym+DeVFGfTv6P/o132tsfqbpMR7j7lOgO49RwpJgsVGh2r6LBiiI0OCz8TBMkyN4qQQSCCCCNCCNQQedG309ovt0ECQLgGyOdjHBW1I5GRwErLU3CAgLMxgBQSSeAAG5r2H+jj6JXMIHu3yA91Qvs98qzPeOxbbTh66BiY7YQq14cUuDBL93kLlfon9CrmLi5cJt2Pre8/RAeH7x0867jtvtXC9m2FtooUQSltfE+wLMTrG0seYGpIBo+l301Wwf0fDL7bEsQoRQWCsdgQPE0a5ARpqSo1qv6NfRP2ROO7RuC5f8AH32BS1HvE6BmAnXRV2UDUnDxGKfHN8uC04GHZBFs+KE7J+jFzGsMX2mv6tTmtYciBHAuPdH7p7x96BCBT9Of6Q5nD4NoA0a4vLbLbjb7Q9OdVfSv+k0tdKYdFaxqrF8wZwdCUg9wRsSD5cK86v2cjAAypEq3NeBjgdCCOBBFXsHgZGqKO4fKXHjWkxNsDezJ7J2gEyhJ0Vz9ytAB9Dw1rxJKyCII0IPAjcULG1G3WN5dATcQagCSyD3tNyo3/dAPAmtbK6yqaiswLe0K2Sf2jAKT7rkgK3lsD06gVPtOy2FL4cx7Xa6RwGhFtTy2JPHQbDUbMbAna8w0HG2p97o5G3IGdyIqa6bo1JNxRuTJZBwk7lRt0EcBQ5meieGSEtVYrZ1j31Gn7yjh5jh004CoWLsHaZ0I5g8PzxihUuEEEGCNQetO1wuTD/pqxq/swoHguxPtOWWNuTH93UnGn7oQya325YFhhZtuHXRy4jvNqIMEwU1WOeY8aBuHMM4394dfreR+/wAxVFi4CMjbHY/Vbn5HY/HhVuDB9qqxrMMDoI94MRsInXhvUgUi+fqocJldr2DjPbYcW3Ja7ka37MePEYRdcqnY3bTZ2tzuFZeMjmcVYNl8hIdGAZWXw3LbapcXz+RBB41V2jiAt8XMOzi2pBssdGULETGzA78yZ411uHt2sfbRmK2g1wByBpYxFw6mOFi+dR9S7O4aqTjsHV/xdn2FPLdq2j+Qy7VX9L2/Quw7NgMM+Oui40E/sVCsCPhZkfvEV5thLpVg0gZTsQCfjy3/ADt1f9NXaftMf7G3+zwdpLQA8IYwzfei/wBiuJwTZrmXSOY3AGugJAO2067V5vEuMVznHVaDWUgNGi6q02jmN9R5AqQOvE+tOrrWRhVgksTrposgpAyxmyspkHX76RYmylu5b9k5uK6EjMhTUNlOkmRAWGHEUZ2nda9mUSM2oBGgI6zJ2Yyd/vyHiRAUZZoq7iwS5JbwoIJGU90iQD4RMbcttTQ+IuKSHUCUB3MbZSD5d1dOlA270klgIZVYTwzHUjnBbbr0qZxI95SRl1IGoYdTqdOHGhpINkBVoD+1bNMag7SH3MHeDMf2jyFE4jFMJRe9MgbyMkiY5QxHoKvGUlLjAQyoJ1kMpMNvpqAJorEYQa3AD3nYkaGPCR5cNDw8qQYkyJrrEpNjrDMoIBExB3JmdfIAKdNxRGIARWcsfEAeU5Vzj4q3z509x76L3puKS4JO4zeGZ00O3ryofEYVLqgZYJ108PtAAstPkBPUcDUbYTlojIAMhdKGJBjMQwZe8QPC2WCeYGbbmYqOIUhlbQlSinkWls4J5/ERGlNLdnM4zbcYAEjKdTx3Uajl0reIwhVCriMxVs0T3hlnhpuRQ7UAiaEBTslHQ59JDBQIB7pK6Tx1PxFVO5BuzroBpzMt8vx6VO+kvhxsDJOvEgkgctYPLy0pDibdxrjEMYnXve6AZYehOnDSghw6jn2+akCackhltpp+rA8tNCIHUH40hv2BuoIVMpA4lpCtGxMgSacpcBt5mVu8e40DxbtA4nNI/sxWzhAwA0JAWdfImJ1MAnh91OY8wyunZQxGLzWMylZSAwBGYlsu4HODB27ulAqx1y6tkSIJiS2WST0PwmjcFZcgtZWc63EYCPDrDZSZkELwO07TQ7AhZGq6KW3GYnSTvMA+dMkBYBEQmmMwuT2bgiMqQD3SA51aJ+1seMeVKWbY9iTmYoxOUmV7qwhJ+0U1JO8wNaAXEXtHYHIZVmI4RIU8YjNwjWOlE28cWe0MvdWRBUDVSdDHiM6EnWdNxSXsIy7fRFMVTFkwu4M6mJJBImNZPeB0+16Ch8JhmLBR3jmM6wZ0jyAB+IFMcPclQW1zSVP7xEluurTW7Sgk3DMTwgEvsCeW0GNNPOqweZGa6maTnBEIQzDMX2XTKinKo6nMp+BoTGYcrELmII14JIfvSTrIPp60+W0EC83mJjwiQTzksT8DzqTW/C28kQByOgBn/TSmMjyM+9c4AFc7g8DLgleDMdTEA6GeGoBjrpwq17xQ5RbuQPqgxJ1Mb8Sac4i6ssB4AhAHH7QjjuPWlYwQ4sdddW568+tMEWu7vBCXHRP/AOkP/d9z7Vr+Na8lFZWV9C6O+me/2CXGzXef0P8A+3p9i591e53djWVlU+kvq/b5RYbqnvXjf9Fv+9D/ANPFf+5q73+lL/d13zt/xrWVlVcP9ZveEyL1D3FeDYjer7v7Cz9u9/8AqrKyvTuzHOhWYzqqSU++gX+8cN9pv4HrKygj/Sd3H0S4P1B3pV9Kf9txX/cXv42obsv9ta/6ifxCsrKlv0x3Jh633Q600f8AZr/23/8AS1brKJ+neobr3JaKY2v2n/gP/wCOa3WVLvYoQqk/Zf2/wp79Gf8AZu0v+xu/xJWVlV8X9Fy6D9Vq5H6Zf7wxv/XvfxNSzC7ehrKyvKvyWwuxx3jwv5/4VZ2L47fp/HW6ysyNkEt2ao4L+eK1rtj/ABp9xrKyljrDnglaBN73gt+n/tWmd3wj/qH7zWVlZ7sx3lCNVVj/AAv9r/AKsw/hH20+9a1WVxyaj/kq8N+0/vf4qJ7S8B+yfvet1lKf1mojkgb39X9lP/XQFjwj0/hNZWVYZ1FCn2Z+yt/a/wAIq/DftG8/8V6srKKJk5Q7IqP0d/29/wDyfc9Af/TYv/7f/wBtarKtQev9mq036Y7j7J12fufsD+N6S4L/AGhvNf4bNarKVDyd3D3UP6rV2H9XhP8Ayf4KpveH4/eaysqjFzH2SwtYrxJ/Z/hFCYv9u3/UX+JaysoYWX2UuzQ2L39W/iapX/EayspyBf/Z"/>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71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5575" y="1828801"/>
            <a:ext cx="4037802" cy="168726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173" name="Picture 5" descr="http://c1cleantechnicacom.wpengine.netdna-cdn.com/files/2014/04/wind-turbines17.jp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73838" y="1677372"/>
            <a:ext cx="2487659" cy="1990123"/>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5"/>
          <p:cNvSpPr/>
          <p:nvPr/>
        </p:nvSpPr>
        <p:spPr>
          <a:xfrm rot="20595421">
            <a:off x="4853818" y="5246951"/>
            <a:ext cx="3763703" cy="923330"/>
          </a:xfrm>
          <a:prstGeom prst="rect">
            <a:avLst/>
          </a:prstGeom>
          <a:noFill/>
        </p:spPr>
        <p:txBody>
          <a:bodyPr wrap="none" lIns="91440" tIns="45720" rIns="91440" bIns="45720">
            <a:prstTxWarp prst="textArchDown">
              <a:avLst/>
            </a:prstTxWarp>
            <a:spAutoFit/>
          </a:bodyPr>
          <a:lstStyle/>
          <a:p>
            <a:pPr algn="ctr"/>
            <a:r>
              <a:rPr lang="en-US" sz="5400" b="1" cap="none" spc="0" dirty="0">
                <a:ln w="10541" cmpd="sng">
                  <a:solidFill>
                    <a:schemeClr val="accent6">
                      <a:lumMod val="60000"/>
                      <a:lumOff val="40000"/>
                    </a:schemeClr>
                  </a:solidFill>
                  <a:prstDash val="solid"/>
                </a:ln>
                <a:solidFill>
                  <a:schemeClr val="accent1">
                    <a:lumMod val="75000"/>
                  </a:schemeClr>
                </a:solidFill>
                <a:effectLst/>
              </a:rPr>
              <a:t>Carbon Free</a:t>
            </a:r>
          </a:p>
        </p:txBody>
      </p:sp>
      <p:sp>
        <p:nvSpPr>
          <p:cNvPr id="9" name="Rectangle 8"/>
          <p:cNvSpPr/>
          <p:nvPr/>
        </p:nvSpPr>
        <p:spPr>
          <a:xfrm rot="20595421">
            <a:off x="-99182" y="4812057"/>
            <a:ext cx="3763703" cy="923330"/>
          </a:xfrm>
          <a:prstGeom prst="rect">
            <a:avLst/>
          </a:prstGeom>
          <a:noFill/>
        </p:spPr>
        <p:txBody>
          <a:bodyPr wrap="none" lIns="91440" tIns="45720" rIns="91440" bIns="45720">
            <a:prstTxWarp prst="textArchUp">
              <a:avLst/>
            </a:prstTxWarp>
            <a:spAutoFit/>
          </a:bodyPr>
          <a:lstStyle/>
          <a:p>
            <a:pPr algn="ctr"/>
            <a:r>
              <a:rPr lang="en-US" sz="5400" b="1" cap="none" spc="0" dirty="0">
                <a:ln w="10541" cmpd="sng">
                  <a:solidFill>
                    <a:schemeClr val="accent1">
                      <a:shade val="88000"/>
                      <a:satMod val="110000"/>
                    </a:schemeClr>
                  </a:solidFill>
                  <a:prstDash val="solid"/>
                </a:ln>
                <a:solidFill>
                  <a:schemeClr val="accent1">
                    <a:lumMod val="75000"/>
                  </a:schemeClr>
                </a:solidFill>
                <a:effectLst/>
              </a:rPr>
              <a:t>Green</a:t>
            </a:r>
          </a:p>
          <a:p>
            <a:pPr algn="ctr"/>
            <a:r>
              <a:rPr lang="en-US" sz="5400" b="1" cap="none" spc="0" dirty="0">
                <a:ln w="10541" cmpd="sng">
                  <a:solidFill>
                    <a:schemeClr val="accent1">
                      <a:shade val="88000"/>
                      <a:satMod val="110000"/>
                    </a:schemeClr>
                  </a:solidFill>
                  <a:prstDash val="solid"/>
                </a:ln>
                <a:solidFill>
                  <a:schemeClr val="accent1">
                    <a:lumMod val="75000"/>
                  </a:schemeClr>
                </a:solidFill>
                <a:effectLst/>
              </a:rPr>
              <a:t> Energy</a:t>
            </a:r>
          </a:p>
        </p:txBody>
      </p:sp>
      <p:sp>
        <p:nvSpPr>
          <p:cNvPr id="10" name="Rectangle 9"/>
          <p:cNvSpPr/>
          <p:nvPr/>
        </p:nvSpPr>
        <p:spPr>
          <a:xfrm rot="739589">
            <a:off x="5465375" y="1733571"/>
            <a:ext cx="3763703" cy="923330"/>
          </a:xfrm>
          <a:prstGeom prst="rect">
            <a:avLst/>
          </a:prstGeom>
          <a:noFill/>
        </p:spPr>
        <p:txBody>
          <a:bodyPr wrap="none" lIns="91440" tIns="45720" rIns="91440" bIns="45720">
            <a:prstTxWarp prst="textArchUp">
              <a:avLst/>
            </a:prstTxWarp>
            <a:spAutoFit/>
          </a:bodyPr>
          <a:lstStyle/>
          <a:p>
            <a:pPr algn="ctr"/>
            <a:r>
              <a:rPr lang="en-US" sz="4000" b="1" cap="none" spc="0" dirty="0">
                <a:ln w="10541" cmpd="sng">
                  <a:solidFill>
                    <a:schemeClr val="accent1">
                      <a:shade val="88000"/>
                      <a:satMod val="110000"/>
                    </a:schemeClr>
                  </a:solidFill>
                  <a:prstDash val="solid"/>
                </a:ln>
                <a:solidFill>
                  <a:schemeClr val="accent1">
                    <a:lumMod val="75000"/>
                  </a:schemeClr>
                </a:solidFill>
                <a:effectLst/>
              </a:rPr>
              <a:t>Clean air </a:t>
            </a:r>
          </a:p>
          <a:p>
            <a:pPr algn="ctr"/>
            <a:r>
              <a:rPr lang="en-US" sz="4000" b="1" cap="none" spc="0" dirty="0">
                <a:ln w="10541" cmpd="sng">
                  <a:solidFill>
                    <a:schemeClr val="accent1">
                      <a:shade val="88000"/>
                      <a:satMod val="110000"/>
                    </a:schemeClr>
                  </a:solidFill>
                  <a:prstDash val="solid"/>
                </a:ln>
                <a:solidFill>
                  <a:schemeClr val="accent1">
                    <a:lumMod val="75000"/>
                  </a:schemeClr>
                </a:solidFill>
                <a:effectLst/>
              </a:rPr>
              <a:t>energy</a:t>
            </a:r>
          </a:p>
        </p:txBody>
      </p:sp>
      <p:sp>
        <p:nvSpPr>
          <p:cNvPr id="2" name="Title 1"/>
          <p:cNvSpPr>
            <a:spLocks noGrp="1"/>
          </p:cNvSpPr>
          <p:nvPr>
            <p:ph type="title"/>
          </p:nvPr>
        </p:nvSpPr>
        <p:spPr/>
        <p:txBody>
          <a:bodyPr/>
          <a:lstStyle/>
          <a:p>
            <a:r>
              <a:rPr lang="en-US" dirty="0"/>
              <a:t>Your turn!</a:t>
            </a:r>
          </a:p>
        </p:txBody>
      </p:sp>
    </p:spTree>
    <p:extLst>
      <p:ext uri="{BB962C8B-B14F-4D97-AF65-F5344CB8AC3E}">
        <p14:creationId xmlns:p14="http://schemas.microsoft.com/office/powerpoint/2010/main" val="2630915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Title 1"/>
          <p:cNvSpPr>
            <a:spLocks noGrp="1"/>
          </p:cNvSpPr>
          <p:nvPr>
            <p:ph type="title"/>
          </p:nvPr>
        </p:nvSpPr>
        <p:spPr/>
        <p:txBody>
          <a:bodyPr/>
          <a:lstStyle/>
          <a:p>
            <a:pPr eaLnBrk="1" hangingPunct="1">
              <a:defRPr/>
            </a:pPr>
            <a:r>
              <a:rPr lang="en-US" altLang="en-US" dirty="0">
                <a:solidFill>
                  <a:srgbClr val="99CC00"/>
                </a:solidFill>
                <a:ea typeface="+mj-ea"/>
              </a:rPr>
              <a:t>2022 Essay Contest</a:t>
            </a:r>
          </a:p>
        </p:txBody>
      </p:sp>
      <p:sp>
        <p:nvSpPr>
          <p:cNvPr id="4" name="Content Placeholder 2"/>
          <p:cNvSpPr txBox="1">
            <a:spLocks/>
          </p:cNvSpPr>
          <p:nvPr/>
        </p:nvSpPr>
        <p:spPr>
          <a:xfrm>
            <a:off x="457200" y="1377950"/>
            <a:ext cx="6629400" cy="4854575"/>
          </a:xfrm>
          <a:prstGeom prst="rect">
            <a:avLst/>
          </a:prstGeom>
        </p:spPr>
        <p:txBody>
          <a:bodyPr>
            <a:normAutofit/>
          </a:bodyPr>
          <a:lstStyle>
            <a:lvl1pPr marL="342900" indent="-342900" algn="l" rtl="0" eaLnBrk="0" fontAlgn="base" hangingPunct="0">
              <a:spcBef>
                <a:spcPct val="20000"/>
              </a:spcBef>
              <a:spcAft>
                <a:spcPct val="0"/>
              </a:spcAft>
              <a:buClr>
                <a:srgbClr val="4D963D"/>
              </a:buClr>
              <a:buChar char="•"/>
              <a:defRPr sz="32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1pPr>
            <a:lvl2pPr marL="742950" indent="-285750" algn="l" rtl="0" eaLnBrk="0" fontAlgn="base" hangingPunct="0">
              <a:spcBef>
                <a:spcPct val="20000"/>
              </a:spcBef>
              <a:spcAft>
                <a:spcPct val="0"/>
              </a:spcAft>
              <a:buClr>
                <a:srgbClr val="4D963D"/>
              </a:buClr>
              <a:buChar char="–"/>
              <a:defRPr sz="28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2pPr>
            <a:lvl3pPr marL="1143000" indent="-228600" algn="l" rtl="0" eaLnBrk="0" fontAlgn="base" hangingPunct="0">
              <a:spcBef>
                <a:spcPct val="20000"/>
              </a:spcBef>
              <a:spcAft>
                <a:spcPct val="0"/>
              </a:spcAft>
              <a:buClr>
                <a:srgbClr val="4D963D"/>
              </a:buClr>
              <a:buChar char="•"/>
              <a:defRPr sz="24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3pPr>
            <a:lvl4pPr marL="16002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4pPr>
            <a:lvl5pPr marL="2057400" indent="-228600" algn="l" rtl="0" eaLnBrk="0" fontAlgn="base" hangingPunct="0">
              <a:spcBef>
                <a:spcPct val="20000"/>
              </a:spcBef>
              <a:spcAft>
                <a:spcPct val="0"/>
              </a:spcAft>
              <a:buClr>
                <a:srgbClr val="4D963D"/>
              </a:buClr>
              <a:buChar char="»"/>
              <a:defRPr sz="2000">
                <a:solidFill>
                  <a:schemeClr val="bg1"/>
                </a:solidFill>
                <a:effectLst>
                  <a:outerShdw blurRad="50800" dist="38100" dir="2700000" algn="tl" rotWithShape="0">
                    <a:prstClr val="black">
                      <a:alpha val="40000"/>
                    </a:prstClr>
                  </a:outerShdw>
                </a:effectLst>
                <a:latin typeface="Calibri"/>
                <a:ea typeface="ＭＳ Ｐゴシック" charset="0"/>
                <a:cs typeface="Calibri"/>
              </a:defRPr>
            </a:lvl5pPr>
            <a:lvl6pPr marL="2514600" indent="-228600" algn="l" rtl="0" fontAlgn="base">
              <a:spcBef>
                <a:spcPct val="20000"/>
              </a:spcBef>
              <a:spcAft>
                <a:spcPct val="0"/>
              </a:spcAft>
              <a:buClr>
                <a:srgbClr val="99CC00"/>
              </a:buClr>
              <a:buChar char="»"/>
              <a:defRPr sz="2000">
                <a:solidFill>
                  <a:schemeClr val="bg1"/>
                </a:solidFill>
                <a:latin typeface="+mn-lt"/>
              </a:defRPr>
            </a:lvl6pPr>
            <a:lvl7pPr marL="2971800" indent="-228600" algn="l" rtl="0" fontAlgn="base">
              <a:spcBef>
                <a:spcPct val="20000"/>
              </a:spcBef>
              <a:spcAft>
                <a:spcPct val="0"/>
              </a:spcAft>
              <a:buClr>
                <a:srgbClr val="99CC00"/>
              </a:buClr>
              <a:buChar char="»"/>
              <a:defRPr sz="2000">
                <a:solidFill>
                  <a:schemeClr val="bg1"/>
                </a:solidFill>
                <a:latin typeface="+mn-lt"/>
              </a:defRPr>
            </a:lvl7pPr>
            <a:lvl8pPr marL="3429000" indent="-228600" algn="l" rtl="0" fontAlgn="base">
              <a:spcBef>
                <a:spcPct val="20000"/>
              </a:spcBef>
              <a:spcAft>
                <a:spcPct val="0"/>
              </a:spcAft>
              <a:buClr>
                <a:srgbClr val="99CC00"/>
              </a:buClr>
              <a:buChar char="»"/>
              <a:defRPr sz="2000">
                <a:solidFill>
                  <a:schemeClr val="bg1"/>
                </a:solidFill>
                <a:latin typeface="+mn-lt"/>
              </a:defRPr>
            </a:lvl8pPr>
            <a:lvl9pPr marL="3886200" indent="-228600" algn="l" rtl="0" fontAlgn="base">
              <a:spcBef>
                <a:spcPct val="20000"/>
              </a:spcBef>
              <a:spcAft>
                <a:spcPct val="0"/>
              </a:spcAft>
              <a:buClr>
                <a:srgbClr val="99CC00"/>
              </a:buClr>
              <a:buChar char="»"/>
              <a:defRPr sz="2000">
                <a:solidFill>
                  <a:schemeClr val="bg1"/>
                </a:solidFill>
                <a:latin typeface="+mn-lt"/>
              </a:defRPr>
            </a:lvl9pPr>
          </a:lstStyle>
          <a:p>
            <a:pPr>
              <a:defRPr/>
            </a:pPr>
            <a:r>
              <a:rPr lang="en-US" sz="2400" b="1" dirty="0">
                <a:cs typeface="Arial" pitchFamily="34" charset="0"/>
              </a:rPr>
              <a:t>Eligibility:  High School Students (Grades 9-12)</a:t>
            </a:r>
          </a:p>
          <a:p>
            <a:pPr>
              <a:defRPr/>
            </a:pPr>
            <a:r>
              <a:rPr lang="en-US" sz="2400" b="1" dirty="0">
                <a:cs typeface="Arial" pitchFamily="34" charset="0"/>
              </a:rPr>
              <a:t>Essays due 12/16/2022</a:t>
            </a:r>
          </a:p>
        </p:txBody>
      </p:sp>
      <p:sp>
        <p:nvSpPr>
          <p:cNvPr id="7" name="TextBox 6"/>
          <p:cNvSpPr txBox="1"/>
          <p:nvPr/>
        </p:nvSpPr>
        <p:spPr>
          <a:xfrm>
            <a:off x="1981200" y="5562600"/>
            <a:ext cx="6303085" cy="769441"/>
          </a:xfrm>
          <a:prstGeom prst="rect">
            <a:avLst/>
          </a:prstGeom>
          <a:noFill/>
          <a:ln w="38100">
            <a:solidFill>
              <a:schemeClr val="accent1">
                <a:lumMod val="90000"/>
              </a:schemeClr>
            </a:solidFill>
          </a:ln>
        </p:spPr>
        <p:txBody>
          <a:bodyPr wrap="square">
            <a:spAutoFit/>
          </a:bodyPr>
          <a:lstStyle/>
          <a:p>
            <a:pPr>
              <a:defRPr/>
            </a:pPr>
            <a:r>
              <a:rPr lang="en-US" sz="1600" b="1" u="sng" dirty="0">
                <a:solidFill>
                  <a:schemeClr val="bg1"/>
                </a:solidFill>
              </a:rPr>
              <a:t>First place </a:t>
            </a:r>
            <a:r>
              <a:rPr lang="en-US" sz="1600" b="1" dirty="0">
                <a:solidFill>
                  <a:schemeClr val="bg1"/>
                </a:solidFill>
              </a:rPr>
              <a:t>– Laptop</a:t>
            </a:r>
            <a:endParaRPr lang="en-US" sz="1200" b="1" dirty="0">
              <a:solidFill>
                <a:schemeClr val="bg1"/>
              </a:solidFill>
            </a:endParaRPr>
          </a:p>
          <a:p>
            <a:pPr>
              <a:defRPr/>
            </a:pPr>
            <a:r>
              <a:rPr lang="en-US" sz="1600" b="1" u="sng" dirty="0">
                <a:solidFill>
                  <a:schemeClr val="bg1"/>
                </a:solidFill>
              </a:rPr>
              <a:t>Second place </a:t>
            </a:r>
            <a:r>
              <a:rPr lang="en-US" sz="1600" b="1" dirty="0">
                <a:solidFill>
                  <a:schemeClr val="bg1"/>
                </a:solidFill>
              </a:rPr>
              <a:t>– Chromebook</a:t>
            </a:r>
          </a:p>
          <a:p>
            <a:pPr>
              <a:defRPr/>
            </a:pPr>
            <a:r>
              <a:rPr lang="en-US" sz="1200" b="1" dirty="0">
                <a:solidFill>
                  <a:schemeClr val="bg1"/>
                </a:solidFill>
              </a:rPr>
              <a:t>Top 3 Finalists – Science Kits</a:t>
            </a:r>
          </a:p>
        </p:txBody>
      </p:sp>
      <p:sp>
        <p:nvSpPr>
          <p:cNvPr id="8" name="Rectangle 7"/>
          <p:cNvSpPr/>
          <p:nvPr/>
        </p:nvSpPr>
        <p:spPr>
          <a:xfrm>
            <a:off x="233082" y="2582096"/>
            <a:ext cx="8534400" cy="1230313"/>
          </a:xfrm>
          <a:prstGeom prst="rect">
            <a:avLst/>
          </a:prstGeom>
          <a:ln w="76200">
            <a:solidFill>
              <a:schemeClr val="accent1">
                <a:lumMod val="75000"/>
              </a:schemeClr>
            </a:solidFill>
          </a:ln>
        </p:spPr>
        <p:txBody>
          <a:bodyPr>
            <a:spAutoFit/>
          </a:bodyPr>
          <a:lstStyle/>
          <a:p>
            <a:pPr>
              <a:defRPr/>
            </a:pPr>
            <a:r>
              <a:rPr lang="en-US" b="1" u="sng" dirty="0">
                <a:solidFill>
                  <a:schemeClr val="bg1"/>
                </a:solidFill>
              </a:rPr>
              <a:t>Essay Prompt:</a:t>
            </a:r>
            <a:r>
              <a:rPr lang="en-US" b="1" dirty="0">
                <a:solidFill>
                  <a:schemeClr val="bg1"/>
                </a:solidFill>
              </a:rPr>
              <a:t>  </a:t>
            </a:r>
            <a:r>
              <a:rPr lang="en-US" sz="1400" dirty="0">
                <a:solidFill>
                  <a:schemeClr val="bg1"/>
                </a:solidFill>
              </a:rPr>
              <a:t>Research energy sources and climate change.  Propose an informed energy solution that limits climate change, allows developed countries to maintain their standard of living, and can provide reliable electricity to the 1.2 billion people currently without access to power.  Proposed energy solution should consider the environmental and practical benefits and consequences of </a:t>
            </a:r>
            <a:r>
              <a:rPr lang="en-US" sz="1400" dirty="0" err="1">
                <a:solidFill>
                  <a:schemeClr val="bg1"/>
                </a:solidFill>
              </a:rPr>
              <a:t>baseload</a:t>
            </a:r>
            <a:r>
              <a:rPr lang="en-US" sz="1400" dirty="0">
                <a:solidFill>
                  <a:schemeClr val="bg1"/>
                </a:solidFill>
              </a:rPr>
              <a:t> (e.g. nuclear, fossil, hydro) versus intermittent (e.g. wind or solar) sources.</a:t>
            </a:r>
          </a:p>
        </p:txBody>
      </p:sp>
      <p:sp>
        <p:nvSpPr>
          <p:cNvPr id="9" name="TextBox 8"/>
          <p:cNvSpPr txBox="1"/>
          <p:nvPr/>
        </p:nvSpPr>
        <p:spPr>
          <a:xfrm>
            <a:off x="1219200" y="3991105"/>
            <a:ext cx="6858000" cy="1323439"/>
          </a:xfrm>
          <a:prstGeom prst="rect">
            <a:avLst/>
          </a:prstGeom>
          <a:noFill/>
        </p:spPr>
        <p:txBody>
          <a:bodyPr>
            <a:spAutoFit/>
          </a:bodyPr>
          <a:lstStyle/>
          <a:p>
            <a:pPr>
              <a:defRPr/>
            </a:pPr>
            <a:r>
              <a:rPr lang="en-US" sz="1600" b="1" u="sng" dirty="0">
                <a:solidFill>
                  <a:schemeClr val="accent1"/>
                </a:solidFill>
              </a:rPr>
              <a:t>Requirements:</a:t>
            </a:r>
          </a:p>
          <a:p>
            <a:pPr marL="285750" indent="-285750">
              <a:buFont typeface="Arial" panose="020B0604020202020204" pitchFamily="34" charset="0"/>
              <a:buChar char="•"/>
              <a:defRPr/>
            </a:pPr>
            <a:r>
              <a:rPr lang="en-US" sz="1600" b="1" dirty="0">
                <a:solidFill>
                  <a:schemeClr val="accent1"/>
                </a:solidFill>
              </a:rPr>
              <a:t>In this essay, define </a:t>
            </a:r>
            <a:r>
              <a:rPr lang="en-US" sz="1600" b="1" dirty="0" err="1">
                <a:solidFill>
                  <a:schemeClr val="accent1"/>
                </a:solidFill>
              </a:rPr>
              <a:t>baseload</a:t>
            </a:r>
            <a:r>
              <a:rPr lang="en-US" sz="1600" b="1" dirty="0">
                <a:solidFill>
                  <a:schemeClr val="accent1"/>
                </a:solidFill>
              </a:rPr>
              <a:t> and intermittent electricity sources.</a:t>
            </a:r>
          </a:p>
          <a:p>
            <a:pPr marL="285750" indent="-285750">
              <a:buFont typeface="Arial" panose="020B0604020202020204" pitchFamily="34" charset="0"/>
              <a:buChar char="•"/>
              <a:defRPr/>
            </a:pPr>
            <a:r>
              <a:rPr lang="en-US" sz="1600" b="1" dirty="0">
                <a:solidFill>
                  <a:schemeClr val="accent1"/>
                </a:solidFill>
              </a:rPr>
              <a:t>Use at least 3 different reliable sources for your research and cite these sources.</a:t>
            </a:r>
          </a:p>
          <a:p>
            <a:pPr marL="285750" indent="-285750">
              <a:buFont typeface="Arial" panose="020B0604020202020204" pitchFamily="34" charset="0"/>
              <a:buChar char="•"/>
              <a:defRPr/>
            </a:pPr>
            <a:r>
              <a:rPr lang="en-US" sz="1600" b="1" dirty="0">
                <a:solidFill>
                  <a:schemeClr val="accent1"/>
                </a:solidFill>
              </a:rPr>
              <a:t>Essay must be between 1000 and 1500 words.</a:t>
            </a: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6600" dirty="0">
                <a:solidFill>
                  <a:srgbClr val="99CC00"/>
                </a:solidFill>
                <a:ea typeface="+mj-ea"/>
              </a:rPr>
              <a:t>QUIZ</a:t>
            </a:r>
          </a:p>
        </p:txBody>
      </p:sp>
    </p:spTree>
    <p:extLst>
      <p:ext uri="{BB962C8B-B14F-4D97-AF65-F5344CB8AC3E}">
        <p14:creationId xmlns:p14="http://schemas.microsoft.com/office/powerpoint/2010/main" val="285963758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is the path of electricity generation?</a:t>
            </a:r>
          </a:p>
        </p:txBody>
      </p:sp>
      <p:sp>
        <p:nvSpPr>
          <p:cNvPr id="3" name="Content Placeholder 2"/>
          <p:cNvSpPr>
            <a:spLocks noGrp="1"/>
          </p:cNvSpPr>
          <p:nvPr>
            <p:ph idx="1"/>
          </p:nvPr>
        </p:nvSpPr>
        <p:spPr/>
        <p:txBody>
          <a:bodyPr/>
          <a:lstStyle/>
          <a:p>
            <a:r>
              <a:rPr lang="en-US" dirty="0"/>
              <a:t>Power Plant</a:t>
            </a:r>
          </a:p>
          <a:p>
            <a:r>
              <a:rPr lang="en-US" dirty="0"/>
              <a:t>Transmission Lines</a:t>
            </a:r>
          </a:p>
          <a:p>
            <a:r>
              <a:rPr lang="en-US" dirty="0"/>
              <a:t>Houses!</a:t>
            </a:r>
          </a:p>
          <a:p>
            <a:endParaRPr lang="en-US" dirty="0"/>
          </a:p>
        </p:txBody>
      </p:sp>
    </p:spTree>
    <p:extLst>
      <p:ext uri="{BB962C8B-B14F-4D97-AF65-F5344CB8AC3E}">
        <p14:creationId xmlns:p14="http://schemas.microsoft.com/office/powerpoint/2010/main" val="4200714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Where does electricity come from?</a:t>
            </a:r>
          </a:p>
        </p:txBody>
      </p:sp>
      <p:pic>
        <p:nvPicPr>
          <p:cNvPr id="4" name="Content Placeholder 4"/>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1529110" y="1279348"/>
            <a:ext cx="6373115" cy="2514951"/>
          </a:xfrm>
          <a:prstGeom prst="rect">
            <a:avLst/>
          </a:prstGeom>
          <a:noFill/>
          <a:ln w="9525">
            <a:noFill/>
            <a:miter lim="800000"/>
            <a:headEnd/>
            <a:tailEnd/>
          </a:ln>
          <a:effectLst/>
        </p:spPr>
      </p:pic>
    </p:spTree>
    <p:extLst>
      <p:ext uri="{BB962C8B-B14F-4D97-AF65-F5344CB8AC3E}">
        <p14:creationId xmlns:p14="http://schemas.microsoft.com/office/powerpoint/2010/main" val="60809812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component in a power plant spins wires through a magnetic field?</a:t>
            </a:r>
          </a:p>
        </p:txBody>
      </p:sp>
      <p:sp>
        <p:nvSpPr>
          <p:cNvPr id="3" name="Content Placeholder 2"/>
          <p:cNvSpPr>
            <a:spLocks noGrp="1"/>
          </p:cNvSpPr>
          <p:nvPr>
            <p:ph idx="1"/>
          </p:nvPr>
        </p:nvSpPr>
        <p:spPr/>
        <p:txBody>
          <a:bodyPr/>
          <a:lstStyle/>
          <a:p>
            <a:r>
              <a:rPr lang="en-US" dirty="0"/>
              <a:t>Generator</a:t>
            </a:r>
          </a:p>
        </p:txBody>
      </p:sp>
      <p:pic>
        <p:nvPicPr>
          <p:cNvPr id="4"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6091" y="2286000"/>
            <a:ext cx="7338935" cy="3581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167070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Name a type of electricity generation</a:t>
            </a:r>
          </a:p>
        </p:txBody>
      </p:sp>
      <p:sp>
        <p:nvSpPr>
          <p:cNvPr id="3" name="Content Placeholder 2"/>
          <p:cNvSpPr>
            <a:spLocks noGrp="1"/>
          </p:cNvSpPr>
          <p:nvPr>
            <p:ph idx="1"/>
          </p:nvPr>
        </p:nvSpPr>
        <p:spPr>
          <a:xfrm>
            <a:off x="457200" y="1219200"/>
            <a:ext cx="8229600" cy="4525963"/>
          </a:xfrm>
        </p:spPr>
        <p:txBody>
          <a:bodyPr/>
          <a:lstStyle/>
          <a:p>
            <a:r>
              <a:rPr lang="en-US" dirty="0"/>
              <a:t>Coal</a:t>
            </a:r>
          </a:p>
          <a:p>
            <a:r>
              <a:rPr lang="en-US" dirty="0"/>
              <a:t>Natural Gas</a:t>
            </a:r>
          </a:p>
          <a:p>
            <a:r>
              <a:rPr lang="en-US" dirty="0"/>
              <a:t>Petroleum</a:t>
            </a:r>
          </a:p>
          <a:p>
            <a:r>
              <a:rPr lang="en-US" dirty="0"/>
              <a:t>Nuclear</a:t>
            </a:r>
          </a:p>
          <a:p>
            <a:r>
              <a:rPr lang="en-US" dirty="0"/>
              <a:t>Solar</a:t>
            </a:r>
          </a:p>
          <a:p>
            <a:r>
              <a:rPr lang="en-US" dirty="0"/>
              <a:t>Wind</a:t>
            </a:r>
          </a:p>
          <a:p>
            <a:r>
              <a:rPr lang="en-US" dirty="0"/>
              <a:t>Geothermal</a:t>
            </a:r>
          </a:p>
          <a:p>
            <a:r>
              <a:rPr lang="en-US" dirty="0"/>
              <a:t>Hydroelectric</a:t>
            </a:r>
          </a:p>
          <a:p>
            <a:endParaRPr lang="en-US" dirty="0"/>
          </a:p>
        </p:txBody>
      </p:sp>
    </p:spTree>
    <p:extLst>
      <p:ext uri="{BB962C8B-B14F-4D97-AF65-F5344CB8AC3E}">
        <p14:creationId xmlns:p14="http://schemas.microsoft.com/office/powerpoint/2010/main" val="10281599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process is used to generate heat in a nuclear power plant?</a:t>
            </a:r>
          </a:p>
        </p:txBody>
      </p:sp>
      <p:sp>
        <p:nvSpPr>
          <p:cNvPr id="3" name="Content Placeholder 2"/>
          <p:cNvSpPr>
            <a:spLocks noGrp="1"/>
          </p:cNvSpPr>
          <p:nvPr>
            <p:ph idx="1"/>
          </p:nvPr>
        </p:nvSpPr>
        <p:spPr/>
        <p:txBody>
          <a:bodyPr/>
          <a:lstStyle/>
          <a:p>
            <a:r>
              <a:rPr lang="en-US" dirty="0"/>
              <a:t>Fission!</a:t>
            </a:r>
          </a:p>
          <a:p>
            <a:endParaRPr lang="en-US"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rot="1623287">
            <a:off x="2482831" y="1673828"/>
            <a:ext cx="3996684" cy="4507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9434015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Nuclear power plants produce zero carbon emissions during operation:  True/False</a:t>
            </a:r>
          </a:p>
        </p:txBody>
      </p:sp>
      <p:sp>
        <p:nvSpPr>
          <p:cNvPr id="3" name="Content Placeholder 2"/>
          <p:cNvSpPr>
            <a:spLocks noGrp="1"/>
          </p:cNvSpPr>
          <p:nvPr>
            <p:ph idx="1"/>
          </p:nvPr>
        </p:nvSpPr>
        <p:spPr/>
        <p:txBody>
          <a:bodyPr/>
          <a:lstStyle/>
          <a:p>
            <a:r>
              <a:rPr lang="en-US" dirty="0"/>
              <a:t>True!</a:t>
            </a:r>
          </a:p>
          <a:p>
            <a:endParaRPr lang="en-US" dirty="0"/>
          </a:p>
        </p:txBody>
      </p:sp>
    </p:spTree>
    <p:extLst>
      <p:ext uri="{BB962C8B-B14F-4D97-AF65-F5344CB8AC3E}">
        <p14:creationId xmlns:p14="http://schemas.microsoft.com/office/powerpoint/2010/main" val="8851789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What percent of the global population lives without electricity?</a:t>
            </a:r>
          </a:p>
        </p:txBody>
      </p:sp>
      <p:sp>
        <p:nvSpPr>
          <p:cNvPr id="3" name="Content Placeholder 2"/>
          <p:cNvSpPr>
            <a:spLocks noGrp="1"/>
          </p:cNvSpPr>
          <p:nvPr>
            <p:ph idx="1"/>
          </p:nvPr>
        </p:nvSpPr>
        <p:spPr/>
        <p:txBody>
          <a:bodyPr/>
          <a:lstStyle/>
          <a:p>
            <a:r>
              <a:rPr lang="en-US" dirty="0"/>
              <a:t>17%</a:t>
            </a:r>
          </a:p>
          <a:p>
            <a:endParaRPr lang="en-US" dirty="0"/>
          </a:p>
        </p:txBody>
      </p:sp>
    </p:spTree>
    <p:extLst>
      <p:ext uri="{BB962C8B-B14F-4D97-AF65-F5344CB8AC3E}">
        <p14:creationId xmlns:p14="http://schemas.microsoft.com/office/powerpoint/2010/main" val="27578659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p:cNvPicPr>
            <a:picLocks noChangeAspect="1"/>
          </p:cNvPicPr>
          <p:nvPr/>
        </p:nvPicPr>
        <p:blipFill>
          <a:blip r:embed="rId2" cstate="print">
            <a:extLst>
              <a:ext uri="{28A0092B-C50C-407E-A947-70E740481C1C}">
                <a14:useLocalDpi xmlns:a14="http://schemas.microsoft.com/office/drawing/2010/main" val="0"/>
              </a:ext>
            </a:extLst>
          </a:blip>
          <a:srcRect l="32906" t="19450" r="34473" b="18005"/>
          <a:stretch>
            <a:fillRect/>
          </a:stretch>
        </p:blipFill>
        <p:spPr bwMode="auto">
          <a:xfrm>
            <a:off x="5029200" y="1409698"/>
            <a:ext cx="3733800" cy="44741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5362" name="Picture 2" descr="http://www.greenoptions.com/imageinfo/earthdayhug.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54277" y="1676399"/>
            <a:ext cx="4107630" cy="3940759"/>
          </a:xfrm>
          <a:prstGeom prst="rect">
            <a:avLst/>
          </a:prstGeom>
          <a:noFill/>
          <a:extLst>
            <a:ext uri="{909E8E84-426E-40DD-AFC4-6F175D3DCCD1}">
              <a14:hiddenFill xmlns:a14="http://schemas.microsoft.com/office/drawing/2010/main">
                <a:solidFill>
                  <a:srgbClr val="FFFFFF"/>
                </a:solidFill>
              </a14:hiddenFill>
            </a:ext>
          </a:extLst>
        </p:spPr>
      </p:pic>
      <p:sp>
        <p:nvSpPr>
          <p:cNvPr id="3" name="Heart 2"/>
          <p:cNvSpPr/>
          <p:nvPr/>
        </p:nvSpPr>
        <p:spPr>
          <a:xfrm rot="1224161">
            <a:off x="150189" y="350534"/>
            <a:ext cx="2209800" cy="2133600"/>
          </a:xfrm>
          <a:prstGeom prst="heart">
            <a:avLst/>
          </a:prstGeom>
          <a:solidFill>
            <a:srgbClr val="C00000"/>
          </a:solidFill>
          <a:ln>
            <a:solidFill>
              <a:srgbClr val="C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ectangle 3"/>
          <p:cNvSpPr/>
          <p:nvPr/>
        </p:nvSpPr>
        <p:spPr>
          <a:xfrm rot="1840814">
            <a:off x="621567" y="583512"/>
            <a:ext cx="1326005" cy="1323439"/>
          </a:xfrm>
          <a:prstGeom prst="rect">
            <a:avLst/>
          </a:prstGeom>
          <a:noFill/>
        </p:spPr>
        <p:txBody>
          <a:bodyPr wrap="none" lIns="91440" tIns="45720" rIns="91440" bIns="45720">
            <a:spAutoFit/>
          </a:bodyPr>
          <a:lstStyle/>
          <a:p>
            <a:pPr algn="ctr"/>
            <a:r>
              <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nu</a:t>
            </a:r>
          </a:p>
        </p:txBody>
      </p:sp>
      <p:sp>
        <p:nvSpPr>
          <p:cNvPr id="6" name="Rectangle 5"/>
          <p:cNvSpPr/>
          <p:nvPr/>
        </p:nvSpPr>
        <p:spPr>
          <a:xfrm>
            <a:off x="2621168" y="314571"/>
            <a:ext cx="2408032" cy="1323439"/>
          </a:xfrm>
          <a:prstGeom prst="rect">
            <a:avLst/>
          </a:prstGeom>
          <a:noFill/>
        </p:spPr>
        <p:txBody>
          <a:bodyPr wrap="none" lIns="91440" tIns="45720" rIns="91440" bIns="45720">
            <a:spAutoFit/>
          </a:bodyPr>
          <a:lstStyle/>
          <a:p>
            <a:pPr algn="ctr"/>
            <a:r>
              <a:rPr lang="en-US" sz="8000" b="0" cap="none" spc="0" dirty="0">
                <a:ln w="18415" cmpd="sng">
                  <a:solidFill>
                    <a:srgbClr val="FFFFFF"/>
                  </a:solidFill>
                  <a:prstDash val="solid"/>
                </a:ln>
                <a:solidFill>
                  <a:srgbClr val="FFFFFF"/>
                </a:solidFill>
                <a:effectLst>
                  <a:outerShdw blurRad="63500" dir="3600000" algn="tl" rotWithShape="0">
                    <a:srgbClr val="000000">
                      <a:alpha val="70000"/>
                    </a:srgbClr>
                  </a:outerShdw>
                </a:effectLst>
              </a:rPr>
              <a:t>clear</a:t>
            </a:r>
          </a:p>
        </p:txBody>
      </p:sp>
      <p:sp>
        <p:nvSpPr>
          <p:cNvPr id="5" name="Title 4"/>
          <p:cNvSpPr>
            <a:spLocks noGrp="1"/>
          </p:cNvSpPr>
          <p:nvPr>
            <p:ph type="title"/>
          </p:nvPr>
        </p:nvSpPr>
        <p:spPr>
          <a:xfrm>
            <a:off x="6019800" y="0"/>
            <a:ext cx="2971800" cy="838200"/>
          </a:xfrm>
        </p:spPr>
        <p:txBody>
          <a:bodyPr/>
          <a:lstStyle/>
          <a:p>
            <a:r>
              <a:rPr lang="en-US" dirty="0"/>
              <a:t>QUESTIONS?</a:t>
            </a:r>
          </a:p>
        </p:txBody>
      </p:sp>
    </p:spTree>
    <p:extLst>
      <p:ext uri="{BB962C8B-B14F-4D97-AF65-F5344CB8AC3E}">
        <p14:creationId xmlns:p14="http://schemas.microsoft.com/office/powerpoint/2010/main" val="631494969"/>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a:solidFill>
                  <a:srgbClr val="99CC00"/>
                </a:solidFill>
                <a:ea typeface="+mj-ea"/>
              </a:rPr>
              <a:t>Optional Slides</a:t>
            </a:r>
          </a:p>
        </p:txBody>
      </p:sp>
      <p:pic>
        <p:nvPicPr>
          <p:cNvPr id="5"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76600" y="1447800"/>
            <a:ext cx="2471203" cy="2438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 name="Picture 4"/>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rot="19128206">
            <a:off x="396453" y="1708179"/>
            <a:ext cx="2216316" cy="249959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18" descr="http://www.howitworksdaily.com/wp-content/uploads/2011/11/Atom.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5600" y="2438400"/>
            <a:ext cx="1574800" cy="157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266" name="Picture 2" descr="https://encrypted-tbn0.gstatic.com/images?q=tbn:ANd9GcT6r0GBwlTTvb6z6v2_u1v8IPiq028xYFHnHr9DSiWD-yanI5AUVA"/>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5898" y="4343400"/>
            <a:ext cx="2609850" cy="17526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926755"/>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Is Global Warming Real?</a:t>
            </a:r>
          </a:p>
        </p:txBody>
      </p:sp>
      <p:sp>
        <p:nvSpPr>
          <p:cNvPr id="3" name="Content Placeholder 2"/>
          <p:cNvSpPr>
            <a:spLocks noGrp="1"/>
          </p:cNvSpPr>
          <p:nvPr>
            <p:ph idx="1"/>
          </p:nvPr>
        </p:nvSpPr>
        <p:spPr/>
        <p:txBody>
          <a:bodyPr/>
          <a:lstStyle/>
          <a:p>
            <a:r>
              <a:rPr lang="en-US" dirty="0"/>
              <a:t>YES!</a:t>
            </a:r>
          </a:p>
          <a:p>
            <a:pPr marL="0" indent="0">
              <a:buNone/>
            </a:pPr>
            <a:endParaRPr lang="en-US" dirty="0">
              <a:hlinkClick r:id="rId2"/>
            </a:endParaRPr>
          </a:p>
          <a:p>
            <a:pPr marL="0" indent="0">
              <a:buNone/>
            </a:pPr>
            <a:r>
              <a:rPr lang="en-US" dirty="0"/>
              <a:t>Earth Temperature Timeline</a:t>
            </a:r>
          </a:p>
          <a:p>
            <a:r>
              <a:rPr lang="en-US" u="sng" dirty="0">
                <a:effectLst/>
                <a:hlinkClick r:id="rId3"/>
              </a:rPr>
              <a:t>http://xkcd.com/1732/</a:t>
            </a:r>
            <a:endParaRPr lang="en-US" u="sng" dirty="0">
              <a:effectLst/>
            </a:endParaRPr>
          </a:p>
          <a:p>
            <a:endParaRPr lang="en-US" u="sng" dirty="0">
              <a:effectLst/>
            </a:endParaRPr>
          </a:p>
          <a:p>
            <a:r>
              <a:rPr lang="en-US" dirty="0">
                <a:effectLst/>
                <a:hlinkClick r:id="rId4"/>
              </a:rPr>
              <a:t>http://www.skepticalscience.com/</a:t>
            </a:r>
            <a:endParaRPr lang="en-US" dirty="0">
              <a:effectLst/>
            </a:endParaRPr>
          </a:p>
          <a:p>
            <a:endParaRPr lang="en-US" dirty="0">
              <a:effectLst/>
            </a:endParaRPr>
          </a:p>
          <a:p>
            <a:endParaRPr lang="en-US" dirty="0"/>
          </a:p>
        </p:txBody>
      </p:sp>
    </p:spTree>
    <p:extLst>
      <p:ext uri="{BB962C8B-B14F-4D97-AF65-F5344CB8AC3E}">
        <p14:creationId xmlns:p14="http://schemas.microsoft.com/office/powerpoint/2010/main" val="97618443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Where does our energy come from and what is it used for?</a:t>
            </a:r>
          </a:p>
        </p:txBody>
      </p:sp>
      <p:sp>
        <p:nvSpPr>
          <p:cNvPr id="3" name="Content Placeholder 2"/>
          <p:cNvSpPr>
            <a:spLocks noGrp="1"/>
          </p:cNvSpPr>
          <p:nvPr>
            <p:ph idx="1"/>
          </p:nvPr>
        </p:nvSpPr>
        <p:spPr/>
        <p:txBody>
          <a:bodyPr/>
          <a:lstStyle/>
          <a:p>
            <a:r>
              <a:rPr lang="en-US" dirty="0">
                <a:hlinkClick r:id="rId2"/>
              </a:rPr>
              <a:t>http://energyliteracy.com/</a:t>
            </a:r>
            <a:endParaRPr lang="en-US" dirty="0"/>
          </a:p>
          <a:p>
            <a:endParaRPr lang="en-US" dirty="0"/>
          </a:p>
        </p:txBody>
      </p:sp>
    </p:spTree>
    <p:extLst>
      <p:ext uri="{BB962C8B-B14F-4D97-AF65-F5344CB8AC3E}">
        <p14:creationId xmlns:p14="http://schemas.microsoft.com/office/powerpoint/2010/main" val="82655595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Power Plants!</a:t>
            </a:r>
          </a:p>
        </p:txBody>
      </p:sp>
      <p:pic>
        <p:nvPicPr>
          <p:cNvPr id="4" name="Picture 6" descr="cr3"/>
          <p:cNvPicPr>
            <a:picLocks noChangeAspect="1" noChangeArrowheads="1"/>
          </p:cNvPicPr>
          <p:nvPr/>
        </p:nvPicPr>
        <p:blipFill>
          <a:blip r:embed="rId3" cstate="print"/>
          <a:srcRect/>
          <a:stretch>
            <a:fillRect/>
          </a:stretch>
        </p:blipFill>
        <p:spPr bwMode="auto">
          <a:xfrm>
            <a:off x="1447800" y="1219200"/>
            <a:ext cx="6299200" cy="4724400"/>
          </a:xfrm>
          <a:prstGeom prst="rect">
            <a:avLst/>
          </a:prstGeom>
          <a:noFill/>
          <a:ln w="9525">
            <a:noFill/>
            <a:miter lim="800000"/>
            <a:headEnd/>
            <a:tailEnd/>
          </a:ln>
          <a:effectLst/>
        </p:spPr>
      </p:pic>
      <p:sp>
        <p:nvSpPr>
          <p:cNvPr id="5" name="Rectangle 4"/>
          <p:cNvSpPr>
            <a:spLocks noChangeArrowheads="1"/>
          </p:cNvSpPr>
          <p:nvPr/>
        </p:nvSpPr>
        <p:spPr bwMode="auto">
          <a:xfrm>
            <a:off x="1066800" y="5943600"/>
            <a:ext cx="8305800" cy="381000"/>
          </a:xfrm>
          <a:prstGeom prst="rect">
            <a:avLst/>
          </a:prstGeom>
          <a:noFill/>
          <a:ln w="9525">
            <a:noFill/>
            <a:miter lim="800000"/>
            <a:headEnd/>
            <a:tailEnd/>
          </a:ln>
        </p:spPr>
        <p:txBody>
          <a:bodyPr anchor="b"/>
          <a:lstStyle/>
          <a:p>
            <a:pPr algn="ctr" eaLnBrk="0" hangingPunct="0"/>
            <a:r>
              <a:rPr lang="en-US" sz="2000" b="1" dirty="0">
                <a:solidFill>
                  <a:srgbClr val="92D050"/>
                </a:solidFill>
              </a:rPr>
              <a:t>Crystal River Units 1, 2 (Fossil) and Unit 3 (Nuclear)</a:t>
            </a:r>
          </a:p>
        </p:txBody>
      </p:sp>
    </p:spTree>
    <p:extLst>
      <p:ext uri="{BB962C8B-B14F-4D97-AF65-F5344CB8AC3E}">
        <p14:creationId xmlns:p14="http://schemas.microsoft.com/office/powerpoint/2010/main" val="34359183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Electricity Generation</a:t>
            </a:r>
          </a:p>
        </p:txBody>
      </p:sp>
      <p:pic>
        <p:nvPicPr>
          <p:cNvPr id="6"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bwMode="auto">
          <a:xfrm>
            <a:off x="600075" y="1226857"/>
            <a:ext cx="7620000" cy="2819400"/>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a:extLst>
            <a:ext uri="{FAA26D3D-D897-4be2-8F04-BA451C77F1D7}"/>
          </a:extLst>
        </p:spPr>
      </p:pic>
      <p:sp>
        <p:nvSpPr>
          <p:cNvPr id="7" name="TextBox 6"/>
          <p:cNvSpPr txBox="1"/>
          <p:nvPr/>
        </p:nvSpPr>
        <p:spPr>
          <a:xfrm>
            <a:off x="695324" y="3952875"/>
            <a:ext cx="2124076" cy="369332"/>
          </a:xfrm>
          <a:prstGeom prst="rect">
            <a:avLst/>
          </a:prstGeom>
          <a:solidFill>
            <a:schemeClr val="accent1">
              <a:lumMod val="75000"/>
            </a:schemeClr>
          </a:solidFill>
        </p:spPr>
        <p:txBody>
          <a:bodyPr wrap="square" rtlCol="0">
            <a:spAutoFit/>
          </a:bodyPr>
          <a:lstStyle/>
          <a:p>
            <a:r>
              <a:rPr lang="en-US" dirty="0"/>
              <a:t>1.  Power Plant</a:t>
            </a:r>
          </a:p>
        </p:txBody>
      </p:sp>
      <p:sp>
        <p:nvSpPr>
          <p:cNvPr id="8" name="TextBox 7"/>
          <p:cNvSpPr txBox="1"/>
          <p:nvPr/>
        </p:nvSpPr>
        <p:spPr>
          <a:xfrm>
            <a:off x="3105150" y="3952875"/>
            <a:ext cx="2609850" cy="369332"/>
          </a:xfrm>
          <a:prstGeom prst="rect">
            <a:avLst/>
          </a:prstGeom>
          <a:solidFill>
            <a:schemeClr val="accent1">
              <a:lumMod val="75000"/>
            </a:schemeClr>
          </a:solidFill>
        </p:spPr>
        <p:txBody>
          <a:bodyPr wrap="square" rtlCol="0">
            <a:spAutoFit/>
          </a:bodyPr>
          <a:lstStyle/>
          <a:p>
            <a:r>
              <a:rPr lang="en-US" dirty="0"/>
              <a:t>2.  Transmission Lines</a:t>
            </a:r>
          </a:p>
        </p:txBody>
      </p:sp>
      <p:sp>
        <p:nvSpPr>
          <p:cNvPr id="9" name="TextBox 8"/>
          <p:cNvSpPr txBox="1"/>
          <p:nvPr/>
        </p:nvSpPr>
        <p:spPr>
          <a:xfrm>
            <a:off x="6529387" y="3952875"/>
            <a:ext cx="1458900" cy="369332"/>
          </a:xfrm>
          <a:prstGeom prst="rect">
            <a:avLst/>
          </a:prstGeom>
          <a:solidFill>
            <a:schemeClr val="accent1">
              <a:lumMod val="75000"/>
            </a:schemeClr>
          </a:solidFill>
        </p:spPr>
        <p:txBody>
          <a:bodyPr wrap="square" rtlCol="0">
            <a:spAutoFit/>
          </a:bodyPr>
          <a:lstStyle/>
          <a:p>
            <a:r>
              <a:rPr lang="en-US" dirty="0"/>
              <a:t>3.  Houses!</a:t>
            </a:r>
          </a:p>
        </p:txBody>
      </p:sp>
      <p:pic>
        <p:nvPicPr>
          <p:cNvPr id="11" name="Picture 10"/>
          <p:cNvPicPr/>
          <p:nvPr/>
        </p:nvPicPr>
        <p:blipFill rotWithShape="1">
          <a:blip r:embed="rId3" cstate="print">
            <a:extLst>
              <a:ext uri="{28A0092B-C50C-407E-A947-70E740481C1C}">
                <a14:useLocalDpi xmlns:a14="http://schemas.microsoft.com/office/drawing/2010/main" val="0"/>
              </a:ext>
            </a:extLst>
          </a:blip>
          <a:srcRect r="45929"/>
          <a:stretch/>
        </p:blipFill>
        <p:spPr>
          <a:xfrm>
            <a:off x="3581400" y="4606143"/>
            <a:ext cx="1538599" cy="1390279"/>
          </a:xfrm>
          <a:prstGeom prst="rect">
            <a:avLst/>
          </a:prstGeom>
        </p:spPr>
      </p:pic>
      <p:pic>
        <p:nvPicPr>
          <p:cNvPr id="12" name="Picture 11"/>
          <p:cNvPicPr>
            <a:picLocks noChangeAspect="1"/>
          </p:cNvPicPr>
          <p:nvPr/>
        </p:nvPicPr>
        <p:blipFill>
          <a:blip r:embed="rId4">
            <a:extLst>
              <a:ext uri="{BEBA8EAE-BF5A-486C-A8C5-ECC9F3942E4B}">
                <a14:imgProps xmlns:a14="http://schemas.microsoft.com/office/drawing/2010/main">
                  <a14:imgLayer r:embed="rId5">
                    <a14:imgEffect>
                      <a14:backgroundRemoval t="0" b="100000" l="0" r="100000"/>
                    </a14:imgEffect>
                  </a14:imgLayer>
                </a14:imgProps>
              </a:ext>
              <a:ext uri="{28A0092B-C50C-407E-A947-70E740481C1C}">
                <a14:useLocalDpi xmlns:a14="http://schemas.microsoft.com/office/drawing/2010/main" val="0"/>
              </a:ext>
            </a:extLst>
          </a:blip>
          <a:stretch>
            <a:fillRect/>
          </a:stretch>
        </p:blipFill>
        <p:spPr>
          <a:xfrm>
            <a:off x="5845088" y="4490794"/>
            <a:ext cx="1590769" cy="1738747"/>
          </a:xfrm>
          <a:prstGeom prst="rect">
            <a:avLst/>
          </a:prstGeom>
        </p:spPr>
      </p:pic>
      <p:pic>
        <p:nvPicPr>
          <p:cNvPr id="13" name="Picture 12"/>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7563198" y="4549916"/>
            <a:ext cx="981605" cy="1543919"/>
          </a:xfrm>
          <a:prstGeom prst="rect">
            <a:avLst/>
          </a:prstGeom>
        </p:spPr>
      </p:pic>
      <p:pic>
        <p:nvPicPr>
          <p:cNvPr id="14" name="Picture 3"/>
          <p:cNvPicPr>
            <a:picLocks noChangeAspect="1" noChangeArrowheads="1"/>
          </p:cNvPicPr>
          <p:nvPr/>
        </p:nvPicPr>
        <p:blipFill rotWithShape="1">
          <a:blip r:embed="rId7">
            <a:extLst>
              <a:ext uri="{28A0092B-C50C-407E-A947-70E740481C1C}">
                <a14:useLocalDpi xmlns:a14="http://schemas.microsoft.com/office/drawing/2010/main" val="0"/>
              </a:ext>
            </a:extLst>
          </a:blip>
          <a:srcRect t="35092"/>
          <a:stretch/>
        </p:blipFill>
        <p:spPr bwMode="auto">
          <a:xfrm>
            <a:off x="825989" y="4490794"/>
            <a:ext cx="1917211" cy="122790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55743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99CC00"/>
                </a:solidFill>
              </a:rPr>
              <a:t>Can you name types of electricity generation?</a:t>
            </a:r>
          </a:p>
        </p:txBody>
      </p:sp>
      <p:sp>
        <p:nvSpPr>
          <p:cNvPr id="3" name="Content Placeholder 2"/>
          <p:cNvSpPr>
            <a:spLocks noGrp="1"/>
          </p:cNvSpPr>
          <p:nvPr>
            <p:ph idx="1"/>
          </p:nvPr>
        </p:nvSpPr>
        <p:spPr>
          <a:xfrm>
            <a:off x="457200" y="1219200"/>
            <a:ext cx="2895600" cy="4525963"/>
          </a:xfrm>
        </p:spPr>
        <p:txBody>
          <a:bodyPr/>
          <a:lstStyle/>
          <a:p>
            <a:r>
              <a:rPr lang="en-US" dirty="0"/>
              <a:t>Coal</a:t>
            </a:r>
          </a:p>
          <a:p>
            <a:r>
              <a:rPr lang="en-US" dirty="0"/>
              <a:t>Natural Gas</a:t>
            </a:r>
          </a:p>
          <a:p>
            <a:r>
              <a:rPr lang="en-US" dirty="0"/>
              <a:t>Petroleum</a:t>
            </a:r>
          </a:p>
          <a:p>
            <a:r>
              <a:rPr lang="en-US" dirty="0"/>
              <a:t>Nuclear</a:t>
            </a:r>
          </a:p>
          <a:p>
            <a:r>
              <a:rPr lang="en-US" dirty="0"/>
              <a:t>Solar</a:t>
            </a:r>
          </a:p>
          <a:p>
            <a:r>
              <a:rPr lang="en-US" dirty="0"/>
              <a:t>Wind</a:t>
            </a:r>
          </a:p>
          <a:p>
            <a:r>
              <a:rPr lang="en-US" dirty="0"/>
              <a:t>Geothermal</a:t>
            </a:r>
          </a:p>
          <a:p>
            <a:r>
              <a:rPr lang="en-US" dirty="0"/>
              <a:t>Hydroelectric</a:t>
            </a:r>
          </a:p>
          <a:p>
            <a:pPr marL="0" indent="0">
              <a:buNone/>
            </a:pPr>
            <a:endParaRPr lang="en-US" dirty="0"/>
          </a:p>
        </p:txBody>
      </p:sp>
      <p:grpSp>
        <p:nvGrpSpPr>
          <p:cNvPr id="5" name="Group 4"/>
          <p:cNvGrpSpPr/>
          <p:nvPr/>
        </p:nvGrpSpPr>
        <p:grpSpPr>
          <a:xfrm>
            <a:off x="3429000" y="1905000"/>
            <a:ext cx="5445162" cy="4038600"/>
            <a:chOff x="3429000" y="1905000"/>
            <a:chExt cx="5445162" cy="4038600"/>
          </a:xfrm>
        </p:grpSpPr>
        <p:pic>
          <p:nvPicPr>
            <p:cNvPr id="1028"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7" t="-244" r="9307" b="15681"/>
            <a:stretch/>
          </p:blipFill>
          <p:spPr bwMode="auto">
            <a:xfrm>
              <a:off x="3438619" y="1905000"/>
              <a:ext cx="5435543" cy="40259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3429000" y="5681990"/>
              <a:ext cx="3810000" cy="261610"/>
            </a:xfrm>
            <a:prstGeom prst="rect">
              <a:avLst/>
            </a:prstGeom>
            <a:noFill/>
          </p:spPr>
          <p:txBody>
            <a:bodyPr wrap="square" rtlCol="0">
              <a:spAutoFit/>
            </a:bodyPr>
            <a:lstStyle/>
            <a:p>
              <a:r>
                <a:rPr lang="en-US" sz="1100" dirty="0"/>
                <a:t>U.S. Electricity Generation by Source 2015, EIA</a:t>
              </a:r>
            </a:p>
          </p:txBody>
        </p:sp>
      </p:grpSp>
    </p:spTree>
    <p:extLst>
      <p:ext uri="{BB962C8B-B14F-4D97-AF65-F5344CB8AC3E}">
        <p14:creationId xmlns:p14="http://schemas.microsoft.com/office/powerpoint/2010/main" val="22293191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Picture 4"/>
          <p:cNvPicPr>
            <a:picLocks noChangeAspect="1" noChangeArrowheads="1"/>
          </p:cNvPicPr>
          <p:nvPr/>
        </p:nvPicPr>
        <p:blipFill rotWithShape="1">
          <a:blip r:embed="rId2">
            <a:extLst>
              <a:ext uri="{28A0092B-C50C-407E-A947-70E740481C1C}">
                <a14:useLocalDpi xmlns:a14="http://schemas.microsoft.com/office/drawing/2010/main" val="0"/>
              </a:ext>
            </a:extLst>
          </a:blip>
          <a:srcRect l="447" t="-244" r="9307" b="15681"/>
          <a:stretch/>
        </p:blipFill>
        <p:spPr bwMode="auto">
          <a:xfrm>
            <a:off x="2590800" y="1715760"/>
            <a:ext cx="3909430" cy="28956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a:lstStyle/>
          <a:p>
            <a:r>
              <a:rPr lang="en-US" dirty="0"/>
              <a:t>Types of Electricity Generation</a:t>
            </a:r>
          </a:p>
        </p:txBody>
      </p:sp>
      <p:pic>
        <p:nvPicPr>
          <p:cNvPr id="4"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09600" y="1289503"/>
            <a:ext cx="2110292" cy="15827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438357" y="1251579"/>
            <a:ext cx="2576423" cy="21000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442943" y="4611360"/>
            <a:ext cx="4425905" cy="22350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309680" y="3693206"/>
            <a:ext cx="2705100" cy="18611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6418" y="3195037"/>
            <a:ext cx="2516656" cy="20356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888462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6200"/>
            <a:ext cx="8229600" cy="1143000"/>
          </a:xfrm>
        </p:spPr>
        <p:txBody>
          <a:bodyPr/>
          <a:lstStyle/>
          <a:p>
            <a:r>
              <a:rPr lang="en-US" dirty="0"/>
              <a:t>Fossil Fuels</a:t>
            </a:r>
          </a:p>
        </p:txBody>
      </p:sp>
      <p:pic>
        <p:nvPicPr>
          <p:cNvPr id="5"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295400" y="3308909"/>
            <a:ext cx="1979167" cy="136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3308909"/>
            <a:ext cx="1361667" cy="136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2"/>
          <p:cNvPicPr>
            <a:picLocks noChangeAspect="1" noChangeArrowheads="1"/>
          </p:cNvPicPr>
          <p:nvPr/>
        </p:nvPicPr>
        <p:blipFill rotWithShape="1">
          <a:blip r:embed="rId4">
            <a:extLst>
              <a:ext uri="{28A0092B-C50C-407E-A947-70E740481C1C}">
                <a14:useLocalDpi xmlns:a14="http://schemas.microsoft.com/office/drawing/2010/main" val="0"/>
              </a:ext>
            </a:extLst>
          </a:blip>
          <a:srcRect l="7414" b="13154"/>
          <a:stretch/>
        </p:blipFill>
        <p:spPr bwMode="auto">
          <a:xfrm>
            <a:off x="679705" y="817286"/>
            <a:ext cx="4027611" cy="23387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rotWithShape="1">
          <a:blip r:embed="rId5">
            <a:extLst>
              <a:ext uri="{28A0092B-C50C-407E-A947-70E740481C1C}">
                <a14:useLocalDpi xmlns:a14="http://schemas.microsoft.com/office/drawing/2010/main" val="0"/>
              </a:ext>
            </a:extLst>
          </a:blip>
          <a:srcRect b="12077"/>
          <a:stretch/>
        </p:blipFill>
        <p:spPr bwMode="auto">
          <a:xfrm>
            <a:off x="5606527" y="1143000"/>
            <a:ext cx="3429000" cy="1733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Rectangle 9"/>
          <p:cNvSpPr/>
          <p:nvPr/>
        </p:nvSpPr>
        <p:spPr>
          <a:xfrm>
            <a:off x="228600" y="152400"/>
            <a:ext cx="1685077" cy="923330"/>
          </a:xfrm>
          <a:prstGeom prst="rect">
            <a:avLst/>
          </a:prstGeom>
          <a:noFill/>
        </p:spPr>
        <p:txBody>
          <a:bodyPr wrap="none" lIns="91440" tIns="45720" rIns="91440" bIns="45720">
            <a:spAutoFit/>
          </a:bodyPr>
          <a:lstStyle/>
          <a:p>
            <a:pPr algn="ctr"/>
            <a:r>
              <a:rPr lang="en-US" sz="5400" b="1" cap="none" spc="0"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Coal</a:t>
            </a:r>
          </a:p>
        </p:txBody>
      </p:sp>
      <p:sp>
        <p:nvSpPr>
          <p:cNvPr id="11" name="Rectangle 10"/>
          <p:cNvSpPr/>
          <p:nvPr/>
        </p:nvSpPr>
        <p:spPr>
          <a:xfrm>
            <a:off x="5138549" y="2520812"/>
            <a:ext cx="4070346"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Natural Gas</a:t>
            </a:r>
          </a:p>
        </p:txBody>
      </p:sp>
      <p:sp>
        <p:nvSpPr>
          <p:cNvPr id="13" name="Rectangle 12"/>
          <p:cNvSpPr/>
          <p:nvPr/>
        </p:nvSpPr>
        <p:spPr>
          <a:xfrm>
            <a:off x="0" y="4800600"/>
            <a:ext cx="3570209" cy="923330"/>
          </a:xfrm>
          <a:prstGeom prst="rect">
            <a:avLst/>
          </a:prstGeom>
          <a:noFill/>
        </p:spPr>
        <p:txBody>
          <a:bodyPr wrap="none" lIns="91440" tIns="45720" rIns="91440" bIns="45720">
            <a:spAutoFit/>
          </a:bodyPr>
          <a:lstStyle/>
          <a:p>
            <a:pPr algn="ctr"/>
            <a:r>
              <a:rPr lang="en-US" sz="5400" b="1" dirty="0">
                <a:ln w="31550" cmpd="sng">
                  <a:solidFill>
                    <a:srgbClr val="4C953C"/>
                  </a:solidFill>
                  <a:prstDash val="solid"/>
                </a:ln>
                <a:solidFill>
                  <a:schemeClr val="accent6">
                    <a:tint val="15000"/>
                    <a:satMod val="200000"/>
                  </a:schemeClr>
                </a:solidFill>
                <a:effectLst>
                  <a:outerShdw blurRad="50800" dist="40000" dir="5400000" algn="tl" rotWithShape="0">
                    <a:srgbClr val="000000">
                      <a:shade val="5000"/>
                      <a:satMod val="120000"/>
                      <a:alpha val="33000"/>
                    </a:srgbClr>
                  </a:outerShdw>
                </a:effectLst>
              </a:rPr>
              <a:t>Petroleum</a:t>
            </a:r>
          </a:p>
        </p:txBody>
      </p:sp>
      <p:pic>
        <p:nvPicPr>
          <p:cNvPr id="14" name="Picture 4"/>
          <p:cNvPicPr>
            <a:picLocks noChangeAspect="1" noChangeArrowheads="1"/>
          </p:cNvPicPr>
          <p:nvPr/>
        </p:nvPicPr>
        <p:blipFill rotWithShape="1">
          <a:blip r:embed="rId6">
            <a:extLst>
              <a:ext uri="{28A0092B-C50C-407E-A947-70E740481C1C}">
                <a14:useLocalDpi xmlns:a14="http://schemas.microsoft.com/office/drawing/2010/main" val="0"/>
              </a:ext>
            </a:extLst>
          </a:blip>
          <a:srcRect t="11342" r="8202" b="9744"/>
          <a:stretch/>
        </p:blipFill>
        <p:spPr bwMode="auto">
          <a:xfrm>
            <a:off x="3725340" y="4572000"/>
            <a:ext cx="5310187" cy="20802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3200400" y="3308908"/>
            <a:ext cx="2044544" cy="1361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456786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Hydroelectric</a:t>
            </a:r>
          </a:p>
        </p:txBody>
      </p:sp>
      <p:pic>
        <p:nvPicPr>
          <p:cNvPr id="4"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5708" y="1371600"/>
            <a:ext cx="5884753" cy="2971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6"/>
          <p:cNvPicPr>
            <a:picLocks noChangeAspect="1" noChangeArrowheads="1"/>
          </p:cNvPicPr>
          <p:nvPr/>
        </p:nvPicPr>
        <p:blipFill rotWithShape="1">
          <a:blip r:embed="rId3">
            <a:extLst>
              <a:ext uri="{28A0092B-C50C-407E-A947-70E740481C1C}">
                <a14:useLocalDpi xmlns:a14="http://schemas.microsoft.com/office/drawing/2010/main" val="0"/>
              </a:ext>
            </a:extLst>
          </a:blip>
          <a:srcRect l="3846" t="3521" r="2940" b="8874"/>
          <a:stretch/>
        </p:blipFill>
        <p:spPr bwMode="auto">
          <a:xfrm>
            <a:off x="3921611" y="3276600"/>
            <a:ext cx="4457700" cy="3364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40041991"/>
      </p:ext>
    </p:extLst>
  </p:cSld>
  <p:clrMapOvr>
    <a:masterClrMapping/>
  </p:clrMapOvr>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Tahoma"/>
        <a:ea typeface=""/>
        <a:cs typeface=""/>
      </a:majorFont>
      <a:minorFont>
        <a:latin typeface="Tahom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Folder" ma:contentTypeID="0x012000175CE008BCA42A468C81D772D5083395" ma:contentTypeVersion="0" ma:contentTypeDescription="Create a new folder." ma:contentTypeScope="" ma:versionID="ba31a69ad72915fa136801f2549f17ea">
  <xsd:schema xmlns:xsd="http://www.w3.org/2001/XMLSchema" xmlns:xs="http://www.w3.org/2001/XMLSchema" xmlns:p="http://schemas.microsoft.com/office/2006/metadata/properties" xmlns:ns1="http://schemas.microsoft.com/sharepoint/v3" targetNamespace="http://schemas.microsoft.com/office/2006/metadata/properties" ma:root="true" ma:fieldsID="ba7e97febcdc823e6f29eb69cd9a4895" ns1:_="">
    <xsd:import namespace="http://schemas.microsoft.com/sharepoint/v3"/>
    <xsd:element name="properties">
      <xsd:complexType>
        <xsd:sequence>
          <xsd:element name="documentManagement">
            <xsd:complexType>
              <xsd:all>
                <xsd:element ref="ns1:ItemChildCount" minOccurs="0"/>
                <xsd:element ref="ns1:FolderChild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ItemChildCount" ma:index="3" nillable="true" ma:displayName="Item Child Count" ma:hidden="true" ma:list="Docs" ma:internalName="ItemChildCount" ma:readOnly="true" ma:showField="ItemChildCount">
      <xsd:simpleType>
        <xsd:restriction base="dms:Lookup"/>
      </xsd:simpleType>
    </xsd:element>
    <xsd:element name="FolderChildCount" ma:index="4" nillable="true" ma:displayName="Folder Child Count" ma:hidden="true" ma:list="Docs" ma:internalName="FolderChildCount" ma:readOnly="true" ma:showField="FolderChildCount">
      <xsd:simpleType>
        <xsd:restriction base="dms:Lookup"/>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ListForm</Display>
  <Edit>ListForm</Edit>
  <New>ListForm</New>
</FormTemplates>
</file>

<file path=customXml/itemProps1.xml><?xml version="1.0" encoding="utf-8"?>
<ds:datastoreItem xmlns:ds="http://schemas.openxmlformats.org/officeDocument/2006/customXml" ds:itemID="{83749409-385D-422D-BCF0-24E9A83EF756}">
  <ds:schemaRefs>
    <ds:schemaRef ds:uri="http://schemas.microsoft.com/office/2006/metadata/properties"/>
    <ds:schemaRef ds:uri="http://schemas.microsoft.com/sharepoint/v3"/>
    <ds:schemaRef ds:uri="http://www.w3.org/XML/1998/namespace"/>
    <ds:schemaRef ds:uri="http://schemas.microsoft.com/office/infopath/2007/PartnerControls"/>
    <ds:schemaRef ds:uri="http://purl.org/dc/dcmitype/"/>
    <ds:schemaRef ds:uri="http://purl.org/dc/elements/1.1/"/>
    <ds:schemaRef ds:uri="http://purl.org/dc/terms/"/>
    <ds:schemaRef ds:uri="http://schemas.microsoft.com/office/2006/documentManagement/types"/>
    <ds:schemaRef ds:uri="http://schemas.openxmlformats.org/package/2006/metadata/core-properties"/>
  </ds:schemaRefs>
</ds:datastoreItem>
</file>

<file path=customXml/itemProps2.xml><?xml version="1.0" encoding="utf-8"?>
<ds:datastoreItem xmlns:ds="http://schemas.openxmlformats.org/officeDocument/2006/customXml" ds:itemID="{2BE5F110-A474-4CBE-B0ED-3FE4EC64409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51317EC0-03A8-4A55-9250-7372AE05490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21321</TotalTime>
  <Words>679</Words>
  <Application>Microsoft Office PowerPoint</Application>
  <PresentationFormat>On-screen Show (4:3)</PresentationFormat>
  <Paragraphs>138</Paragraphs>
  <Slides>38</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38</vt:i4>
      </vt:variant>
    </vt:vector>
  </HeadingPairs>
  <TitlesOfParts>
    <vt:vector size="42" baseType="lpstr">
      <vt:lpstr>Arial</vt:lpstr>
      <vt:lpstr>Calibri</vt:lpstr>
      <vt:lpstr>Tahoma</vt:lpstr>
      <vt:lpstr>Default Design</vt:lpstr>
      <vt:lpstr> Introduce Yourself Here Name, Company  </vt:lpstr>
      <vt:lpstr>electricity</vt:lpstr>
      <vt:lpstr>Where does electricity come from?</vt:lpstr>
      <vt:lpstr>Power Plants!</vt:lpstr>
      <vt:lpstr>Electricity Generation</vt:lpstr>
      <vt:lpstr>Can you name types of electricity generation?</vt:lpstr>
      <vt:lpstr>Types of Electricity Generation</vt:lpstr>
      <vt:lpstr>Fossil Fuels</vt:lpstr>
      <vt:lpstr>Hydroelectric</vt:lpstr>
      <vt:lpstr>Other Renewables</vt:lpstr>
      <vt:lpstr>Nuclear</vt:lpstr>
      <vt:lpstr>Nuclear Power Plant</vt:lpstr>
      <vt:lpstr>What are some challenges to electricity generation?</vt:lpstr>
      <vt:lpstr>Climate change</vt:lpstr>
      <vt:lpstr>What is climate change?</vt:lpstr>
      <vt:lpstr>PowerPoint Presentation</vt:lpstr>
      <vt:lpstr>What causes climate change?</vt:lpstr>
      <vt:lpstr>Where does carbon come from?</vt:lpstr>
      <vt:lpstr>Which types of electricity generation produce carbon?</vt:lpstr>
      <vt:lpstr>Why is nuclear cool?</vt:lpstr>
      <vt:lpstr>There are CLEAN ways to make electricity</vt:lpstr>
      <vt:lpstr>PowerPoint Presentation</vt:lpstr>
      <vt:lpstr>The importance of electricity</vt:lpstr>
      <vt:lpstr>PowerPoint Presentation</vt:lpstr>
      <vt:lpstr>PowerPoint Presentation</vt:lpstr>
      <vt:lpstr>Your turn!</vt:lpstr>
      <vt:lpstr>2022 Essay Contest</vt:lpstr>
      <vt:lpstr>QUIZ</vt:lpstr>
      <vt:lpstr>What is the path of electricity generation?</vt:lpstr>
      <vt:lpstr>What component in a power plant spins wires through a magnetic field?</vt:lpstr>
      <vt:lpstr>Name a type of electricity generation</vt:lpstr>
      <vt:lpstr>What process is used to generate heat in a nuclear power plant?</vt:lpstr>
      <vt:lpstr>Nuclear power plants produce zero carbon emissions during operation:  True/False</vt:lpstr>
      <vt:lpstr>What percent of the global population lives without electricity?</vt:lpstr>
      <vt:lpstr>QUESTIONS?</vt:lpstr>
      <vt:lpstr>Optional Slides</vt:lpstr>
      <vt:lpstr>Is Global Warming Real?</vt:lpstr>
      <vt:lpstr>Where does our energy come from and what is it used for?</vt:lpstr>
    </vt:vector>
  </TitlesOfParts>
  <Company>Nuclear Energy Institute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Calvin Haden</dc:creator>
  <cp:lastModifiedBy>SIDDIQUI Naif - (PMO-IT) - KINECTRICS</cp:lastModifiedBy>
  <cp:revision>145</cp:revision>
  <dcterms:created xsi:type="dcterms:W3CDTF">2008-03-14T18:59:45Z</dcterms:created>
  <dcterms:modified xsi:type="dcterms:W3CDTF">2022-10-04T13:02:50Z</dcterms:modified>
</cp:coreProperties>
</file>