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4"/>
  </p:notesMasterIdLst>
  <p:sldIdLst>
    <p:sldId id="257" r:id="rId5"/>
    <p:sldId id="260" r:id="rId6"/>
    <p:sldId id="261" r:id="rId7"/>
    <p:sldId id="266" r:id="rId8"/>
    <p:sldId id="267" r:id="rId9"/>
    <p:sldId id="280" r:id="rId10"/>
    <p:sldId id="268" r:id="rId11"/>
    <p:sldId id="301" r:id="rId12"/>
    <p:sldId id="299" r:id="rId13"/>
    <p:sldId id="262" r:id="rId14"/>
    <p:sldId id="270" r:id="rId15"/>
    <p:sldId id="272" r:id="rId16"/>
    <p:sldId id="298" r:id="rId17"/>
    <p:sldId id="277" r:id="rId18"/>
    <p:sldId id="290" r:id="rId19"/>
    <p:sldId id="291" r:id="rId20"/>
    <p:sldId id="289" r:id="rId21"/>
    <p:sldId id="265" r:id="rId22"/>
    <p:sldId id="263" r:id="rId23"/>
    <p:sldId id="264" r:id="rId24"/>
    <p:sldId id="276" r:id="rId25"/>
    <p:sldId id="294" r:id="rId26"/>
    <p:sldId id="292" r:id="rId27"/>
    <p:sldId id="274" r:id="rId28"/>
    <p:sldId id="278" r:id="rId29"/>
    <p:sldId id="293" r:id="rId30"/>
    <p:sldId id="288" r:id="rId31"/>
    <p:sldId id="300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5" autoAdjust="0"/>
    <p:restoredTop sz="94221" autoAdjust="0"/>
  </p:normalViewPr>
  <p:slideViewPr>
    <p:cSldViewPr snapToGrid="0" snapToObjects="1">
      <p:cViewPr varScale="1">
        <p:scale>
          <a:sx n="111" d="100"/>
          <a:sy n="111" d="100"/>
        </p:scale>
        <p:origin x="27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83BACB-337D-4B5C-BCAB-18DD732F616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1A8B1F-3FA4-4835-A3AC-9ECE23044A0C}">
      <dgm:prSet phldrT="[Text]"/>
      <dgm:spPr/>
      <dgm:t>
        <a:bodyPr/>
        <a:lstStyle/>
        <a:p>
          <a:r>
            <a:rPr lang="en-US" dirty="0"/>
            <a:t>What is nuclear energy?</a:t>
          </a:r>
        </a:p>
      </dgm:t>
    </dgm:pt>
    <dgm:pt modelId="{0759D7C1-D65C-4265-AE77-A8FB777F7EC8}" type="parTrans" cxnId="{C6AAEA9B-2DCF-4ECE-8BFA-A1C3A99DAC09}">
      <dgm:prSet/>
      <dgm:spPr/>
      <dgm:t>
        <a:bodyPr/>
        <a:lstStyle/>
        <a:p>
          <a:endParaRPr lang="en-US"/>
        </a:p>
      </dgm:t>
    </dgm:pt>
    <dgm:pt modelId="{C2441CBD-0545-4F2F-9B6B-859D4EF7AA9A}" type="sibTrans" cxnId="{C6AAEA9B-2DCF-4ECE-8BFA-A1C3A99DAC09}">
      <dgm:prSet/>
      <dgm:spPr/>
      <dgm:t>
        <a:bodyPr/>
        <a:lstStyle/>
        <a:p>
          <a:endParaRPr lang="en-US"/>
        </a:p>
      </dgm:t>
    </dgm:pt>
    <dgm:pt modelId="{334B967B-BC1C-47C4-A5EC-442AF47CFB5F}">
      <dgm:prSet phldrT="[Text]"/>
      <dgm:spPr/>
      <dgm:t>
        <a:bodyPr/>
        <a:lstStyle/>
        <a:p>
          <a:r>
            <a:rPr lang="en-US" dirty="0"/>
            <a:t>Radioactive elephant in the room</a:t>
          </a:r>
        </a:p>
      </dgm:t>
    </dgm:pt>
    <dgm:pt modelId="{AFFD2A2C-BBE8-4C14-AB7E-740685D0A0E8}" type="parTrans" cxnId="{DB7FDFF3-6397-4F91-8157-BC8410A68770}">
      <dgm:prSet/>
      <dgm:spPr/>
      <dgm:t>
        <a:bodyPr/>
        <a:lstStyle/>
        <a:p>
          <a:endParaRPr lang="en-US"/>
        </a:p>
      </dgm:t>
    </dgm:pt>
    <dgm:pt modelId="{11B26888-1D0A-4E2A-935D-9FEA853B649C}" type="sibTrans" cxnId="{DB7FDFF3-6397-4F91-8157-BC8410A68770}">
      <dgm:prSet/>
      <dgm:spPr/>
      <dgm:t>
        <a:bodyPr/>
        <a:lstStyle/>
        <a:p>
          <a:endParaRPr lang="en-US"/>
        </a:p>
      </dgm:t>
    </dgm:pt>
    <dgm:pt modelId="{17D56C8D-8148-49D5-B502-C49182D2A2D4}">
      <dgm:prSet phldrT="[Text]"/>
      <dgm:spPr/>
      <dgm:t>
        <a:bodyPr/>
        <a:lstStyle/>
        <a:p>
          <a:r>
            <a:rPr lang="en-US" dirty="0"/>
            <a:t>How can nuclear slow climate change?</a:t>
          </a:r>
        </a:p>
      </dgm:t>
    </dgm:pt>
    <dgm:pt modelId="{C7374536-30A0-4743-AC0D-C1391CDCB587}" type="parTrans" cxnId="{EE94CCE8-3AD2-4C8E-A653-4A56ABE4AE33}">
      <dgm:prSet/>
      <dgm:spPr/>
      <dgm:t>
        <a:bodyPr/>
        <a:lstStyle/>
        <a:p>
          <a:endParaRPr lang="en-US"/>
        </a:p>
      </dgm:t>
    </dgm:pt>
    <dgm:pt modelId="{22407446-67B1-4EA0-8C17-04ED68F493DB}" type="sibTrans" cxnId="{EE94CCE8-3AD2-4C8E-A653-4A56ABE4AE33}">
      <dgm:prSet/>
      <dgm:spPr/>
      <dgm:t>
        <a:bodyPr/>
        <a:lstStyle/>
        <a:p>
          <a:endParaRPr lang="en-US"/>
        </a:p>
      </dgm:t>
    </dgm:pt>
    <dgm:pt modelId="{631F7C93-7359-4C78-9F7C-1BCA7F2D9410}" type="pres">
      <dgm:prSet presAssocID="{3F83BACB-337D-4B5C-BCAB-18DD732F616B}" presName="Name0" presStyleCnt="0">
        <dgm:presLayoutVars>
          <dgm:dir/>
          <dgm:resizeHandles val="exact"/>
        </dgm:presLayoutVars>
      </dgm:prSet>
      <dgm:spPr/>
    </dgm:pt>
    <dgm:pt modelId="{5BB3202E-E719-48ED-8C06-2CB750E73B6D}" type="pres">
      <dgm:prSet presAssocID="{EE1A8B1F-3FA4-4835-A3AC-9ECE23044A0C}" presName="composite" presStyleCnt="0"/>
      <dgm:spPr/>
    </dgm:pt>
    <dgm:pt modelId="{ADC46F5A-D18E-4AAB-A6BD-43D4AA407580}" type="pres">
      <dgm:prSet presAssocID="{EE1A8B1F-3FA4-4835-A3AC-9ECE23044A0C}" presName="rect1" presStyleLbl="trAlignAcc1" presStyleIdx="0" presStyleCnt="3">
        <dgm:presLayoutVars>
          <dgm:bulletEnabled val="1"/>
        </dgm:presLayoutVars>
      </dgm:prSet>
      <dgm:spPr/>
    </dgm:pt>
    <dgm:pt modelId="{6E1D3121-05FB-4704-8897-1AD93719264D}" type="pres">
      <dgm:prSet presAssocID="{EE1A8B1F-3FA4-4835-A3AC-9ECE23044A0C}" presName="rect2" presStyleLbl="fgImgPlace1" presStyleIdx="0" presStyleCnt="3"/>
      <dgm:spPr/>
    </dgm:pt>
    <dgm:pt modelId="{38D04CBE-E1E0-4465-99FC-06E4AAA39CBB}" type="pres">
      <dgm:prSet presAssocID="{C2441CBD-0545-4F2F-9B6B-859D4EF7AA9A}" presName="sibTrans" presStyleCnt="0"/>
      <dgm:spPr/>
    </dgm:pt>
    <dgm:pt modelId="{FF0FA53A-9843-4F54-AD82-BCC343EFBE34}" type="pres">
      <dgm:prSet presAssocID="{334B967B-BC1C-47C4-A5EC-442AF47CFB5F}" presName="composite" presStyleCnt="0"/>
      <dgm:spPr/>
    </dgm:pt>
    <dgm:pt modelId="{9BF74708-8CCD-4713-B6A6-D651C18D6366}" type="pres">
      <dgm:prSet presAssocID="{334B967B-BC1C-47C4-A5EC-442AF47CFB5F}" presName="rect1" presStyleLbl="trAlignAcc1" presStyleIdx="1" presStyleCnt="3">
        <dgm:presLayoutVars>
          <dgm:bulletEnabled val="1"/>
        </dgm:presLayoutVars>
      </dgm:prSet>
      <dgm:spPr/>
    </dgm:pt>
    <dgm:pt modelId="{4E7018C2-21F9-4455-B335-9EAFAAB2CE46}" type="pres">
      <dgm:prSet presAssocID="{334B967B-BC1C-47C4-A5EC-442AF47CFB5F}" presName="rect2" presStyleLbl="fgImgPlace1" presStyleIdx="1" presStyleCnt="3"/>
      <dgm:spPr/>
    </dgm:pt>
    <dgm:pt modelId="{55A18C44-3B2D-426C-B2E0-3744B7B16665}" type="pres">
      <dgm:prSet presAssocID="{11B26888-1D0A-4E2A-935D-9FEA853B649C}" presName="sibTrans" presStyleCnt="0"/>
      <dgm:spPr/>
    </dgm:pt>
    <dgm:pt modelId="{190EF561-CCB8-4EB7-ABF1-B050AC0D7519}" type="pres">
      <dgm:prSet presAssocID="{17D56C8D-8148-49D5-B502-C49182D2A2D4}" presName="composite" presStyleCnt="0"/>
      <dgm:spPr/>
    </dgm:pt>
    <dgm:pt modelId="{FDFCA36E-23A7-46F5-A305-9D0B3756235E}" type="pres">
      <dgm:prSet presAssocID="{17D56C8D-8148-49D5-B502-C49182D2A2D4}" presName="rect1" presStyleLbl="trAlignAcc1" presStyleIdx="2" presStyleCnt="3">
        <dgm:presLayoutVars>
          <dgm:bulletEnabled val="1"/>
        </dgm:presLayoutVars>
      </dgm:prSet>
      <dgm:spPr/>
    </dgm:pt>
    <dgm:pt modelId="{E1BCAE7F-BEF4-4F2E-81B5-015761A543B3}" type="pres">
      <dgm:prSet presAssocID="{17D56C8D-8148-49D5-B502-C49182D2A2D4}" presName="rect2" presStyleLbl="fgImgPlace1" presStyleIdx="2" presStyleCnt="3"/>
      <dgm:spPr/>
    </dgm:pt>
  </dgm:ptLst>
  <dgm:cxnLst>
    <dgm:cxn modelId="{1C2D3707-716C-4619-8F05-07F2B7C9CE92}" type="presOf" srcId="{3F83BACB-337D-4B5C-BCAB-18DD732F616B}" destId="{631F7C93-7359-4C78-9F7C-1BCA7F2D9410}" srcOrd="0" destOrd="0" presId="urn:microsoft.com/office/officeart/2008/layout/PictureStrips"/>
    <dgm:cxn modelId="{669D1016-8FB7-4C85-B0A8-8C5D564C1C2F}" type="presOf" srcId="{334B967B-BC1C-47C4-A5EC-442AF47CFB5F}" destId="{9BF74708-8CCD-4713-B6A6-D651C18D6366}" srcOrd="0" destOrd="0" presId="urn:microsoft.com/office/officeart/2008/layout/PictureStrips"/>
    <dgm:cxn modelId="{C6AAEA9B-2DCF-4ECE-8BFA-A1C3A99DAC09}" srcId="{3F83BACB-337D-4B5C-BCAB-18DD732F616B}" destId="{EE1A8B1F-3FA4-4835-A3AC-9ECE23044A0C}" srcOrd="0" destOrd="0" parTransId="{0759D7C1-D65C-4265-AE77-A8FB777F7EC8}" sibTransId="{C2441CBD-0545-4F2F-9B6B-859D4EF7AA9A}"/>
    <dgm:cxn modelId="{2A5AEFAA-8AFF-4A30-A0EA-C14F89021759}" type="presOf" srcId="{EE1A8B1F-3FA4-4835-A3AC-9ECE23044A0C}" destId="{ADC46F5A-D18E-4AAB-A6BD-43D4AA407580}" srcOrd="0" destOrd="0" presId="urn:microsoft.com/office/officeart/2008/layout/PictureStrips"/>
    <dgm:cxn modelId="{381F01D2-8BBF-4745-B3B5-15453CA2D722}" type="presOf" srcId="{17D56C8D-8148-49D5-B502-C49182D2A2D4}" destId="{FDFCA36E-23A7-46F5-A305-9D0B3756235E}" srcOrd="0" destOrd="0" presId="urn:microsoft.com/office/officeart/2008/layout/PictureStrips"/>
    <dgm:cxn modelId="{EE94CCE8-3AD2-4C8E-A653-4A56ABE4AE33}" srcId="{3F83BACB-337D-4B5C-BCAB-18DD732F616B}" destId="{17D56C8D-8148-49D5-B502-C49182D2A2D4}" srcOrd="2" destOrd="0" parTransId="{C7374536-30A0-4743-AC0D-C1391CDCB587}" sibTransId="{22407446-67B1-4EA0-8C17-04ED68F493DB}"/>
    <dgm:cxn modelId="{DB7FDFF3-6397-4F91-8157-BC8410A68770}" srcId="{3F83BACB-337D-4B5C-BCAB-18DD732F616B}" destId="{334B967B-BC1C-47C4-A5EC-442AF47CFB5F}" srcOrd="1" destOrd="0" parTransId="{AFFD2A2C-BBE8-4C14-AB7E-740685D0A0E8}" sibTransId="{11B26888-1D0A-4E2A-935D-9FEA853B649C}"/>
    <dgm:cxn modelId="{34107B29-B375-4624-BE16-2F34D6093D2B}" type="presParOf" srcId="{631F7C93-7359-4C78-9F7C-1BCA7F2D9410}" destId="{5BB3202E-E719-48ED-8C06-2CB750E73B6D}" srcOrd="0" destOrd="0" presId="urn:microsoft.com/office/officeart/2008/layout/PictureStrips"/>
    <dgm:cxn modelId="{65C75E9C-C560-41D5-80E9-78AA53A70746}" type="presParOf" srcId="{5BB3202E-E719-48ED-8C06-2CB750E73B6D}" destId="{ADC46F5A-D18E-4AAB-A6BD-43D4AA407580}" srcOrd="0" destOrd="0" presId="urn:microsoft.com/office/officeart/2008/layout/PictureStrips"/>
    <dgm:cxn modelId="{1D2D01A6-20A4-460B-AAD4-3C6E73F63B57}" type="presParOf" srcId="{5BB3202E-E719-48ED-8C06-2CB750E73B6D}" destId="{6E1D3121-05FB-4704-8897-1AD93719264D}" srcOrd="1" destOrd="0" presId="urn:microsoft.com/office/officeart/2008/layout/PictureStrips"/>
    <dgm:cxn modelId="{29AFB07F-72D3-4460-B216-55CCF72CCD09}" type="presParOf" srcId="{631F7C93-7359-4C78-9F7C-1BCA7F2D9410}" destId="{38D04CBE-E1E0-4465-99FC-06E4AAA39CBB}" srcOrd="1" destOrd="0" presId="urn:microsoft.com/office/officeart/2008/layout/PictureStrips"/>
    <dgm:cxn modelId="{FDFAB116-3AE9-4E95-8F3D-EDCE67FDC2DF}" type="presParOf" srcId="{631F7C93-7359-4C78-9F7C-1BCA7F2D9410}" destId="{FF0FA53A-9843-4F54-AD82-BCC343EFBE34}" srcOrd="2" destOrd="0" presId="urn:microsoft.com/office/officeart/2008/layout/PictureStrips"/>
    <dgm:cxn modelId="{0DFB1FF8-2969-48ED-970E-0B248DF1AD3C}" type="presParOf" srcId="{FF0FA53A-9843-4F54-AD82-BCC343EFBE34}" destId="{9BF74708-8CCD-4713-B6A6-D651C18D6366}" srcOrd="0" destOrd="0" presId="urn:microsoft.com/office/officeart/2008/layout/PictureStrips"/>
    <dgm:cxn modelId="{282DB4D6-2A57-4405-A98E-23AB22BB16D8}" type="presParOf" srcId="{FF0FA53A-9843-4F54-AD82-BCC343EFBE34}" destId="{4E7018C2-21F9-4455-B335-9EAFAAB2CE46}" srcOrd="1" destOrd="0" presId="urn:microsoft.com/office/officeart/2008/layout/PictureStrips"/>
    <dgm:cxn modelId="{6D229BB7-459B-4885-9BB0-B9E2E798FFA3}" type="presParOf" srcId="{631F7C93-7359-4C78-9F7C-1BCA7F2D9410}" destId="{55A18C44-3B2D-426C-B2E0-3744B7B16665}" srcOrd="3" destOrd="0" presId="urn:microsoft.com/office/officeart/2008/layout/PictureStrips"/>
    <dgm:cxn modelId="{9E5EEACD-6B8E-4507-AB4C-61F3E46D3F9F}" type="presParOf" srcId="{631F7C93-7359-4C78-9F7C-1BCA7F2D9410}" destId="{190EF561-CCB8-4EB7-ABF1-B050AC0D7519}" srcOrd="4" destOrd="0" presId="urn:microsoft.com/office/officeart/2008/layout/PictureStrips"/>
    <dgm:cxn modelId="{0C6387CB-2C4E-4A65-BB70-ECBACBE11ADC}" type="presParOf" srcId="{190EF561-CCB8-4EB7-ABF1-B050AC0D7519}" destId="{FDFCA36E-23A7-46F5-A305-9D0B3756235E}" srcOrd="0" destOrd="0" presId="urn:microsoft.com/office/officeart/2008/layout/PictureStrips"/>
    <dgm:cxn modelId="{775CA277-9ECD-4032-968C-9E2780AECBF4}" type="presParOf" srcId="{190EF561-CCB8-4EB7-ABF1-B050AC0D7519}" destId="{E1BCAE7F-BEF4-4F2E-81B5-015761A543B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45988B-C63C-4634-ADC1-01D47980A06A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B3E432-A257-4610-B452-442D1974A88D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6370C042-8EBA-4234-89C2-A6226AD72A74}" type="parTrans" cxnId="{9A4152DB-513A-40ED-A974-7BDD107D5419}">
      <dgm:prSet/>
      <dgm:spPr/>
      <dgm:t>
        <a:bodyPr/>
        <a:lstStyle/>
        <a:p>
          <a:endParaRPr lang="en-US"/>
        </a:p>
      </dgm:t>
    </dgm:pt>
    <dgm:pt modelId="{631A7507-788E-40D2-A82C-A9E3E5E9C0F1}" type="sibTrans" cxnId="{9A4152DB-513A-40ED-A974-7BDD107D5419}">
      <dgm:prSet/>
      <dgm:spPr/>
      <dgm:t>
        <a:bodyPr/>
        <a:lstStyle/>
        <a:p>
          <a:endParaRPr lang="en-US"/>
        </a:p>
      </dgm:t>
    </dgm:pt>
    <dgm:pt modelId="{F6BE059A-6FC9-4078-853F-4BAC3D57A450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76220FF7-84BE-4A08-BB20-5A507128D50D}" type="parTrans" cxnId="{32AC475D-B5AD-407C-A2D1-8C648335767B}">
      <dgm:prSet/>
      <dgm:spPr/>
      <dgm:t>
        <a:bodyPr/>
        <a:lstStyle/>
        <a:p>
          <a:endParaRPr lang="en-US"/>
        </a:p>
      </dgm:t>
    </dgm:pt>
    <dgm:pt modelId="{754AD5B7-D142-4159-BD91-E1D546116BB7}" type="sibTrans" cxnId="{32AC475D-B5AD-407C-A2D1-8C648335767B}">
      <dgm:prSet/>
      <dgm:spPr/>
      <dgm:t>
        <a:bodyPr/>
        <a:lstStyle/>
        <a:p>
          <a:endParaRPr lang="en-US"/>
        </a:p>
      </dgm:t>
    </dgm:pt>
    <dgm:pt modelId="{6994AEEB-C0DB-417A-A46F-EC5D515D6F0B}">
      <dgm:prSet phldrT="[Text]"/>
      <dgm:spPr/>
      <dgm:t>
        <a:bodyPr/>
        <a:lstStyle/>
        <a:p>
          <a:endParaRPr lang="en-US" dirty="0"/>
        </a:p>
      </dgm:t>
    </dgm:pt>
    <dgm:pt modelId="{ABE1A5C1-9995-471E-B0B9-FDAFA7023E59}" type="parTrans" cxnId="{02A5EEBD-FDF9-4F62-8964-37CA1855D7CE}">
      <dgm:prSet/>
      <dgm:spPr/>
      <dgm:t>
        <a:bodyPr/>
        <a:lstStyle/>
        <a:p>
          <a:endParaRPr lang="en-US"/>
        </a:p>
      </dgm:t>
    </dgm:pt>
    <dgm:pt modelId="{7F5E2463-C0ED-4CE9-B818-6A16567A2F0D}" type="sibTrans" cxnId="{02A5EEBD-FDF9-4F62-8964-37CA1855D7CE}">
      <dgm:prSet/>
      <dgm:spPr/>
      <dgm:t>
        <a:bodyPr/>
        <a:lstStyle/>
        <a:p>
          <a:endParaRPr lang="en-US"/>
        </a:p>
      </dgm:t>
    </dgm:pt>
    <dgm:pt modelId="{7265A546-F960-4F8C-8CC0-BE7FE8CF0F02}">
      <dgm:prSet phldrT="[Text]"/>
      <dgm:spPr/>
      <dgm:t>
        <a:bodyPr/>
        <a:lstStyle/>
        <a:p>
          <a:endParaRPr lang="en-US" dirty="0"/>
        </a:p>
      </dgm:t>
    </dgm:pt>
    <dgm:pt modelId="{804B8394-A923-43A5-9AC9-AE1B69AB2D58}" type="parTrans" cxnId="{A848792B-9953-45F2-9FC7-EC2584D551D4}">
      <dgm:prSet/>
      <dgm:spPr/>
      <dgm:t>
        <a:bodyPr/>
        <a:lstStyle/>
        <a:p>
          <a:endParaRPr lang="en-US"/>
        </a:p>
      </dgm:t>
    </dgm:pt>
    <dgm:pt modelId="{B31316AE-3A54-4CEE-963D-CFDFFE6EE739}" type="sibTrans" cxnId="{A848792B-9953-45F2-9FC7-EC2584D551D4}">
      <dgm:prSet/>
      <dgm:spPr/>
      <dgm:t>
        <a:bodyPr/>
        <a:lstStyle/>
        <a:p>
          <a:endParaRPr lang="en-US"/>
        </a:p>
      </dgm:t>
    </dgm:pt>
    <dgm:pt modelId="{016A5775-CC20-4ED5-9A93-B6BF383E1CA5}">
      <dgm:prSet phldrT="[Text]"/>
      <dgm:spPr/>
      <dgm:t>
        <a:bodyPr/>
        <a:lstStyle/>
        <a:p>
          <a:endParaRPr lang="en-US" dirty="0"/>
        </a:p>
      </dgm:t>
    </dgm:pt>
    <dgm:pt modelId="{D994A1AD-D546-4D8A-8B5F-331C3128ED4E}" type="parTrans" cxnId="{61AA882C-7EE7-4E9E-A235-3465F36D3440}">
      <dgm:prSet/>
      <dgm:spPr/>
      <dgm:t>
        <a:bodyPr/>
        <a:lstStyle/>
        <a:p>
          <a:endParaRPr lang="en-US"/>
        </a:p>
      </dgm:t>
    </dgm:pt>
    <dgm:pt modelId="{0724E8E3-071E-4B50-8B1E-C4A623D1D328}" type="sibTrans" cxnId="{61AA882C-7EE7-4E9E-A235-3465F36D3440}">
      <dgm:prSet/>
      <dgm:spPr/>
      <dgm:t>
        <a:bodyPr/>
        <a:lstStyle/>
        <a:p>
          <a:endParaRPr lang="en-US"/>
        </a:p>
      </dgm:t>
    </dgm:pt>
    <dgm:pt modelId="{B7902568-DBD1-41D7-BF4A-582877C49C8A}" type="pres">
      <dgm:prSet presAssocID="{4545988B-C63C-4634-ADC1-01D47980A06A}" presName="Name0" presStyleCnt="0">
        <dgm:presLayoutVars>
          <dgm:dir/>
          <dgm:resizeHandles val="exact"/>
        </dgm:presLayoutVars>
      </dgm:prSet>
      <dgm:spPr/>
    </dgm:pt>
    <dgm:pt modelId="{3664A890-6B4B-404D-9A7E-8BA118BF0B20}" type="pres">
      <dgm:prSet presAssocID="{4545988B-C63C-4634-ADC1-01D47980A06A}" presName="arrow" presStyleLbl="bgShp" presStyleIdx="0" presStyleCnt="1" custScaleY="61016"/>
      <dgm:spPr/>
    </dgm:pt>
    <dgm:pt modelId="{6A5BDC68-AC4F-48DE-ACC1-C51795A67544}" type="pres">
      <dgm:prSet presAssocID="{4545988B-C63C-4634-ADC1-01D47980A06A}" presName="points" presStyleCnt="0"/>
      <dgm:spPr/>
    </dgm:pt>
    <dgm:pt modelId="{3E46E554-120F-4F85-80E3-1ED1593D2A2B}" type="pres">
      <dgm:prSet presAssocID="{8DB3E432-A257-4610-B452-442D1974A88D}" presName="compositeA" presStyleCnt="0"/>
      <dgm:spPr/>
    </dgm:pt>
    <dgm:pt modelId="{CEE1646D-09B7-4AF2-8A57-64ABFD3E8FCF}" type="pres">
      <dgm:prSet presAssocID="{8DB3E432-A257-4610-B452-442D1974A88D}" presName="textA" presStyleLbl="revTx" presStyleIdx="0" presStyleCnt="5">
        <dgm:presLayoutVars>
          <dgm:bulletEnabled val="1"/>
        </dgm:presLayoutVars>
      </dgm:prSet>
      <dgm:spPr/>
    </dgm:pt>
    <dgm:pt modelId="{83ED22B7-8325-4DAC-8200-C05452C6E5DE}" type="pres">
      <dgm:prSet presAssocID="{8DB3E432-A257-4610-B452-442D1974A88D}" presName="circleA" presStyleLbl="node1" presStyleIdx="0" presStyleCnt="5"/>
      <dgm:spPr/>
    </dgm:pt>
    <dgm:pt modelId="{B6C630A7-F557-4A40-A5F8-AE5BACC79F60}" type="pres">
      <dgm:prSet presAssocID="{8DB3E432-A257-4610-B452-442D1974A88D}" presName="spaceA" presStyleCnt="0"/>
      <dgm:spPr/>
    </dgm:pt>
    <dgm:pt modelId="{40F43516-F8AC-4641-9D6C-51833CA27AB6}" type="pres">
      <dgm:prSet presAssocID="{631A7507-788E-40D2-A82C-A9E3E5E9C0F1}" presName="space" presStyleCnt="0"/>
      <dgm:spPr/>
    </dgm:pt>
    <dgm:pt modelId="{6C2478C1-7EBE-41D5-B69D-8C8D297C3629}" type="pres">
      <dgm:prSet presAssocID="{6994AEEB-C0DB-417A-A46F-EC5D515D6F0B}" presName="compositeB" presStyleCnt="0"/>
      <dgm:spPr/>
    </dgm:pt>
    <dgm:pt modelId="{F78EB40A-D30C-4232-8D0F-2BD1A92E5BCB}" type="pres">
      <dgm:prSet presAssocID="{6994AEEB-C0DB-417A-A46F-EC5D515D6F0B}" presName="textB" presStyleLbl="revTx" presStyleIdx="1" presStyleCnt="5">
        <dgm:presLayoutVars>
          <dgm:bulletEnabled val="1"/>
        </dgm:presLayoutVars>
      </dgm:prSet>
      <dgm:spPr/>
    </dgm:pt>
    <dgm:pt modelId="{231E4F3C-6B54-4672-A58F-8724AE34C37D}" type="pres">
      <dgm:prSet presAssocID="{6994AEEB-C0DB-417A-A46F-EC5D515D6F0B}" presName="circleB" presStyleLbl="node1" presStyleIdx="1" presStyleCnt="5"/>
      <dgm:spPr/>
    </dgm:pt>
    <dgm:pt modelId="{F23F528D-4F8E-425E-BA4E-FA5567961E20}" type="pres">
      <dgm:prSet presAssocID="{6994AEEB-C0DB-417A-A46F-EC5D515D6F0B}" presName="spaceB" presStyleCnt="0"/>
      <dgm:spPr/>
    </dgm:pt>
    <dgm:pt modelId="{DF26667C-B684-402C-9FF8-CD4022E62B87}" type="pres">
      <dgm:prSet presAssocID="{7F5E2463-C0ED-4CE9-B818-6A16567A2F0D}" presName="space" presStyleCnt="0"/>
      <dgm:spPr/>
    </dgm:pt>
    <dgm:pt modelId="{67B04F93-C778-4FA4-9A95-4F2DB169ED4A}" type="pres">
      <dgm:prSet presAssocID="{7265A546-F960-4F8C-8CC0-BE7FE8CF0F02}" presName="compositeA" presStyleCnt="0"/>
      <dgm:spPr/>
    </dgm:pt>
    <dgm:pt modelId="{0EA9C903-D4A5-431F-AF23-DAC084CC850C}" type="pres">
      <dgm:prSet presAssocID="{7265A546-F960-4F8C-8CC0-BE7FE8CF0F02}" presName="textA" presStyleLbl="revTx" presStyleIdx="2" presStyleCnt="5">
        <dgm:presLayoutVars>
          <dgm:bulletEnabled val="1"/>
        </dgm:presLayoutVars>
      </dgm:prSet>
      <dgm:spPr/>
    </dgm:pt>
    <dgm:pt modelId="{C1314335-A190-4EBA-8DB0-E4586345728C}" type="pres">
      <dgm:prSet presAssocID="{7265A546-F960-4F8C-8CC0-BE7FE8CF0F02}" presName="circleA" presStyleLbl="node1" presStyleIdx="2" presStyleCnt="5"/>
      <dgm:spPr/>
    </dgm:pt>
    <dgm:pt modelId="{DE567ACF-4918-496F-9BFE-36F3FFDEF1A1}" type="pres">
      <dgm:prSet presAssocID="{7265A546-F960-4F8C-8CC0-BE7FE8CF0F02}" presName="spaceA" presStyleCnt="0"/>
      <dgm:spPr/>
    </dgm:pt>
    <dgm:pt modelId="{28AF8B63-3F7E-4EF9-B457-076A7EFED8AE}" type="pres">
      <dgm:prSet presAssocID="{B31316AE-3A54-4CEE-963D-CFDFFE6EE739}" presName="space" presStyleCnt="0"/>
      <dgm:spPr/>
    </dgm:pt>
    <dgm:pt modelId="{A8172CBD-0330-4A91-93F2-EEEC17733D3C}" type="pres">
      <dgm:prSet presAssocID="{F6BE059A-6FC9-4078-853F-4BAC3D57A450}" presName="compositeB" presStyleCnt="0"/>
      <dgm:spPr/>
    </dgm:pt>
    <dgm:pt modelId="{1A84FA78-C88D-40CC-BDE7-F14249758D85}" type="pres">
      <dgm:prSet presAssocID="{F6BE059A-6FC9-4078-853F-4BAC3D57A450}" presName="textB" presStyleLbl="revTx" presStyleIdx="3" presStyleCnt="5">
        <dgm:presLayoutVars>
          <dgm:bulletEnabled val="1"/>
        </dgm:presLayoutVars>
      </dgm:prSet>
      <dgm:spPr/>
    </dgm:pt>
    <dgm:pt modelId="{4854AE0C-9EFC-440E-8C28-053763E1E775}" type="pres">
      <dgm:prSet presAssocID="{F6BE059A-6FC9-4078-853F-4BAC3D57A450}" presName="circleB" presStyleLbl="node1" presStyleIdx="3" presStyleCnt="5"/>
      <dgm:spPr/>
    </dgm:pt>
    <dgm:pt modelId="{3084B4B2-DE6C-4ED0-A49C-0F7EB3F165A4}" type="pres">
      <dgm:prSet presAssocID="{F6BE059A-6FC9-4078-853F-4BAC3D57A450}" presName="spaceB" presStyleCnt="0"/>
      <dgm:spPr/>
    </dgm:pt>
    <dgm:pt modelId="{194352EE-F8D1-439A-9A7B-92AC7D9407CE}" type="pres">
      <dgm:prSet presAssocID="{754AD5B7-D142-4159-BD91-E1D546116BB7}" presName="space" presStyleCnt="0"/>
      <dgm:spPr/>
    </dgm:pt>
    <dgm:pt modelId="{639D0ACB-EAF1-424E-84E7-C69306C89CCF}" type="pres">
      <dgm:prSet presAssocID="{016A5775-CC20-4ED5-9A93-B6BF383E1CA5}" presName="compositeA" presStyleCnt="0"/>
      <dgm:spPr/>
    </dgm:pt>
    <dgm:pt modelId="{AF7F116D-5EDA-4CC0-B066-04A44FCA73D0}" type="pres">
      <dgm:prSet presAssocID="{016A5775-CC20-4ED5-9A93-B6BF383E1CA5}" presName="textA" presStyleLbl="revTx" presStyleIdx="4" presStyleCnt="5">
        <dgm:presLayoutVars>
          <dgm:bulletEnabled val="1"/>
        </dgm:presLayoutVars>
      </dgm:prSet>
      <dgm:spPr/>
    </dgm:pt>
    <dgm:pt modelId="{551FBB21-0982-4421-868F-1F2CCFE12F92}" type="pres">
      <dgm:prSet presAssocID="{016A5775-CC20-4ED5-9A93-B6BF383E1CA5}" presName="circleA" presStyleLbl="node1" presStyleIdx="4" presStyleCnt="5"/>
      <dgm:spPr/>
    </dgm:pt>
    <dgm:pt modelId="{1B830E03-563D-4C5D-99EB-B9DB23194A18}" type="pres">
      <dgm:prSet presAssocID="{016A5775-CC20-4ED5-9A93-B6BF383E1CA5}" presName="spaceA" presStyleCnt="0"/>
      <dgm:spPr/>
    </dgm:pt>
  </dgm:ptLst>
  <dgm:cxnLst>
    <dgm:cxn modelId="{A848792B-9953-45F2-9FC7-EC2584D551D4}" srcId="{4545988B-C63C-4634-ADC1-01D47980A06A}" destId="{7265A546-F960-4F8C-8CC0-BE7FE8CF0F02}" srcOrd="2" destOrd="0" parTransId="{804B8394-A923-43A5-9AC9-AE1B69AB2D58}" sibTransId="{B31316AE-3A54-4CEE-963D-CFDFFE6EE739}"/>
    <dgm:cxn modelId="{61AA882C-7EE7-4E9E-A235-3465F36D3440}" srcId="{4545988B-C63C-4634-ADC1-01D47980A06A}" destId="{016A5775-CC20-4ED5-9A93-B6BF383E1CA5}" srcOrd="4" destOrd="0" parTransId="{D994A1AD-D546-4D8A-8B5F-331C3128ED4E}" sibTransId="{0724E8E3-071E-4B50-8B1E-C4A623D1D328}"/>
    <dgm:cxn modelId="{32AC475D-B5AD-407C-A2D1-8C648335767B}" srcId="{4545988B-C63C-4634-ADC1-01D47980A06A}" destId="{F6BE059A-6FC9-4078-853F-4BAC3D57A450}" srcOrd="3" destOrd="0" parTransId="{76220FF7-84BE-4A08-BB20-5A507128D50D}" sibTransId="{754AD5B7-D142-4159-BD91-E1D546116BB7}"/>
    <dgm:cxn modelId="{07A1EE74-E0A4-4FB8-9AC7-66C464FF95E0}" type="presOf" srcId="{4545988B-C63C-4634-ADC1-01D47980A06A}" destId="{B7902568-DBD1-41D7-BF4A-582877C49C8A}" srcOrd="0" destOrd="0" presId="urn:microsoft.com/office/officeart/2005/8/layout/hProcess11"/>
    <dgm:cxn modelId="{BFA00D80-7AFB-49BF-9F72-4E24CC325371}" type="presOf" srcId="{7265A546-F960-4F8C-8CC0-BE7FE8CF0F02}" destId="{0EA9C903-D4A5-431F-AF23-DAC084CC850C}" srcOrd="0" destOrd="0" presId="urn:microsoft.com/office/officeart/2005/8/layout/hProcess11"/>
    <dgm:cxn modelId="{F1569E8B-D7A5-43C9-B480-86E971DF2157}" type="presOf" srcId="{F6BE059A-6FC9-4078-853F-4BAC3D57A450}" destId="{1A84FA78-C88D-40CC-BDE7-F14249758D85}" srcOrd="0" destOrd="0" presId="urn:microsoft.com/office/officeart/2005/8/layout/hProcess11"/>
    <dgm:cxn modelId="{9C20CABA-AEDB-46B5-BC08-89150952ECA6}" type="presOf" srcId="{8DB3E432-A257-4610-B452-442D1974A88D}" destId="{CEE1646D-09B7-4AF2-8A57-64ABFD3E8FCF}" srcOrd="0" destOrd="0" presId="urn:microsoft.com/office/officeart/2005/8/layout/hProcess11"/>
    <dgm:cxn modelId="{02A5EEBD-FDF9-4F62-8964-37CA1855D7CE}" srcId="{4545988B-C63C-4634-ADC1-01D47980A06A}" destId="{6994AEEB-C0DB-417A-A46F-EC5D515D6F0B}" srcOrd="1" destOrd="0" parTransId="{ABE1A5C1-9995-471E-B0B9-FDAFA7023E59}" sibTransId="{7F5E2463-C0ED-4CE9-B818-6A16567A2F0D}"/>
    <dgm:cxn modelId="{665265CC-9E8B-4CE5-AABF-27D397BAB05E}" type="presOf" srcId="{6994AEEB-C0DB-417A-A46F-EC5D515D6F0B}" destId="{F78EB40A-D30C-4232-8D0F-2BD1A92E5BCB}" srcOrd="0" destOrd="0" presId="urn:microsoft.com/office/officeart/2005/8/layout/hProcess11"/>
    <dgm:cxn modelId="{A73CAFD9-1E63-48FF-A77A-75C4EE88F437}" type="presOf" srcId="{016A5775-CC20-4ED5-9A93-B6BF383E1CA5}" destId="{AF7F116D-5EDA-4CC0-B066-04A44FCA73D0}" srcOrd="0" destOrd="0" presId="urn:microsoft.com/office/officeart/2005/8/layout/hProcess11"/>
    <dgm:cxn modelId="{9A4152DB-513A-40ED-A974-7BDD107D5419}" srcId="{4545988B-C63C-4634-ADC1-01D47980A06A}" destId="{8DB3E432-A257-4610-B452-442D1974A88D}" srcOrd="0" destOrd="0" parTransId="{6370C042-8EBA-4234-89C2-A6226AD72A74}" sibTransId="{631A7507-788E-40D2-A82C-A9E3E5E9C0F1}"/>
    <dgm:cxn modelId="{CED9347E-9416-4C41-8A8B-E4EA59D280A3}" type="presParOf" srcId="{B7902568-DBD1-41D7-BF4A-582877C49C8A}" destId="{3664A890-6B4B-404D-9A7E-8BA118BF0B20}" srcOrd="0" destOrd="0" presId="urn:microsoft.com/office/officeart/2005/8/layout/hProcess11"/>
    <dgm:cxn modelId="{A1357501-ABD3-4816-81CA-3A0D54919EFD}" type="presParOf" srcId="{B7902568-DBD1-41D7-BF4A-582877C49C8A}" destId="{6A5BDC68-AC4F-48DE-ACC1-C51795A67544}" srcOrd="1" destOrd="0" presId="urn:microsoft.com/office/officeart/2005/8/layout/hProcess11"/>
    <dgm:cxn modelId="{091F8D31-023F-46FB-9E1B-3B373E606AC3}" type="presParOf" srcId="{6A5BDC68-AC4F-48DE-ACC1-C51795A67544}" destId="{3E46E554-120F-4F85-80E3-1ED1593D2A2B}" srcOrd="0" destOrd="0" presId="urn:microsoft.com/office/officeart/2005/8/layout/hProcess11"/>
    <dgm:cxn modelId="{F49F541B-1A4A-4C11-A56D-A476A0CFC328}" type="presParOf" srcId="{3E46E554-120F-4F85-80E3-1ED1593D2A2B}" destId="{CEE1646D-09B7-4AF2-8A57-64ABFD3E8FCF}" srcOrd="0" destOrd="0" presId="urn:microsoft.com/office/officeart/2005/8/layout/hProcess11"/>
    <dgm:cxn modelId="{536AF22F-E532-4E41-83BD-3AA2600261AF}" type="presParOf" srcId="{3E46E554-120F-4F85-80E3-1ED1593D2A2B}" destId="{83ED22B7-8325-4DAC-8200-C05452C6E5DE}" srcOrd="1" destOrd="0" presId="urn:microsoft.com/office/officeart/2005/8/layout/hProcess11"/>
    <dgm:cxn modelId="{BD6475A1-1052-41FF-8CF0-1D9B93973453}" type="presParOf" srcId="{3E46E554-120F-4F85-80E3-1ED1593D2A2B}" destId="{B6C630A7-F557-4A40-A5F8-AE5BACC79F60}" srcOrd="2" destOrd="0" presId="urn:microsoft.com/office/officeart/2005/8/layout/hProcess11"/>
    <dgm:cxn modelId="{25A90AC9-877E-4A7C-AD20-E174039C414D}" type="presParOf" srcId="{6A5BDC68-AC4F-48DE-ACC1-C51795A67544}" destId="{40F43516-F8AC-4641-9D6C-51833CA27AB6}" srcOrd="1" destOrd="0" presId="urn:microsoft.com/office/officeart/2005/8/layout/hProcess11"/>
    <dgm:cxn modelId="{90CAD9BA-C20C-4852-858C-6EAFAF8F9EF7}" type="presParOf" srcId="{6A5BDC68-AC4F-48DE-ACC1-C51795A67544}" destId="{6C2478C1-7EBE-41D5-B69D-8C8D297C3629}" srcOrd="2" destOrd="0" presId="urn:microsoft.com/office/officeart/2005/8/layout/hProcess11"/>
    <dgm:cxn modelId="{5CB24FE4-9B31-4F8F-8D39-91FCF832C0D6}" type="presParOf" srcId="{6C2478C1-7EBE-41D5-B69D-8C8D297C3629}" destId="{F78EB40A-D30C-4232-8D0F-2BD1A92E5BCB}" srcOrd="0" destOrd="0" presId="urn:microsoft.com/office/officeart/2005/8/layout/hProcess11"/>
    <dgm:cxn modelId="{0A79AD9E-9182-4FDE-A3DE-45879D741A85}" type="presParOf" srcId="{6C2478C1-7EBE-41D5-B69D-8C8D297C3629}" destId="{231E4F3C-6B54-4672-A58F-8724AE34C37D}" srcOrd="1" destOrd="0" presId="urn:microsoft.com/office/officeart/2005/8/layout/hProcess11"/>
    <dgm:cxn modelId="{181ACF38-C2DC-4D75-9363-EBCEA759B341}" type="presParOf" srcId="{6C2478C1-7EBE-41D5-B69D-8C8D297C3629}" destId="{F23F528D-4F8E-425E-BA4E-FA5567961E20}" srcOrd="2" destOrd="0" presId="urn:microsoft.com/office/officeart/2005/8/layout/hProcess11"/>
    <dgm:cxn modelId="{CCAA7F17-0006-426C-9605-52F019EB21CC}" type="presParOf" srcId="{6A5BDC68-AC4F-48DE-ACC1-C51795A67544}" destId="{DF26667C-B684-402C-9FF8-CD4022E62B87}" srcOrd="3" destOrd="0" presId="urn:microsoft.com/office/officeart/2005/8/layout/hProcess11"/>
    <dgm:cxn modelId="{AF65EC3A-1209-49BE-B3D3-A86BEAB032D4}" type="presParOf" srcId="{6A5BDC68-AC4F-48DE-ACC1-C51795A67544}" destId="{67B04F93-C778-4FA4-9A95-4F2DB169ED4A}" srcOrd="4" destOrd="0" presId="urn:microsoft.com/office/officeart/2005/8/layout/hProcess11"/>
    <dgm:cxn modelId="{201A4440-C09B-47E5-9FBD-86A5BA88F59D}" type="presParOf" srcId="{67B04F93-C778-4FA4-9A95-4F2DB169ED4A}" destId="{0EA9C903-D4A5-431F-AF23-DAC084CC850C}" srcOrd="0" destOrd="0" presId="urn:microsoft.com/office/officeart/2005/8/layout/hProcess11"/>
    <dgm:cxn modelId="{6FF51E9C-CDAE-40BD-B42C-535B9D95D696}" type="presParOf" srcId="{67B04F93-C778-4FA4-9A95-4F2DB169ED4A}" destId="{C1314335-A190-4EBA-8DB0-E4586345728C}" srcOrd="1" destOrd="0" presId="urn:microsoft.com/office/officeart/2005/8/layout/hProcess11"/>
    <dgm:cxn modelId="{95BBCFB1-87F3-4F59-B73D-597BC31BDE16}" type="presParOf" srcId="{67B04F93-C778-4FA4-9A95-4F2DB169ED4A}" destId="{DE567ACF-4918-496F-9BFE-36F3FFDEF1A1}" srcOrd="2" destOrd="0" presId="urn:microsoft.com/office/officeart/2005/8/layout/hProcess11"/>
    <dgm:cxn modelId="{C754AEDC-2CC3-42A1-A944-D9A79C813B39}" type="presParOf" srcId="{6A5BDC68-AC4F-48DE-ACC1-C51795A67544}" destId="{28AF8B63-3F7E-4EF9-B457-076A7EFED8AE}" srcOrd="5" destOrd="0" presId="urn:microsoft.com/office/officeart/2005/8/layout/hProcess11"/>
    <dgm:cxn modelId="{293D8D12-7DAC-4A93-80E4-A22AF2A93C77}" type="presParOf" srcId="{6A5BDC68-AC4F-48DE-ACC1-C51795A67544}" destId="{A8172CBD-0330-4A91-93F2-EEEC17733D3C}" srcOrd="6" destOrd="0" presId="urn:microsoft.com/office/officeart/2005/8/layout/hProcess11"/>
    <dgm:cxn modelId="{8941A481-CDD8-4B95-BD28-CD6836368B5E}" type="presParOf" srcId="{A8172CBD-0330-4A91-93F2-EEEC17733D3C}" destId="{1A84FA78-C88D-40CC-BDE7-F14249758D85}" srcOrd="0" destOrd="0" presId="urn:microsoft.com/office/officeart/2005/8/layout/hProcess11"/>
    <dgm:cxn modelId="{E05665CD-4D7D-4A47-9D19-82E9D20E2BAD}" type="presParOf" srcId="{A8172CBD-0330-4A91-93F2-EEEC17733D3C}" destId="{4854AE0C-9EFC-440E-8C28-053763E1E775}" srcOrd="1" destOrd="0" presId="urn:microsoft.com/office/officeart/2005/8/layout/hProcess11"/>
    <dgm:cxn modelId="{3CB27282-0429-49AD-B497-64509B3CB0A3}" type="presParOf" srcId="{A8172CBD-0330-4A91-93F2-EEEC17733D3C}" destId="{3084B4B2-DE6C-4ED0-A49C-0F7EB3F165A4}" srcOrd="2" destOrd="0" presId="urn:microsoft.com/office/officeart/2005/8/layout/hProcess11"/>
    <dgm:cxn modelId="{55ABC312-AC78-4365-B761-8FA82CAE07AA}" type="presParOf" srcId="{6A5BDC68-AC4F-48DE-ACC1-C51795A67544}" destId="{194352EE-F8D1-439A-9A7B-92AC7D9407CE}" srcOrd="7" destOrd="0" presId="urn:microsoft.com/office/officeart/2005/8/layout/hProcess11"/>
    <dgm:cxn modelId="{9C030D8E-C232-45AA-959F-CBBCAA5BBFE2}" type="presParOf" srcId="{6A5BDC68-AC4F-48DE-ACC1-C51795A67544}" destId="{639D0ACB-EAF1-424E-84E7-C69306C89CCF}" srcOrd="8" destOrd="0" presId="urn:microsoft.com/office/officeart/2005/8/layout/hProcess11"/>
    <dgm:cxn modelId="{E91524F9-A314-4E6E-B49E-9961F491E8A8}" type="presParOf" srcId="{639D0ACB-EAF1-424E-84E7-C69306C89CCF}" destId="{AF7F116D-5EDA-4CC0-B066-04A44FCA73D0}" srcOrd="0" destOrd="0" presId="urn:microsoft.com/office/officeart/2005/8/layout/hProcess11"/>
    <dgm:cxn modelId="{DB0913E3-836A-47CD-AF93-08CA491D2D83}" type="presParOf" srcId="{639D0ACB-EAF1-424E-84E7-C69306C89CCF}" destId="{551FBB21-0982-4421-868F-1F2CCFE12F92}" srcOrd="1" destOrd="0" presId="urn:microsoft.com/office/officeart/2005/8/layout/hProcess11"/>
    <dgm:cxn modelId="{777FFCB0-C395-424A-8081-01C68DCC30E5}" type="presParOf" srcId="{639D0ACB-EAF1-424E-84E7-C69306C89CCF}" destId="{1B830E03-563D-4C5D-99EB-B9DB23194A1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46F5A-D18E-4AAB-A6BD-43D4AA407580}">
      <dsp:nvSpPr>
        <dsp:cNvPr id="0" name=""/>
        <dsp:cNvSpPr/>
      </dsp:nvSpPr>
      <dsp:spPr>
        <a:xfrm>
          <a:off x="1776710" y="341353"/>
          <a:ext cx="4243387" cy="13260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184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What is nuclear energy?</a:t>
          </a:r>
        </a:p>
      </dsp:txBody>
      <dsp:txXfrm>
        <a:off x="1776710" y="341353"/>
        <a:ext cx="4243387" cy="1326058"/>
      </dsp:txXfrm>
    </dsp:sp>
    <dsp:sp modelId="{6E1D3121-05FB-4704-8897-1AD93719264D}">
      <dsp:nvSpPr>
        <dsp:cNvPr id="0" name=""/>
        <dsp:cNvSpPr/>
      </dsp:nvSpPr>
      <dsp:spPr>
        <a:xfrm>
          <a:off x="1599902" y="149811"/>
          <a:ext cx="928241" cy="139236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74708-8CCD-4713-B6A6-D651C18D6366}">
      <dsp:nvSpPr>
        <dsp:cNvPr id="0" name=""/>
        <dsp:cNvSpPr/>
      </dsp:nvSpPr>
      <dsp:spPr>
        <a:xfrm>
          <a:off x="1776710" y="2010713"/>
          <a:ext cx="4243387" cy="13260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184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Radioactive elephant in the room</a:t>
          </a:r>
        </a:p>
      </dsp:txBody>
      <dsp:txXfrm>
        <a:off x="1776710" y="2010713"/>
        <a:ext cx="4243387" cy="1326058"/>
      </dsp:txXfrm>
    </dsp:sp>
    <dsp:sp modelId="{4E7018C2-21F9-4455-B335-9EAFAAB2CE46}">
      <dsp:nvSpPr>
        <dsp:cNvPr id="0" name=""/>
        <dsp:cNvSpPr/>
      </dsp:nvSpPr>
      <dsp:spPr>
        <a:xfrm>
          <a:off x="1599902" y="1819171"/>
          <a:ext cx="928241" cy="139236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FCA36E-23A7-46F5-A305-9D0B3756235E}">
      <dsp:nvSpPr>
        <dsp:cNvPr id="0" name=""/>
        <dsp:cNvSpPr/>
      </dsp:nvSpPr>
      <dsp:spPr>
        <a:xfrm>
          <a:off x="1776710" y="3680074"/>
          <a:ext cx="4243387" cy="132605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8184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How can nuclear slow climate change?</a:t>
          </a:r>
        </a:p>
      </dsp:txBody>
      <dsp:txXfrm>
        <a:off x="1776710" y="3680074"/>
        <a:ext cx="4243387" cy="1326058"/>
      </dsp:txXfrm>
    </dsp:sp>
    <dsp:sp modelId="{E1BCAE7F-BEF4-4F2E-81B5-015761A543B3}">
      <dsp:nvSpPr>
        <dsp:cNvPr id="0" name=""/>
        <dsp:cNvSpPr/>
      </dsp:nvSpPr>
      <dsp:spPr>
        <a:xfrm>
          <a:off x="1599902" y="3488532"/>
          <a:ext cx="928241" cy="139236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4A890-6B4B-404D-9A7E-8BA118BF0B20}">
      <dsp:nvSpPr>
        <dsp:cNvPr id="0" name=""/>
        <dsp:cNvSpPr/>
      </dsp:nvSpPr>
      <dsp:spPr>
        <a:xfrm>
          <a:off x="0" y="1596664"/>
          <a:ext cx="7620000" cy="1031008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1646D-09B7-4AF2-8A57-64ABFD3E8FCF}">
      <dsp:nvSpPr>
        <dsp:cNvPr id="0" name=""/>
        <dsp:cNvSpPr/>
      </dsp:nvSpPr>
      <dsp:spPr>
        <a:xfrm>
          <a:off x="3013" y="0"/>
          <a:ext cx="1317687" cy="168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b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3013" y="0"/>
        <a:ext cx="1317687" cy="1689735"/>
      </dsp:txXfrm>
    </dsp:sp>
    <dsp:sp modelId="{83ED22B7-8325-4DAC-8200-C05452C6E5DE}">
      <dsp:nvSpPr>
        <dsp:cNvPr id="0" name=""/>
        <dsp:cNvSpPr/>
      </dsp:nvSpPr>
      <dsp:spPr>
        <a:xfrm>
          <a:off x="450640" y="1900952"/>
          <a:ext cx="422433" cy="42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EB40A-D30C-4232-8D0F-2BD1A92E5BCB}">
      <dsp:nvSpPr>
        <dsp:cNvPr id="0" name=""/>
        <dsp:cNvSpPr/>
      </dsp:nvSpPr>
      <dsp:spPr>
        <a:xfrm>
          <a:off x="1386585" y="2534602"/>
          <a:ext cx="1317687" cy="168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t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1386585" y="2534602"/>
        <a:ext cx="1317687" cy="1689735"/>
      </dsp:txXfrm>
    </dsp:sp>
    <dsp:sp modelId="{231E4F3C-6B54-4672-A58F-8724AE34C37D}">
      <dsp:nvSpPr>
        <dsp:cNvPr id="0" name=""/>
        <dsp:cNvSpPr/>
      </dsp:nvSpPr>
      <dsp:spPr>
        <a:xfrm>
          <a:off x="1834211" y="1900952"/>
          <a:ext cx="422433" cy="42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A9C903-D4A5-431F-AF23-DAC084CC850C}">
      <dsp:nvSpPr>
        <dsp:cNvPr id="0" name=""/>
        <dsp:cNvSpPr/>
      </dsp:nvSpPr>
      <dsp:spPr>
        <a:xfrm>
          <a:off x="2770156" y="0"/>
          <a:ext cx="1317687" cy="168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b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2770156" y="0"/>
        <a:ext cx="1317687" cy="1689735"/>
      </dsp:txXfrm>
    </dsp:sp>
    <dsp:sp modelId="{C1314335-A190-4EBA-8DB0-E4586345728C}">
      <dsp:nvSpPr>
        <dsp:cNvPr id="0" name=""/>
        <dsp:cNvSpPr/>
      </dsp:nvSpPr>
      <dsp:spPr>
        <a:xfrm>
          <a:off x="3217783" y="1900952"/>
          <a:ext cx="422433" cy="42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4FA78-C88D-40CC-BDE7-F14249758D85}">
      <dsp:nvSpPr>
        <dsp:cNvPr id="0" name=""/>
        <dsp:cNvSpPr/>
      </dsp:nvSpPr>
      <dsp:spPr>
        <a:xfrm>
          <a:off x="4153727" y="2534602"/>
          <a:ext cx="1317687" cy="168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t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 </a:t>
          </a:r>
        </a:p>
      </dsp:txBody>
      <dsp:txXfrm>
        <a:off x="4153727" y="2534602"/>
        <a:ext cx="1317687" cy="1689735"/>
      </dsp:txXfrm>
    </dsp:sp>
    <dsp:sp modelId="{4854AE0C-9EFC-440E-8C28-053763E1E775}">
      <dsp:nvSpPr>
        <dsp:cNvPr id="0" name=""/>
        <dsp:cNvSpPr/>
      </dsp:nvSpPr>
      <dsp:spPr>
        <a:xfrm>
          <a:off x="4601354" y="1900952"/>
          <a:ext cx="422433" cy="42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F116D-5EDA-4CC0-B066-04A44FCA73D0}">
      <dsp:nvSpPr>
        <dsp:cNvPr id="0" name=""/>
        <dsp:cNvSpPr/>
      </dsp:nvSpPr>
      <dsp:spPr>
        <a:xfrm>
          <a:off x="5537299" y="0"/>
          <a:ext cx="1317687" cy="16897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419608" rIns="419608" bIns="419608" numCol="1" spcCol="1270" anchor="b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900" kern="1200" dirty="0"/>
        </a:p>
      </dsp:txBody>
      <dsp:txXfrm>
        <a:off x="5537299" y="0"/>
        <a:ext cx="1317687" cy="1689735"/>
      </dsp:txXfrm>
    </dsp:sp>
    <dsp:sp modelId="{551FBB21-0982-4421-868F-1F2CCFE12F92}">
      <dsp:nvSpPr>
        <dsp:cNvPr id="0" name=""/>
        <dsp:cNvSpPr/>
      </dsp:nvSpPr>
      <dsp:spPr>
        <a:xfrm>
          <a:off x="5984925" y="1900952"/>
          <a:ext cx="422433" cy="4224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C19EE-4891-2048-B945-31A353614C52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9EDA9-A97E-B140-B791-ABFAD2941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7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9EDA9-A97E-B140-B791-ABFAD2941D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25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9EDA9-A97E-B140-B791-ABFAD2941DB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0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2235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49776-F5CE-BC48-B71F-5E476E8DCA8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5898A-F157-C247-B63C-DBC402064F3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logo with text and a green leaf&#10;&#10;Description automatically generated with medium confidence">
            <a:extLst>
              <a:ext uri="{FF2B5EF4-FFF2-40B4-BE49-F238E27FC236}">
                <a16:creationId xmlns:a16="http://schemas.microsoft.com/office/drawing/2014/main" id="{46B4F974-82F6-1FE9-7365-F55D14135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" y="6096476"/>
            <a:ext cx="1653516" cy="68547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0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DC5898A-F157-C247-B63C-DBC402064F3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6249776-F5CE-BC48-B71F-5E476E8DCA81}" type="datetimeFigureOut">
              <a:rPr lang="en-US" smtClean="0"/>
              <a:t>10/29/2024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scear.org/unscear/en/areas-of-work/chernobyl.html#:~:text=Health%20effects,and%20suffered%20from%20radiation%20sicknes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15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ano.group/en/unpacking-nuclear/all-about-the-ipcc-report-on-climate-change#:~:text=All%20the%20IPCC%20scenarios%20require%20more%20nuclear%20power&amp;text=The%20use%20of%20nuclear%20power,%2B501%25)%20by%202050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aks2.hu/web/paks-2-en/nuclear-energy-in-plain-language" TargetMode="External"/><Relationship Id="rId3" Type="http://schemas.openxmlformats.org/officeDocument/2006/relationships/hyperlink" Target="https://www.energy.gov/lm/doe-history/manhattan-project-background-information-and-preservation-work/manhattan-project-1" TargetMode="External"/><Relationship Id="rId7" Type="http://schemas.openxmlformats.org/officeDocument/2006/relationships/hyperlink" Target="http://www.ccnr.org/plute.html" TargetMode="External"/><Relationship Id="rId2" Type="http://schemas.openxmlformats.org/officeDocument/2006/relationships/hyperlink" Target="https://www.energy.gov/ne/articles/10-intriguing-facts-about-worlds-first-nuclear-chain-reaction#:~:text=On%20December%202%2C%201942%2C%20the,a%20Nobel%20Prize%2Dwinning%20scientis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nergy.gov/sites/prod/files/The%20History%20of%20Nuclear%20Energy_0.pdf" TargetMode="External"/><Relationship Id="rId11" Type="http://schemas.openxmlformats.org/officeDocument/2006/relationships/hyperlink" Target="https://cdn.ans.org/cafe/2013/09/HH28_17.pdf?_ga=2.81634327.1622797400.1656556366-503591661.1656556366" TargetMode="External"/><Relationship Id="rId5" Type="http://schemas.openxmlformats.org/officeDocument/2006/relationships/hyperlink" Target="https://world-nuclear.org/information-library/non-power-nuclear-applications/transport/nuclear-powered-ships.aspx#:~:text=The%20first%20nuclear%2Dpowered%20submarine,submerged%20for%20weeks%20on%20end" TargetMode="External"/><Relationship Id="rId10" Type="http://schemas.openxmlformats.org/officeDocument/2006/relationships/hyperlink" Target="https://world-nuclear.org/nuclear-essentials/what-is-nuclear-waste-and-what-do-we-do-with-it.aspx" TargetMode="External"/><Relationship Id="rId4" Type="http://schemas.openxmlformats.org/officeDocument/2006/relationships/hyperlink" Target="https://www.eisenhowerlibrary.gov/research/online-documents/atoms-peace#:~:text=The%20Atoms%20for%20Peace%20speech,Eisenhower%20to%20the%20United%20Nations" TargetMode="External"/><Relationship Id="rId9" Type="http://schemas.openxmlformats.org/officeDocument/2006/relationships/hyperlink" Target="https://www.energy.gov/ne/articles/nuclear-101-how-does-nuclear-reactor-work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tario.ca/page/end-coal" TargetMode="External"/><Relationship Id="rId3" Type="http://schemas.openxmlformats.org/officeDocument/2006/relationships/hyperlink" Target="https://cna.ca/wp-content/uploads/2022/02/The-Canadian-Nuclear-Factbook-2021-EN.pdf" TargetMode="External"/><Relationship Id="rId7" Type="http://schemas.openxmlformats.org/officeDocument/2006/relationships/hyperlink" Target="https://www.world-nuclear.org/getmedia/1962b22f-3e9d-42d1-951a-e4e62f446180/Harmony-Programme-Presentation-March-2018.pdf.aspx" TargetMode="External"/><Relationship Id="rId2" Type="http://schemas.openxmlformats.org/officeDocument/2006/relationships/hyperlink" Target="https://www.science.org/content/article/finland-built-tomb-store-nuclear-waste-can-it-survive-100000-yea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arge.stanford.edu/courses/2018/ph241/may2/docs/nei-apr12.pdf" TargetMode="External"/><Relationship Id="rId5" Type="http://schemas.openxmlformats.org/officeDocument/2006/relationships/hyperlink" Target="https://world-nuclear.org/information-library/economic-aspects/economics-of-nuclear-power.aspx" TargetMode="External"/><Relationship Id="rId10" Type="http://schemas.openxmlformats.org/officeDocument/2006/relationships/hyperlink" Target="https://www.iaea.org/newscenter/news/towards-a-just-energy-transition-nuclear-power-boasts-best-paid-jobs-in-clean-energy-sector" TargetMode="External"/><Relationship Id="rId4" Type="http://schemas.openxmlformats.org/officeDocument/2006/relationships/hyperlink" Target="https://www.energy.gov/ne/articles/nuclear-power-most-reliable-energy-source-and-its-not-even-close" TargetMode="External"/><Relationship Id="rId9" Type="http://schemas.openxmlformats.org/officeDocument/2006/relationships/hyperlink" Target="https://www.nerc.com/gov/bot/botquarterlyitems/Coal%20Closure%20in%20Ontario%20-%20v6%20clean-6-2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BA5E9DC-F79B-1CE0-817B-D66B84574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4139381"/>
            <a:ext cx="6983361" cy="219131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ROLE IT HAS IN OUR FIGHT AGAINST CLIMATE CHANGE </a:t>
            </a:r>
          </a:p>
        </p:txBody>
      </p:sp>
      <p:pic>
        <p:nvPicPr>
          <p:cNvPr id="11" name="Graphic 10" descr="Atom with solid fill">
            <a:extLst>
              <a:ext uri="{FF2B5EF4-FFF2-40B4-BE49-F238E27FC236}">
                <a16:creationId xmlns:a16="http://schemas.microsoft.com/office/drawing/2014/main" id="{FE8818DB-A2F4-EB59-9F22-9CF9078C9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2941" y="4916129"/>
            <a:ext cx="1242899" cy="1242899"/>
          </a:xfrm>
          <a:prstGeom prst="rect">
            <a:avLst/>
          </a:prstGeom>
        </p:spPr>
      </p:pic>
      <p:pic>
        <p:nvPicPr>
          <p:cNvPr id="13" name="Graphic 12" descr="Wave with solid fill">
            <a:extLst>
              <a:ext uri="{FF2B5EF4-FFF2-40B4-BE49-F238E27FC236}">
                <a16:creationId xmlns:a16="http://schemas.microsoft.com/office/drawing/2014/main" id="{D0DD9D6F-F9D2-5221-DE49-512596FF0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02280" y="5080378"/>
            <a:ext cx="914400" cy="914400"/>
          </a:xfrm>
          <a:prstGeom prst="rect">
            <a:avLst/>
          </a:prstGeom>
        </p:spPr>
      </p:pic>
      <p:pic>
        <p:nvPicPr>
          <p:cNvPr id="17" name="Graphic 16" descr="Sun with solid fill">
            <a:extLst>
              <a:ext uri="{FF2B5EF4-FFF2-40B4-BE49-F238E27FC236}">
                <a16:creationId xmlns:a16="http://schemas.microsoft.com/office/drawing/2014/main" id="{A8DBEB5A-F55E-FAFC-113C-BFA8FDE9C1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99978" y="5053339"/>
            <a:ext cx="914400" cy="914400"/>
          </a:xfrm>
          <a:prstGeom prst="rect">
            <a:avLst/>
          </a:prstGeom>
        </p:spPr>
      </p:pic>
      <p:pic>
        <p:nvPicPr>
          <p:cNvPr id="19" name="Graphic 18" descr="Wind Turbines with solid fill">
            <a:extLst>
              <a:ext uri="{FF2B5EF4-FFF2-40B4-BE49-F238E27FC236}">
                <a16:creationId xmlns:a16="http://schemas.microsoft.com/office/drawing/2014/main" id="{DFF01914-AE1F-FCBD-0B7A-601AF25690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58232" y="5080378"/>
            <a:ext cx="914400" cy="9144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C1DE4292-8CA7-5616-D544-1CAD6886CC58}"/>
              </a:ext>
            </a:extLst>
          </p:cNvPr>
          <p:cNvSpPr/>
          <p:nvPr/>
        </p:nvSpPr>
        <p:spPr>
          <a:xfrm>
            <a:off x="685799" y="2274888"/>
            <a:ext cx="7165260" cy="1323439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Nuclear Energy</a:t>
            </a:r>
          </a:p>
        </p:txBody>
      </p:sp>
      <p:pic>
        <p:nvPicPr>
          <p:cNvPr id="5" name="Picture 4" descr="A logo with green and blue letters&#10;&#10;Description automatically generated">
            <a:extLst>
              <a:ext uri="{FF2B5EF4-FFF2-40B4-BE49-F238E27FC236}">
                <a16:creationId xmlns:a16="http://schemas.microsoft.com/office/drawing/2014/main" id="{0C5607FB-5EB3-1F6B-C65D-6A049D1CC9F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8141" y="381946"/>
            <a:ext cx="4261837" cy="170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15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E1AB-5488-8495-F3C6-BB2E2433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42" y="2931026"/>
            <a:ext cx="7543800" cy="2593975"/>
          </a:xfrm>
        </p:spPr>
        <p:txBody>
          <a:bodyPr/>
          <a:lstStyle/>
          <a:p>
            <a:r>
              <a:rPr lang="en-US" sz="5400" dirty="0"/>
              <a:t>Radioactive Elephant in the Room</a:t>
            </a: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r>
              <a:rPr lang="en-US" sz="3600" dirty="0"/>
              <a:t>Accidents &amp; Waste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5511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0598-70EA-6A26-546D-31EF3AC5B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Chernobyl – Health Effects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93560-B8CA-68CC-EC74-A28ABA192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containment building – reactor on fire raining radiation</a:t>
            </a:r>
          </a:p>
          <a:p>
            <a:r>
              <a:rPr lang="en-US" dirty="0"/>
              <a:t>28 deaths from acute radiation syndrome</a:t>
            </a:r>
          </a:p>
          <a:p>
            <a:r>
              <a:rPr lang="en-US" dirty="0"/>
              <a:t>15 deaths of thyroid cancer over 25 years  </a:t>
            </a:r>
          </a:p>
          <a:p>
            <a:r>
              <a:rPr lang="en-US" dirty="0"/>
              <a:t>16,000 thyroid cancers predicted – 1% death rate</a:t>
            </a:r>
          </a:p>
          <a:p>
            <a:r>
              <a:rPr lang="en-US" dirty="0"/>
              <a:t>No (scientific) increase in thyroid cancer outside 3 republics </a:t>
            </a:r>
          </a:p>
          <a:p>
            <a:r>
              <a:rPr lang="en-US" dirty="0"/>
              <a:t>No effect on fertility, malformations, or infant mortality  </a:t>
            </a:r>
          </a:p>
          <a:p>
            <a:r>
              <a:rPr lang="en-US" dirty="0"/>
              <a:t>No conclusion on adverse pregnancy outcomes or still births</a:t>
            </a:r>
          </a:p>
          <a:p>
            <a:r>
              <a:rPr lang="en-US" dirty="0"/>
              <a:t>Heritable effects not seen  </a:t>
            </a:r>
          </a:p>
          <a:p>
            <a:r>
              <a:rPr lang="en-US" dirty="0"/>
              <a:t>No proven increase in any other cancer </a:t>
            </a:r>
          </a:p>
          <a:p>
            <a:pPr lvl="1"/>
            <a:r>
              <a:rPr lang="en-US" dirty="0"/>
              <a:t>Including liquidator cohorts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950DB-7204-EA59-C220-0CCCFE9CD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993" y="4993689"/>
            <a:ext cx="1653207" cy="1660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516CBA-926A-401A-156B-0370FD1FBE9C}"/>
              </a:ext>
            </a:extLst>
          </p:cNvPr>
          <p:cNvSpPr txBox="1"/>
          <p:nvPr/>
        </p:nvSpPr>
        <p:spPr>
          <a:xfrm>
            <a:off x="2371818" y="6006281"/>
            <a:ext cx="3966839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3"/>
              </a:rPr>
              <a:t>https://www.unscear.org/unscear/en/areas-of-work/chernobyl.html#:~:text=Health%20effects,and%20suffered%20from%20radiation%20sickness</a:t>
            </a:r>
            <a:r>
              <a:rPr lang="en-US" sz="105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9836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F966-58F3-45F2-8B22-A36B3C82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Waste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C485-E11F-5050-E347-949E8FAD3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749858"/>
          </a:xfrm>
        </p:spPr>
        <p:txBody>
          <a:bodyPr>
            <a:normAutofit/>
          </a:bodyPr>
          <a:lstStyle/>
          <a:p>
            <a:r>
              <a:rPr lang="en-US" dirty="0"/>
              <a:t>The spent uranium is highly radioactive and has to be kept and stored safely – easy to store as it is solid!</a:t>
            </a:r>
          </a:p>
          <a:p>
            <a:r>
              <a:rPr lang="en-US" dirty="0"/>
              <a:t>Only energy source that the waste is kept track of and has never harmed anyone</a:t>
            </a:r>
          </a:p>
          <a:p>
            <a:endParaRPr lang="en-US" dirty="0"/>
          </a:p>
        </p:txBody>
      </p:sp>
      <p:pic>
        <p:nvPicPr>
          <p:cNvPr id="4098" name="Picture 2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FB86F947-ECBC-B09E-D9FA-0802367E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464" y="3263832"/>
            <a:ext cx="5406501" cy="3041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79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BF966-58F3-45F2-8B22-A36B3C82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“Waste” – upcycling </a:t>
            </a:r>
          </a:p>
        </p:txBody>
      </p:sp>
      <p:pic>
        <p:nvPicPr>
          <p:cNvPr id="16392" name="Picture 8" descr="Modern and future nuclear fuel cycles and the relationship with nuclear  waste management - Hannum - 2014 - WIREs Energy and Environment - Wiley  Online Library">
            <a:extLst>
              <a:ext uri="{FF2B5EF4-FFF2-40B4-BE49-F238E27FC236}">
                <a16:creationId xmlns:a16="http://schemas.microsoft.com/office/drawing/2014/main" id="{2689C158-1F74-8310-20FE-47CE51A55D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932" y="1511422"/>
            <a:ext cx="4645241" cy="464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73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4E0D-0874-7E26-99D0-0F92DFC5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</a:p>
        </p:txBody>
      </p:sp>
      <p:pic>
        <p:nvPicPr>
          <p:cNvPr id="9" name="holtec_stnd_front_target_hd_Trim">
            <a:hlinkClick r:id="" action="ppaction://media"/>
            <a:extLst>
              <a:ext uri="{FF2B5EF4-FFF2-40B4-BE49-F238E27FC236}">
                <a16:creationId xmlns:a16="http://schemas.microsoft.com/office/drawing/2014/main" id="{CCDF1FB8-6E51-0BDC-BD2A-E344C39147BF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1884" r="11550"/>
          <a:stretch/>
        </p:blipFill>
        <p:spPr>
          <a:xfrm>
            <a:off x="457200" y="283516"/>
            <a:ext cx="7337437" cy="5362899"/>
          </a:xfrm>
        </p:spPr>
      </p:pic>
    </p:spTree>
    <p:extLst>
      <p:ext uri="{BB962C8B-B14F-4D97-AF65-F5344CB8AC3E}">
        <p14:creationId xmlns:p14="http://schemas.microsoft.com/office/powerpoint/2010/main" val="271168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4E0D-0874-7E26-99D0-0F92DFC5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</a:p>
        </p:txBody>
      </p:sp>
      <p:pic>
        <p:nvPicPr>
          <p:cNvPr id="5" name="holtec_pha_90cam_hd_Trim">
            <a:hlinkClick r:id="" action="ppaction://media"/>
            <a:extLst>
              <a:ext uri="{FF2B5EF4-FFF2-40B4-BE49-F238E27FC236}">
                <a16:creationId xmlns:a16="http://schemas.microsoft.com/office/drawing/2014/main" id="{61EC4C38-D590-9640-DC3A-F3E734E9892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103" r="6456"/>
          <a:stretch/>
        </p:blipFill>
        <p:spPr>
          <a:xfrm>
            <a:off x="225943" y="390618"/>
            <a:ext cx="8082513" cy="5114324"/>
          </a:xfrm>
        </p:spPr>
      </p:pic>
    </p:spTree>
    <p:extLst>
      <p:ext uri="{BB962C8B-B14F-4D97-AF65-F5344CB8AC3E}">
        <p14:creationId xmlns:p14="http://schemas.microsoft.com/office/powerpoint/2010/main" val="41535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4E0D-0874-7E26-99D0-0F92DFC5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6D1CF512-B8ED-3FDA-927D-EA3DBB59AA8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84" y="1185987"/>
            <a:ext cx="3440720" cy="478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90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E4E0D-0874-7E26-99D0-0F92DFC5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2557B-50F7-7046-B777-48B1984D9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Waste currently stored at the plants</a:t>
            </a:r>
          </a:p>
          <a:p>
            <a:r>
              <a:rPr lang="en-US" dirty="0" err="1"/>
              <a:t>Onkalo</a:t>
            </a:r>
            <a:endParaRPr lang="en-US" dirty="0"/>
          </a:p>
          <a:p>
            <a:pPr lvl="1"/>
            <a:r>
              <a:rPr lang="en-US" dirty="0"/>
              <a:t>First permanent underground storage facility</a:t>
            </a:r>
          </a:p>
          <a:p>
            <a:pPr lvl="1"/>
            <a:r>
              <a:rPr lang="en-US" dirty="0"/>
              <a:t>Set to open in 2024 in Finland</a:t>
            </a:r>
          </a:p>
          <a:p>
            <a:pPr lvl="1"/>
            <a:r>
              <a:rPr lang="en-US" dirty="0"/>
              <a:t>Hold 100 years' worth of waste</a:t>
            </a:r>
          </a:p>
          <a:p>
            <a:pPr lvl="1"/>
            <a:r>
              <a:rPr lang="en-US" dirty="0"/>
              <a:t>Extremely safe</a:t>
            </a:r>
          </a:p>
          <a:p>
            <a:pPr lvl="1"/>
            <a:r>
              <a:rPr lang="en-US" dirty="0"/>
              <a:t>Surrounding area embraces it and has 100% trust in their government</a:t>
            </a:r>
          </a:p>
          <a:p>
            <a:endParaRPr lang="en-US" dirty="0"/>
          </a:p>
        </p:txBody>
      </p:sp>
      <p:pic>
        <p:nvPicPr>
          <p:cNvPr id="5122" name="Picture 2" descr="Construction of test disposal tunnel under way at Onkalo : Waste &amp;  Recycling - World Nuclear News">
            <a:extLst>
              <a:ext uri="{FF2B5EF4-FFF2-40B4-BE49-F238E27FC236}">
                <a16:creationId xmlns:a16="http://schemas.microsoft.com/office/drawing/2014/main" id="{F709944E-1DCD-AB5B-8255-7A98BA954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5" y="4315309"/>
            <a:ext cx="4157246" cy="234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157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E40913-DA5E-6BA3-A9A9-ACBB7FD29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Question:</a:t>
            </a:r>
          </a:p>
          <a:p>
            <a:pPr marL="411480" lvl="1" indent="0">
              <a:buNone/>
            </a:pPr>
            <a:r>
              <a:rPr lang="en-US" sz="3600" dirty="0"/>
              <a:t>How much spent nuclear fuel has Canada EVER produced?</a:t>
            </a:r>
          </a:p>
          <a:p>
            <a:pPr marL="411480" lvl="1" indent="0">
              <a:buNone/>
            </a:pPr>
            <a:endParaRPr lang="en-US" sz="3600" dirty="0"/>
          </a:p>
          <a:p>
            <a:pPr marL="411480" lvl="1" indent="0">
              <a:buNone/>
            </a:pPr>
            <a:r>
              <a:rPr lang="en-US" sz="2400" dirty="0"/>
              <a:t>(in terms of a hockey rink, 1 telephone pole high)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94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E1AB-5488-8495-F3C6-BB2E2433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987" y="1569115"/>
            <a:ext cx="7543800" cy="2593975"/>
          </a:xfrm>
        </p:spPr>
        <p:txBody>
          <a:bodyPr/>
          <a:lstStyle/>
          <a:p>
            <a:r>
              <a:rPr lang="en-US" sz="5400" dirty="0"/>
              <a:t>Nuclear – Net Zero Hero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4802D-6749-4EF4-2A40-C5C766717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72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59DC803-CA33-E725-2A3F-D176F4AF21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053103"/>
              </p:ext>
            </p:extLst>
          </p:nvPr>
        </p:nvGraphicFramePr>
        <p:xfrm>
          <a:off x="457200" y="648930"/>
          <a:ext cx="7620000" cy="515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Graphic 13" descr="Atom with solid fill">
            <a:extLst>
              <a:ext uri="{FF2B5EF4-FFF2-40B4-BE49-F238E27FC236}">
                <a16:creationId xmlns:a16="http://schemas.microsoft.com/office/drawing/2014/main" id="{AF6A2A11-7725-A565-8D32-27324F6C6D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79523" y="1053126"/>
            <a:ext cx="914400" cy="914400"/>
          </a:xfrm>
          <a:prstGeom prst="rect">
            <a:avLst/>
          </a:prstGeom>
        </p:spPr>
      </p:pic>
      <p:pic>
        <p:nvPicPr>
          <p:cNvPr id="16" name="Graphic 15" descr="Elephant with solid fill">
            <a:extLst>
              <a:ext uri="{FF2B5EF4-FFF2-40B4-BE49-F238E27FC236}">
                <a16:creationId xmlns:a16="http://schemas.microsoft.com/office/drawing/2014/main" id="{FD6E24A2-5A1C-16C3-4102-92EFC22C8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79523" y="2769702"/>
            <a:ext cx="914400" cy="914400"/>
          </a:xfrm>
          <a:prstGeom prst="rect">
            <a:avLst/>
          </a:prstGeom>
        </p:spPr>
      </p:pic>
      <p:pic>
        <p:nvPicPr>
          <p:cNvPr id="18" name="Graphic 17" descr="Future with solid fill">
            <a:extLst>
              <a:ext uri="{FF2B5EF4-FFF2-40B4-BE49-F238E27FC236}">
                <a16:creationId xmlns:a16="http://schemas.microsoft.com/office/drawing/2014/main" id="{7F521740-9530-EADF-419A-A2DAFA2AD22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059859" y="44332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8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EC35-95AC-0815-6F87-91A83ABC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Dense </a:t>
            </a:r>
            <a:br>
              <a:rPr lang="en-US" dirty="0"/>
            </a:br>
            <a:r>
              <a:rPr lang="en-US" sz="3200" dirty="0"/>
              <a:t>→</a:t>
            </a:r>
            <a:r>
              <a:rPr lang="en-US" sz="2800" dirty="0"/>
              <a:t>land conservation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64B7-34CF-0A9C-4109-D1CA184E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Here’s how much land it will take to produce 100% global electricity from one energy source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3070F-9D49-062C-90FE-139CA32BD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418" y="2490001"/>
            <a:ext cx="681037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715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E428D8-43E8-96A5-7449-9CA0F7C07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550" y="2956264"/>
            <a:ext cx="3598028" cy="33130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3EFF08-8799-7D56-169F-183C6A7B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Sustainable Powerhouse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C1F6-9741-D80F-B36F-6BAE4F806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Capacity factor of 92%  → most reliable energy source </a:t>
            </a:r>
          </a:p>
          <a:p>
            <a:r>
              <a:rPr lang="en-US" dirty="0"/>
              <a:t>Lasts for 60+ years → lasting decarbonization for investment </a:t>
            </a:r>
          </a:p>
          <a:p>
            <a:r>
              <a:rPr lang="en-US" dirty="0"/>
              <a:t>Energy Security </a:t>
            </a:r>
          </a:p>
          <a:p>
            <a:r>
              <a:rPr lang="en-US" dirty="0"/>
              <a:t>Provides life-saving medical </a:t>
            </a:r>
            <a:br>
              <a:rPr lang="en-US" dirty="0"/>
            </a:br>
            <a:r>
              <a:rPr lang="en-US" dirty="0"/>
              <a:t>isotopes </a:t>
            </a:r>
          </a:p>
          <a:p>
            <a:r>
              <a:rPr lang="en-US" dirty="0"/>
              <a:t>Low overall system costs for</a:t>
            </a:r>
            <a:br>
              <a:rPr lang="en-US" dirty="0"/>
            </a:br>
            <a:r>
              <a:rPr lang="en-US" dirty="0"/>
              <a:t>the consumer</a:t>
            </a:r>
          </a:p>
          <a:p>
            <a:r>
              <a:rPr lang="en-US" dirty="0"/>
              <a:t>Offers the highest paying, </a:t>
            </a:r>
            <a:br>
              <a:rPr lang="en-US" dirty="0"/>
            </a:br>
            <a:r>
              <a:rPr lang="en-US" dirty="0"/>
              <a:t>highest skilled jobs at bulk</a:t>
            </a:r>
          </a:p>
          <a:p>
            <a:r>
              <a:rPr lang="en-US" dirty="0"/>
              <a:t>Increases GDP of area  </a:t>
            </a:r>
          </a:p>
          <a:p>
            <a:r>
              <a:rPr lang="en-US" dirty="0"/>
              <a:t>Just transition from coal/gas</a:t>
            </a:r>
            <a:br>
              <a:rPr lang="en-US" dirty="0"/>
            </a:br>
            <a:r>
              <a:rPr lang="en-US" dirty="0"/>
              <a:t>regarding job retention 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738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FF08-8799-7D56-169F-183C6A7B5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Fastest Way to Decarbonize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DC1F6-9741-D80F-B36F-6BAE4F806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4223551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Build-times of low carbon electricity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523250-670F-E940-F972-BE4BCF1FC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01344"/>
            <a:ext cx="7202917" cy="395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75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BEC35-95AC-0815-6F87-91A83ABC4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Ontario’s Coal Phase-Out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464B7-34CF-0A9C-4109-D1CA184E0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The elimination of coal stands as the single largest greenhouse gas (GHG) emissions reduction action on the continent.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3EF520-AF75-5E76-8B06-CD96C6494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538" y="2450470"/>
            <a:ext cx="6933460" cy="30941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E2F53A-0B2F-0D13-EEA3-F4387054E341}"/>
              </a:ext>
            </a:extLst>
          </p:cNvPr>
          <p:cNvSpPr txBox="1"/>
          <p:nvPr/>
        </p:nvSpPr>
        <p:spPr>
          <a:xfrm>
            <a:off x="2429522" y="5843835"/>
            <a:ext cx="1837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Coal: -7,500MW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298568-DA57-2094-40CB-B91DE8A694C7}"/>
              </a:ext>
            </a:extLst>
          </p:cNvPr>
          <p:cNvSpPr txBox="1"/>
          <p:nvPr/>
        </p:nvSpPr>
        <p:spPr>
          <a:xfrm>
            <a:off x="4758430" y="5544648"/>
            <a:ext cx="3435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Nuclear: +1,500MW</a:t>
            </a:r>
          </a:p>
          <a:p>
            <a:r>
              <a:rPr lang="en-US" dirty="0">
                <a:solidFill>
                  <a:srgbClr val="00B050"/>
                </a:solidFill>
              </a:rPr>
              <a:t>Gas: + 5,500MW</a:t>
            </a:r>
          </a:p>
          <a:p>
            <a:r>
              <a:rPr lang="en-US" dirty="0">
                <a:solidFill>
                  <a:srgbClr val="00B050"/>
                </a:solidFill>
              </a:rPr>
              <a:t>Non-Hydro Ren.: + 5,500MW</a:t>
            </a:r>
          </a:p>
        </p:txBody>
      </p:sp>
    </p:spTree>
    <p:extLst>
      <p:ext uri="{BB962C8B-B14F-4D97-AF65-F5344CB8AC3E}">
        <p14:creationId xmlns:p14="http://schemas.microsoft.com/office/powerpoint/2010/main" val="3139931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0883-AB6B-BAA8-FBB9-7A2EFB82E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Decarbonizing the World 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9D5E5EE-40CF-F3AD-55B5-907D1258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25" y="1509203"/>
            <a:ext cx="8150850" cy="4336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6F9336-5B35-9095-D225-4F74464C4D8A}"/>
              </a:ext>
            </a:extLst>
          </p:cNvPr>
          <p:cNvSpPr txBox="1"/>
          <p:nvPr/>
        </p:nvSpPr>
        <p:spPr>
          <a:xfrm>
            <a:off x="4267200" y="5946766"/>
            <a:ext cx="3909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how Germany is not on here</a:t>
            </a:r>
          </a:p>
          <a:p>
            <a:r>
              <a:rPr lang="en-US" dirty="0"/>
              <a:t>Lots of countries look like Norway </a:t>
            </a:r>
          </a:p>
        </p:txBody>
      </p:sp>
    </p:spTree>
    <p:extLst>
      <p:ext uri="{BB962C8B-B14F-4D97-AF65-F5344CB8AC3E}">
        <p14:creationId xmlns:p14="http://schemas.microsoft.com/office/powerpoint/2010/main" val="3112813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D11B-659B-1CDC-8A5A-5254DD11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of Nuclear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C1AB8-F88D-EE13-40FB-95B07340E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“If current trends continue, compliance with climate objectives will require a six-fold increase in global nuclear capabilities.“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“The use of nuclear power increases </a:t>
            </a:r>
            <a:br>
              <a:rPr lang="en-US" dirty="0"/>
            </a:br>
            <a:r>
              <a:rPr lang="en-US" dirty="0"/>
              <a:t>in all four pathways in relation to 2010,</a:t>
            </a:r>
            <a:br>
              <a:rPr lang="en-US" dirty="0"/>
            </a:br>
            <a:r>
              <a:rPr lang="en-US" dirty="0"/>
              <a:t>by between 59 and 106% by 2030 and</a:t>
            </a:r>
            <a:br>
              <a:rPr lang="en-US" dirty="0"/>
            </a:br>
            <a:r>
              <a:rPr lang="en-US" dirty="0"/>
              <a:t>by between 98 and 501% by 2050”</a:t>
            </a:r>
          </a:p>
        </p:txBody>
      </p:sp>
      <p:pic>
        <p:nvPicPr>
          <p:cNvPr id="10242" name="Picture 2" descr="IPCC | Facebook">
            <a:extLst>
              <a:ext uri="{FF2B5EF4-FFF2-40B4-BE49-F238E27FC236}">
                <a16:creationId xmlns:a16="http://schemas.microsoft.com/office/drawing/2014/main" id="{85C6EBC0-0BE4-4689-C318-CCE97E9EF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02" y="2870123"/>
            <a:ext cx="2325533" cy="232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4FA662-6E94-CDC6-42D5-D69D2A7651EE}"/>
              </a:ext>
            </a:extLst>
          </p:cNvPr>
          <p:cNvSpPr txBox="1"/>
          <p:nvPr/>
        </p:nvSpPr>
        <p:spPr>
          <a:xfrm>
            <a:off x="2337787" y="6006313"/>
            <a:ext cx="573941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hlinkClick r:id="rId3"/>
              </a:rPr>
              <a:t>https://www.orano.group/en/unpacking-nuclear/all-about-the-ipcc-report-on-climate-change#:~:text=All%20the%20IPCC%20scenarios%20require%20more%20nuclear%20power&amp;text=The%20use%20of%20nuclear%20power,%2B501%25)%20by%202050</a:t>
            </a:r>
            <a:r>
              <a:rPr lang="en-US" sz="11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5835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ED11B-659B-1CDC-8A5A-5254DD118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Steam Ahead!</a:t>
            </a:r>
          </a:p>
        </p:txBody>
      </p:sp>
      <p:pic>
        <p:nvPicPr>
          <p:cNvPr id="11266" name="Picture 2" descr="What are Small Modular Reactors (SMRs)? | IAEA">
            <a:extLst>
              <a:ext uri="{FF2B5EF4-FFF2-40B4-BE49-F238E27FC236}">
                <a16:creationId xmlns:a16="http://schemas.microsoft.com/office/drawing/2014/main" id="{4603EFC7-76B1-2BC0-C7AE-49D0103C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82" y="1606858"/>
            <a:ext cx="7128744" cy="40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93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0C343-5057-B1D8-817B-03A0A9654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507A68-34E9-D216-5233-806509963E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14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4AF8-0BF3-7785-D3AA-92D509DA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A339-AA0D-FAA9-D09F-01FFC5E47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US" sz="1400" dirty="0">
                <a:hlinkClick r:id="rId2"/>
              </a:rPr>
              <a:t>https://www.energy.gov/ne/articles/10-intriguing-facts-about-worlds-first-nuclear-chain-reaction#:~:text=On%20December%202%2C%201942%2C%20the,a%20Nobel%20Prize%2Dwinning%20scientist</a:t>
            </a:r>
            <a:r>
              <a:rPr lang="en-US" sz="1400" dirty="0"/>
              <a:t>. [4]</a:t>
            </a:r>
          </a:p>
          <a:p>
            <a:pPr marL="114300" indent="0">
              <a:buNone/>
            </a:pPr>
            <a:r>
              <a:rPr lang="en-US" sz="1400" dirty="0">
                <a:hlinkClick r:id="rId3"/>
              </a:rPr>
              <a:t>https://www.energy.gov/lm/doe-history/manhattan-project-background-information-and-preservation-work/manhattan-project-1</a:t>
            </a:r>
            <a:r>
              <a:rPr lang="en-US" sz="1400" dirty="0"/>
              <a:t> [4]</a:t>
            </a:r>
          </a:p>
          <a:p>
            <a:pPr marL="114300" indent="0">
              <a:buNone/>
            </a:pPr>
            <a:r>
              <a:rPr lang="en-US" sz="1400" dirty="0">
                <a:hlinkClick r:id="rId4"/>
              </a:rPr>
              <a:t>https://www.eisenhowerlibrary.gov/research/online-documents/atoms-peace#:~:text=The%20Atoms%20for%20Peace%20speech,Eisenhower%20to%20the%20United%20Nations</a:t>
            </a:r>
            <a:r>
              <a:rPr lang="en-US" sz="1400" dirty="0"/>
              <a:t>. [4]</a:t>
            </a:r>
          </a:p>
          <a:p>
            <a:pPr marL="114300" indent="0">
              <a:buNone/>
            </a:pPr>
            <a:r>
              <a:rPr lang="en-US" sz="1400" dirty="0">
                <a:hlinkClick r:id="rId5"/>
              </a:rPr>
              <a:t>https://world-nuclear.org/information-library/non-power-nuclear-applications/transport/nuclear-powered-ships.aspx#:~:text=The%20first%20nuclear%2Dpowered%20submarine,submerged%20for%20weeks%20on%20end</a:t>
            </a:r>
            <a:r>
              <a:rPr lang="en-US" sz="1400" dirty="0"/>
              <a:t>. [4]</a:t>
            </a:r>
          </a:p>
          <a:p>
            <a:pPr marL="114300" indent="0">
              <a:buNone/>
            </a:pPr>
            <a:r>
              <a:rPr lang="en-US" sz="1400" dirty="0">
                <a:hlinkClick r:id="rId6"/>
              </a:rPr>
              <a:t>https://www.energy.gov/sites/prod/files/The%20History%20of%20Nuclear%20Energy_0.pdf</a:t>
            </a:r>
            <a:r>
              <a:rPr lang="en-US" sz="1400" dirty="0"/>
              <a:t> [4]</a:t>
            </a:r>
          </a:p>
          <a:p>
            <a:pPr marL="114300" indent="0">
              <a:buNone/>
            </a:pPr>
            <a:r>
              <a:rPr lang="en-US" sz="1400" dirty="0">
                <a:hlinkClick r:id="rId7"/>
              </a:rPr>
              <a:t>http://www.ccnr.org/plute.html</a:t>
            </a:r>
            <a:r>
              <a:rPr lang="en-US" sz="1400" dirty="0"/>
              <a:t>  [5]</a:t>
            </a:r>
          </a:p>
          <a:p>
            <a:pPr marL="114300" indent="0">
              <a:buNone/>
            </a:pPr>
            <a:r>
              <a:rPr lang="en-US" sz="1400" dirty="0">
                <a:hlinkClick r:id="rId8"/>
              </a:rPr>
              <a:t>https://www.paks2.hu/web/paks-2-en/nuclear-energy-in-plain-language</a:t>
            </a:r>
            <a:r>
              <a:rPr lang="en-US" sz="1400" dirty="0"/>
              <a:t> [6]</a:t>
            </a:r>
          </a:p>
          <a:p>
            <a:pPr marL="114300" indent="0">
              <a:buNone/>
            </a:pPr>
            <a:r>
              <a:rPr lang="en-US" sz="1400" dirty="0">
                <a:hlinkClick r:id="rId9"/>
              </a:rPr>
              <a:t>https://www.energy.gov/ne/articles/nuclear-101-how-does-nuclear-reactor-work</a:t>
            </a:r>
            <a:r>
              <a:rPr lang="en-US" sz="1400" dirty="0"/>
              <a:t>  [7]</a:t>
            </a:r>
          </a:p>
          <a:p>
            <a:pPr marL="114300" indent="0">
              <a:buNone/>
            </a:pPr>
            <a:r>
              <a:rPr lang="en-US" sz="1400" dirty="0">
                <a:hlinkClick r:id="rId10"/>
              </a:rPr>
              <a:t>https://world-nuclear.org/nuclear-essentials/what-is-nuclear-waste-and-what-do-we-do-with-it.aspx</a:t>
            </a:r>
            <a:r>
              <a:rPr lang="en-US" sz="1400" dirty="0"/>
              <a:t> [12]</a:t>
            </a:r>
          </a:p>
          <a:p>
            <a:pPr marL="114300" indent="0">
              <a:buNone/>
            </a:pPr>
            <a:r>
              <a:rPr lang="en-US" sz="1400" dirty="0">
                <a:hlinkClick r:id="rId11"/>
              </a:rPr>
              <a:t>https://cdn.ans.org/cafe/2013/09/HH28_17.pdf?_ga=2.81634327.1622797400.1656556366-503591661.1656556366</a:t>
            </a:r>
            <a:r>
              <a:rPr lang="en-US" sz="1400" dirty="0"/>
              <a:t> [14]</a:t>
            </a:r>
          </a:p>
        </p:txBody>
      </p:sp>
    </p:spTree>
    <p:extLst>
      <p:ext uri="{BB962C8B-B14F-4D97-AF65-F5344CB8AC3E}">
        <p14:creationId xmlns:p14="http://schemas.microsoft.com/office/powerpoint/2010/main" val="22373408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C4AF8-0BF3-7785-D3AA-92D509DA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A339-AA0D-FAA9-D09F-01FFC5E47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400" dirty="0">
                <a:hlinkClick r:id="rId2"/>
              </a:rPr>
              <a:t>https://www.science.org/content/article/finland-built-tomb-store-nuclear-waste-can-it-survive-100000-years</a:t>
            </a:r>
            <a:r>
              <a:rPr lang="en-US" sz="1400" dirty="0"/>
              <a:t>   [17]</a:t>
            </a:r>
          </a:p>
          <a:p>
            <a:pPr marL="114300" indent="0">
              <a:buNone/>
            </a:pPr>
            <a:r>
              <a:rPr lang="en-US" sz="1400" dirty="0">
                <a:hlinkClick r:id="rId3"/>
              </a:rPr>
              <a:t>https://cna.ca/wp-content/uploads/2022/02/The-Canadian-Nuclear-Factbook-2021-EN.pdf</a:t>
            </a:r>
            <a:r>
              <a:rPr lang="en-US" sz="1400" dirty="0"/>
              <a:t> [20] </a:t>
            </a:r>
          </a:p>
          <a:p>
            <a:pPr marL="114300" indent="0">
              <a:buNone/>
            </a:pPr>
            <a:r>
              <a:rPr lang="en-US" sz="1400" dirty="0">
                <a:hlinkClick r:id="rId4"/>
              </a:rPr>
              <a:t>https://www.energy.gov/ne/articles/nuclear-power-most-reliable-energy-source-and-its-not-even-close</a:t>
            </a:r>
            <a:r>
              <a:rPr lang="en-US" sz="1400" dirty="0"/>
              <a:t> [21] </a:t>
            </a:r>
          </a:p>
          <a:p>
            <a:pPr marL="114300" indent="0">
              <a:buNone/>
            </a:pPr>
            <a:r>
              <a:rPr lang="en-US" sz="1400" dirty="0">
                <a:hlinkClick r:id="rId5"/>
              </a:rPr>
              <a:t>https://world-nuclear.org/information-library/economic-aspects/economics-of-nuclear-power.aspx</a:t>
            </a:r>
            <a:r>
              <a:rPr lang="en-US" sz="1400" dirty="0"/>
              <a:t> [21] </a:t>
            </a:r>
          </a:p>
          <a:p>
            <a:pPr marL="114300" indent="0">
              <a:buNone/>
            </a:pPr>
            <a:r>
              <a:rPr lang="en-US" sz="1400" dirty="0">
                <a:hlinkClick r:id="rId6"/>
              </a:rPr>
              <a:t>http://large.stanford.edu/courses/2018/ph241/may2/docs/nei-apr12.pdf</a:t>
            </a:r>
            <a:r>
              <a:rPr lang="en-US" sz="1400" dirty="0"/>
              <a:t> [21] </a:t>
            </a:r>
          </a:p>
          <a:p>
            <a:pPr marL="114300" indent="0">
              <a:buNone/>
            </a:pPr>
            <a:r>
              <a:rPr lang="en-US" sz="1400" dirty="0">
                <a:hlinkClick r:id="rId7"/>
              </a:rPr>
              <a:t>https://www.world-nuclear.org/getmedia/1962b22f-3e9d-42d1-951a-e4e62f446180/Harmony-Programme-Presentation-March-2018.pdf.aspx</a:t>
            </a:r>
            <a:r>
              <a:rPr lang="en-US" sz="1400" dirty="0"/>
              <a:t> [22] </a:t>
            </a:r>
          </a:p>
          <a:p>
            <a:pPr marL="114300" indent="0">
              <a:buNone/>
            </a:pPr>
            <a:r>
              <a:rPr lang="en-US" sz="1400" dirty="0">
                <a:hlinkClick r:id="rId8"/>
              </a:rPr>
              <a:t>https://www.ontario.ca/page/end-coal</a:t>
            </a:r>
            <a:r>
              <a:rPr lang="en-US" sz="1400" dirty="0"/>
              <a:t> [23] </a:t>
            </a:r>
          </a:p>
          <a:p>
            <a:pPr marL="114300" indent="0">
              <a:buNone/>
            </a:pPr>
            <a:r>
              <a:rPr lang="en-US" sz="1400" dirty="0">
                <a:hlinkClick r:id="rId9"/>
              </a:rPr>
              <a:t>https://www.nerc.com/gov/bot/botquarterlyitems/Coal%20Closure%20in%20Ontario%20-%20v6%20clean-6-2.pdf</a:t>
            </a:r>
            <a:r>
              <a:rPr lang="en-US" sz="1400" dirty="0"/>
              <a:t> [23] </a:t>
            </a:r>
          </a:p>
          <a:p>
            <a:pPr marL="114300" indent="0">
              <a:buNone/>
            </a:pPr>
            <a:r>
              <a:rPr lang="en-US" sz="1400">
                <a:hlinkClick r:id="rId10"/>
              </a:rPr>
              <a:t>https://www.iaea.org/newscenter/news/towards-a-just-energy-transition-nuclear-power-boasts-best-paid-jobs-in-clean-energy-sector</a:t>
            </a:r>
            <a:r>
              <a:rPr lang="en-US" sz="1400"/>
              <a:t> [24</a:t>
            </a:r>
            <a:r>
              <a:rPr lang="en-US" sz="1400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17215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7E1AB-5488-8495-F3C6-BB2E24333E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42" y="1057838"/>
            <a:ext cx="7543800" cy="2593975"/>
          </a:xfrm>
        </p:spPr>
        <p:txBody>
          <a:bodyPr/>
          <a:lstStyle/>
          <a:p>
            <a:r>
              <a:rPr lang="en-US" sz="5400" dirty="0"/>
              <a:t>What is Nuclear Energy?</a:t>
            </a:r>
          </a:p>
        </p:txBody>
      </p:sp>
    </p:spTree>
    <p:extLst>
      <p:ext uri="{BB962C8B-B14F-4D97-AF65-F5344CB8AC3E}">
        <p14:creationId xmlns:p14="http://schemas.microsoft.com/office/powerpoint/2010/main" val="469468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E93B-28A8-666E-337E-F4931611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Nuclear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D6CD927-FAA1-CDB3-F3CA-5FF5C5CBAA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420649"/>
              </p:ext>
            </p:extLst>
          </p:nvPr>
        </p:nvGraphicFramePr>
        <p:xfrm>
          <a:off x="457200" y="1600200"/>
          <a:ext cx="7620000" cy="422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4FCE7DE-05EE-BA39-B8B3-35553BF0F599}"/>
              </a:ext>
            </a:extLst>
          </p:cNvPr>
          <p:cNvSpPr txBox="1"/>
          <p:nvPr/>
        </p:nvSpPr>
        <p:spPr>
          <a:xfrm>
            <a:off x="756870" y="4070555"/>
            <a:ext cx="7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1942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818BB-C7E2-AB6D-A73C-6FE496B2953C}"/>
              </a:ext>
            </a:extLst>
          </p:cNvPr>
          <p:cNvSpPr txBox="1"/>
          <p:nvPr/>
        </p:nvSpPr>
        <p:spPr>
          <a:xfrm>
            <a:off x="2121845" y="3008587"/>
            <a:ext cx="7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1945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874EDA-FA08-7D69-4A8A-40214B8FB96B}"/>
              </a:ext>
            </a:extLst>
          </p:cNvPr>
          <p:cNvSpPr txBox="1"/>
          <p:nvPr/>
        </p:nvSpPr>
        <p:spPr>
          <a:xfrm>
            <a:off x="3546508" y="4071300"/>
            <a:ext cx="7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43AAE3-0393-2D0E-9244-4A960BA8A75A}"/>
              </a:ext>
            </a:extLst>
          </p:cNvPr>
          <p:cNvSpPr txBox="1"/>
          <p:nvPr/>
        </p:nvSpPr>
        <p:spPr>
          <a:xfrm>
            <a:off x="6284735" y="4049878"/>
            <a:ext cx="7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1957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25171-1F3A-F821-E108-3555FA26097A}"/>
              </a:ext>
            </a:extLst>
          </p:cNvPr>
          <p:cNvSpPr txBox="1"/>
          <p:nvPr/>
        </p:nvSpPr>
        <p:spPr>
          <a:xfrm>
            <a:off x="-103451" y="2632050"/>
            <a:ext cx="244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Fission reaction</a:t>
            </a:r>
            <a:br>
              <a:rPr lang="en-US" dirty="0"/>
            </a:br>
            <a:r>
              <a:rPr lang="en-US" dirty="0"/>
              <a:t>controlled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61C67A-F651-D48F-0E75-F67D19E41ADC}"/>
              </a:ext>
            </a:extLst>
          </p:cNvPr>
          <p:cNvSpPr txBox="1"/>
          <p:nvPr/>
        </p:nvSpPr>
        <p:spPr>
          <a:xfrm>
            <a:off x="3032773" y="2632049"/>
            <a:ext cx="176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Atoms for Peace Speech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61BDAD-D001-C282-2BC6-6FE82E704AE1}"/>
              </a:ext>
            </a:extLst>
          </p:cNvPr>
          <p:cNvSpPr txBox="1"/>
          <p:nvPr/>
        </p:nvSpPr>
        <p:spPr>
          <a:xfrm>
            <a:off x="1663522" y="4057471"/>
            <a:ext cx="176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First atomic bomb goes off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BA94B2-38FC-9623-D733-71C9EC66236F}"/>
              </a:ext>
            </a:extLst>
          </p:cNvPr>
          <p:cNvSpPr txBox="1"/>
          <p:nvPr/>
        </p:nvSpPr>
        <p:spPr>
          <a:xfrm>
            <a:off x="5649165" y="2454589"/>
            <a:ext cx="2099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/>
              <a:t>First commercial reactor to generate electricity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550520-40A5-8204-9089-170042AB3893}"/>
              </a:ext>
            </a:extLst>
          </p:cNvPr>
          <p:cNvSpPr txBox="1"/>
          <p:nvPr/>
        </p:nvSpPr>
        <p:spPr>
          <a:xfrm>
            <a:off x="4898493" y="3005654"/>
            <a:ext cx="7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1955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19B035-BCA3-C45A-B3BF-3D2394CF5DC7}"/>
              </a:ext>
            </a:extLst>
          </p:cNvPr>
          <p:cNvSpPr txBox="1"/>
          <p:nvPr/>
        </p:nvSpPr>
        <p:spPr>
          <a:xfrm>
            <a:off x="4362664" y="4057470"/>
            <a:ext cx="1869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dirty="0"/>
              <a:t>Nuclear-powered</a:t>
            </a:r>
          </a:p>
          <a:p>
            <a:pPr lvl="0" algn="ctr"/>
            <a:r>
              <a:rPr lang="en-US" dirty="0"/>
              <a:t>vessels</a:t>
            </a:r>
          </a:p>
        </p:txBody>
      </p:sp>
    </p:spTree>
    <p:extLst>
      <p:ext uri="{BB962C8B-B14F-4D97-AF65-F5344CB8AC3E}">
        <p14:creationId xmlns:p14="http://schemas.microsoft.com/office/powerpoint/2010/main" val="895388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E93B-28A8-666E-337E-F4931611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Bombs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7EC0-891F-C8C7-311A-E6E7BC304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7335078" cy="791511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Any reactor that produces electricity for the grid, does NOT produce weapons-grade material. </a:t>
            </a:r>
          </a:p>
        </p:txBody>
      </p:sp>
      <p:pic>
        <p:nvPicPr>
          <p:cNvPr id="2050" name="Picture 2" descr="Nuclear Energy: Teachers (Science Trek: Idaho Public Television)">
            <a:extLst>
              <a:ext uri="{FF2B5EF4-FFF2-40B4-BE49-F238E27FC236}">
                <a16:creationId xmlns:a16="http://schemas.microsoft.com/office/drawing/2014/main" id="{FFDC0FDB-DE69-F114-2166-285E952D0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36" y="3247091"/>
            <a:ext cx="3375537" cy="257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bomb sign Royalty Free Vector Image - VectorStock">
            <a:extLst>
              <a:ext uri="{FF2B5EF4-FFF2-40B4-BE49-F238E27FC236}">
                <a16:creationId xmlns:a16="http://schemas.microsoft.com/office/drawing/2014/main" id="{4594E76A-9142-F86E-AD45-B803E18200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7"/>
          <a:stretch/>
        </p:blipFill>
        <p:spPr bwMode="auto">
          <a:xfrm>
            <a:off x="4267200" y="2819401"/>
            <a:ext cx="1220773" cy="121919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D952046-9A82-95C0-F07E-FDC754F662C0}"/>
              </a:ext>
            </a:extLst>
          </p:cNvPr>
          <p:cNvSpPr txBox="1"/>
          <p:nvPr/>
        </p:nvSpPr>
        <p:spPr>
          <a:xfrm>
            <a:off x="5738191" y="2819401"/>
            <a:ext cx="2054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Makes producing bombs significantly harder and more expensive. </a:t>
            </a:r>
          </a:p>
        </p:txBody>
      </p:sp>
    </p:spTree>
    <p:extLst>
      <p:ext uri="{BB962C8B-B14F-4D97-AF65-F5344CB8AC3E}">
        <p14:creationId xmlns:p14="http://schemas.microsoft.com/office/powerpoint/2010/main" val="134622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E93B-28A8-666E-337E-F4931611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Fission </a:t>
            </a:r>
          </a:p>
        </p:txBody>
      </p:sp>
      <p:pic>
        <p:nvPicPr>
          <p:cNvPr id="3074" name="Picture 2" descr="Nuclear energy in plain language - Paks 2 EN - Paks2">
            <a:extLst>
              <a:ext uri="{FF2B5EF4-FFF2-40B4-BE49-F238E27FC236}">
                <a16:creationId xmlns:a16="http://schemas.microsoft.com/office/drawing/2014/main" id="{4EB2AAD1-1B50-8509-BD1A-3B3C199C3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688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E93B-28A8-666E-337E-F49316110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on the Lights  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F7E4565B-526B-6829-7EF9-44127254A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6860"/>
            <a:ext cx="7620000" cy="395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61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38FE8-F333-A21F-0EAE-A770E24BA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8AC56-B404-4B7B-C018-07CB47F18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C8B13F29-AA01-F280-3257-0847E3F2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633" y="-125016"/>
            <a:ext cx="10564937" cy="698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912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cMaster Nuclear Reactor - Nuclear Operations &amp; Facilities">
            <a:extLst>
              <a:ext uri="{FF2B5EF4-FFF2-40B4-BE49-F238E27FC236}">
                <a16:creationId xmlns:a16="http://schemas.microsoft.com/office/drawing/2014/main" id="{4AB6E67F-0E3F-E015-91ED-06AAF4DC4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561" y="167760"/>
            <a:ext cx="4314547" cy="647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337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4">
      <a:dk1>
        <a:srgbClr val="76BC21"/>
      </a:dk1>
      <a:lt1>
        <a:srgbClr val="FFFFFF"/>
      </a:lt1>
      <a:dk2>
        <a:srgbClr val="187FB7"/>
      </a:dk2>
      <a:lt2>
        <a:srgbClr val="C9E7F7"/>
      </a:lt2>
      <a:accent1>
        <a:srgbClr val="79CBF8"/>
      </a:accent1>
      <a:accent2>
        <a:srgbClr val="7CDF7C"/>
      </a:accent2>
      <a:accent3>
        <a:srgbClr val="55565C"/>
      </a:accent3>
      <a:accent4>
        <a:srgbClr val="36CD36"/>
      </a:accent4>
      <a:accent5>
        <a:srgbClr val="A1E8A1"/>
      </a:accent5>
      <a:accent6>
        <a:srgbClr val="D1D1D1"/>
      </a:accent6>
      <a:hlink>
        <a:srgbClr val="7CDF7C"/>
      </a:hlink>
      <a:folHlink>
        <a:srgbClr val="32CD32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F158A3BFD9874D97BBBCE762C6A1AF" ma:contentTypeVersion="16" ma:contentTypeDescription="Create a new document." ma:contentTypeScope="" ma:versionID="a2ae4a654fd6090f9c712e9ea84c4825">
  <xsd:schema xmlns:xsd="http://www.w3.org/2001/XMLSchema" xmlns:xs="http://www.w3.org/2001/XMLSchema" xmlns:p="http://schemas.microsoft.com/office/2006/metadata/properties" xmlns:ns1="http://schemas.microsoft.com/sharepoint/v3" xmlns:ns3="32efa87f-bfc4-4118-bffd-d8085aeecd5c" xmlns:ns4="d1dcec93-a9bb-4f80-85e0-106be9d876de" targetNamespace="http://schemas.microsoft.com/office/2006/metadata/properties" ma:root="true" ma:fieldsID="5a7735881c14194bbafc0d81a464b812" ns1:_="" ns3:_="" ns4:_="">
    <xsd:import namespace="http://schemas.microsoft.com/sharepoint/v3"/>
    <xsd:import namespace="32efa87f-bfc4-4118-bffd-d8085aeecd5c"/>
    <xsd:import namespace="d1dcec93-a9bb-4f80-85e0-106be9d876d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efa87f-bfc4-4118-bffd-d8085aeec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cec93-a9bb-4f80-85e0-106be9d876d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2CDEBE-DDF0-4E3D-8363-9DCC105632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D5A062-190A-4F55-9258-96B88EA1018E}">
  <ds:schemaRefs>
    <ds:schemaRef ds:uri="d1dcec93-a9bb-4f80-85e0-106be9d876de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2efa87f-bfc4-4118-bffd-d8085aeecd5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638688-9CE8-40F2-9545-9B88D5900D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2efa87f-bfc4-4118-bffd-d8085aeecd5c"/>
    <ds:schemaRef ds:uri="d1dcec93-a9bb-4f80-85e0-106be9d876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5468</TotalTime>
  <Words>1034</Words>
  <Application>Microsoft Office PowerPoint</Application>
  <PresentationFormat>On-screen Show (4:3)</PresentationFormat>
  <Paragraphs>111</Paragraphs>
  <Slides>29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Cambria</vt:lpstr>
      <vt:lpstr>Adjacency</vt:lpstr>
      <vt:lpstr>PowerPoint Presentation</vt:lpstr>
      <vt:lpstr>PowerPoint Presentation</vt:lpstr>
      <vt:lpstr>What is Nuclear Energy?</vt:lpstr>
      <vt:lpstr>History of Nuclear </vt:lpstr>
      <vt:lpstr>Bombs  </vt:lpstr>
      <vt:lpstr>Fission </vt:lpstr>
      <vt:lpstr>Turning on the Lights  </vt:lpstr>
      <vt:lpstr>PowerPoint Presentation</vt:lpstr>
      <vt:lpstr>PowerPoint Presentation</vt:lpstr>
      <vt:lpstr>Radioactive Elephant in the Room   Accidents &amp; Waste</vt:lpstr>
      <vt:lpstr>Chernobyl – Health Effects </vt:lpstr>
      <vt:lpstr>Nuclear Waste</vt:lpstr>
      <vt:lpstr>Nuclear “Waste” – upcycling </vt:lpstr>
      <vt:lpstr>Storage </vt:lpstr>
      <vt:lpstr>Storage </vt:lpstr>
      <vt:lpstr>Storage </vt:lpstr>
      <vt:lpstr>Storage </vt:lpstr>
      <vt:lpstr>PowerPoint Presentation</vt:lpstr>
      <vt:lpstr>Nuclear – Net Zero Hero</vt:lpstr>
      <vt:lpstr>Energy Dense  →land conservation</vt:lpstr>
      <vt:lpstr>The Sustainable Powerhouse</vt:lpstr>
      <vt:lpstr>Fastest Way to Decarbonize</vt:lpstr>
      <vt:lpstr>Ontario’s Coal Phase-Out </vt:lpstr>
      <vt:lpstr>Decarbonizing the World </vt:lpstr>
      <vt:lpstr>Future of Nuclear</vt:lpstr>
      <vt:lpstr>Full Steam Ahead!</vt:lpstr>
      <vt:lpstr>Thank You!</vt:lpstr>
      <vt:lpstr>References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October Local Chapter Lead Meeting</dc:title>
  <dc:creator>Steve Lawrence</dc:creator>
  <cp:lastModifiedBy>Lubbers, Megan</cp:lastModifiedBy>
  <cp:revision>61</cp:revision>
  <dcterms:created xsi:type="dcterms:W3CDTF">2020-10-23T14:53:34Z</dcterms:created>
  <dcterms:modified xsi:type="dcterms:W3CDTF">2024-10-29T22:40:29Z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7afb16-bed2-47a7-a936-de53beb31938_Enabled">
    <vt:lpwstr>true</vt:lpwstr>
  </property>
  <property fmtid="{D5CDD505-2E9C-101B-9397-08002B2CF9AE}" pid="3" name="MSIP_Label_de7afb16-bed2-47a7-a936-de53beb31938_SetDate">
    <vt:lpwstr>2022-08-18T16:16:19Z</vt:lpwstr>
  </property>
  <property fmtid="{D5CDD505-2E9C-101B-9397-08002B2CF9AE}" pid="4" name="MSIP_Label_de7afb16-bed2-47a7-a936-de53beb31938_Method">
    <vt:lpwstr>Standard</vt:lpwstr>
  </property>
  <property fmtid="{D5CDD505-2E9C-101B-9397-08002B2CF9AE}" pid="5" name="MSIP_Label_de7afb16-bed2-47a7-a936-de53beb31938_Name">
    <vt:lpwstr>de7afb16-bed2-47a7-a936-de53beb31938</vt:lpwstr>
  </property>
  <property fmtid="{D5CDD505-2E9C-101B-9397-08002B2CF9AE}" pid="6" name="MSIP_Label_de7afb16-bed2-47a7-a936-de53beb31938_SiteId">
    <vt:lpwstr>962f21cf-93ea-449f-99bf-402e2b2987b2</vt:lpwstr>
  </property>
  <property fmtid="{D5CDD505-2E9C-101B-9397-08002B2CF9AE}" pid="7" name="MSIP_Label_de7afb16-bed2-47a7-a936-de53beb31938_ActionId">
    <vt:lpwstr>c4739134-4bee-412b-b125-02b82a4ee8ce</vt:lpwstr>
  </property>
  <property fmtid="{D5CDD505-2E9C-101B-9397-08002B2CF9AE}" pid="8" name="MSIP_Label_de7afb16-bed2-47a7-a936-de53beb31938_ContentBits">
    <vt:lpwstr>0</vt:lpwstr>
  </property>
  <property fmtid="{D5CDD505-2E9C-101B-9397-08002B2CF9AE}" pid="9" name="ContentTypeId">
    <vt:lpwstr>0x010100B1F158A3BFD9874D97BBBCE762C6A1AF</vt:lpwstr>
  </property>
</Properties>
</file>