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hrey, Steven (GE Vernova, GCCH)" userId="e62f9dc2-e3e8-4f41-8b7f-25bc7ba9bafd" providerId="ADAL" clId="{77EC76E7-CD26-4568-959D-FB61FE8C02C0}"/>
    <pc:docChg chg="undo custSel addSld delSld">
      <pc:chgData name="Lohrey, Steven (GE Vernova, GCCH)" userId="e62f9dc2-e3e8-4f41-8b7f-25bc7ba9bafd" providerId="ADAL" clId="{77EC76E7-CD26-4568-959D-FB61FE8C02C0}" dt="2026-09-17T17:07:43.449" v="3" actId="47"/>
      <pc:docMkLst>
        <pc:docMk/>
      </pc:docMkLst>
      <pc:sldChg chg="add del">
        <pc:chgData name="Lohrey, Steven (GE Vernova, GCCH)" userId="e62f9dc2-e3e8-4f41-8b7f-25bc7ba9bafd" providerId="ADAL" clId="{77EC76E7-CD26-4568-959D-FB61FE8C02C0}" dt="2026-09-17T17:07:42.577" v="2" actId="47"/>
        <pc:sldMkLst>
          <pc:docMk/>
          <pc:sldMk cId="2137884202" sldId="257"/>
        </pc:sldMkLst>
      </pc:sldChg>
      <pc:sldChg chg="add del">
        <pc:chgData name="Lohrey, Steven (GE Vernova, GCCH)" userId="e62f9dc2-e3e8-4f41-8b7f-25bc7ba9bafd" providerId="ADAL" clId="{77EC76E7-CD26-4568-959D-FB61FE8C02C0}" dt="2026-09-17T17:07:43.449" v="3" actId="47"/>
        <pc:sldMkLst>
          <pc:docMk/>
          <pc:sldMk cId="542974669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Avoid suggesting that electrons travel on fixed circular tracks. Explain that this craft is a simple picture that helps us name the parts of an atom.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American Nuclear Society, Navigating Nuclear, Elementary School Resources, Amazing Atoms: https://www.ans.org/nuclear/navigatingnuclear/classresources/elementaryschool/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DC46FE4-84DA-4D18-94E8-D06EDB3FFF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3C7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grade-1">
            <a:extLst>
              <a:ext uri="{FF2B5EF4-FFF2-40B4-BE49-F238E27FC236}">
                <a16:creationId xmlns:a16="http://schemas.microsoft.com/office/drawing/2014/main" id="{6EBF8F56-733E-422A-9FAD-D9763BF66DF2}"/>
              </a:ext>
            </a:extLst>
          </p:cNvPr>
          <p:cNvSpPr>
            <a:spLocks noGrp="1"/>
          </p:cNvSpPr>
          <p:nvPr/>
        </p:nvSpPr>
        <p:spPr>
          <a:xfrm>
            <a:off x="514350" y="361950"/>
            <a:ext cx="4000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>
                <a:solidFill>
                  <a:srgbClr val="008C9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8C95"/>
                </a:solidFill>
                <a:latin typeface="Arial"/>
                <a:ea typeface="Arial"/>
                <a:cs typeface="Arial"/>
              </a:rPr>
              <a:t>KINDERGARTEN–GRADE 1</a:t>
            </a:r>
          </a:p>
        </p:txBody>
      </p:sp>
      <p:sp>
        <p:nvSpPr>
          <p:cNvPr id="3" name="title-1">
            <a:extLst>
              <a:ext uri="{FF2B5EF4-FFF2-40B4-BE49-F238E27FC236}">
                <a16:creationId xmlns:a16="http://schemas.microsoft.com/office/drawing/2014/main" id="{19146BEA-C591-4D83-A371-5FEFFE86D037}"/>
              </a:ext>
            </a:extLst>
          </p:cNvPr>
          <p:cNvSpPr>
            <a:spLocks noGrp="1"/>
          </p:cNvSpPr>
          <p:nvPr/>
        </p:nvSpPr>
        <p:spPr>
          <a:xfrm>
            <a:off x="514350" y="666750"/>
            <a:ext cx="11049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85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65D"/>
                </a:solidFill>
                <a:latin typeface="Arial"/>
                <a:ea typeface="Arial"/>
                <a:cs typeface="Arial"/>
              </a:rPr>
              <a:t>Build a colorful atom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A99A19-E490-4116-AB4A-71639240183F}"/>
              </a:ext>
            </a:extLst>
          </p:cNvPr>
          <p:cNvSpPr>
            <a:spLocks noGrp="1"/>
          </p:cNvSpPr>
          <p:nvPr/>
        </p:nvSpPr>
        <p:spPr>
          <a:xfrm>
            <a:off x="514350" y="1323975"/>
            <a:ext cx="11049000" cy="19050"/>
          </a:xfrm>
          <a:prstGeom prst="rect">
            <a:avLst/>
          </a:prstGeom>
          <a:solidFill>
            <a:srgbClr val="D6D9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B9DAEC1-9844-4EAD-870D-45E607D505E6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1200150" cy="323850"/>
          </a:xfrm>
          <a:prstGeom prst="roundRect">
            <a:avLst>
              <a:gd name="adj" fmla="val 50000"/>
            </a:avLst>
          </a:prstGeom>
          <a:solidFill>
            <a:srgbClr val="FFF5D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meta-54-157">
            <a:extLst>
              <a:ext uri="{FF2B5EF4-FFF2-40B4-BE49-F238E27FC236}">
                <a16:creationId xmlns:a16="http://schemas.microsoft.com/office/drawing/2014/main" id="{6E06C02A-3E40-4922-B280-FA74A588F75F}"/>
              </a:ext>
            </a:extLst>
          </p:cNvPr>
          <p:cNvSpPr>
            <a:spLocks noGrp="1"/>
          </p:cNvSpPr>
          <p:nvPr/>
        </p:nvSpPr>
        <p:spPr>
          <a:xfrm>
            <a:off x="609600" y="1543050"/>
            <a:ext cx="1009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20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65D"/>
                </a:solidFill>
                <a:latin typeface="Arial"/>
                <a:ea typeface="Arial"/>
                <a:cs typeface="Arial"/>
              </a:rPr>
              <a:t>15–20 MIN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CE3A1E1-8D5C-426B-BAF1-56BCA4C5E20C}"/>
              </a:ext>
            </a:extLst>
          </p:cNvPr>
          <p:cNvSpPr>
            <a:spLocks noGrp="1"/>
          </p:cNvSpPr>
          <p:nvPr/>
        </p:nvSpPr>
        <p:spPr>
          <a:xfrm>
            <a:off x="1809750" y="1495425"/>
            <a:ext cx="1809750" cy="323850"/>
          </a:xfrm>
          <a:prstGeom prst="roundRect">
            <a:avLst>
              <a:gd name="adj" fmla="val 50000"/>
            </a:avLst>
          </a:prstGeom>
          <a:solidFill>
            <a:srgbClr val="FFF5D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meta-190-157">
            <a:extLst>
              <a:ext uri="{FF2B5EF4-FFF2-40B4-BE49-F238E27FC236}">
                <a16:creationId xmlns:a16="http://schemas.microsoft.com/office/drawing/2014/main" id="{E3461A29-6A61-4062-B787-1885D17BA97E}"/>
              </a:ext>
            </a:extLst>
          </p:cNvPr>
          <p:cNvSpPr>
            <a:spLocks noGrp="1"/>
          </p:cNvSpPr>
          <p:nvPr/>
        </p:nvSpPr>
        <p:spPr>
          <a:xfrm>
            <a:off x="1905000" y="1543050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20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sz="120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UNDER $10 / CLASS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5ADE63E-E756-4FC1-B5DB-2978F1A44DF9}"/>
              </a:ext>
            </a:extLst>
          </p:cNvPr>
          <p:cNvSpPr>
            <a:spLocks noGrp="1"/>
          </p:cNvSpPr>
          <p:nvPr/>
        </p:nvSpPr>
        <p:spPr>
          <a:xfrm>
            <a:off x="3714750" y="1495425"/>
            <a:ext cx="1809750" cy="323850"/>
          </a:xfrm>
          <a:prstGeom prst="roundRect">
            <a:avLst>
              <a:gd name="adj" fmla="val 50000"/>
            </a:avLst>
          </a:prstGeom>
          <a:solidFill>
            <a:srgbClr val="FFF5D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meta-390-157">
            <a:extLst>
              <a:ext uri="{FF2B5EF4-FFF2-40B4-BE49-F238E27FC236}">
                <a16:creationId xmlns:a16="http://schemas.microsoft.com/office/drawing/2014/main" id="{EC08917C-5032-4353-8F6C-289CFBF3DB9C}"/>
              </a:ext>
            </a:extLst>
          </p:cNvPr>
          <p:cNvSpPr>
            <a:spLocks noGrp="1"/>
          </p:cNvSpPr>
          <p:nvPr/>
        </p:nvSpPr>
        <p:spPr>
          <a:xfrm>
            <a:off x="3810000" y="1543050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20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65D"/>
                </a:solidFill>
                <a:latin typeface="Arial"/>
                <a:ea typeface="Arial"/>
                <a:cs typeface="Arial"/>
              </a:rPr>
              <a:t>CRAFT + DISCUSSION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DEC2A5-15AF-41CC-B99B-66FA779E0614}"/>
              </a:ext>
            </a:extLst>
          </p:cNvPr>
          <p:cNvSpPr>
            <a:spLocks noGrp="1"/>
          </p:cNvSpPr>
          <p:nvPr/>
        </p:nvSpPr>
        <p:spPr>
          <a:xfrm>
            <a:off x="514350" y="2076450"/>
            <a:ext cx="47625" cy="257175"/>
          </a:xfrm>
          <a:prstGeom prst="rect">
            <a:avLst/>
          </a:prstGeom>
          <a:solidFill>
            <a:srgbClr val="F3C7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1-materials-heading">
            <a:extLst>
              <a:ext uri="{FF2B5EF4-FFF2-40B4-BE49-F238E27FC236}">
                <a16:creationId xmlns:a16="http://schemas.microsoft.com/office/drawing/2014/main" id="{6494C3AC-23D8-4E60-9EB7-67EA2422AB88}"/>
              </a:ext>
            </a:extLst>
          </p:cNvPr>
          <p:cNvSpPr>
            <a:spLocks noGrp="1"/>
          </p:cNvSpPr>
          <p:nvPr/>
        </p:nvSpPr>
        <p:spPr>
          <a:xfrm>
            <a:off x="666750" y="2057400"/>
            <a:ext cx="5943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365D"/>
                </a:solidFill>
                <a:latin typeface="Arial"/>
                <a:ea typeface="Arial"/>
                <a:cs typeface="Arial"/>
              </a:rPr>
              <a:t>MATERIALS</a:t>
            </a:r>
          </a:p>
        </p:txBody>
      </p:sp>
      <p:sp>
        <p:nvSpPr>
          <p:cNvPr id="13" name="s1-materials-body">
            <a:extLst>
              <a:ext uri="{FF2B5EF4-FFF2-40B4-BE49-F238E27FC236}">
                <a16:creationId xmlns:a16="http://schemas.microsoft.com/office/drawing/2014/main" id="{BFE93CCA-2767-43BA-BA85-7BAA165371FD}"/>
              </a:ext>
            </a:extLst>
          </p:cNvPr>
          <p:cNvSpPr>
            <a:spLocks noGrp="1"/>
          </p:cNvSpPr>
          <p:nvPr/>
        </p:nvSpPr>
        <p:spPr>
          <a:xfrm>
            <a:off x="666750" y="2400300"/>
            <a:ext cx="59436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18" indent="-10" algn="l">
              <a:lnSpc>
                <a:spcPct val="103000"/>
              </a:lnSpc>
              <a:spcAft>
                <a:spcPts val="5"/>
              </a:spcAft>
              <a:buNone/>
              <a:defRPr sz="12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lang="en-US" sz="1275" b="0" dirty="0">
                <a:solidFill>
                  <a:srgbClr val="172033"/>
                </a:solidFill>
                <a:latin typeface="Arial"/>
                <a:ea typeface="Arial"/>
                <a:cs typeface="Arial"/>
              </a:rPr>
              <a:t>Paper Plates</a:t>
            </a:r>
            <a:endParaRPr sz="1275" b="0" dirty="0">
              <a:solidFill>
                <a:srgbClr val="172033"/>
              </a:solidFill>
              <a:latin typeface="Arial"/>
              <a:ea typeface="Arial"/>
              <a:cs typeface="Arial"/>
            </a:endParaRPr>
          </a:p>
          <a:p>
            <a:pPr marL="18" indent="-10" algn="l">
              <a:lnSpc>
                <a:spcPct val="103000"/>
              </a:lnSpc>
              <a:spcAft>
                <a:spcPts val="5"/>
              </a:spcAft>
              <a:buNone/>
              <a:defRPr sz="12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275" b="0" dirty="0">
                <a:solidFill>
                  <a:srgbClr val="172033"/>
                </a:solidFill>
                <a:latin typeface="Arial"/>
                <a:ea typeface="Arial"/>
                <a:cs typeface="Arial"/>
              </a:rPr>
              <a:t>Large red, blue and yellow craft pom-poms</a:t>
            </a:r>
          </a:p>
          <a:p>
            <a:pPr marL="18" indent="-10" algn="l">
              <a:lnSpc>
                <a:spcPct val="103000"/>
              </a:lnSpc>
              <a:spcAft>
                <a:spcPts val="5"/>
              </a:spcAft>
              <a:buNone/>
              <a:defRPr sz="12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lang="en-US" sz="1275" b="0" dirty="0">
                <a:solidFill>
                  <a:srgbClr val="172033"/>
                </a:solidFill>
                <a:latin typeface="Arial"/>
                <a:ea typeface="Arial"/>
                <a:cs typeface="Arial"/>
              </a:rPr>
              <a:t>Pipe Cleaners and Glue</a:t>
            </a:r>
            <a:endParaRPr sz="1275" b="0" dirty="0">
              <a:solidFill>
                <a:srgbClr val="172033"/>
              </a:solidFill>
              <a:latin typeface="Arial"/>
              <a:ea typeface="Arial"/>
              <a:cs typeface="Arial"/>
            </a:endParaRPr>
          </a:p>
          <a:p>
            <a:pPr marL="18" indent="-10" algn="l">
              <a:lnSpc>
                <a:spcPct val="103000"/>
              </a:lnSpc>
              <a:spcAft>
                <a:spcPts val="5"/>
              </a:spcAft>
              <a:buNone/>
              <a:defRPr sz="12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275" b="0" dirty="0">
                <a:solidFill>
                  <a:srgbClr val="172033"/>
                </a:solidFill>
                <a:latin typeface="Arial"/>
                <a:ea typeface="Arial"/>
                <a:cs typeface="Arial"/>
              </a:rPr>
              <a:t>Optional: </a:t>
            </a:r>
            <a:r>
              <a:rPr lang="en-US" sz="1275" b="0" dirty="0">
                <a:solidFill>
                  <a:srgbClr val="172033"/>
                </a:solidFill>
                <a:latin typeface="Arial"/>
                <a:ea typeface="Arial"/>
                <a:cs typeface="Arial"/>
              </a:rPr>
              <a:t>Markers</a:t>
            </a:r>
            <a:endParaRPr sz="1275" b="0" dirty="0">
              <a:solidFill>
                <a:srgbClr val="17203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F957E4-113F-43AF-8331-0BEECCED2DD2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47625" cy="257175"/>
          </a:xfrm>
          <a:prstGeom prst="rect">
            <a:avLst/>
          </a:prstGeom>
          <a:solidFill>
            <a:srgbClr val="F3C7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1-steps-heading">
            <a:extLst>
              <a:ext uri="{FF2B5EF4-FFF2-40B4-BE49-F238E27FC236}">
                <a16:creationId xmlns:a16="http://schemas.microsoft.com/office/drawing/2014/main" id="{38CE708D-60B4-47AF-8E6B-3F1A3C482852}"/>
              </a:ext>
            </a:extLst>
          </p:cNvPr>
          <p:cNvSpPr>
            <a:spLocks noGrp="1"/>
          </p:cNvSpPr>
          <p:nvPr/>
        </p:nvSpPr>
        <p:spPr>
          <a:xfrm>
            <a:off x="666750" y="3476625"/>
            <a:ext cx="5943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365D"/>
                </a:solidFill>
                <a:latin typeface="Arial"/>
                <a:ea typeface="Arial"/>
                <a:cs typeface="Arial"/>
              </a:rPr>
              <a:t>MAKE THE ACTIVITY</a:t>
            </a:r>
          </a:p>
        </p:txBody>
      </p:sp>
      <p:sp>
        <p:nvSpPr>
          <p:cNvPr id="16" name="s1-steps-body">
            <a:extLst>
              <a:ext uri="{FF2B5EF4-FFF2-40B4-BE49-F238E27FC236}">
                <a16:creationId xmlns:a16="http://schemas.microsoft.com/office/drawing/2014/main" id="{CC87F848-987B-4639-96AC-D196B45C4564}"/>
              </a:ext>
            </a:extLst>
          </p:cNvPr>
          <p:cNvSpPr>
            <a:spLocks noGrp="1"/>
          </p:cNvSpPr>
          <p:nvPr/>
        </p:nvSpPr>
        <p:spPr>
          <a:xfrm>
            <a:off x="666750" y="3819525"/>
            <a:ext cx="5943600" cy="1409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3000"/>
              </a:lnSpc>
              <a:spcAft>
                <a:spcPts val="7"/>
              </a:spcAft>
              <a:buNone/>
              <a:defRPr sz="12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1. Before the visit, pre-cut three orbit strips and prepare one sample atom.</a:t>
            </a:r>
          </a:p>
          <a:p>
            <a:pPr algn="l">
              <a:lnSpc>
                <a:spcPct val="103000"/>
              </a:lnSpc>
              <a:spcAft>
                <a:spcPts val="7"/>
              </a:spcAft>
              <a:buNone/>
              <a:defRPr sz="12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2. Students glue red protons and blue neutrons together to form the nucleus.</a:t>
            </a:r>
          </a:p>
          <a:p>
            <a:pPr algn="l">
              <a:lnSpc>
                <a:spcPct val="103000"/>
              </a:lnSpc>
              <a:spcAft>
                <a:spcPts val="7"/>
              </a:spcAft>
              <a:buNone/>
              <a:defRPr sz="12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3. Wrap and glue the paper strips around the nucleus, then add yellow electrons.</a:t>
            </a:r>
          </a:p>
          <a:p>
            <a:pPr algn="l">
              <a:lnSpc>
                <a:spcPct val="103000"/>
              </a:lnSpc>
              <a:spcAft>
                <a:spcPts val="7"/>
              </a:spcAft>
              <a:buNone/>
              <a:defRPr sz="12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4. Invite students to point to each part and share where atoms can be found.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6BB32DC-8246-492C-BB33-86A742A0022E}"/>
              </a:ext>
            </a:extLst>
          </p:cNvPr>
          <p:cNvSpPr>
            <a:spLocks noGrp="1"/>
          </p:cNvSpPr>
          <p:nvPr/>
        </p:nvSpPr>
        <p:spPr>
          <a:xfrm>
            <a:off x="514350" y="5381625"/>
            <a:ext cx="6096000" cy="819150"/>
          </a:xfrm>
          <a:prstGeom prst="roundRect">
            <a:avLst>
              <a:gd name="adj" fmla="val 11628"/>
            </a:avLst>
          </a:prstGeom>
          <a:solidFill>
            <a:srgbClr val="FFF5D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1-message">
            <a:extLst>
              <a:ext uri="{FF2B5EF4-FFF2-40B4-BE49-F238E27FC236}">
                <a16:creationId xmlns:a16="http://schemas.microsoft.com/office/drawing/2014/main" id="{E020F154-F7BE-433C-94A0-5928DC6737F1}"/>
              </a:ext>
            </a:extLst>
          </p:cNvPr>
          <p:cNvSpPr>
            <a:spLocks noGrp="1"/>
          </p:cNvSpPr>
          <p:nvPr/>
        </p:nvSpPr>
        <p:spPr>
          <a:xfrm>
            <a:off x="666750" y="5524500"/>
            <a:ext cx="57912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509"/>
          </a:bodyPr>
          <a:lstStyle/>
          <a:p>
            <a:pPr algn="l">
              <a:lnSpc>
                <a:spcPct val="103000"/>
              </a:lnSpc>
              <a:buNone/>
              <a:defRPr sz="1200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KEY MESSAGE  Atoms have a nucleus made of protons and neutrons, with electrons around it. The craft is a simplified model and is not to scale.</a:t>
            </a:r>
          </a:p>
          <a:p>
            <a:pPr algn="l">
              <a:lnSpc>
                <a:spcPct val="103000"/>
              </a:lnSpc>
              <a:buNone/>
              <a:defRPr sz="1200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Facilitator tip: Use stickers instead of glue for a lower-mess or accessibility-friendly option.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FA06D87-4F66-417F-9455-376A1931729B}"/>
              </a:ext>
            </a:extLst>
          </p:cNvPr>
          <p:cNvSpPr>
            <a:spLocks noGrp="1"/>
          </p:cNvSpPr>
          <p:nvPr/>
        </p:nvSpPr>
        <p:spPr>
          <a:xfrm>
            <a:off x="7010400" y="1504950"/>
            <a:ext cx="4610100" cy="3895725"/>
          </a:xfrm>
          <a:prstGeom prst="roundRect">
            <a:avLst>
              <a:gd name="adj" fmla="val 4401"/>
            </a:avLst>
          </a:prstGeom>
          <a:solidFill>
            <a:srgbClr val="FFFFFF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footer-1">
            <a:extLst>
              <a:ext uri="{FF2B5EF4-FFF2-40B4-BE49-F238E27FC236}">
                <a16:creationId xmlns:a16="http://schemas.microsoft.com/office/drawing/2014/main" id="{ED226B3E-EA1B-433F-A3B6-9980176FD721}"/>
              </a:ext>
            </a:extLst>
          </p:cNvPr>
          <p:cNvSpPr>
            <a:spLocks noGrp="1"/>
          </p:cNvSpPr>
          <p:nvPr/>
        </p:nvSpPr>
        <p:spPr>
          <a:xfrm>
            <a:off x="514350" y="6486525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596579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96579"/>
                </a:solidFill>
                <a:latin typeface="Arial"/>
                <a:ea typeface="Arial"/>
                <a:cs typeface="Arial"/>
              </a:rPr>
              <a:t>NAYGN STUDENT OUTREACH  •  NUCLEAR SCIENCE WEEK ACTIVITY GUIDE</a:t>
            </a:r>
          </a:p>
        </p:txBody>
      </p:sp>
      <p:sp>
        <p:nvSpPr>
          <p:cNvPr id="25" name="page-1">
            <a:extLst>
              <a:ext uri="{FF2B5EF4-FFF2-40B4-BE49-F238E27FC236}">
                <a16:creationId xmlns:a16="http://schemas.microsoft.com/office/drawing/2014/main" id="{585D2378-B98E-4E0C-BA15-E382039D18D2}"/>
              </a:ext>
            </a:extLst>
          </p:cNvPr>
          <p:cNvSpPr>
            <a:spLocks noGrp="1"/>
          </p:cNvSpPr>
          <p:nvPr/>
        </p:nvSpPr>
        <p:spPr>
          <a:xfrm>
            <a:off x="10877550" y="6467475"/>
            <a:ext cx="685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050" b="1">
                <a:solidFill>
                  <a:srgbClr val="5965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9657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024C7CD-C9A6-D2DE-6057-B538DDB8D5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592"/>
          <a:stretch>
            <a:fillRect/>
          </a:stretch>
        </p:blipFill>
        <p:spPr>
          <a:xfrm>
            <a:off x="7613964" y="1792540"/>
            <a:ext cx="2942911" cy="346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8542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223</Words>
  <Application>Microsoft Office PowerPoint</Application>
  <DocSecurity>0</DocSecurity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Lohrey, Steven (GE Vernova, GCCH)</cp:lastModifiedBy>
  <cp:revision>5</cp:revision>
  <dcterms:created xsi:type="dcterms:W3CDTF">2026-08-13T21:05:43Z</dcterms:created>
  <dcterms:modified xsi:type="dcterms:W3CDTF">2026-09-17T17:07:44Z</dcterms:modified>
</cp:coreProperties>
</file>