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49EA37-52B2-44DF-AE3D-904BAFA1CF6C}" v="20" dt="2026-09-10T13:07:47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BF64BBC-E263-47B8-963F-8616D01D4E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4E9FD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ade-2">
            <a:extLst>
              <a:ext uri="{FF2B5EF4-FFF2-40B4-BE49-F238E27FC236}">
                <a16:creationId xmlns:a16="http://schemas.microsoft.com/office/drawing/2014/main" id="{F35DD9FD-D5F8-4AF7-9ABD-98F45B5C3444}"/>
              </a:ext>
            </a:extLst>
          </p:cNvPr>
          <p:cNvSpPr>
            <a:spLocks noGrp="1"/>
          </p:cNvSpPr>
          <p:nvPr/>
        </p:nvSpPr>
        <p:spPr>
          <a:xfrm>
            <a:off x="514350" y="3619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>
                <a:solidFill>
                  <a:srgbClr val="008C95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008C95"/>
                </a:solidFill>
                <a:latin typeface="Arial"/>
                <a:ea typeface="Arial"/>
                <a:cs typeface="Arial"/>
              </a:rPr>
              <a:t>GRADES 2–3</a:t>
            </a:r>
          </a:p>
        </p:txBody>
      </p:sp>
      <p:sp>
        <p:nvSpPr>
          <p:cNvPr id="3" name="title-2">
            <a:extLst>
              <a:ext uri="{FF2B5EF4-FFF2-40B4-BE49-F238E27FC236}">
                <a16:creationId xmlns:a16="http://schemas.microsoft.com/office/drawing/2014/main" id="{5617323C-5905-4A83-A2A1-2F92F7B3BB89}"/>
              </a:ext>
            </a:extLst>
          </p:cNvPr>
          <p:cNvSpPr>
            <a:spLocks noGrp="1"/>
          </p:cNvSpPr>
          <p:nvPr/>
        </p:nvSpPr>
        <p:spPr>
          <a:xfrm>
            <a:off x="514350" y="666750"/>
            <a:ext cx="11049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28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M&amp;M Bohr Model</a:t>
            </a:r>
            <a:endParaRPr sz="28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0DCC72-3790-4946-B0A6-8390B74068E7}"/>
              </a:ext>
            </a:extLst>
          </p:cNvPr>
          <p:cNvSpPr>
            <a:spLocks noGrp="1"/>
          </p:cNvSpPr>
          <p:nvPr/>
        </p:nvSpPr>
        <p:spPr>
          <a:xfrm>
            <a:off x="514350" y="1323975"/>
            <a:ext cx="11049000" cy="19050"/>
          </a:xfrm>
          <a:prstGeom prst="rect">
            <a:avLst/>
          </a:prstGeom>
          <a:solidFill>
            <a:srgbClr val="D6D9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A37BB0-4BA2-4437-B9CF-0BA045003C70}"/>
              </a:ext>
            </a:extLst>
          </p:cNvPr>
          <p:cNvSpPr>
            <a:spLocks noGrp="1"/>
          </p:cNvSpPr>
          <p:nvPr/>
        </p:nvSpPr>
        <p:spPr>
          <a:xfrm>
            <a:off x="514350" y="5295900"/>
            <a:ext cx="1200150" cy="323850"/>
          </a:xfrm>
          <a:prstGeom prst="roundRect">
            <a:avLst>
              <a:gd name="adj" fmla="val 50000"/>
            </a:avLst>
          </a:prstGeom>
          <a:solidFill>
            <a:srgbClr val="EAF5F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meta-54-556">
            <a:extLst>
              <a:ext uri="{FF2B5EF4-FFF2-40B4-BE49-F238E27FC236}">
                <a16:creationId xmlns:a16="http://schemas.microsoft.com/office/drawing/2014/main" id="{0B6AF150-0CB7-4099-92A2-F74904E4227B}"/>
              </a:ext>
            </a:extLst>
          </p:cNvPr>
          <p:cNvSpPr>
            <a:spLocks noGrp="1"/>
          </p:cNvSpPr>
          <p:nvPr/>
        </p:nvSpPr>
        <p:spPr>
          <a:xfrm>
            <a:off x="609600" y="5343525"/>
            <a:ext cx="1009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15</a:t>
            </a:r>
            <a:r>
              <a:rPr lang="en-US"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-20</a:t>
            </a:r>
            <a:r>
              <a:rPr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 MIN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B91377-4F7B-4833-ADE1-08FE6722BA5C}"/>
              </a:ext>
            </a:extLst>
          </p:cNvPr>
          <p:cNvSpPr>
            <a:spLocks noGrp="1"/>
          </p:cNvSpPr>
          <p:nvPr/>
        </p:nvSpPr>
        <p:spPr>
          <a:xfrm>
            <a:off x="1809750" y="5295900"/>
            <a:ext cx="1619250" cy="323850"/>
          </a:xfrm>
          <a:prstGeom prst="roundRect">
            <a:avLst>
              <a:gd name="adj" fmla="val 50000"/>
            </a:avLst>
          </a:prstGeom>
          <a:solidFill>
            <a:srgbClr val="EAF5FB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meta-190-556">
            <a:extLst>
              <a:ext uri="{FF2B5EF4-FFF2-40B4-BE49-F238E27FC236}">
                <a16:creationId xmlns:a16="http://schemas.microsoft.com/office/drawing/2014/main" id="{FFAEBE42-3750-44B0-AFAD-06324C4ABCB5}"/>
              </a:ext>
            </a:extLst>
          </p:cNvPr>
          <p:cNvSpPr>
            <a:spLocks noGrp="1"/>
          </p:cNvSpPr>
          <p:nvPr/>
        </p:nvSpPr>
        <p:spPr>
          <a:xfrm>
            <a:off x="1905000" y="534352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$15-20</a:t>
            </a:r>
            <a:endParaRPr sz="120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9073FB-9FF4-4D6F-9E08-A13F9BB7FE51}"/>
              </a:ext>
            </a:extLst>
          </p:cNvPr>
          <p:cNvSpPr>
            <a:spLocks noGrp="1"/>
          </p:cNvSpPr>
          <p:nvPr/>
        </p:nvSpPr>
        <p:spPr>
          <a:xfrm>
            <a:off x="3524250" y="5295900"/>
            <a:ext cx="1752600" cy="323850"/>
          </a:xfrm>
          <a:prstGeom prst="roundRect">
            <a:avLst>
              <a:gd name="adj" fmla="val 50000"/>
            </a:avLst>
          </a:prstGeom>
          <a:solidFill>
            <a:srgbClr val="EAF5F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meta-370-556">
            <a:extLst>
              <a:ext uri="{FF2B5EF4-FFF2-40B4-BE49-F238E27FC236}">
                <a16:creationId xmlns:a16="http://schemas.microsoft.com/office/drawing/2014/main" id="{8AF3C123-7E52-4717-8851-F79F8A0CFCC0}"/>
              </a:ext>
            </a:extLst>
          </p:cNvPr>
          <p:cNvSpPr>
            <a:spLocks noGrp="1"/>
          </p:cNvSpPr>
          <p:nvPr/>
        </p:nvSpPr>
        <p:spPr>
          <a:xfrm>
            <a:off x="3619500" y="5343525"/>
            <a:ext cx="1562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20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120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SMALL GROUPS</a:t>
            </a:r>
            <a:endParaRPr sz="120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ADDBD3-9CCB-4B33-BC7F-C3DFF8DB9B9D}"/>
              </a:ext>
            </a:extLst>
          </p:cNvPr>
          <p:cNvSpPr>
            <a:spLocks noGrp="1"/>
          </p:cNvSpPr>
          <p:nvPr/>
        </p:nvSpPr>
        <p:spPr>
          <a:xfrm>
            <a:off x="5715000" y="1506834"/>
            <a:ext cx="47625" cy="257175"/>
          </a:xfrm>
          <a:prstGeom prst="rect">
            <a:avLst/>
          </a:prstGeom>
          <a:solidFill>
            <a:srgbClr val="4E9FD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2-materials-heading">
            <a:extLst>
              <a:ext uri="{FF2B5EF4-FFF2-40B4-BE49-F238E27FC236}">
                <a16:creationId xmlns:a16="http://schemas.microsoft.com/office/drawing/2014/main" id="{196A3BC7-4942-4B06-B4DC-58907EA17AC3}"/>
              </a:ext>
            </a:extLst>
          </p:cNvPr>
          <p:cNvSpPr>
            <a:spLocks noGrp="1"/>
          </p:cNvSpPr>
          <p:nvPr/>
        </p:nvSpPr>
        <p:spPr>
          <a:xfrm>
            <a:off x="5867400" y="1462086"/>
            <a:ext cx="5695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MATERIALS + </a:t>
            </a:r>
            <a:r>
              <a:rPr lang="en-US"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PREP</a:t>
            </a:r>
            <a:endParaRPr sz="16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s2-materials-body">
            <a:extLst>
              <a:ext uri="{FF2B5EF4-FFF2-40B4-BE49-F238E27FC236}">
                <a16:creationId xmlns:a16="http://schemas.microsoft.com/office/drawing/2014/main" id="{38979373-A71C-4568-ACB0-ADD01BA89338}"/>
              </a:ext>
            </a:extLst>
          </p:cNvPr>
          <p:cNvSpPr>
            <a:spLocks noGrp="1"/>
          </p:cNvSpPr>
          <p:nvPr/>
        </p:nvSpPr>
        <p:spPr>
          <a:xfrm>
            <a:off x="5867400" y="1752599"/>
            <a:ext cx="5695950" cy="14859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M&amp;Ms (3 colors: protons, neutrons, electrons)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Paper plates or cardstock circles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Markers for drawing electron shells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Periodic table handouts or display on board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Small cups for distributing candy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Optional: Pre‑draw concentric circles on plates </a:t>
            </a:r>
            <a:r>
              <a:rPr lang="en-US" sz="1400" b="1" dirty="0"/>
              <a:t>(optional for speed)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Choose a list of allowed elements (atomic number ≤ 15)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419725-1B6D-4B44-999F-E5C246975493}"/>
              </a:ext>
            </a:extLst>
          </p:cNvPr>
          <p:cNvSpPr>
            <a:spLocks noGrp="1"/>
          </p:cNvSpPr>
          <p:nvPr/>
        </p:nvSpPr>
        <p:spPr>
          <a:xfrm>
            <a:off x="5726766" y="3190875"/>
            <a:ext cx="47625" cy="257175"/>
          </a:xfrm>
          <a:prstGeom prst="rect">
            <a:avLst/>
          </a:prstGeom>
          <a:solidFill>
            <a:srgbClr val="4E9FD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2-steps-heading">
            <a:extLst>
              <a:ext uri="{FF2B5EF4-FFF2-40B4-BE49-F238E27FC236}">
                <a16:creationId xmlns:a16="http://schemas.microsoft.com/office/drawing/2014/main" id="{809F90B6-80AA-49DF-B1B4-5BDA1BCAFA60}"/>
              </a:ext>
            </a:extLst>
          </p:cNvPr>
          <p:cNvSpPr>
            <a:spLocks noGrp="1"/>
          </p:cNvSpPr>
          <p:nvPr/>
        </p:nvSpPr>
        <p:spPr>
          <a:xfrm>
            <a:off x="5867400" y="3199101"/>
            <a:ext cx="5695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7365D"/>
                </a:solidFill>
                <a:latin typeface="Arial"/>
                <a:ea typeface="Arial"/>
                <a:cs typeface="Arial"/>
              </a:defRPr>
            </a:pPr>
            <a:r>
              <a:rPr lang="en-US" sz="1650" b="1" dirty="0">
                <a:solidFill>
                  <a:srgbClr val="17365D"/>
                </a:solidFill>
                <a:latin typeface="Arial"/>
                <a:ea typeface="Arial"/>
                <a:cs typeface="Arial"/>
              </a:rPr>
              <a:t>STEPS</a:t>
            </a:r>
            <a:endParaRPr sz="1650" b="1" dirty="0">
              <a:solidFill>
                <a:srgbClr val="17365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s2-steps-body">
            <a:extLst>
              <a:ext uri="{FF2B5EF4-FFF2-40B4-BE49-F238E27FC236}">
                <a16:creationId xmlns:a16="http://schemas.microsoft.com/office/drawing/2014/main" id="{5B411D9F-AC0E-42AD-BAE6-12F7B4D409BB}"/>
              </a:ext>
            </a:extLst>
          </p:cNvPr>
          <p:cNvSpPr>
            <a:spLocks noGrp="1"/>
          </p:cNvSpPr>
          <p:nvPr/>
        </p:nvSpPr>
        <p:spPr>
          <a:xfrm>
            <a:off x="5867400" y="3555205"/>
            <a:ext cx="5915025" cy="31956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lnSpcReduction="10000"/>
          </a:bodyPr>
          <a:lstStyle/>
          <a:p>
            <a:pPr lvl="0"/>
            <a:r>
              <a:rPr lang="en-US" sz="1400" b="1" dirty="0">
                <a:solidFill>
                  <a:srgbClr val="172033"/>
                </a:solidFill>
                <a:cs typeface="Arial"/>
              </a:rPr>
              <a:t>1. I</a:t>
            </a:r>
            <a:r>
              <a:rPr lang="en-US" sz="1400" b="1" dirty="0"/>
              <a:t>ntroduce atoms</a:t>
            </a:r>
          </a:p>
          <a:p>
            <a:pPr lvl="1"/>
            <a:r>
              <a:rPr lang="en-US" sz="1400" dirty="0"/>
              <a:t>Explain protons, neutrons, electrons</a:t>
            </a:r>
          </a:p>
          <a:p>
            <a:pPr lvl="1"/>
            <a:r>
              <a:rPr lang="en-US" sz="1400" dirty="0"/>
              <a:t>Atomic number = protons; mass number ≈ protons + neutrons</a:t>
            </a:r>
          </a:p>
          <a:p>
            <a:pPr lvl="1"/>
            <a:r>
              <a:rPr lang="en-US" sz="1400" dirty="0"/>
              <a:t>Electrons fill shells: 2 in first, 8 in second, 8 in third</a:t>
            </a:r>
          </a:p>
          <a:p>
            <a:pPr lvl="0"/>
            <a:r>
              <a:rPr lang="en-US" sz="1400" b="1" dirty="0"/>
              <a:t>2. Let groups choose an element</a:t>
            </a:r>
            <a:endParaRPr lang="en-US" sz="1400" dirty="0"/>
          </a:p>
          <a:p>
            <a:pPr lvl="1"/>
            <a:r>
              <a:rPr lang="en-US" sz="1400" dirty="0"/>
              <a:t>Students pick an element with atomic number ≤ 15</a:t>
            </a:r>
          </a:p>
          <a:p>
            <a:pPr lvl="1"/>
            <a:r>
              <a:rPr lang="en-US" sz="1400" dirty="0"/>
              <a:t>Identify protons, neutrons, electrons using the periodic table</a:t>
            </a:r>
          </a:p>
          <a:p>
            <a:pPr lvl="0"/>
            <a:r>
              <a:rPr lang="en-US" sz="1400" b="1" dirty="0"/>
              <a:t>3. Draw the Bohr model</a:t>
            </a:r>
            <a:endParaRPr lang="en-US" sz="1400" dirty="0"/>
          </a:p>
          <a:p>
            <a:pPr lvl="1"/>
            <a:r>
              <a:rPr lang="en-US" sz="1400" dirty="0"/>
              <a:t>Nucleus in the center</a:t>
            </a:r>
          </a:p>
          <a:p>
            <a:pPr lvl="1"/>
            <a:r>
              <a:rPr lang="en-US" sz="1400" dirty="0"/>
              <a:t>Concentric circles for electron shells</a:t>
            </a:r>
          </a:p>
          <a:p>
            <a:pPr lvl="0"/>
            <a:r>
              <a:rPr lang="en-US" sz="1400" b="1" dirty="0"/>
              <a:t>4. Build the nucleus</a:t>
            </a:r>
            <a:endParaRPr lang="en-US" sz="1400" dirty="0"/>
          </a:p>
          <a:p>
            <a:pPr lvl="1"/>
            <a:r>
              <a:rPr lang="en-US" sz="1400" dirty="0"/>
              <a:t>Use one color of M&amp;Ms for protons</a:t>
            </a:r>
          </a:p>
          <a:p>
            <a:pPr lvl="1"/>
            <a:r>
              <a:rPr lang="en-US" sz="1400" dirty="0"/>
              <a:t>Use another color for neutrons</a:t>
            </a:r>
          </a:p>
          <a:p>
            <a:pPr lvl="0"/>
            <a:r>
              <a:rPr lang="en-US" sz="1400" b="1" dirty="0"/>
              <a:t>5. Place electrons</a:t>
            </a:r>
            <a:endParaRPr lang="en-US" sz="1400" dirty="0"/>
          </a:p>
          <a:p>
            <a:pPr lvl="1"/>
            <a:r>
              <a:rPr lang="en-US" sz="1400" dirty="0"/>
              <a:t>Use a third color for electrons</a:t>
            </a:r>
          </a:p>
          <a:p>
            <a:pPr lvl="1"/>
            <a:r>
              <a:rPr lang="en-US" sz="1400" dirty="0"/>
              <a:t>Fill shells in order: first → second → third</a:t>
            </a:r>
            <a:endParaRPr lang="en-US" sz="1400" b="0" dirty="0">
              <a:solidFill>
                <a:srgbClr val="172033"/>
              </a:solidFill>
              <a:ea typeface="Arial"/>
              <a:cs typeface="Arial"/>
            </a:endParaRPr>
          </a:p>
        </p:txBody>
      </p:sp>
      <p:sp>
        <p:nvSpPr>
          <p:cNvPr id="22" name="s2-accuracy">
            <a:extLst>
              <a:ext uri="{FF2B5EF4-FFF2-40B4-BE49-F238E27FC236}">
                <a16:creationId xmlns:a16="http://schemas.microsoft.com/office/drawing/2014/main" id="{B4706501-4F1B-4CCB-99CB-4529553958F2}"/>
              </a:ext>
            </a:extLst>
          </p:cNvPr>
          <p:cNvSpPr>
            <a:spLocks noGrp="1"/>
          </p:cNvSpPr>
          <p:nvPr/>
        </p:nvSpPr>
        <p:spPr>
          <a:xfrm>
            <a:off x="5867400" y="5267325"/>
            <a:ext cx="55435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519"/>
          </a:bodyPr>
          <a:lstStyle/>
          <a:p>
            <a:pPr algn="l">
              <a:lnSpc>
                <a:spcPct val="103000"/>
              </a:lnSpc>
              <a:buNone/>
              <a:defRPr sz="1200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endParaRPr sz="1200" b="0" dirty="0">
              <a:solidFill>
                <a:srgbClr val="1720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footer-2">
            <a:extLst>
              <a:ext uri="{FF2B5EF4-FFF2-40B4-BE49-F238E27FC236}">
                <a16:creationId xmlns:a16="http://schemas.microsoft.com/office/drawing/2014/main" id="{C2C2FA81-F1AD-47E0-8B71-611A0E5F6645}"/>
              </a:ext>
            </a:extLst>
          </p:cNvPr>
          <p:cNvSpPr>
            <a:spLocks noGrp="1"/>
          </p:cNvSpPr>
          <p:nvPr/>
        </p:nvSpPr>
        <p:spPr>
          <a:xfrm>
            <a:off x="514350" y="6486525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NAYGN STUDENT OUTREACH  •  NUCLEAR SCIENCE WEEK ACTIVITY GUIDE</a:t>
            </a:r>
          </a:p>
        </p:txBody>
      </p:sp>
      <p:sp>
        <p:nvSpPr>
          <p:cNvPr id="24" name="page-2">
            <a:extLst>
              <a:ext uri="{FF2B5EF4-FFF2-40B4-BE49-F238E27FC236}">
                <a16:creationId xmlns:a16="http://schemas.microsoft.com/office/drawing/2014/main" id="{329E3A3B-BF64-45BF-8995-1003A7367D74}"/>
              </a:ext>
            </a:extLst>
          </p:cNvPr>
          <p:cNvSpPr>
            <a:spLocks noGrp="1"/>
          </p:cNvSpPr>
          <p:nvPr/>
        </p:nvSpPr>
        <p:spPr>
          <a:xfrm>
            <a:off x="10877550" y="6467475"/>
            <a:ext cx="685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050" b="1">
                <a:solidFill>
                  <a:srgbClr val="5965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9657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9AD0BA-D3E3-65ED-4E84-706802FA4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82" y="1506834"/>
            <a:ext cx="3516850" cy="3646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78842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205</Words>
  <Application>Microsoft Office PowerPoint</Application>
  <DocSecurity>0</DocSecurity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Lohrey, Steven (GE Vernova, GCCH)</cp:lastModifiedBy>
  <cp:revision>5</cp:revision>
  <dcterms:created xsi:type="dcterms:W3CDTF">2026-08-13T21:05:43Z</dcterms:created>
  <dcterms:modified xsi:type="dcterms:W3CDTF">2026-09-17T17:09:23Z</dcterms:modified>
</cp:coreProperties>
</file>