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49EA37-52B2-44DF-AE3D-904BAFA1CF6C}" v="20" dt="2026-09-10T13:07:47.361"/>
    <p1510:client id="{BDA8AB37-3EA2-4DAA-B67A-7884A4F71C6C}" v="1" dt="2026-09-10T14:37:32.7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hrey, Steven (GE Vernova, GCCH)" userId="e62f9dc2-e3e8-4f41-8b7f-25bc7ba9bafd" providerId="ADAL" clId="{77EC76E7-CD26-4568-959D-FB61FE8C02C0}"/>
    <pc:docChg chg="modSld">
      <pc:chgData name="Lohrey, Steven (GE Vernova, GCCH)" userId="e62f9dc2-e3e8-4f41-8b7f-25bc7ba9bafd" providerId="ADAL" clId="{77EC76E7-CD26-4568-959D-FB61FE8C02C0}" dt="2026-09-10T14:37:36.338" v="2" actId="14100"/>
      <pc:docMkLst>
        <pc:docMk/>
      </pc:docMkLst>
      <pc:sldChg chg="addSp modSp mod">
        <pc:chgData name="Lohrey, Steven (GE Vernova, GCCH)" userId="e62f9dc2-e3e8-4f41-8b7f-25bc7ba9bafd" providerId="ADAL" clId="{77EC76E7-CD26-4568-959D-FB61FE8C02C0}" dt="2026-09-10T14:37:36.338" v="2" actId="14100"/>
        <pc:sldMkLst>
          <pc:docMk/>
          <pc:sldMk cId="971985420" sldId="256"/>
        </pc:sldMkLst>
        <pc:picChg chg="add mod">
          <ac:chgData name="Lohrey, Steven (GE Vernova, GCCH)" userId="e62f9dc2-e3e8-4f41-8b7f-25bc7ba9bafd" providerId="ADAL" clId="{77EC76E7-CD26-4568-959D-FB61FE8C02C0}" dt="2026-09-10T14:37:36.338" v="2" actId="14100"/>
          <ac:picMkLst>
            <pc:docMk/>
            <pc:sldMk cId="971985420" sldId="256"/>
            <ac:picMk id="9" creationId="{628456E4-1F8E-7D71-4F79-C8C9C73BFE3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s.org/file/1438/1/coloring%20pages.pdf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coloring pages.pdf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www.ans.org/file/1438/1/coloring%20pag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3DC46FE4-84DA-4D18-94E8-D06EDB3FFF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F3C7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grade-1">
            <a:extLst>
              <a:ext uri="{FF2B5EF4-FFF2-40B4-BE49-F238E27FC236}">
                <a16:creationId xmlns:a16="http://schemas.microsoft.com/office/drawing/2014/main" id="{6EBF8F56-733E-422A-9FAD-D9763BF66DF2}"/>
              </a:ext>
            </a:extLst>
          </p:cNvPr>
          <p:cNvSpPr>
            <a:spLocks noGrp="1"/>
          </p:cNvSpPr>
          <p:nvPr/>
        </p:nvSpPr>
        <p:spPr>
          <a:xfrm>
            <a:off x="514350" y="361950"/>
            <a:ext cx="4000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125" b="1">
                <a:solidFill>
                  <a:srgbClr val="008C95"/>
                </a:solidFill>
                <a:latin typeface="Arial"/>
                <a:ea typeface="Arial"/>
                <a:cs typeface="Arial"/>
              </a:defRPr>
            </a:pPr>
            <a:r>
              <a:rPr sz="1125" b="1" dirty="0">
                <a:solidFill>
                  <a:srgbClr val="008C95"/>
                </a:solidFill>
                <a:latin typeface="Arial"/>
                <a:ea typeface="Arial"/>
                <a:cs typeface="Arial"/>
              </a:rPr>
              <a:t>KINDERGARTEN–GRADE 1</a:t>
            </a:r>
          </a:p>
        </p:txBody>
      </p:sp>
      <p:sp>
        <p:nvSpPr>
          <p:cNvPr id="3" name="title-1">
            <a:extLst>
              <a:ext uri="{FF2B5EF4-FFF2-40B4-BE49-F238E27FC236}">
                <a16:creationId xmlns:a16="http://schemas.microsoft.com/office/drawing/2014/main" id="{19146BEA-C591-4D83-A371-5FEFFE86D037}"/>
              </a:ext>
            </a:extLst>
          </p:cNvPr>
          <p:cNvSpPr>
            <a:spLocks noGrp="1"/>
          </p:cNvSpPr>
          <p:nvPr/>
        </p:nvSpPr>
        <p:spPr>
          <a:xfrm>
            <a:off x="514350" y="666750"/>
            <a:ext cx="11049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85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lang="en-US" sz="285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Coloring Nuclear Energy</a:t>
            </a:r>
            <a:endParaRPr sz="2850" b="1" dirty="0">
              <a:solidFill>
                <a:srgbClr val="17365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A99A19-E490-4116-AB4A-71639240183F}"/>
              </a:ext>
            </a:extLst>
          </p:cNvPr>
          <p:cNvSpPr>
            <a:spLocks noGrp="1"/>
          </p:cNvSpPr>
          <p:nvPr/>
        </p:nvSpPr>
        <p:spPr>
          <a:xfrm>
            <a:off x="514350" y="1323975"/>
            <a:ext cx="11049000" cy="19050"/>
          </a:xfrm>
          <a:prstGeom prst="rect">
            <a:avLst/>
          </a:prstGeom>
          <a:solidFill>
            <a:srgbClr val="D6D9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B9DAEC1-9844-4EAD-870D-45E607D505E6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1200150" cy="323850"/>
          </a:xfrm>
          <a:prstGeom prst="roundRect">
            <a:avLst>
              <a:gd name="adj" fmla="val 50000"/>
            </a:avLst>
          </a:prstGeom>
          <a:solidFill>
            <a:srgbClr val="FFF5D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meta-54-157">
            <a:extLst>
              <a:ext uri="{FF2B5EF4-FFF2-40B4-BE49-F238E27FC236}">
                <a16:creationId xmlns:a16="http://schemas.microsoft.com/office/drawing/2014/main" id="{6E06C02A-3E40-4922-B280-FA74A588F75F}"/>
              </a:ext>
            </a:extLst>
          </p:cNvPr>
          <p:cNvSpPr>
            <a:spLocks noGrp="1"/>
          </p:cNvSpPr>
          <p:nvPr/>
        </p:nvSpPr>
        <p:spPr>
          <a:xfrm>
            <a:off x="609600" y="1543050"/>
            <a:ext cx="10096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20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lang="en-US" sz="120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15-25</a:t>
            </a:r>
            <a:r>
              <a:rPr sz="120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 MIN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CE3A1E1-8D5C-426B-BAF1-56BCA4C5E20C}"/>
              </a:ext>
            </a:extLst>
          </p:cNvPr>
          <p:cNvSpPr>
            <a:spLocks noGrp="1"/>
          </p:cNvSpPr>
          <p:nvPr/>
        </p:nvSpPr>
        <p:spPr>
          <a:xfrm>
            <a:off x="1809750" y="1495425"/>
            <a:ext cx="1809750" cy="323850"/>
          </a:xfrm>
          <a:prstGeom prst="roundRect">
            <a:avLst>
              <a:gd name="adj" fmla="val 50000"/>
            </a:avLst>
          </a:prstGeom>
          <a:solidFill>
            <a:srgbClr val="FFF5D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meta-190-157">
            <a:extLst>
              <a:ext uri="{FF2B5EF4-FFF2-40B4-BE49-F238E27FC236}">
                <a16:creationId xmlns:a16="http://schemas.microsoft.com/office/drawing/2014/main" id="{E3461A29-6A61-4062-B787-1885D17BA97E}"/>
              </a:ext>
            </a:extLst>
          </p:cNvPr>
          <p:cNvSpPr>
            <a:spLocks noGrp="1"/>
          </p:cNvSpPr>
          <p:nvPr/>
        </p:nvSpPr>
        <p:spPr>
          <a:xfrm>
            <a:off x="1905000" y="1543050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defRPr sz="120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lang="en-US" sz="120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UNDER $5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DEC2A5-15AF-41CC-B99B-66FA779E0614}"/>
              </a:ext>
            </a:extLst>
          </p:cNvPr>
          <p:cNvSpPr>
            <a:spLocks noGrp="1"/>
          </p:cNvSpPr>
          <p:nvPr/>
        </p:nvSpPr>
        <p:spPr>
          <a:xfrm>
            <a:off x="514350" y="2076450"/>
            <a:ext cx="47625" cy="257175"/>
          </a:xfrm>
          <a:prstGeom prst="rect">
            <a:avLst/>
          </a:prstGeom>
          <a:solidFill>
            <a:srgbClr val="F3C7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1-materials-heading">
            <a:extLst>
              <a:ext uri="{FF2B5EF4-FFF2-40B4-BE49-F238E27FC236}">
                <a16:creationId xmlns:a16="http://schemas.microsoft.com/office/drawing/2014/main" id="{6494C3AC-23D8-4E60-9EB7-67EA2422AB88}"/>
              </a:ext>
            </a:extLst>
          </p:cNvPr>
          <p:cNvSpPr>
            <a:spLocks noGrp="1"/>
          </p:cNvSpPr>
          <p:nvPr/>
        </p:nvSpPr>
        <p:spPr>
          <a:xfrm>
            <a:off x="647700" y="2085049"/>
            <a:ext cx="5943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sz="165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MATERIALS</a:t>
            </a:r>
            <a:r>
              <a:rPr lang="en-US" sz="165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 + PREP</a:t>
            </a:r>
            <a:endParaRPr sz="1650" b="1" dirty="0">
              <a:solidFill>
                <a:srgbClr val="17365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s1-materials-body">
            <a:extLst>
              <a:ext uri="{FF2B5EF4-FFF2-40B4-BE49-F238E27FC236}">
                <a16:creationId xmlns:a16="http://schemas.microsoft.com/office/drawing/2014/main" id="{BFE93CCA-2767-43BA-BA85-7BAA165371FD}"/>
              </a:ext>
            </a:extLst>
          </p:cNvPr>
          <p:cNvSpPr>
            <a:spLocks noGrp="1"/>
          </p:cNvSpPr>
          <p:nvPr/>
        </p:nvSpPr>
        <p:spPr>
          <a:xfrm>
            <a:off x="666750" y="2472514"/>
            <a:ext cx="5173980" cy="12353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lnSpcReduction="10000"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Printed copies of the </a:t>
            </a:r>
            <a:r>
              <a:rPr lang="en-US" sz="1400" i="1" dirty="0"/>
              <a:t>Coloring Pages </a:t>
            </a:r>
            <a:r>
              <a:rPr lang="en-US" sz="1400" dirty="0"/>
              <a:t>worksheet packet - Print </a:t>
            </a:r>
            <a:r>
              <a:rPr lang="en-US" sz="1400" b="1" dirty="0"/>
              <a:t>plenty of copies</a:t>
            </a:r>
            <a:r>
              <a:rPr lang="en-US" sz="1400" dirty="0"/>
              <a:t> of each coloring page so every student can have one or two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Crayons, colored pencils, or markers - Set out coloring supplies at each table.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Review the pages yourself so you know what each one shows.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F957E4-113F-43AF-8331-0BEECCED2DD2}"/>
              </a:ext>
            </a:extLst>
          </p:cNvPr>
          <p:cNvSpPr>
            <a:spLocks noGrp="1"/>
          </p:cNvSpPr>
          <p:nvPr/>
        </p:nvSpPr>
        <p:spPr>
          <a:xfrm>
            <a:off x="498921" y="3881437"/>
            <a:ext cx="47625" cy="257175"/>
          </a:xfrm>
          <a:prstGeom prst="rect">
            <a:avLst/>
          </a:prstGeom>
          <a:solidFill>
            <a:srgbClr val="F3C7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1-steps-heading">
            <a:extLst>
              <a:ext uri="{FF2B5EF4-FFF2-40B4-BE49-F238E27FC236}">
                <a16:creationId xmlns:a16="http://schemas.microsoft.com/office/drawing/2014/main" id="{38CE708D-60B4-47AF-8E6B-3F1A3C482852}"/>
              </a:ext>
            </a:extLst>
          </p:cNvPr>
          <p:cNvSpPr>
            <a:spLocks noGrp="1"/>
          </p:cNvSpPr>
          <p:nvPr/>
        </p:nvSpPr>
        <p:spPr>
          <a:xfrm>
            <a:off x="666750" y="3867150"/>
            <a:ext cx="5943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sz="165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ACTIVITY</a:t>
            </a:r>
            <a:r>
              <a:rPr lang="en-US" sz="165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 STEPS</a:t>
            </a:r>
            <a:endParaRPr sz="1650" b="1" dirty="0">
              <a:solidFill>
                <a:srgbClr val="17365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s1-steps-body">
            <a:extLst>
              <a:ext uri="{FF2B5EF4-FFF2-40B4-BE49-F238E27FC236}">
                <a16:creationId xmlns:a16="http://schemas.microsoft.com/office/drawing/2014/main" id="{CC87F848-987B-4639-96AC-D196B45C4564}"/>
              </a:ext>
            </a:extLst>
          </p:cNvPr>
          <p:cNvSpPr>
            <a:spLocks noGrp="1"/>
          </p:cNvSpPr>
          <p:nvPr/>
        </p:nvSpPr>
        <p:spPr>
          <a:xfrm>
            <a:off x="666750" y="4270112"/>
            <a:ext cx="5231130" cy="20925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lnSpcReduction="10000"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1400" dirty="0"/>
              <a:t>Start with a short discussion about what things around the classroom use electricity.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400" dirty="0"/>
              <a:t>Explain that nuclear power plants make electricity and help keep the air clean.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400" dirty="0"/>
              <a:t>Hand out the coloring pages and briefly point out the main parts of the picture.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400" dirty="0"/>
              <a:t>Have students circle any items in the picture that need electricity to work.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400" dirty="0"/>
              <a:t>Give students time to color the page while you walk around and engage with them.</a:t>
            </a:r>
          </a:p>
          <a:p>
            <a:pPr lvl="0"/>
            <a:endParaRPr sz="1400" b="0" dirty="0">
              <a:solidFill>
                <a:srgbClr val="17203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footer-1">
            <a:extLst>
              <a:ext uri="{FF2B5EF4-FFF2-40B4-BE49-F238E27FC236}">
                <a16:creationId xmlns:a16="http://schemas.microsoft.com/office/drawing/2014/main" id="{ED226B3E-EA1B-433F-A3B6-9980176FD721}"/>
              </a:ext>
            </a:extLst>
          </p:cNvPr>
          <p:cNvSpPr>
            <a:spLocks noGrp="1"/>
          </p:cNvSpPr>
          <p:nvPr/>
        </p:nvSpPr>
        <p:spPr>
          <a:xfrm>
            <a:off x="514350" y="6486525"/>
            <a:ext cx="952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596579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96579"/>
                </a:solidFill>
                <a:latin typeface="Arial"/>
                <a:ea typeface="Arial"/>
                <a:cs typeface="Arial"/>
              </a:rPr>
              <a:t>NAYGN STUDENT OUTREACH  •  NUCLEAR SCIENCE WEEK ACTIVITY GUIDE</a:t>
            </a:r>
          </a:p>
        </p:txBody>
      </p:sp>
      <p:sp>
        <p:nvSpPr>
          <p:cNvPr id="25" name="page-1">
            <a:extLst>
              <a:ext uri="{FF2B5EF4-FFF2-40B4-BE49-F238E27FC236}">
                <a16:creationId xmlns:a16="http://schemas.microsoft.com/office/drawing/2014/main" id="{585D2378-B98E-4E0C-BA15-E382039D18D2}"/>
              </a:ext>
            </a:extLst>
          </p:cNvPr>
          <p:cNvSpPr>
            <a:spLocks noGrp="1"/>
          </p:cNvSpPr>
          <p:nvPr/>
        </p:nvSpPr>
        <p:spPr>
          <a:xfrm>
            <a:off x="10877550" y="6467475"/>
            <a:ext cx="685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050" b="1">
                <a:solidFill>
                  <a:srgbClr val="5965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9657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5591D4F-4B50-3D03-4801-23BC85E29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1819275"/>
            <a:ext cx="3988845" cy="39375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6A4BA3D-979D-8AFF-12F1-CC0ACD093D9B}"/>
              </a:ext>
            </a:extLst>
          </p:cNvPr>
          <p:cNvSpPr txBox="1"/>
          <p:nvPr/>
        </p:nvSpPr>
        <p:spPr>
          <a:xfrm>
            <a:off x="7933403" y="5962947"/>
            <a:ext cx="15332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coloring pages.pdf</a:t>
            </a:r>
            <a:endParaRPr lang="en-US" sz="1400" dirty="0"/>
          </a:p>
        </p:txBody>
      </p:sp>
      <p:pic>
        <p:nvPicPr>
          <p:cNvPr id="9" name="Picture 8" descr="Resource Hub – NAYGN">
            <a:extLst>
              <a:ext uri="{FF2B5EF4-FFF2-40B4-BE49-F238E27FC236}">
                <a16:creationId xmlns:a16="http://schemas.microsoft.com/office/drawing/2014/main" id="{628456E4-1F8E-7D71-4F79-C8C9C73BFE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601" y="217487"/>
            <a:ext cx="2169378" cy="8720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198542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</TotalTime>
  <Words>162</Words>
  <Application>Microsoft Office PowerPoint</Application>
  <DocSecurity>0</DocSecurity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ChatGPT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Lohrey, Steven (GE Vernova, GCCH)</cp:lastModifiedBy>
  <cp:revision>5</cp:revision>
  <dcterms:created xsi:type="dcterms:W3CDTF">2026-08-13T21:05:43Z</dcterms:created>
  <dcterms:modified xsi:type="dcterms:W3CDTF">2026-09-10T14:37:37Z</dcterms:modified>
</cp:coreProperties>
</file>